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4" r:id="rId13"/>
    <p:sldId id="274" r:id="rId14"/>
    <p:sldId id="276" r:id="rId15"/>
    <p:sldId id="273" r:id="rId16"/>
    <p:sldId id="275" r:id="rId17"/>
    <p:sldId id="272" r:id="rId18"/>
    <p:sldId id="265" r:id="rId19"/>
    <p:sldId id="266" r:id="rId20"/>
    <p:sldId id="277" r:id="rId21"/>
    <p:sldId id="270" r:id="rId22"/>
    <p:sldId id="278" r:id="rId23"/>
  </p:sldIdLst>
  <p:sldSz cx="12192000" cy="6858000"/>
  <p:notesSz cx="6858000" cy="9144000"/>
  <p:embeddedFontLs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KoPub돋움체 Medium" panose="02020603020101020101" pitchFamily="18" charset="-127"/>
      <p:regular r:id="rId28"/>
    </p:embeddedFont>
    <p:embeddedFont>
      <p:font typeface="나눔고딕" panose="020D0604000000000000" pitchFamily="50" charset="-127"/>
      <p:regular r:id="rId29"/>
      <p:bold r:id="rId30"/>
    </p:embeddedFont>
    <p:embeddedFont>
      <p:font typeface="나눔고딕 에코" panose="020D0604000000000000" pitchFamily="50" charset="-127"/>
      <p:regular r:id="rId31"/>
    </p:embeddedFont>
    <p:embeddedFont>
      <p:font typeface="나눔명조 ExtraBold" panose="02020603020101020101" pitchFamily="18" charset="-127"/>
      <p:bold r:id="rId32"/>
    </p:embeddedFont>
    <p:embeddedFont>
      <p:font typeface="나눔손글씨 다채사랑" panose="02000503000000000000" pitchFamily="2" charset="-127"/>
      <p:regular r:id="rId33"/>
    </p:embeddedFont>
    <p:embeddedFont>
      <p:font typeface="나눔스퀘어" panose="020B0600000101010101" pitchFamily="50" charset="-127"/>
      <p:regular r:id="rId34"/>
    </p:embeddedFont>
    <p:embeddedFont>
      <p:font typeface="나눔스퀘어 Bold" panose="020B0600000101010101" pitchFamily="50" charset="-127"/>
      <p:bold r:id="rId35"/>
    </p:embeddedFont>
    <p:embeddedFont>
      <p:font typeface="나눔스퀘어라운드 Bold" panose="020B0600000101010101" pitchFamily="50" charset="-127"/>
      <p:bold r:id="rId36"/>
    </p:embeddedFont>
    <p:embeddedFont>
      <p:font typeface="마루 부리 중간" panose="020B0600000101010101" pitchFamily="50" charset="-127"/>
      <p:regular r:id="rId37"/>
    </p:embeddedFont>
    <p:embeddedFont>
      <p:font typeface="마루 부리OTF 굵은" panose="020B0600000101010101" pitchFamily="34" charset="-127"/>
      <p:bold r:id="rId38"/>
    </p:embeddedFont>
    <p:embeddedFont>
      <p:font typeface="맑은 고딕" panose="020B0503020000020004" pitchFamily="50" charset="-127"/>
      <p:regular r:id="rId39"/>
      <p:bold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CC"/>
    <a:srgbClr val="008080"/>
    <a:srgbClr val="009900"/>
    <a:srgbClr val="33CC33"/>
    <a:srgbClr val="0000FF"/>
    <a:srgbClr val="FF3399"/>
    <a:srgbClr val="FF6699"/>
    <a:srgbClr val="CC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4EAA88-98E0-75AB-3441-89EDAE45E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87A063-0E43-353F-17B5-29D136C50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CAB0E7-7C23-EC55-3773-F4D5DD09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08E628-797F-A99C-C87E-DCEEAF02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365944-5391-5517-6D6B-7AB807BA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06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F4E0DC-191C-CF24-A3B1-0BD52C57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6E32B94-445C-4F14-6820-75486F8B6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890C98-D747-A435-52C7-60567328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74C628-526F-9AE9-3BC5-33952395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D2ED17-8EB0-32B1-1ADE-BE91E472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44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CE70752-852D-80BD-A23F-605E3E82D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6D0FC3E-AC6B-A125-C537-BA3016697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BBFD7A-C7D6-E760-4CA8-AB6F50AC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56B3C-6F6D-BD73-262C-0BB0768E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4E6FF6-CFF2-AE2E-F569-8CEC5DC8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12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D44C6-A52A-4ABE-AB56-E5CD1558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5266B4-827A-4402-25AF-8E43F9A29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D3AB8E-20B8-1AFB-2CE6-FC426A9B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AC555B-F24E-82CA-CEA7-25EA3BA3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701498-DB91-1093-87B1-20F29528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00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4A0002-B18C-0410-0FCA-801DBC79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FAAFA7-E905-D7E9-8BF2-373B3F0CF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19E3DA-A434-330F-BE7A-2D986F05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E8E514-5D10-5A4B-6D03-563B07CD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BC5A5B-CDD1-CD50-8794-2225BECA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F69981-D0D3-EA92-7A84-032C8C8D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748E77-E137-A1C5-60C5-16D96B702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A6A800-2DD1-3657-CA05-23EBD0329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254A51-A14E-ECAF-8FA0-DB143027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8A7985-9B8B-2CD9-0B44-9A7BA744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7BACD00-A628-4367-7D50-131A224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31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9E1C3C-F88F-1A58-BAC3-202B14F0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6BCC38-5646-875F-47CC-E02565BCB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421DD8-C74F-A067-F6FC-BF1D06704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43DC767-AFD9-140E-3706-2EE3FEBDE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001825-EF73-AAD9-3B69-9851837B8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094682E-9952-5F81-CD4F-059C220D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25F83CF-8F29-FAC0-C9C0-E6CACE06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D4E5394-CFFA-E912-675F-374D2BE0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4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EC251-4485-9742-57F0-BBA61FA1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1647DB7-E483-603B-E732-CF1F69AE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E5B342E-D06D-40FD-BC80-3AD559AE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1856CA-069D-33D4-BF35-A9AAA2A6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65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2AD2B5-7D46-61A8-2C89-056EE588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DD4052B-64A1-606E-0A5D-C0E8F6ED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70CBC1-CD78-5A72-127D-0CF611A9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AD57A0-9572-656A-D8FA-7B6BF211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27556E-A0ED-39EB-D89E-1AEC1971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7F0295-2175-A739-7469-459E13EF3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C3D548-934B-1BBF-6D05-4CBDB8D6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47B74F-BBD8-21A4-63A9-BC74A7A4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8FB340-D52F-CC82-D3EC-1526BF11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60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C497F-24AC-A7C4-150E-DE8967C4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F13F3F-DE58-3E6D-0631-DA5F75340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5DF64CD-955D-ED3D-65AB-317686F45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8CE753-14E0-BB6A-4A75-60E5D40B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CE126E-4684-7B65-D74C-06B3BC71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EA0FFE-3E09-3582-4DA3-77D4840B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69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571B93-F294-857D-E361-9BC1C48A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5ED4F5-81BF-F8F8-5C0E-44499CB5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3C1561-7369-B8DF-1F6E-1E42C8633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E5B6-5B23-4AFA-B5EE-8DDEAB2627FC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F17743-3E27-5F38-1432-BCE073BDA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D5EC9C-9490-A012-15F5-07FB3D94C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B54D-20F4-4635-97C2-2402C59E0F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52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e.go.kr/home/web/index.do?menuId=10182" TargetMode="External"/><Relationship Id="rId3" Type="http://schemas.openxmlformats.org/officeDocument/2006/relationships/hyperlink" Target="https://www.youtube.com/c/Kecopr" TargetMode="External"/><Relationship Id="rId7" Type="http://schemas.openxmlformats.org/officeDocument/2006/relationships/hyperlink" Target="https://www.me.go.kr/home/web/index.do?menuId=10385" TargetMode="External"/><Relationship Id="rId2" Type="http://schemas.openxmlformats.org/officeDocument/2006/relationships/hyperlink" Target="https://www.youtube.com/user/niekore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/mevpr" TargetMode="External"/><Relationship Id="rId5" Type="http://schemas.openxmlformats.org/officeDocument/2006/relationships/hyperlink" Target="https://www.youtube.com/user/koempr" TargetMode="External"/><Relationship Id="rId4" Type="http://schemas.openxmlformats.org/officeDocument/2006/relationships/hyperlink" Target="https://www.youtube.com/user/koreamo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pQvXM6rkes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pQvXM6rkes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LnhdnSUVs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DLnhdnSUVs?feature=oembed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aD-IQMq6ko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aD-IQMq6ko?feature=oembed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S1aTdt-Vs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-S1aTdt-Vs?feature=oembed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Zask07iF0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EZask07iF0?feature=oembed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EYQLQ7mLHrw" TargetMode="External"/><Relationship Id="rId2" Type="http://schemas.openxmlformats.org/officeDocument/2006/relationships/video" Target="https://www.youtube.com/embed/EYQLQ7mLHrw?feature=oembed" TargetMode="External"/><Relationship Id="rId1" Type="http://schemas.openxmlformats.org/officeDocument/2006/relationships/video" Target="https://www.youtube.com/embed/d85RuIhs5Ww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d85RuIhs5W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wSptvTSEOI?feature=oembed" TargetMode="External"/><Relationship Id="rId4" Type="http://schemas.openxmlformats.org/officeDocument/2006/relationships/hyperlink" Target="https://www.youtube.com/watch?v=awSptvTSEO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HFyo7G4S0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KHFyo7G4S0?feature=oembed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St_ZFzoVEo" TargetMode="External"/><Relationship Id="rId3" Type="http://schemas.openxmlformats.org/officeDocument/2006/relationships/video" Target="https://www.youtube.com/embed/E97LEECOM4o?feature=oembed" TargetMode="External"/><Relationship Id="rId7" Type="http://schemas.openxmlformats.org/officeDocument/2006/relationships/image" Target="../media/image24.jpeg"/><Relationship Id="rId2" Type="http://schemas.openxmlformats.org/officeDocument/2006/relationships/video" Target="https://www.youtube.com/embed/rSt_ZFzoVEo?feature=oembed" TargetMode="External"/><Relationship Id="rId1" Type="http://schemas.openxmlformats.org/officeDocument/2006/relationships/video" Target="https://www.youtube.com/embed/DB7tEuK3VSg?feature=oembed" TargetMode="External"/><Relationship Id="rId6" Type="http://schemas.openxmlformats.org/officeDocument/2006/relationships/image" Target="../media/image23.jpeg"/><Relationship Id="rId5" Type="http://schemas.openxmlformats.org/officeDocument/2006/relationships/hyperlink" Target="https://www.youtube.com/watch?v=DB7tEuK3VSg" TargetMode="External"/><Relationship Id="rId10" Type="http://schemas.openxmlformats.org/officeDocument/2006/relationships/image" Target="../media/image25.jpeg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www.youtube.com/watch?v=E97LEECOM4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id="{8F4117E9-CECB-8400-9528-E8C00AF283B4}"/>
              </a:ext>
            </a:extLst>
          </p:cNvPr>
          <p:cNvSpPr/>
          <p:nvPr/>
        </p:nvSpPr>
        <p:spPr>
          <a:xfrm>
            <a:off x="1214844" y="3598818"/>
            <a:ext cx="9762306" cy="2569028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5F75836A-1B1D-B6A0-A343-7A77CC4D7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68" y="801186"/>
            <a:ext cx="964849" cy="705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640AAF-4818-F827-1F4F-CB9F7CA99F7C}"/>
              </a:ext>
            </a:extLst>
          </p:cNvPr>
          <p:cNvSpPr txBox="1"/>
          <p:nvPr/>
        </p:nvSpPr>
        <p:spPr>
          <a:xfrm>
            <a:off x="1426296" y="3581400"/>
            <a:ext cx="9339403" cy="249299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anchor="ctr">
            <a:spAutoFit/>
          </a:bodyPr>
          <a:lstStyle/>
          <a:p>
            <a:pPr algn="l" fontAlgn="t" latinLnBrk="0">
              <a:lnSpc>
                <a:spcPct val="150000"/>
              </a:lnSpc>
            </a:pPr>
            <a:r>
              <a:rPr lang="en-US" altLang="ko-KR" sz="2400" b="1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※ </a:t>
            </a:r>
            <a:r>
              <a:rPr lang="ko-KR" altLang="en-US" sz="2400" b="1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유의 사항</a:t>
            </a:r>
            <a:endParaRPr lang="en-US" altLang="ko-KR" sz="2400" b="1" i="0" dirty="0">
              <a:solidFill>
                <a:schemeClr val="bg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l" fontAlgn="t" latinLnBrk="0">
              <a:lnSpc>
                <a:spcPct val="150000"/>
              </a:lnSpc>
            </a:pPr>
            <a: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1. </a:t>
            </a:r>
            <a:r>
              <a:rPr lang="ko-KR" altLang="en-US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본 저작물은  교사와 학생의 수업 목적으로만 활용이 가능합니다</a:t>
            </a:r>
            <a: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b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2. </a:t>
            </a:r>
            <a:r>
              <a:rPr lang="ko-KR" altLang="en-US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본 수업 자료는 저작권법 제</a:t>
            </a:r>
            <a: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25</a:t>
            </a:r>
            <a:r>
              <a:rPr lang="ko-KR" altLang="en-US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조에 따라 학교 수업을 목적으로 이용되었으므로</a:t>
            </a:r>
            <a: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본 수업 자료를 외부에 공개</a:t>
            </a:r>
            <a: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게시하는 것을 금지하며</a:t>
            </a:r>
            <a: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이를 위반하는 경우 저작권 침해로서 관련법에 따라 처벌될 수 있습니다</a:t>
            </a:r>
            <a:r>
              <a:rPr lang="en-US" altLang="ko-KR" sz="2000" i="0" dirty="0"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E0B4C-7F77-EBF7-81A9-706E3FD632CF}"/>
              </a:ext>
            </a:extLst>
          </p:cNvPr>
          <p:cNvSpPr txBox="1"/>
          <p:nvPr/>
        </p:nvSpPr>
        <p:spPr>
          <a:xfrm>
            <a:off x="2577246" y="1101083"/>
            <a:ext cx="7037503" cy="20260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음악 융합 </a:t>
            </a:r>
            <a:r>
              <a:rPr lang="ko-KR" altLang="en-US" sz="4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학습 지원 자료 </a:t>
            </a:r>
            <a:r>
              <a:rPr lang="en-US" altLang="ko-KR" sz="4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PPT</a:t>
            </a:r>
          </a:p>
          <a:p>
            <a:pPr algn="ctr">
              <a:lnSpc>
                <a:spcPct val="150000"/>
              </a:lnSpc>
            </a:pPr>
            <a:r>
              <a:rPr lang="en-US" altLang="ko-KR" sz="42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sz="42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음악과 환경</a:t>
            </a:r>
            <a:r>
              <a:rPr lang="en-US" altLang="ko-KR" sz="42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</a:t>
            </a:r>
            <a:endParaRPr lang="ko-KR" altLang="en-US" sz="42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39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68BFD366-C7BF-9F6F-598E-043B388F18AA}"/>
              </a:ext>
            </a:extLst>
          </p:cNvPr>
          <p:cNvGrpSpPr/>
          <p:nvPr/>
        </p:nvGrpSpPr>
        <p:grpSpPr>
          <a:xfrm>
            <a:off x="319087" y="311943"/>
            <a:ext cx="11553825" cy="6234113"/>
            <a:chOff x="319087" y="311943"/>
            <a:chExt cx="11553825" cy="62341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54A89-C2B8-E393-543B-BDC377B9713E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06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보호 캠페인에 동참해요</a:t>
              </a:r>
              <a:r>
                <a:rPr lang="en-US" altLang="ko-KR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!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80F8E72-86BC-2914-5890-E5319D86AFB5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E867E8-F801-10FF-001A-5D2EFA316715}"/>
              </a:ext>
            </a:extLst>
          </p:cNvPr>
          <p:cNvSpPr txBox="1"/>
          <p:nvPr/>
        </p:nvSpPr>
        <p:spPr>
          <a:xfrm>
            <a:off x="1260837" y="1597509"/>
            <a:ext cx="6036946" cy="9205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환경 보호 행사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(2022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년 기준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)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938B5BF7-4254-9FD7-E191-0A95DD78E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71735"/>
              </p:ext>
            </p:extLst>
          </p:nvPr>
        </p:nvGraphicFramePr>
        <p:xfrm>
          <a:off x="1536109" y="2611504"/>
          <a:ext cx="9119780" cy="3456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97547">
                  <a:extLst>
                    <a:ext uri="{9D8B030D-6E8A-4147-A177-3AD203B41FA5}">
                      <a16:colId xmlns:a16="http://schemas.microsoft.com/office/drawing/2014/main" val="1537563931"/>
                    </a:ext>
                  </a:extLst>
                </a:gridCol>
                <a:gridCol w="4431581">
                  <a:extLst>
                    <a:ext uri="{9D8B030D-6E8A-4147-A177-3AD203B41FA5}">
                      <a16:colId xmlns:a16="http://schemas.microsoft.com/office/drawing/2014/main" val="395482607"/>
                    </a:ext>
                  </a:extLst>
                </a:gridCol>
                <a:gridCol w="2490652">
                  <a:extLst>
                    <a:ext uri="{9D8B030D-6E8A-4147-A177-3AD203B41FA5}">
                      <a16:colId xmlns:a16="http://schemas.microsoft.com/office/drawing/2014/main" val="795839044"/>
                    </a:ext>
                  </a:extLst>
                </a:gridCol>
              </a:tblGrid>
              <a:tr h="4905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행사명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39984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기후 변화 주간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전국 소등 행사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9009938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~7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탄소 중립 캠페인 송 영상 공모전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환경부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1982203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~6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회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서울국제환경영화제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서울국제환경영화제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9053089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~7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2022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대한민국 환경 사랑 공모전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정크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 아트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&amp;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업사이클링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일러스트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한국환경공단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5312573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~8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17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회 자생 동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식물 세밀화 공모전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8689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62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D66B51A-B25D-715A-5DCE-5DB810FD3E4F}"/>
              </a:ext>
            </a:extLst>
          </p:cNvPr>
          <p:cNvGrpSpPr/>
          <p:nvPr/>
        </p:nvGrpSpPr>
        <p:grpSpPr>
          <a:xfrm>
            <a:off x="319087" y="311943"/>
            <a:ext cx="11553825" cy="6234113"/>
            <a:chOff x="319087" y="311943"/>
            <a:chExt cx="11553825" cy="62341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54A89-C2B8-E393-543B-BDC377B9713E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07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관련 콘텐츠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80F8E72-86BC-2914-5890-E5319D86AFB5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938B5BF7-4254-9FD7-E191-0A95DD78E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5896"/>
              </p:ext>
            </p:extLst>
          </p:nvPr>
        </p:nvGraphicFramePr>
        <p:xfrm>
          <a:off x="1044550" y="1887737"/>
          <a:ext cx="10102897" cy="400628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12960">
                  <a:extLst>
                    <a:ext uri="{9D8B030D-6E8A-4147-A177-3AD203B41FA5}">
                      <a16:colId xmlns:a16="http://schemas.microsoft.com/office/drawing/2014/main" val="2311934275"/>
                    </a:ext>
                  </a:extLst>
                </a:gridCol>
                <a:gridCol w="1181821">
                  <a:extLst>
                    <a:ext uri="{9D8B030D-6E8A-4147-A177-3AD203B41FA5}">
                      <a16:colId xmlns:a16="http://schemas.microsoft.com/office/drawing/2014/main" val="1537563931"/>
                    </a:ext>
                  </a:extLst>
                </a:gridCol>
                <a:gridCol w="2495293">
                  <a:extLst>
                    <a:ext uri="{9D8B030D-6E8A-4147-A177-3AD203B41FA5}">
                      <a16:colId xmlns:a16="http://schemas.microsoft.com/office/drawing/2014/main" val="2094374596"/>
                    </a:ext>
                  </a:extLst>
                </a:gridCol>
                <a:gridCol w="5712823">
                  <a:extLst>
                    <a:ext uri="{9D8B030D-6E8A-4147-A177-3AD203B41FA5}">
                      <a16:colId xmlns:a16="http://schemas.microsoft.com/office/drawing/2014/main" val="395482607"/>
                    </a:ext>
                  </a:extLst>
                </a:gridCol>
              </a:tblGrid>
              <a:tr h="4544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사이트명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URL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39984"/>
                  </a:ext>
                </a:extLst>
              </a:tr>
              <a:tr h="507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유튜브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600" dirty="0"/>
                        <a:t>국립생태원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hlinkClick r:id="rId2"/>
                        </a:rPr>
                        <a:t>https://www.youtube.com/user/niekorea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9009938"/>
                  </a:ext>
                </a:extLst>
              </a:tr>
              <a:tr h="507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한국환경공단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hlinkClick r:id="rId3"/>
                        </a:rPr>
                        <a:t>https://www.youtube.com/c/Kecopr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01982203"/>
                  </a:ext>
                </a:extLst>
              </a:tr>
              <a:tr h="507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해양수산부 </a:t>
                      </a:r>
                      <a:r>
                        <a:rPr lang="ko-KR" alt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어서오션</a:t>
                      </a:r>
                      <a:r>
                        <a:rPr lang="en-US" altLang="ko-K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hlinkClick r:id="rId4"/>
                        </a:rPr>
                        <a:t>https://www.youtube.com/user/koreamof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9053089"/>
                  </a:ext>
                </a:extLst>
              </a:tr>
              <a:tr h="507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해양환경공단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hlinkClick r:id="rId5"/>
                        </a:rPr>
                        <a:t>https://www.youtube.com/user/koempr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5312573"/>
                  </a:ext>
                </a:extLst>
              </a:tr>
              <a:tr h="507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hlinkClick r:id="rId6"/>
                        </a:rPr>
                        <a:t>https://www.youtube.com/c/mevpr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4949181"/>
                  </a:ext>
                </a:extLst>
              </a:tr>
              <a:tr h="507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환경부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 동화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hlinkClick r:id="rId7"/>
                        </a:rPr>
                        <a:t>https://www.me.go.kr/home/web/index.do?menuId=10385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8689601"/>
                  </a:ext>
                </a:extLst>
              </a:tr>
              <a:tr h="507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환경부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 만화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hlinkClick r:id="rId8"/>
                        </a:rPr>
                        <a:t>http://me.go.kr/home/web/index.do?menuId=10182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699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44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BED550-7427-ECB8-2ED6-1DF3BD1EF946}"/>
              </a:ext>
            </a:extLst>
          </p:cNvPr>
          <p:cNvSpPr txBox="1"/>
          <p:nvPr/>
        </p:nvSpPr>
        <p:spPr>
          <a:xfrm>
            <a:off x="6535591" y="3625026"/>
            <a:ext cx="4541985" cy="264213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핀란드의 세계적인 바이올리니스트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페카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쿠시스토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Pekka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Kuusisto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와 칸 영화제 수상 경력을 자랑하는 유호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쿠오스마넨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(Juho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Kuosmanen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감독이 환경 보호를 위해 만든 영상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◀ 그린피스 서울 사무소 유튜브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  <a:hlinkClick r:id="rId3"/>
              </a:rPr>
              <a:t>https://www.youtube.com/watch?v=1pQvXM6rkes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9A6058A-9ECE-30BB-1786-CCA830A1D33B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B974EF5-469B-AF2A-E628-F3B645A17B37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5BE28EA-C44C-FF4A-0CF8-965C439ABB66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36961A-B059-E2E5-7141-9BC8744CCB73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D64E77-89F8-5DF2-3F2B-DEF775E6ABD7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08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예술가가 보내는 환경 보호 메시지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8F9C87-1246-CB80-42A5-53FE776992B4}"/>
              </a:ext>
            </a:extLst>
          </p:cNvPr>
          <p:cNvSpPr txBox="1"/>
          <p:nvPr/>
        </p:nvSpPr>
        <p:spPr>
          <a:xfrm>
            <a:off x="929909" y="2568961"/>
            <a:ext cx="10943003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1-1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클래식 음악으로 표현한 환경 보호 메시지 </a:t>
            </a:r>
            <a:r>
              <a:rPr lang="en-US" altLang="ko-KR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–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바이올린 연주</a:t>
            </a:r>
            <a:r>
              <a:rPr lang="en-US" altLang="ko-KR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+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영상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  <p:pic>
        <p:nvPicPr>
          <p:cNvPr id="4" name="온라인 미디어 3" title="환경보호를 위한 바이올린 연주 (감동주의보)">
            <a:hlinkClick r:id="" action="ppaction://media"/>
            <a:extLst>
              <a:ext uri="{FF2B5EF4-FFF2-40B4-BE49-F238E27FC236}">
                <a16:creationId xmlns:a16="http://schemas.microsoft.com/office/drawing/2014/main" id="{09D97AEC-38DF-0F18-E59D-20E039B2A0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8938" y="3582145"/>
            <a:ext cx="4861787" cy="2746910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0C5D10A1-DFF7-BD98-3573-24B574AAF51C}"/>
              </a:ext>
            </a:extLst>
          </p:cNvPr>
          <p:cNvGrpSpPr/>
          <p:nvPr/>
        </p:nvGrpSpPr>
        <p:grpSpPr>
          <a:xfrm>
            <a:off x="1300465" y="1653345"/>
            <a:ext cx="9777111" cy="1013184"/>
            <a:chOff x="1300465" y="1653345"/>
            <a:chExt cx="10107763" cy="1013184"/>
          </a:xfrm>
          <a:solidFill>
            <a:schemeClr val="bg1">
              <a:lumMod val="95000"/>
            </a:schemeClr>
          </a:solidFill>
        </p:grpSpPr>
        <p:sp>
          <p:nvSpPr>
            <p:cNvPr id="19" name="사각형: 둥근 한쪽 모서리 18">
              <a:extLst>
                <a:ext uri="{FF2B5EF4-FFF2-40B4-BE49-F238E27FC236}">
                  <a16:creationId xmlns:a16="http://schemas.microsoft.com/office/drawing/2014/main" id="{98F339BF-9649-8C1A-6428-E68F3E36430A}"/>
                </a:ext>
              </a:extLst>
            </p:cNvPr>
            <p:cNvSpPr/>
            <p:nvPr/>
          </p:nvSpPr>
          <p:spPr>
            <a:xfrm>
              <a:off x="1300465" y="1653345"/>
              <a:ext cx="10107763" cy="1013184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547D98-BF88-3DF9-F8B2-4F32BEF03767}"/>
                </a:ext>
              </a:extLst>
            </p:cNvPr>
            <p:cNvSpPr txBox="1"/>
            <p:nvPr/>
          </p:nvSpPr>
          <p:spPr>
            <a:xfrm>
              <a:off x="1515680" y="1688732"/>
              <a:ext cx="9637776" cy="95410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예술로 전하는 환경 보호</a:t>
              </a:r>
              <a:r>
                <a:rPr lang="en-US" altLang="ko-KR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! </a:t>
              </a:r>
              <a:r>
                <a:rPr lang="ko-KR" altLang="en-US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예술가의 음악과 영상을 감상하며 깨끗하고 아름다운 환경이 우리에게 주는 것의 감사함과 자연의 경이로움을 함께 느껴 봅시다</a:t>
              </a:r>
              <a:r>
                <a:rPr lang="en-US" altLang="ko-KR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.</a:t>
              </a:r>
              <a:endParaRPr lang="ko-KR" altLang="en-US" sz="2800" b="1" dirty="0">
                <a:latin typeface="나눔손글씨 다채사랑" panose="02000503000000000000" pitchFamily="2" charset="-127"/>
                <a:ea typeface="나눔손글씨 다채사랑" panose="02000503000000000000" pitchFamily="2" charset="-127"/>
                <a:cs typeface="맑은 고딕 Semilight" panose="020B0502040204020203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1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BED550-7427-ECB8-2ED6-1DF3BD1EF946}"/>
              </a:ext>
            </a:extLst>
          </p:cNvPr>
          <p:cNvSpPr txBox="1"/>
          <p:nvPr/>
        </p:nvSpPr>
        <p:spPr>
          <a:xfrm>
            <a:off x="6632424" y="2904739"/>
            <a:ext cx="4445152" cy="255422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Comic Sans MS" panose="030F0702030302020204" pitchFamily="66" charset="0"/>
                <a:ea typeface="나눔스퀘어" panose="020B0600000101010101" pitchFamily="50" charset="-127"/>
              </a:rPr>
              <a:t>‘Elegy for the Arctic’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이탈리아 작곡가이자 피아니스트인 </a:t>
            </a:r>
            <a:r>
              <a:rPr lang="ko-KR" altLang="en-US" sz="16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루도비코 </a:t>
            </a:r>
            <a:r>
              <a:rPr lang="ko-KR" altLang="en-US" sz="1600" b="0" i="0" dirty="0" err="1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에이나우디</a:t>
            </a:r>
            <a:r>
              <a:rPr lang="en-US" altLang="ko-KR" sz="16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(Ludovico Einaudi)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</a:t>
            </a:r>
            <a:r>
              <a:rPr lang="ko-KR" altLang="en-US" sz="16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북극해에서 연주하는 영상</a:t>
            </a:r>
            <a:endParaRPr lang="en-US" altLang="ko-KR" sz="1600" b="0" i="0" dirty="0"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l">
              <a:lnSpc>
                <a:spcPct val="150000"/>
              </a:lnSpc>
            </a:pPr>
            <a:endParaRPr lang="en-US" altLang="ko-KR" sz="1400" kern="0" spc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◀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루도비코 </a:t>
            </a:r>
            <a:r>
              <a:rPr lang="ko-KR" altLang="en-US" sz="1400" b="0" i="0" dirty="0" err="1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에이나우디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유튜브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  <a:hlinkClick r:id="rId3"/>
              </a:rPr>
              <a:t>https://www.youtube.com/watch?v=2DLnhdnSUVs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AD820F0-37A7-926C-F351-5A58C95A4B8B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B974EF5-469B-AF2A-E628-F3B645A17B37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5BE28EA-C44C-FF4A-0CF8-965C439ABB66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36961A-B059-E2E5-7141-9BC8744CCB73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D64E77-89F8-5DF2-3F2B-DEF775E6ABD7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08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예술가가 보내는 환경 보호 메시지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806BE7-3DA3-4990-5F25-FA9864B77DB8}"/>
              </a:ext>
            </a:extLst>
          </p:cNvPr>
          <p:cNvSpPr txBox="1"/>
          <p:nvPr/>
        </p:nvSpPr>
        <p:spPr>
          <a:xfrm>
            <a:off x="947328" y="1561505"/>
            <a:ext cx="10287002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1-2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클래식 음악으로 표현한 환경 보호 메시지 </a:t>
            </a:r>
            <a:r>
              <a:rPr lang="en-US" altLang="ko-KR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–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피아노 연주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  <p:pic>
        <p:nvPicPr>
          <p:cNvPr id="4" name="온라인 미디어 3" title="Ludovico Einaudi - &quot;Elegy for the Arctic&quot; - Official Live (Greenpeace)">
            <a:hlinkClick r:id="" action="ppaction://media"/>
            <a:extLst>
              <a:ext uri="{FF2B5EF4-FFF2-40B4-BE49-F238E27FC236}">
                <a16:creationId xmlns:a16="http://schemas.microsoft.com/office/drawing/2014/main" id="{531C2E84-7411-95F3-3E64-62DFC2AC89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6446" y="2723663"/>
            <a:ext cx="5161731" cy="29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BED550-7427-ECB8-2ED6-1DF3BD1EF946}"/>
              </a:ext>
            </a:extLst>
          </p:cNvPr>
          <p:cNvSpPr txBox="1"/>
          <p:nvPr/>
        </p:nvSpPr>
        <p:spPr>
          <a:xfrm>
            <a:off x="6632424" y="2858574"/>
            <a:ext cx="4445152" cy="264655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b="1" i="0" dirty="0">
                <a:solidFill>
                  <a:srgbClr val="030303"/>
                </a:solidFill>
                <a:effectLst/>
                <a:latin typeface="Comic Sans MS" panose="030F0702030302020204" pitchFamily="66" charset="0"/>
                <a:ea typeface="나눔스퀘어" panose="020B0600000101010101" pitchFamily="50" charset="-127"/>
              </a:rPr>
              <a:t>The Sound of ICE </a:t>
            </a:r>
            <a:r>
              <a:rPr lang="en-US" altLang="ko-KR" b="1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b="1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얼음 콘서트</a:t>
            </a:r>
            <a:endParaRPr lang="en-US" altLang="ko-KR" b="1" i="0" dirty="0">
              <a:solidFill>
                <a:srgbClr val="030303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노르웨이의 뮤지션들이 북극 빙하가 빠른 속도로 녹고 있다는 것을 널리 </a:t>
            </a:r>
            <a:r>
              <a:rPr lang="ko-KR" altLang="en-US" sz="1600" dirty="0">
                <a:solidFill>
                  <a:srgbClr val="03030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알리고자 북극의 설원 위에서</a:t>
            </a:r>
            <a:r>
              <a:rPr lang="en-US" altLang="ko-KR" sz="1600" dirty="0">
                <a:solidFill>
                  <a:srgbClr val="03030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얼음으로 만든 첼로와 타악기를 연주하는 영상</a:t>
            </a:r>
            <a:endParaRPr lang="en-US" altLang="ko-KR" sz="1600" b="0" i="0" dirty="0">
              <a:solidFill>
                <a:srgbClr val="030303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8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◀ 그린피스 서울 사무소 유튜브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  <a:hlinkClick r:id="rId3"/>
              </a:rPr>
              <a:t>https://www.youtube.com/watch?v=_aD-IQMq6ko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C1C9FFF-5B24-B082-B72E-7100842F4EF0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B974EF5-469B-AF2A-E628-F3B645A17B37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5BE28EA-C44C-FF4A-0CF8-965C439ABB66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36961A-B059-E2E5-7141-9BC8744CCB73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D64E77-89F8-5DF2-3F2B-DEF775E6ABD7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08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예술가가 보내는 환경 보호 메시지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806BE7-3DA3-4990-5F25-FA9864B77DB8}"/>
              </a:ext>
            </a:extLst>
          </p:cNvPr>
          <p:cNvSpPr txBox="1"/>
          <p:nvPr/>
        </p:nvSpPr>
        <p:spPr>
          <a:xfrm>
            <a:off x="947328" y="1561505"/>
            <a:ext cx="10130248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1-3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클래식 음악으로 표현한 환경 보호 메시지 </a:t>
            </a:r>
            <a:r>
              <a:rPr lang="en-US" altLang="ko-KR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–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얼음 악기 연주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  <p:pic>
        <p:nvPicPr>
          <p:cNvPr id="2" name="온라인 미디어 1" title="The Sound of ICE - 얼음콘서트@북극">
            <a:hlinkClick r:id="" action="ppaction://media"/>
            <a:extLst>
              <a:ext uri="{FF2B5EF4-FFF2-40B4-BE49-F238E27FC236}">
                <a16:creationId xmlns:a16="http://schemas.microsoft.com/office/drawing/2014/main" id="{25B4AF16-8EE1-539E-F292-E60EAB8B15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0320" y="2711449"/>
            <a:ext cx="5173446" cy="29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BED550-7427-ECB8-2ED6-1DF3BD1EF946}"/>
              </a:ext>
            </a:extLst>
          </p:cNvPr>
          <p:cNvSpPr txBox="1"/>
          <p:nvPr/>
        </p:nvSpPr>
        <p:spPr>
          <a:xfrm>
            <a:off x="6623714" y="3028113"/>
            <a:ext cx="4714846" cy="227722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b="1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b="1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초록 별</a:t>
            </a:r>
            <a:r>
              <a:rPr lang="en-US" altLang="ko-KR" b="1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0" i="0" dirty="0" err="1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김황희</a:t>
            </a:r>
            <a:r>
              <a:rPr lang="ko-KR" altLang="en-US" sz="1600" b="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0" i="0" dirty="0" err="1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작사</a:t>
            </a:r>
            <a:r>
              <a:rPr lang="ko-KR" altLang="en-US" sz="1600" dirty="0" err="1">
                <a:solidFill>
                  <a:srgbClr val="03030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│</a:t>
            </a:r>
            <a:r>
              <a:rPr lang="ko-KR" altLang="en-US" sz="1600" b="0" i="0" dirty="0" err="1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조선주</a:t>
            </a:r>
            <a:r>
              <a:rPr lang="ko-KR" altLang="en-US" sz="1600" b="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작곡</a:t>
            </a:r>
            <a:endParaRPr lang="ko-KR" altLang="en-US" sz="1600" b="0" i="0" dirty="0"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600" b="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제</a:t>
            </a:r>
            <a:r>
              <a:rPr lang="en-US" altLang="ko-KR" sz="1600" b="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600" b="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회 </a:t>
            </a:r>
            <a:r>
              <a:rPr lang="ko-KR" altLang="en-US" sz="1600" b="0" i="0" dirty="0" err="1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전국환경노래작곡경연대회</a:t>
            </a:r>
            <a:r>
              <a:rPr lang="ko-KR" altLang="en-US" sz="1600" b="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금상 수상</a:t>
            </a:r>
            <a:endParaRPr lang="ko-KR" altLang="en-US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>
              <a:lnSpc>
                <a:spcPct val="150000"/>
              </a:lnSpc>
            </a:pPr>
            <a:endParaRPr lang="ko-KR" altLang="en-US" sz="18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◀ </a:t>
            </a:r>
            <a:r>
              <a:rPr lang="ko-KR" altLang="en-US" sz="1400" b="0" i="0" dirty="0" err="1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부산시립소년소녀합창단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유튜브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  <a:hlinkClick r:id="rId3"/>
              </a:rPr>
              <a:t>https://www.youtube.com/watch?v=j-S1aTdt-Vs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E5ED910-D6A6-2F5E-BC7F-BE9B4A183814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B974EF5-469B-AF2A-E628-F3B645A17B37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5BE28EA-C44C-FF4A-0CF8-965C439ABB66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36961A-B059-E2E5-7141-9BC8744CCB73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D64E77-89F8-5DF2-3F2B-DEF775E6ABD7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08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예술가가 보내는 환경 보호 메시지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pic>
        <p:nvPicPr>
          <p:cNvPr id="2" name="온라인 미디어 1" title="초록별 / 지구사랑 환경음악회 / 부산시립소년소녀합창단 (Busan Metropolitan Junior Chorus)">
            <a:hlinkClick r:id="" action="ppaction://media"/>
            <a:extLst>
              <a:ext uri="{FF2B5EF4-FFF2-40B4-BE49-F238E27FC236}">
                <a16:creationId xmlns:a16="http://schemas.microsoft.com/office/drawing/2014/main" id="{D4602C50-3098-557A-FED6-1AE9236ABF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671" y="2731656"/>
            <a:ext cx="5132623" cy="2899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703048-C3DF-B5E3-A73C-AB510A405A59}"/>
              </a:ext>
            </a:extLst>
          </p:cNvPr>
          <p:cNvSpPr txBox="1"/>
          <p:nvPr/>
        </p:nvSpPr>
        <p:spPr>
          <a:xfrm>
            <a:off x="947328" y="1561505"/>
            <a:ext cx="9172032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1-4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클래식 음악으로 표현한 환경 보호 메시지 </a:t>
            </a:r>
            <a:r>
              <a:rPr lang="en-US" altLang="ko-KR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–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합창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59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BED550-7427-ECB8-2ED6-1DF3BD1EF946}"/>
              </a:ext>
            </a:extLst>
          </p:cNvPr>
          <p:cNvSpPr txBox="1"/>
          <p:nvPr/>
        </p:nvSpPr>
        <p:spPr>
          <a:xfrm>
            <a:off x="6623714" y="3062737"/>
            <a:ext cx="4714846" cy="22079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후쿠시마 </a:t>
            </a:r>
            <a:r>
              <a:rPr lang="ko-KR" altLang="en-US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오염수</a:t>
            </a:r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(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원곡</a:t>
            </a:r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b="1" i="0" dirty="0" err="1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의사줌치</a:t>
            </a:r>
            <a:r>
              <a:rPr lang="en-US" altLang="ko-KR" b="1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600" dirty="0" err="1">
                <a:solidFill>
                  <a:srgbClr val="03030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이날치</a:t>
            </a:r>
            <a:r>
              <a:rPr lang="ko-KR" altLang="en-US" sz="1600" dirty="0">
                <a:solidFill>
                  <a:srgbClr val="03030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작사</a:t>
            </a:r>
            <a:r>
              <a:rPr lang="en-US" altLang="ko-KR" sz="1600" dirty="0">
                <a:solidFill>
                  <a:srgbClr val="03030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·</a:t>
            </a:r>
            <a:r>
              <a:rPr lang="ko-KR" altLang="en-US" sz="1600" dirty="0">
                <a:solidFill>
                  <a:srgbClr val="03030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작곡</a:t>
            </a:r>
            <a:endParaRPr lang="en-US" altLang="ko-KR" sz="1600" i="0" dirty="0"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i="0" dirty="0" err="1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이날치</a:t>
            </a:r>
            <a:r>
              <a:rPr lang="en-US" altLang="ko-KR" sz="160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X</a:t>
            </a:r>
            <a:r>
              <a:rPr lang="ko-KR" altLang="en-US" sz="1600" i="0" dirty="0" err="1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앰비규어스댄스컴퍼니</a:t>
            </a:r>
            <a:r>
              <a:rPr lang="ko-KR" altLang="en-US" sz="1600" i="0" dirty="0">
                <a:solidFill>
                  <a:srgbClr val="030303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공연</a:t>
            </a:r>
          </a:p>
          <a:p>
            <a:pPr algn="just" fontAlgn="base">
              <a:lnSpc>
                <a:spcPct val="150000"/>
              </a:lnSpc>
            </a:pPr>
            <a:endParaRPr lang="en-US" altLang="ko-KR" sz="15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◀ 그린피스 서울 사무소 유튜브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  <a:hlinkClick r:id="rId3"/>
              </a:rPr>
              <a:t>https://www.youtube.com/watch?v=0EZask07iF0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3FE740C-E39F-35ED-D817-617501E2DB95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B974EF5-469B-AF2A-E628-F3B645A17B37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5BE28EA-C44C-FF4A-0CF8-965C439ABB66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36961A-B059-E2E5-7141-9BC8744CCB73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D64E77-89F8-5DF2-3F2B-DEF775E6ABD7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08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예술가가 보내는 환경 보호 메시지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5703048-C3DF-B5E3-A73C-AB510A405A59}"/>
              </a:ext>
            </a:extLst>
          </p:cNvPr>
          <p:cNvSpPr txBox="1"/>
          <p:nvPr/>
        </p:nvSpPr>
        <p:spPr>
          <a:xfrm>
            <a:off x="947328" y="1561505"/>
            <a:ext cx="9172032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퓨전 국악으로 표현한 환경 보호 메시지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  <p:pic>
        <p:nvPicPr>
          <p:cNvPr id="4" name="온라인 미디어 3" title="[이날치X 앰비규어스댄스컴퍼니] 후쿠시마 오염수 (FEAT. 그린피스)">
            <a:hlinkClick r:id="" action="ppaction://media"/>
            <a:extLst>
              <a:ext uri="{FF2B5EF4-FFF2-40B4-BE49-F238E27FC236}">
                <a16:creationId xmlns:a16="http://schemas.microsoft.com/office/drawing/2014/main" id="{9D03A506-E37E-E386-27B4-EB6AF4779E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6446" y="2712043"/>
            <a:ext cx="5093063" cy="28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C7AE86A-B2C8-B401-03F1-1F8E2F260E7B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95EEBC-A07E-587F-82AE-470D23CDAA7D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08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예술가가 보내는 환경 보호 메시지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44707F6-B4CC-DF60-020D-3C03271179FE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0" name="눈물 방울 9">
                <a:extLst>
                  <a:ext uri="{FF2B5EF4-FFF2-40B4-BE49-F238E27FC236}">
                    <a16:creationId xmlns:a16="http://schemas.microsoft.com/office/drawing/2014/main" id="{35B52B8F-2717-1F6C-23F6-2774CC234806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0EDAA5-C590-FC88-A598-F7A6006C8AD5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824F6B-E282-07D7-A537-A4A7609A196F}"/>
              </a:ext>
            </a:extLst>
          </p:cNvPr>
          <p:cNvSpPr txBox="1"/>
          <p:nvPr/>
        </p:nvSpPr>
        <p:spPr>
          <a:xfrm>
            <a:off x="1275050" y="5271086"/>
            <a:ext cx="4684381" cy="1076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b="1" i="0" dirty="0">
                <a:effectLst/>
                <a:latin typeface="Comic Sans MS" panose="030F0702030302020204" pitchFamily="66" charset="0"/>
                <a:ea typeface="나눔스퀘어" panose="020B0600000101010101" pitchFamily="50" charset="-127"/>
              </a:rPr>
              <a:t>‘Back To The Earth’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제이슨 </a:t>
            </a:r>
            <a:r>
              <a:rPr lang="ko-KR" altLang="en-US" sz="1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므라즈</a:t>
            </a:r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(Jason Mraz) </a:t>
            </a: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외 </a:t>
            </a:r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 작사</a:t>
            </a:r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·</a:t>
            </a: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작곡</a:t>
            </a:r>
            <a:endParaRPr lang="en-US" altLang="ko-KR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출처</a:t>
            </a: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  <a:hlinkClick r:id="rId4"/>
              </a:rPr>
              <a:t>https://www.youtube.com/watch?v=d85RuIhs5Ww</a:t>
            </a:r>
            <a:endParaRPr lang="en-US" altLang="ko-KR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온라인 미디어 3" title="Jason Mraz - Back To The Earth (Official Audio)">
            <a:hlinkClick r:id="" action="ppaction://media"/>
            <a:extLst>
              <a:ext uri="{FF2B5EF4-FFF2-40B4-BE49-F238E27FC236}">
                <a16:creationId xmlns:a16="http://schemas.microsoft.com/office/drawing/2014/main" id="{C0E587D1-AC03-4597-F2F8-ACF333C63B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1580" y="2570871"/>
            <a:ext cx="4591323" cy="2594098"/>
          </a:xfrm>
          <a:prstGeom prst="rect">
            <a:avLst/>
          </a:prstGeom>
        </p:spPr>
      </p:pic>
      <p:pic>
        <p:nvPicPr>
          <p:cNvPr id="17" name="온라인 미디어 16" title="Zion. T - 지구온난화 (Feat. YDG)">
            <a:hlinkClick r:id="" action="ppaction://media"/>
            <a:extLst>
              <a:ext uri="{FF2B5EF4-FFF2-40B4-BE49-F238E27FC236}">
                <a16:creationId xmlns:a16="http://schemas.microsoft.com/office/drawing/2014/main" id="{812891BD-73EE-72E6-8D5E-E5CE276E565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272595" y="2570871"/>
            <a:ext cx="4597825" cy="25906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2D9D4C-8B0B-F20B-EC4D-DE3040D632EB}"/>
              </a:ext>
            </a:extLst>
          </p:cNvPr>
          <p:cNvSpPr txBox="1"/>
          <p:nvPr/>
        </p:nvSpPr>
        <p:spPr>
          <a:xfrm>
            <a:off x="6169016" y="5271086"/>
            <a:ext cx="4804981" cy="1076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지구 온난화</a:t>
            </a:r>
            <a:r>
              <a:rPr lang="en-US" altLang="ko-KR" sz="16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자이언티</a:t>
            </a:r>
            <a:r>
              <a:rPr lang="en-US" altLang="ko-KR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YDG </a:t>
            </a:r>
            <a:r>
              <a:rPr lang="ko-KR" altLang="en-US" sz="1400" b="0" i="0" dirty="0" err="1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작사│</a:t>
            </a:r>
            <a:r>
              <a:rPr lang="ko-KR" altLang="en-US" sz="1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프라이머리</a:t>
            </a:r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자이언티</a:t>
            </a: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작곡</a:t>
            </a:r>
            <a:endParaRPr lang="en-US" altLang="ko-KR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출처</a:t>
            </a: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  <a:hlinkClick r:id="rId7"/>
              </a:rPr>
              <a:t>https://www.youtube.com/watch?v=EYQLQ7mLHrw</a:t>
            </a:r>
            <a:endParaRPr lang="ko-KR" altLang="en-US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C3EF1A-5D01-9D7A-F4E7-BC0A54A2B5E4}"/>
              </a:ext>
            </a:extLst>
          </p:cNvPr>
          <p:cNvSpPr txBox="1"/>
          <p:nvPr/>
        </p:nvSpPr>
        <p:spPr>
          <a:xfrm>
            <a:off x="947328" y="1561505"/>
            <a:ext cx="9172032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환경을 노래한 대중음악 </a:t>
            </a:r>
            <a:r>
              <a:rPr lang="en-US" altLang="ko-KR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–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팝</a:t>
            </a:r>
            <a:r>
              <a:rPr lang="en-US" altLang="ko-KR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,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가요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87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2D69CA8-A260-1F23-9EFB-0C42AB69D3C2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95EEBC-A07E-587F-82AE-470D23CDAA7D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08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예술가가 보내는 환경 보호 메시지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44707F6-B4CC-DF60-020D-3C03271179FE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0" name="눈물 방울 9">
                <a:extLst>
                  <a:ext uri="{FF2B5EF4-FFF2-40B4-BE49-F238E27FC236}">
                    <a16:creationId xmlns:a16="http://schemas.microsoft.com/office/drawing/2014/main" id="{35B52B8F-2717-1F6C-23F6-2774CC234806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0EDAA5-C590-FC88-A598-F7A6006C8AD5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</p:grpSp>
      <p:graphicFrame>
        <p:nvGraphicFramePr>
          <p:cNvPr id="16" name="표 4">
            <a:extLst>
              <a:ext uri="{FF2B5EF4-FFF2-40B4-BE49-F238E27FC236}">
                <a16:creationId xmlns:a16="http://schemas.microsoft.com/office/drawing/2014/main" id="{F5146A99-68E6-9959-307E-F86EFDE5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42523"/>
              </p:ext>
            </p:extLst>
          </p:nvPr>
        </p:nvGraphicFramePr>
        <p:xfrm>
          <a:off x="1437525" y="2643143"/>
          <a:ext cx="7671641" cy="322884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13161">
                  <a:extLst>
                    <a:ext uri="{9D8B030D-6E8A-4147-A177-3AD203B41FA5}">
                      <a16:colId xmlns:a16="http://schemas.microsoft.com/office/drawing/2014/main" val="395482607"/>
                    </a:ext>
                  </a:extLst>
                </a:gridCol>
                <a:gridCol w="1133139">
                  <a:extLst>
                    <a:ext uri="{9D8B030D-6E8A-4147-A177-3AD203B41FA5}">
                      <a16:colId xmlns:a16="http://schemas.microsoft.com/office/drawing/2014/main" val="1594900281"/>
                    </a:ext>
                  </a:extLst>
                </a:gridCol>
                <a:gridCol w="4725341">
                  <a:extLst>
                    <a:ext uri="{9D8B030D-6E8A-4147-A177-3AD203B41FA5}">
                      <a16:colId xmlns:a16="http://schemas.microsoft.com/office/drawing/2014/main" val="2088122427"/>
                    </a:ext>
                  </a:extLst>
                </a:gridCol>
              </a:tblGrid>
              <a:tr h="4905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연도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영화명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39984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+mn-ea"/>
                          <a:ea typeface="+mn-ea"/>
                        </a:rPr>
                        <a:t>다큐멘터리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2019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+mn-ea"/>
                          <a:ea typeface="+mn-ea"/>
                        </a:rPr>
                        <a:t>우리의 지구</a:t>
                      </a:r>
                      <a:endParaRPr lang="en-US" altLang="ko-KR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9009938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 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판타지</a:t>
                      </a:r>
                      <a:endParaRPr lang="en-US" altLang="ko-KR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+mn-ea"/>
                          <a:ea typeface="+mn-ea"/>
                        </a:rPr>
                        <a:t>아바타</a:t>
                      </a:r>
                      <a:endParaRPr lang="en-US" altLang="ko-KR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01982203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</a:t>
                      </a:r>
                      <a:endParaRPr lang="en-US" altLang="ko-KR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err="1">
                          <a:latin typeface="+mn-ea"/>
                          <a:ea typeface="+mn-ea"/>
                        </a:rPr>
                        <a:t>인터스텔라</a:t>
                      </a:r>
                      <a:endParaRPr lang="en-US" altLang="ko-KR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9053089"/>
                  </a:ext>
                </a:extLst>
              </a:tr>
              <a:tr h="5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+mn-ea"/>
                          <a:ea typeface="+mn-ea"/>
                        </a:rPr>
                        <a:t>애니메이션</a:t>
                      </a:r>
                      <a:endParaRPr lang="en-US" altLang="ko-KR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2008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err="1">
                          <a:latin typeface="+mn-ea"/>
                          <a:ea typeface="+mn-ea"/>
                        </a:rPr>
                        <a:t>로렉스</a:t>
                      </a:r>
                      <a:endParaRPr lang="en-US" altLang="ko-KR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5312573"/>
                  </a:ext>
                </a:extLst>
              </a:tr>
              <a:tr h="547663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2012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868960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8F644C2-A743-41E4-BFFD-CE7DCB49D9ED}"/>
              </a:ext>
            </a:extLst>
          </p:cNvPr>
          <p:cNvSpPr txBox="1"/>
          <p:nvPr/>
        </p:nvSpPr>
        <p:spPr>
          <a:xfrm>
            <a:off x="947328" y="1561505"/>
            <a:ext cx="9172032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환경을 주제로 한 영화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681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7F2B888-1816-E69C-5A74-539AE3813B14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91F6F6-C4EB-C922-9A5F-40CC75E04E1F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09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재활용품 악기로 연주하기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E5C5F47-3F99-8975-E16E-49F14C29B11A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E8DBBF8-E64B-B38D-89C3-1EC31A0660D5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45036-6492-E7A0-3636-FC03F84026EB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</p:grpSp>
      <p:pic>
        <p:nvPicPr>
          <p:cNvPr id="3" name="온라인 미디어 2" title="과학집들이 [소리야 놀자 편 : 재활용품을 이용한 악기 만들기]">
            <a:hlinkClick r:id="" action="ppaction://media"/>
            <a:extLst>
              <a:ext uri="{FF2B5EF4-FFF2-40B4-BE49-F238E27FC236}">
                <a16:creationId xmlns:a16="http://schemas.microsoft.com/office/drawing/2014/main" id="{971C3ED7-30D4-30DB-57FD-19C9874CF9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8955" y="3572234"/>
            <a:ext cx="4883468" cy="27591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E519D5-6E4C-58FB-DCBE-239A86C3779C}"/>
              </a:ext>
            </a:extLst>
          </p:cNvPr>
          <p:cNvSpPr txBox="1"/>
          <p:nvPr/>
        </p:nvSpPr>
        <p:spPr>
          <a:xfrm>
            <a:off x="6460801" y="3470254"/>
            <a:ext cx="4451039" cy="296311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① 기타 만들기 준비물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휴지 상자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갑티슈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상자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휴지심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고무줄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양면테이프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가위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꾸미기 재료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스티커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색종이 등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400" b="1" kern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소리북</a:t>
            </a:r>
            <a:r>
              <a:rPr lang="ko-KR" altLang="en-US" sz="1400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만들기 준비물</a:t>
            </a:r>
            <a:r>
              <a:rPr lang="en-US" altLang="ko-KR" sz="1400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두드릴 수 있는 재활용품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캔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케이스 등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나무젓가락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가위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색 테이프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꾸미기 재료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스티커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색종이 등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◀ 국립부산과학관 유튜브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https://www.youtube.com/watch?v=awSptvTSEOI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C8603BD-A729-D0A7-E555-1593A22E5071}"/>
              </a:ext>
            </a:extLst>
          </p:cNvPr>
          <p:cNvGrpSpPr/>
          <p:nvPr/>
        </p:nvGrpSpPr>
        <p:grpSpPr>
          <a:xfrm>
            <a:off x="1300466" y="1653345"/>
            <a:ext cx="9611374" cy="1013184"/>
            <a:chOff x="1300465" y="1653345"/>
            <a:chExt cx="10107763" cy="1013184"/>
          </a:xfrm>
          <a:solidFill>
            <a:schemeClr val="bg1">
              <a:lumMod val="95000"/>
            </a:schemeClr>
          </a:solidFill>
        </p:grpSpPr>
        <p:sp>
          <p:nvSpPr>
            <p:cNvPr id="22" name="사각형: 둥근 한쪽 모서리 21">
              <a:extLst>
                <a:ext uri="{FF2B5EF4-FFF2-40B4-BE49-F238E27FC236}">
                  <a16:creationId xmlns:a16="http://schemas.microsoft.com/office/drawing/2014/main" id="{1193F54C-87AD-F4BB-D85A-4668A11BC3A3}"/>
                </a:ext>
              </a:extLst>
            </p:cNvPr>
            <p:cNvSpPr/>
            <p:nvPr/>
          </p:nvSpPr>
          <p:spPr>
            <a:xfrm>
              <a:off x="1300465" y="1653345"/>
              <a:ext cx="10107763" cy="1013184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9C9430-8A9A-152A-AA51-D55959BBEC00}"/>
                </a:ext>
              </a:extLst>
            </p:cNvPr>
            <p:cNvSpPr txBox="1"/>
            <p:nvPr/>
          </p:nvSpPr>
          <p:spPr>
            <a:xfrm>
              <a:off x="1515680" y="1688732"/>
              <a:ext cx="9637776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우리가 실천할 수 있는 업사이클링과 리사이클링</a:t>
              </a:r>
              <a:r>
                <a:rPr lang="en-US" altLang="ko-KR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! </a:t>
              </a:r>
              <a:r>
                <a:rPr lang="ko-KR" altLang="en-US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재활용품으로 악기를 만들고</a:t>
              </a:r>
              <a:r>
                <a:rPr lang="en-US" altLang="ko-KR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, </a:t>
              </a:r>
              <a:r>
                <a:rPr lang="ko-KR" altLang="en-US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친구와 함께 연주해 봅시다</a:t>
              </a:r>
              <a:r>
                <a:rPr lang="en-US" altLang="ko-KR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.</a:t>
              </a:r>
              <a:endParaRPr lang="ko-KR" altLang="en-US" sz="2800" b="1" dirty="0">
                <a:latin typeface="나눔손글씨 다채사랑" panose="02000503000000000000" pitchFamily="2" charset="-127"/>
                <a:ea typeface="나눔손글씨 다채사랑" panose="02000503000000000000" pitchFamily="2" charset="-127"/>
                <a:cs typeface="맑은 고딕 Semilight" panose="020B0502040204020203" pitchFamily="50" charset="-127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283B87-A79D-0165-7B0F-31F518F49EE1}"/>
              </a:ext>
            </a:extLst>
          </p:cNvPr>
          <p:cNvSpPr txBox="1"/>
          <p:nvPr/>
        </p:nvSpPr>
        <p:spPr>
          <a:xfrm>
            <a:off x="929909" y="2568961"/>
            <a:ext cx="10478319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재활용품으로 기타와 </a:t>
            </a:r>
            <a:r>
              <a:rPr lang="ko-KR" altLang="en-US" sz="2800" b="1" dirty="0" err="1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소리북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 만들기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3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그룹 56">
            <a:extLst>
              <a:ext uri="{FF2B5EF4-FFF2-40B4-BE49-F238E27FC236}">
                <a16:creationId xmlns:a16="http://schemas.microsoft.com/office/drawing/2014/main" id="{A13DB3A1-D3CF-994A-471F-EA3200C63EA1}"/>
              </a:ext>
            </a:extLst>
          </p:cNvPr>
          <p:cNvGrpSpPr/>
          <p:nvPr/>
        </p:nvGrpSpPr>
        <p:grpSpPr>
          <a:xfrm>
            <a:off x="2" y="294601"/>
            <a:ext cx="11972864" cy="6563396"/>
            <a:chOff x="2" y="294601"/>
            <a:chExt cx="11972864" cy="6563396"/>
          </a:xfrm>
        </p:grpSpPr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D4A8C72E-AA31-53D2-D04C-D4426FCC4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334" y="5313915"/>
              <a:ext cx="1049912" cy="1535618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19ABBBBC-82C3-1C84-254E-203F8BCE5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953" y="5582193"/>
              <a:ext cx="869381" cy="1271571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E7663D94-11E0-FD04-19DB-C257AAD0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9161" y="4589416"/>
              <a:ext cx="2273705" cy="2264349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5C56FE5A-E705-A7AF-DC70-CF6BFDA28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" y="4755951"/>
              <a:ext cx="1437183" cy="210204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EB0B0D-2625-538E-00F8-DEBAAB9A5E5F}"/>
                </a:ext>
              </a:extLst>
            </p:cNvPr>
            <p:cNvSpPr txBox="1"/>
            <p:nvPr/>
          </p:nvSpPr>
          <p:spPr>
            <a:xfrm>
              <a:off x="1250226" y="555611"/>
              <a:ext cx="15887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u="sng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</a:rPr>
                <a:t>목차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D32F15-5B79-56E7-6F0B-CDFBF0C3EFE9}"/>
                </a:ext>
              </a:extLst>
            </p:cNvPr>
            <p:cNvSpPr txBox="1"/>
            <p:nvPr/>
          </p:nvSpPr>
          <p:spPr>
            <a:xfrm>
              <a:off x="1040375" y="1848693"/>
              <a:ext cx="5758905" cy="304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01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환경의 중요성을 얼마나 알고 있나요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?</a:t>
              </a:r>
            </a:p>
            <a:p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02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b="1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환경에 대한 나의 생각을 모아 보자</a:t>
              </a:r>
              <a:r>
                <a:rPr lang="en-US" altLang="ko-KR" b="1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! </a:t>
              </a:r>
              <a:r>
                <a:rPr lang="en-US" altLang="ko-KR" b="1" kern="0" spc="0" dirty="0">
                  <a:solidFill>
                    <a:srgbClr val="FF3399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“</a:t>
              </a:r>
              <a:r>
                <a:rPr lang="ko-KR" altLang="en-US" b="1" kern="0" spc="0" dirty="0">
                  <a:solidFill>
                    <a:srgbClr val="FF3399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마인드맵 만들기</a:t>
              </a:r>
              <a:r>
                <a:rPr lang="en-US" altLang="ko-KR" b="1" kern="0" spc="0" dirty="0">
                  <a:solidFill>
                    <a:srgbClr val="FF3399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”</a:t>
              </a:r>
              <a:endParaRPr lang="ko-KR" altLang="en-US" b="1" kern="0" spc="0" dirty="0">
                <a:solidFill>
                  <a:srgbClr val="FF3399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03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마인드맵으로 알아본 </a:t>
              </a:r>
              <a:r>
                <a:rPr lang="en-US" altLang="ko-KR" kern="0" spc="0" dirty="0">
                  <a:solidFill>
                    <a:srgbClr val="00CC66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‘</a:t>
              </a:r>
              <a:r>
                <a:rPr lang="ko-KR" altLang="en-US" kern="0" spc="0" dirty="0">
                  <a:solidFill>
                    <a:srgbClr val="00CC66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</a:t>
              </a:r>
              <a:r>
                <a:rPr lang="en-US" altLang="ko-KR" kern="0" spc="0" dirty="0">
                  <a:solidFill>
                    <a:srgbClr val="00CC66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’</a:t>
              </a:r>
              <a:r>
                <a:rPr lang="ko-KR" altLang="en-US" kern="0" spc="0" dirty="0">
                  <a:solidFill>
                    <a:srgbClr val="00CC66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핵심 키워드</a:t>
              </a:r>
              <a:endParaRPr lang="ko-KR" altLang="en-US" b="1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04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오염의 심각성 바로 알기</a:t>
              </a:r>
              <a:endParaRPr lang="ko-KR" altLang="en-US" sz="105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05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환경을 보호하기 위해 내가 실천할 수 있는 것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!</a:t>
              </a:r>
            </a:p>
            <a:p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06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보호 캠페인에 동참해요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!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B7B210-4840-4668-6204-E6E0A2683C45}"/>
                </a:ext>
              </a:extLst>
            </p:cNvPr>
            <p:cNvSpPr txBox="1"/>
            <p:nvPr/>
          </p:nvSpPr>
          <p:spPr>
            <a:xfrm>
              <a:off x="6798047" y="1699931"/>
              <a:ext cx="4226197" cy="32316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07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관련 콘텐츠</a:t>
              </a:r>
              <a:endParaRPr lang="en-US" altLang="ko-KR" b="1" kern="0" spc="0" dirty="0">
                <a:solidFill>
                  <a:srgbClr val="0070C0"/>
                </a:solidFill>
                <a:effectLst/>
                <a:latin typeface="나눔고딕 에코" panose="020D0604000000000000" pitchFamily="50" charset="-127"/>
                <a:ea typeface="나눔고딕 에코" panose="020D0604000000000000" pitchFamily="50" charset="-127"/>
              </a:endParaRPr>
            </a:p>
            <a:p>
              <a:pPr algn="just"/>
              <a:endParaRPr lang="en-US" altLang="ko-KR" sz="2000" b="1" kern="0" spc="0" dirty="0">
                <a:solidFill>
                  <a:srgbClr val="0070C0"/>
                </a:solidFill>
                <a:effectLst/>
                <a:latin typeface="나눔고딕 에코" panose="020D0604000000000000" pitchFamily="50" charset="-127"/>
                <a:ea typeface="나눔고딕 에코" panose="020D0604000000000000" pitchFamily="50" charset="-127"/>
              </a:endParaRPr>
            </a:p>
            <a:p>
              <a:pPr algn="just"/>
              <a:r>
                <a:rPr lang="en-US" altLang="ko-KR" b="1" kern="0" spc="0" dirty="0">
                  <a:solidFill>
                    <a:srgbClr val="0000CC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[</a:t>
              </a:r>
              <a:r>
                <a:rPr lang="ko-KR" altLang="en-US" b="1" kern="0" spc="0" dirty="0">
                  <a:solidFill>
                    <a:srgbClr val="0000CC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특화</a:t>
              </a:r>
              <a:r>
                <a:rPr lang="en-US" altLang="ko-KR" b="1" kern="0" spc="0" dirty="0">
                  <a:solidFill>
                    <a:srgbClr val="0000CC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] </a:t>
              </a:r>
              <a:r>
                <a:rPr lang="ko-KR" altLang="en-US" b="1" kern="0" spc="0" dirty="0">
                  <a:solidFill>
                    <a:srgbClr val="0000CC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음악과 환경</a:t>
              </a:r>
              <a:endParaRPr lang="en-US" altLang="ko-KR" b="1" kern="0" spc="0" dirty="0">
                <a:solidFill>
                  <a:srgbClr val="0000CC"/>
                </a:solidFill>
                <a:effectLst/>
                <a:latin typeface="나눔고딕 에코" panose="020D0604000000000000" pitchFamily="50" charset="-127"/>
                <a:ea typeface="나눔고딕 에코" panose="020D0604000000000000" pitchFamily="50" charset="-127"/>
              </a:endParaRPr>
            </a:p>
            <a:p>
              <a:pPr algn="just"/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08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예술가가 보내는 환경 보호 메시지</a:t>
              </a:r>
              <a:endParaRPr lang="ko-KR" altLang="en-US" sz="105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pPr algn="just"/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09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재활용품 악기로 연주하기</a:t>
              </a:r>
              <a:endParaRPr lang="ko-KR" altLang="en-US" sz="105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pPr algn="just"/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10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캠페인 송 부르기</a:t>
              </a:r>
              <a:endParaRPr lang="ko-KR" altLang="en-US" sz="105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pPr algn="just"/>
              <a:r>
                <a:rPr lang="en-US" altLang="ko-KR" sz="32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11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음악 프로젝트 수업하기</a:t>
              </a:r>
              <a:endParaRPr lang="ko-KR" altLang="en-US" sz="105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20851BB-40C3-422B-974B-E5EAC2F30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3725" y="294601"/>
              <a:ext cx="4456186" cy="1248101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8B7081F-CB65-6F3A-7CB5-EFC91E14C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3487" y="4504084"/>
              <a:ext cx="539503" cy="427501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DDE0BB1-5C88-554B-AD1A-52BBA3B92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0338" y="865882"/>
              <a:ext cx="657299" cy="564577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EF86C9EF-D722-56EC-7877-79D9A5F68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566825">
              <a:off x="5346891" y="5344972"/>
              <a:ext cx="656908" cy="502875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09D2B313-4187-7D89-F63E-DA9F1304E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2862" y="5683143"/>
              <a:ext cx="851616" cy="651927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12867AC7-6A92-E714-A37C-8E5563C1E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2851" y="4678169"/>
              <a:ext cx="464164" cy="435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868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F24214-45D4-2E30-DC6B-5739AA1E1E9D}"/>
              </a:ext>
            </a:extLst>
          </p:cNvPr>
          <p:cNvSpPr txBox="1"/>
          <p:nvPr/>
        </p:nvSpPr>
        <p:spPr>
          <a:xfrm>
            <a:off x="6761080" y="3413284"/>
            <a:ext cx="4452242" cy="143962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페트병으로 만든 </a:t>
            </a:r>
            <a:r>
              <a:rPr lang="ko-KR" altLang="en-US" b="1" kern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펀</a:t>
            </a:r>
            <a:r>
              <a:rPr lang="ko-KR" altLang="en-US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kern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페트와</a:t>
            </a:r>
            <a:r>
              <a:rPr lang="ko-KR" altLang="en-US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kern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카혼</a:t>
            </a:r>
            <a:r>
              <a:rPr lang="ko-KR" altLang="en-US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즉흥 합주</a:t>
            </a:r>
            <a:endParaRPr lang="en-US" altLang="ko-KR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◀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경기도중등음악교육연구회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유튜브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https://www.youtube.com/watch?v=cKHFyo7G4S0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5D94FF-A1F0-8DAA-57C6-12A551142D90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91F6F6-C4EB-C922-9A5F-40CC75E04E1F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09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재활용품 악기로 연주하기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E5C5F47-3F99-8975-E16E-49F14C29B11A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E8DBBF8-E64B-B38D-89C3-1EC31A0660D5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45036-6492-E7A0-3636-FC03F84026EB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</p:grpSp>
      <p:pic>
        <p:nvPicPr>
          <p:cNvPr id="2" name="온라인 미디어 1" title="20211120  카혼 펀펫 즉석 합주 영상">
            <a:hlinkClick r:id="" action="ppaction://media"/>
            <a:extLst>
              <a:ext uri="{FF2B5EF4-FFF2-40B4-BE49-F238E27FC236}">
                <a16:creationId xmlns:a16="http://schemas.microsoft.com/office/drawing/2014/main" id="{3EB1A3CC-07BC-4583-EE8E-CC8A38E7E0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8222" y="2664511"/>
            <a:ext cx="5198536" cy="29371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AB5D74-CF1E-3753-7FAF-6E07CF50D0B5}"/>
              </a:ext>
            </a:extLst>
          </p:cNvPr>
          <p:cNvSpPr txBox="1"/>
          <p:nvPr/>
        </p:nvSpPr>
        <p:spPr>
          <a:xfrm>
            <a:off x="947328" y="1561505"/>
            <a:ext cx="9172032" cy="908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</a:t>
            </a:r>
            <a:r>
              <a:rPr lang="ko-KR" altLang="en-US" sz="2800" b="1" dirty="0" err="1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펀</a:t>
            </a:r>
            <a:r>
              <a:rPr lang="en-US" altLang="ko-KR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 </a:t>
            </a:r>
            <a:r>
              <a:rPr lang="ko-KR" altLang="en-US" sz="2800" b="1" dirty="0" err="1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페트와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 </a:t>
            </a:r>
            <a:r>
              <a:rPr lang="ko-KR" altLang="en-US" sz="2800" b="1" dirty="0" err="1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카혼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 합주하기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30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7C644F-9EA9-6220-6C23-D3A66783AE1F}"/>
              </a:ext>
            </a:extLst>
          </p:cNvPr>
          <p:cNvSpPr txBox="1"/>
          <p:nvPr/>
        </p:nvSpPr>
        <p:spPr>
          <a:xfrm>
            <a:off x="637988" y="4822428"/>
            <a:ext cx="3498309" cy="159909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음악 선생님들이 부른 캠페인 송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불러 줘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!(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지구를 지키는 나눔 송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)’</a:t>
            </a:r>
          </a:p>
          <a:p>
            <a:pPr>
              <a:lnSpc>
                <a:spcPct val="150000"/>
              </a:lnSpc>
            </a:pPr>
            <a:r>
              <a:rPr lang="ko-KR" altLang="en-US" sz="11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이필성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방유진 </a:t>
            </a:r>
            <a:r>
              <a:rPr lang="ko-KR" altLang="en-US" sz="1100" kern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작사│방유진</a:t>
            </a:r>
            <a:r>
              <a:rPr lang="ko-KR" altLang="en-US" sz="11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작곡</a:t>
            </a:r>
            <a:endParaRPr lang="en-US" altLang="ko-KR" sz="11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5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ko-KR" altLang="en-US" sz="105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경기도중등음악교육연구회</a:t>
            </a:r>
            <a:r>
              <a:rPr lang="ko-KR" altLang="en-US" sz="105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유튜브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  <a:hlinkClick r:id="rId5"/>
              </a:rPr>
              <a:t>https://www.youtube.com/watch?v=DB7tEuK3VSg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996D5F3-C3AD-CB0F-C396-56A444B33175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91F6F6-C4EB-C922-9A5F-40CC75E04E1F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10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캠페인 송 부르기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E5C5F47-3F99-8975-E16E-49F14C29B11A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E8DBBF8-E64B-B38D-89C3-1EC31A0660D5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45036-6492-E7A0-3636-FC03F84026EB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</p:grpSp>
      <p:pic>
        <p:nvPicPr>
          <p:cNvPr id="3" name="온라인 미디어 2" title="음악선생님들이 부른 캠페인송 - 불러줘!  (부제 : 지구를 지키는 나눔송)">
            <a:hlinkClick r:id="" action="ppaction://media"/>
            <a:extLst>
              <a:ext uri="{FF2B5EF4-FFF2-40B4-BE49-F238E27FC236}">
                <a16:creationId xmlns:a16="http://schemas.microsoft.com/office/drawing/2014/main" id="{E2D71760-53D9-FCFA-9751-461C4954C1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7988" y="2776106"/>
            <a:ext cx="3498308" cy="1976545"/>
          </a:xfrm>
          <a:prstGeom prst="rect">
            <a:avLst/>
          </a:prstGeom>
        </p:spPr>
      </p:pic>
      <p:pic>
        <p:nvPicPr>
          <p:cNvPr id="16" name="온라인 미디어 1" title="[캠페인 송🎵]귀까지 맑아지는 🌏함께가요,탄소중립🌏 캠페인 송~!">
            <a:hlinkClick r:id="" action="ppaction://media"/>
            <a:extLst>
              <a:ext uri="{FF2B5EF4-FFF2-40B4-BE49-F238E27FC236}">
                <a16:creationId xmlns:a16="http://schemas.microsoft.com/office/drawing/2014/main" id="{07E9D1D9-80C9-824C-4756-A1F68D40FDC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359563" y="2776645"/>
            <a:ext cx="3497355" cy="1976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F83691-B2F8-8492-00BE-A00E35012506}"/>
              </a:ext>
            </a:extLst>
          </p:cNvPr>
          <p:cNvSpPr txBox="1"/>
          <p:nvPr/>
        </p:nvSpPr>
        <p:spPr>
          <a:xfrm>
            <a:off x="4359564" y="4794248"/>
            <a:ext cx="3497354" cy="165545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>
                <a:solidFill>
                  <a:srgbClr val="03030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탄소 중립 생활 </a:t>
            </a:r>
            <a:r>
              <a:rPr lang="ko-KR" altLang="en-US" sz="1200" dirty="0">
                <a:solidFill>
                  <a:srgbClr val="03030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실천을 위한 캠페인</a:t>
            </a:r>
            <a:r>
              <a:rPr lang="en-US" altLang="ko-KR" sz="1200" dirty="0">
                <a:solidFill>
                  <a:srgbClr val="03030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solidFill>
                  <a:srgbClr val="03030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송</a:t>
            </a:r>
            <a:endParaRPr lang="en-US" altLang="ko-KR" sz="1200" dirty="0">
              <a:solidFill>
                <a:srgbClr val="03030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i="0" dirty="0">
                <a:solidFill>
                  <a:srgbClr val="03030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i="0" dirty="0">
                <a:solidFill>
                  <a:srgbClr val="03030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함께 가요</a:t>
            </a:r>
            <a:r>
              <a:rPr lang="en-US" altLang="ko-KR" sz="1200" b="1" i="0" dirty="0">
                <a:solidFill>
                  <a:srgbClr val="03030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i="0" dirty="0">
                <a:solidFill>
                  <a:srgbClr val="03030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탄소 중립</a:t>
            </a:r>
            <a:r>
              <a:rPr lang="en-US" altLang="ko-KR" sz="1200" b="1" i="0" dirty="0">
                <a:solidFill>
                  <a:srgbClr val="03030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endParaRPr lang="en-US" altLang="ko-KR" sz="120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5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ko-KR" altLang="en-US" sz="105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환경부 유튜브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  <a:hlinkClick r:id="rId8"/>
              </a:rPr>
              <a:t>https://www.youtube.com/watch?v=rSt_ZFzoVEo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C706E7-049D-D929-8FCC-DF77F76D21AD}"/>
              </a:ext>
            </a:extLst>
          </p:cNvPr>
          <p:cNvSpPr txBox="1"/>
          <p:nvPr/>
        </p:nvSpPr>
        <p:spPr>
          <a:xfrm>
            <a:off x="8080185" y="4822428"/>
            <a:ext cx="3497356" cy="159909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물의 날 캠페인 송</a:t>
            </a:r>
            <a:endParaRPr lang="en-US" altLang="ko-KR" sz="1200" b="0" i="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i="0" dirty="0">
                <a:effectLst/>
                <a:latin typeface="Comic Sans MS" panose="030F0702030302020204" pitchFamily="66" charset="0"/>
                <a:ea typeface="나눔고딕" panose="020D0604000000000000" pitchFamily="50" charset="-127"/>
              </a:rPr>
              <a:t>'We are the ‘World Water Day’’</a:t>
            </a:r>
          </a:p>
          <a:p>
            <a:pPr>
              <a:lnSpc>
                <a:spcPct val="150000"/>
              </a:lnSpc>
            </a:pP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루카 작사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작곡</a:t>
            </a:r>
            <a:endParaRPr lang="en-US" altLang="ko-KR" sz="11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5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ko-KR" altLang="en-US" sz="105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환경부 </a:t>
            </a:r>
            <a:r>
              <a:rPr lang="ko-KR" altLang="en-US" sz="105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뉴스룸</a:t>
            </a:r>
            <a:r>
              <a:rPr lang="ko-KR" altLang="en-US" sz="105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유튜브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  <a:hlinkClick r:id="rId9"/>
              </a:rPr>
              <a:t>https://www.youtube.com/watch?v=E97LEECOM4o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9" name="온라인 미디어 9" title="역대급 캠페인 송의 탄생? 물의 날 캠페인 송 'We are the 'World Water Day'">
            <a:hlinkClick r:id="" action="ppaction://media"/>
            <a:extLst>
              <a:ext uri="{FF2B5EF4-FFF2-40B4-BE49-F238E27FC236}">
                <a16:creationId xmlns:a16="http://schemas.microsoft.com/office/drawing/2014/main" id="{48B21A7A-B424-5A27-1FF8-E4304181AB1E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8080185" y="2776106"/>
            <a:ext cx="3497356" cy="1976006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1033CD5F-FCF8-D8C9-538C-319F66EB3939}"/>
              </a:ext>
            </a:extLst>
          </p:cNvPr>
          <p:cNvGrpSpPr/>
          <p:nvPr/>
        </p:nvGrpSpPr>
        <p:grpSpPr>
          <a:xfrm>
            <a:off x="1300466" y="1653345"/>
            <a:ext cx="9611374" cy="1013184"/>
            <a:chOff x="1300465" y="1653345"/>
            <a:chExt cx="10107763" cy="1013184"/>
          </a:xfrm>
          <a:solidFill>
            <a:schemeClr val="bg1">
              <a:lumMod val="95000"/>
            </a:schemeClr>
          </a:solidFill>
        </p:grpSpPr>
        <p:sp>
          <p:nvSpPr>
            <p:cNvPr id="20" name="사각형: 둥근 한쪽 모서리 19">
              <a:extLst>
                <a:ext uri="{FF2B5EF4-FFF2-40B4-BE49-F238E27FC236}">
                  <a16:creationId xmlns:a16="http://schemas.microsoft.com/office/drawing/2014/main" id="{5484CA51-64E8-E60D-1817-01730536036E}"/>
                </a:ext>
              </a:extLst>
            </p:cNvPr>
            <p:cNvSpPr/>
            <p:nvPr/>
          </p:nvSpPr>
          <p:spPr>
            <a:xfrm>
              <a:off x="1300465" y="1653345"/>
              <a:ext cx="10107763" cy="1013184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498AD3-D259-ED4F-1015-2C840548792D}"/>
                </a:ext>
              </a:extLst>
            </p:cNvPr>
            <p:cNvSpPr txBox="1"/>
            <p:nvPr/>
          </p:nvSpPr>
          <p:spPr>
            <a:xfrm>
              <a:off x="1515680" y="1904175"/>
              <a:ext cx="96377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환경을 사랑하는 마음으로 환경 보호 캠페인 송을 함께 불러 봅시다</a:t>
              </a:r>
              <a:r>
                <a:rPr lang="en-US" altLang="ko-KR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.</a:t>
              </a:r>
              <a:endParaRPr lang="ko-KR" altLang="en-US" sz="2000" b="1" dirty="0">
                <a:latin typeface="나눔손글씨 다채사랑" panose="02000503000000000000" pitchFamily="2" charset="-127"/>
                <a:ea typeface="나눔손글씨 다채사랑" panose="02000503000000000000" pitchFamily="2" charset="-127"/>
                <a:cs typeface="맑은 고딕 Semilight" panose="020B0502040204020203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7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E33C07B-1E6E-91D8-2185-1EAC357B1893}"/>
              </a:ext>
            </a:extLst>
          </p:cNvPr>
          <p:cNvGrpSpPr/>
          <p:nvPr/>
        </p:nvGrpSpPr>
        <p:grpSpPr>
          <a:xfrm>
            <a:off x="319083" y="311943"/>
            <a:ext cx="11553829" cy="6234113"/>
            <a:chOff x="319083" y="311943"/>
            <a:chExt cx="11553829" cy="62341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022E5F-FDCC-6A8B-CB1A-DE28F3C7DB2A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91F6F6-C4EB-C922-9A5F-40CC75E04E1F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11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음악 프로젝트 수업하기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E5C5F47-3F99-8975-E16E-49F14C29B11A}"/>
                </a:ext>
              </a:extLst>
            </p:cNvPr>
            <p:cNvGrpSpPr/>
            <p:nvPr/>
          </p:nvGrpSpPr>
          <p:grpSpPr>
            <a:xfrm>
              <a:off x="319083" y="311943"/>
              <a:ext cx="2528617" cy="480537"/>
              <a:chOff x="319083" y="311943"/>
              <a:chExt cx="2528617" cy="480537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6E8DBBF8-E64B-B38D-89C3-1EC31A0660D5}"/>
                  </a:ext>
                </a:extLst>
              </p:cNvPr>
              <p:cNvSpPr/>
              <p:nvPr/>
            </p:nvSpPr>
            <p:spPr>
              <a:xfrm flipH="1">
                <a:off x="319083" y="311943"/>
                <a:ext cx="2528617" cy="480537"/>
              </a:xfrm>
              <a:prstGeom prst="teardrop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b="1" dirty="0">
                  <a:solidFill>
                    <a:schemeClr val="bg1"/>
                  </a:solidFill>
                  <a:latin typeface="마루 부리OTF 굵은" panose="020B0600000101010101" pitchFamily="34" charset="-127"/>
                  <a:ea typeface="마루 부리OTF 굵은" panose="020B0600000101010101" pitchFamily="34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45036-6492-E7A0-3636-FC03F84026EB}"/>
                  </a:ext>
                </a:extLst>
              </p:cNvPr>
              <p:cNvSpPr txBox="1"/>
              <p:nvPr/>
            </p:nvSpPr>
            <p:spPr>
              <a:xfrm>
                <a:off x="697906" y="311943"/>
                <a:ext cx="1862414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[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특화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]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마루 부리OTF 굵은" panose="020B0600000101010101" pitchFamily="34" charset="-127"/>
                    <a:ea typeface="마루 부리OTF 굵은" panose="020B0600000101010101" pitchFamily="34" charset="-127"/>
                  </a:rPr>
                  <a:t>음악과 환경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8847420-E094-D78E-EDE9-0153058DBA7A}"/>
              </a:ext>
            </a:extLst>
          </p:cNvPr>
          <p:cNvSpPr txBox="1"/>
          <p:nvPr/>
        </p:nvSpPr>
        <p:spPr>
          <a:xfrm>
            <a:off x="1748854" y="2857520"/>
            <a:ext cx="6324167" cy="279768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○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 음악회 계획하기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○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 보호 광고 만들기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○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 보호 뮤지컬 만들기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○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 노래 만들기</a:t>
            </a:r>
            <a:r>
              <a:rPr lang="en-US" altLang="ko-KR" sz="2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>
                <a:latin typeface="나눔고딕" panose="020D0604000000000000" pitchFamily="50" charset="-127"/>
                <a:ea typeface="나눔고딕" panose="020D0604000000000000" pitchFamily="50" charset="-127"/>
              </a:rPr>
              <a:t>가사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바꾸어 노래 부르기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○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 음악 방송 만들기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FCE475C-08F1-BF18-68E0-D97C0DC57476}"/>
              </a:ext>
            </a:extLst>
          </p:cNvPr>
          <p:cNvGrpSpPr/>
          <p:nvPr/>
        </p:nvGrpSpPr>
        <p:grpSpPr>
          <a:xfrm>
            <a:off x="1300466" y="1653345"/>
            <a:ext cx="9611374" cy="1013184"/>
            <a:chOff x="1300465" y="1653345"/>
            <a:chExt cx="10107763" cy="1013184"/>
          </a:xfrm>
          <a:solidFill>
            <a:schemeClr val="bg1">
              <a:lumMod val="95000"/>
            </a:schemeClr>
          </a:solidFill>
        </p:grpSpPr>
        <p:sp>
          <p:nvSpPr>
            <p:cNvPr id="16" name="사각형: 둥근 한쪽 모서리 15">
              <a:extLst>
                <a:ext uri="{FF2B5EF4-FFF2-40B4-BE49-F238E27FC236}">
                  <a16:creationId xmlns:a16="http://schemas.microsoft.com/office/drawing/2014/main" id="{6DEE24B0-C33D-E1A3-929C-26226624F010}"/>
                </a:ext>
              </a:extLst>
            </p:cNvPr>
            <p:cNvSpPr/>
            <p:nvPr/>
          </p:nvSpPr>
          <p:spPr>
            <a:xfrm>
              <a:off x="1300465" y="1653345"/>
              <a:ext cx="10107763" cy="1013184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CBAE10-6A2F-8EB0-98C6-553E00DF3AF0}"/>
                </a:ext>
              </a:extLst>
            </p:cNvPr>
            <p:cNvSpPr txBox="1"/>
            <p:nvPr/>
          </p:nvSpPr>
          <p:spPr>
            <a:xfrm>
              <a:off x="1515680" y="1688732"/>
              <a:ext cx="9637776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수업 시간에 할 수 있는 환경 음악 학습 활동은 무엇이 있을까요</a:t>
              </a:r>
              <a:r>
                <a:rPr lang="en-US" altLang="ko-KR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?</a:t>
              </a:r>
            </a:p>
            <a:p>
              <a:r>
                <a:rPr lang="ko-KR" altLang="en-US" sz="2800" b="1" dirty="0" err="1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모둠별로</a:t>
              </a:r>
              <a:r>
                <a:rPr lang="ko-KR" altLang="en-US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 함께 만들고 발표해 봅시다</a:t>
              </a:r>
              <a:r>
                <a:rPr lang="en-US" altLang="ko-KR" sz="2800" b="1" dirty="0">
                  <a:latin typeface="나눔손글씨 다채사랑" panose="02000503000000000000" pitchFamily="2" charset="-127"/>
                  <a:ea typeface="나눔손글씨 다채사랑" panose="02000503000000000000" pitchFamily="2" charset="-127"/>
                  <a:cs typeface="맑은 고딕 Semilight" panose="020B0502040204020203" pitchFamily="50" charset="-127"/>
                </a:rPr>
                <a:t>.</a:t>
              </a:r>
              <a:endParaRPr lang="ko-KR" altLang="en-US" sz="2800" b="1" dirty="0">
                <a:latin typeface="나눔손글씨 다채사랑" panose="02000503000000000000" pitchFamily="2" charset="-127"/>
                <a:ea typeface="나눔손글씨 다채사랑" panose="02000503000000000000" pitchFamily="2" charset="-127"/>
                <a:cs typeface="맑은 고딕 Semilight" panose="020B0502040204020203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89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54A89-C2B8-E393-543B-BDC377B9713E}"/>
              </a:ext>
            </a:extLst>
          </p:cNvPr>
          <p:cNvSpPr txBox="1"/>
          <p:nvPr/>
        </p:nvSpPr>
        <p:spPr>
          <a:xfrm>
            <a:off x="790574" y="638175"/>
            <a:ext cx="841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kern="0" spc="0" dirty="0">
                <a:solidFill>
                  <a:srgbClr val="FF0000"/>
                </a:solidFill>
                <a:effectLst/>
                <a:latin typeface="나눔고딕 에코" panose="020D0604000000000000" pitchFamily="50" charset="-127"/>
                <a:ea typeface="나눔고딕 에코" panose="020D0604000000000000" pitchFamily="50" charset="-127"/>
              </a:rPr>
              <a:t>01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환경의 중요성을 얼마나 알고 있나요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3600" kern="0" spc="0" dirty="0">
              <a:solidFill>
                <a:srgbClr val="000000"/>
              </a:solidFill>
              <a:effectLst/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FB16771-2610-FC78-3403-027170796E2B}"/>
              </a:ext>
            </a:extLst>
          </p:cNvPr>
          <p:cNvSpPr/>
          <p:nvPr/>
        </p:nvSpPr>
        <p:spPr>
          <a:xfrm>
            <a:off x="319087" y="311943"/>
            <a:ext cx="11553825" cy="6234113"/>
          </a:xfrm>
          <a:prstGeom prst="rect">
            <a:avLst/>
          </a:prstGeom>
          <a:noFill/>
          <a:ln w="4127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B6348-79F3-9AD8-BB48-55872130731F}"/>
              </a:ext>
            </a:extLst>
          </p:cNvPr>
          <p:cNvSpPr txBox="1"/>
          <p:nvPr/>
        </p:nvSpPr>
        <p:spPr>
          <a:xfrm>
            <a:off x="1332412" y="1861769"/>
            <a:ext cx="9814560" cy="1063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마루 부리 중간" panose="020B0600000101010101" pitchFamily="50" charset="-127"/>
                <a:ea typeface="마루 부리 중간" panose="020B0600000101010101" pitchFamily="50" charset="-127"/>
                <a:cs typeface="맑은 고딕 Semilight" panose="020B0502040204020203" pitchFamily="50" charset="-127"/>
              </a:rPr>
              <a:t>○ 환경이란</a:t>
            </a:r>
            <a:r>
              <a:rPr lang="en-US" altLang="ko-KR" sz="2400" b="1" dirty="0">
                <a:latin typeface="마루 부리 중간" panose="020B0600000101010101" pitchFamily="50" charset="-127"/>
                <a:ea typeface="마루 부리 중간" panose="020B0600000101010101" pitchFamily="50" charset="-127"/>
                <a:cs typeface="맑은 고딕 Semilight" panose="020B0502040204020203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000" b="0" i="0" dirty="0"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생물에게 직접</a:t>
            </a:r>
            <a:r>
              <a:rPr lang="en-US" altLang="ko-KR" sz="2000" b="0" i="0" dirty="0"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·</a:t>
            </a:r>
            <a:r>
              <a:rPr lang="ko-KR" altLang="en-US" sz="2000" b="0" i="0" dirty="0"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간접으로 영향을 주는 자연적 조건이나 사회적 상황을 말합니다</a:t>
            </a:r>
            <a:r>
              <a:rPr lang="en-US" altLang="ko-KR" sz="2000" b="0" i="0" dirty="0"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E0F09-EEB4-56BA-945C-168BB61AA02F}"/>
              </a:ext>
            </a:extLst>
          </p:cNvPr>
          <p:cNvSpPr txBox="1"/>
          <p:nvPr/>
        </p:nvSpPr>
        <p:spPr>
          <a:xfrm>
            <a:off x="1332412" y="3111331"/>
            <a:ext cx="9814560" cy="1063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마루 부리 중간" panose="020B0600000101010101" pitchFamily="50" charset="-127"/>
                <a:ea typeface="마루 부리 중간" panose="020B0600000101010101" pitchFamily="50" charset="-127"/>
                <a:cs typeface="맑은 고딕 Semilight" panose="020B0502040204020203" pitchFamily="50" charset="-127"/>
              </a:rPr>
              <a:t>○ </a:t>
            </a:r>
            <a:r>
              <a:rPr lang="ko-KR" altLang="en-US" sz="2400" b="1" i="0" dirty="0">
                <a:effectLst/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자연환경이란</a:t>
            </a:r>
            <a:r>
              <a:rPr lang="en-US" altLang="ko-KR" sz="2400" b="1" i="0" dirty="0">
                <a:effectLst/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000" b="0" i="0" dirty="0"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인간 생활을 둘러싸고 있는 자연계의 모든 요소가 이루는 환경</a:t>
            </a:r>
            <a:r>
              <a: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말합니다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53101A-EF98-D1A5-4994-C3FC20DB2DCF}"/>
              </a:ext>
            </a:extLst>
          </p:cNvPr>
          <p:cNvSpPr txBox="1"/>
          <p:nvPr/>
        </p:nvSpPr>
        <p:spPr>
          <a:xfrm>
            <a:off x="1332412" y="4360893"/>
            <a:ext cx="9814560" cy="15252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마루 부리 중간" panose="020B0600000101010101" pitchFamily="50" charset="-127"/>
                <a:ea typeface="마루 부리 중간" panose="020B0600000101010101" pitchFamily="50" charset="-127"/>
                <a:cs typeface="맑은 고딕 Semilight" panose="020B0502040204020203" pitchFamily="50" charset="-127"/>
              </a:rPr>
              <a:t>○ </a:t>
            </a:r>
            <a:r>
              <a:rPr lang="ko-KR" altLang="en-US" sz="2400" b="1" i="0" dirty="0">
                <a:effectLst/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환경이 왜 중요할까요</a:t>
            </a:r>
            <a:r>
              <a:rPr lang="en-US" altLang="ko-KR" sz="2400" b="1" i="0" dirty="0">
                <a:effectLst/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?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인간은 환경으로부터 많은 이익을 얻고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인간과 자연의 공존과 지속 가능한 삶을 위해 우리의 생각과 행동의 전환이 필요합니다</a:t>
            </a:r>
            <a:r>
              <a:rPr lang="en-US" altLang="ko-KR" sz="20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24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맑은 고딕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591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73F14968-D67F-737D-341A-262CB7FB2BEE}"/>
              </a:ext>
            </a:extLst>
          </p:cNvPr>
          <p:cNvGrpSpPr/>
          <p:nvPr/>
        </p:nvGrpSpPr>
        <p:grpSpPr>
          <a:xfrm>
            <a:off x="319087" y="311943"/>
            <a:ext cx="11553825" cy="6234113"/>
            <a:chOff x="319087" y="311943"/>
            <a:chExt cx="11553825" cy="62341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54A89-C2B8-E393-543B-BDC377B9713E}"/>
                </a:ext>
              </a:extLst>
            </p:cNvPr>
            <p:cNvSpPr txBox="1"/>
            <p:nvPr/>
          </p:nvSpPr>
          <p:spPr>
            <a:xfrm>
              <a:off x="790573" y="638175"/>
              <a:ext cx="108204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02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400" b="1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환경에 대한 나의 생각을 모아 보자</a:t>
              </a:r>
              <a:r>
                <a:rPr lang="en-US" altLang="ko-KR" sz="3400" b="1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! </a:t>
              </a:r>
              <a:r>
                <a:rPr lang="en-US" altLang="ko-KR" sz="3400" b="1" kern="0" spc="0" dirty="0">
                  <a:solidFill>
                    <a:srgbClr val="FF3399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“</a:t>
              </a:r>
              <a:r>
                <a:rPr lang="ko-KR" altLang="en-US" sz="3400" b="1" kern="0" spc="0" dirty="0">
                  <a:solidFill>
                    <a:srgbClr val="FF3399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마인드맵 만들기</a:t>
              </a:r>
              <a:r>
                <a:rPr lang="en-US" altLang="ko-KR" sz="3400" b="1" kern="0" spc="0" dirty="0">
                  <a:solidFill>
                    <a:srgbClr val="FF3399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”</a:t>
              </a:r>
              <a:endParaRPr lang="ko-KR" altLang="en-US" sz="3400" b="1" kern="0" spc="0" dirty="0">
                <a:solidFill>
                  <a:srgbClr val="FF3399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ADA97D5-D33C-7D06-2203-8803CBD444B3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3F1A089-6B3A-3006-4E4B-6CB4A6079716}"/>
              </a:ext>
            </a:extLst>
          </p:cNvPr>
          <p:cNvGrpSpPr/>
          <p:nvPr/>
        </p:nvGrpSpPr>
        <p:grpSpPr>
          <a:xfrm>
            <a:off x="1095371" y="1847611"/>
            <a:ext cx="10363204" cy="4240740"/>
            <a:chOff x="1095371" y="1847611"/>
            <a:chExt cx="10363204" cy="4240740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3FE75B89-2D57-B88E-BAD0-30106F84DB80}"/>
                </a:ext>
              </a:extLst>
            </p:cNvPr>
            <p:cNvSpPr/>
            <p:nvPr/>
          </p:nvSpPr>
          <p:spPr>
            <a:xfrm>
              <a:off x="8202209" y="5059773"/>
              <a:ext cx="686997" cy="6592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E143131D-1BB4-B2CC-1010-6825EE238DE6}"/>
                </a:ext>
              </a:extLst>
            </p:cNvPr>
            <p:cNvSpPr/>
            <p:nvPr/>
          </p:nvSpPr>
          <p:spPr>
            <a:xfrm>
              <a:off x="3420665" y="3748177"/>
              <a:ext cx="754856" cy="7701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334BA6D-EA2E-66DA-B81A-0CFB7FC57DFC}"/>
                </a:ext>
              </a:extLst>
            </p:cNvPr>
            <p:cNvSpPr/>
            <p:nvPr/>
          </p:nvSpPr>
          <p:spPr>
            <a:xfrm>
              <a:off x="1891902" y="2524119"/>
              <a:ext cx="754856" cy="7701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9B5AE245-6D2C-92FD-6236-FFDD4424E405}"/>
                </a:ext>
              </a:extLst>
            </p:cNvPr>
            <p:cNvGrpSpPr/>
            <p:nvPr/>
          </p:nvGrpSpPr>
          <p:grpSpPr>
            <a:xfrm>
              <a:off x="5172074" y="2894789"/>
              <a:ext cx="1847850" cy="1771650"/>
              <a:chOff x="5172075" y="2746684"/>
              <a:chExt cx="1847850" cy="177165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A8F51038-5DFF-8CB9-DCF3-9DE88CA84192}"/>
                  </a:ext>
                </a:extLst>
              </p:cNvPr>
              <p:cNvSpPr/>
              <p:nvPr/>
            </p:nvSpPr>
            <p:spPr>
              <a:xfrm>
                <a:off x="5172075" y="2746684"/>
                <a:ext cx="1847850" cy="1771650"/>
              </a:xfrm>
              <a:prstGeom prst="ellipse">
                <a:avLst/>
              </a:prstGeom>
              <a:solidFill>
                <a:srgbClr val="00B050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9DB108-3145-F3DC-A66D-E515F1AE804E}"/>
                  </a:ext>
                </a:extLst>
              </p:cNvPr>
              <p:cNvSpPr txBox="1"/>
              <p:nvPr/>
            </p:nvSpPr>
            <p:spPr>
              <a:xfrm>
                <a:off x="5391150" y="3278566"/>
                <a:ext cx="14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환경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A7FF0D-3D50-771F-147B-EA8EECF45E06}"/>
                </a:ext>
              </a:extLst>
            </p:cNvPr>
            <p:cNvSpPr txBox="1"/>
            <p:nvPr/>
          </p:nvSpPr>
          <p:spPr>
            <a:xfrm>
              <a:off x="1619250" y="2714624"/>
              <a:ext cx="1285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환경 오염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0DDFB5-4FC1-E332-F334-1BE835723FC9}"/>
                </a:ext>
              </a:extLst>
            </p:cNvPr>
            <p:cNvSpPr txBox="1"/>
            <p:nvPr/>
          </p:nvSpPr>
          <p:spPr>
            <a:xfrm>
              <a:off x="1095371" y="3887972"/>
              <a:ext cx="121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멸종 위기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E42ECD-90D5-EBBC-FAAB-AB823718302E}"/>
                </a:ext>
              </a:extLst>
            </p:cNvPr>
            <p:cNvSpPr txBox="1"/>
            <p:nvPr/>
          </p:nvSpPr>
          <p:spPr>
            <a:xfrm>
              <a:off x="7815260" y="3361349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생태계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99C4A8-7885-AAD4-56E3-1CE58C145317}"/>
                </a:ext>
              </a:extLst>
            </p:cNvPr>
            <p:cNvSpPr txBox="1"/>
            <p:nvPr/>
          </p:nvSpPr>
          <p:spPr>
            <a:xfrm>
              <a:off x="7477125" y="2285813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 나이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41B150-16E9-17D4-EAED-D6868F05BE9B}"/>
                </a:ext>
              </a:extLst>
            </p:cNvPr>
            <p:cNvSpPr txBox="1"/>
            <p:nvPr/>
          </p:nvSpPr>
          <p:spPr>
            <a:xfrm>
              <a:off x="9490758" y="2885182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동식물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735724-09EF-DBA9-497E-A4C1F9D480F5}"/>
                </a:ext>
              </a:extLst>
            </p:cNvPr>
            <p:cNvSpPr txBox="1"/>
            <p:nvPr/>
          </p:nvSpPr>
          <p:spPr>
            <a:xfrm>
              <a:off x="1946677" y="5121404"/>
              <a:ext cx="1181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자연 파괴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FA0642-6AC5-9B7C-5A62-F35D8EF10CCE}"/>
                </a:ext>
              </a:extLst>
            </p:cNvPr>
            <p:cNvSpPr txBox="1"/>
            <p:nvPr/>
          </p:nvSpPr>
          <p:spPr>
            <a:xfrm>
              <a:off x="4405311" y="5439189"/>
              <a:ext cx="1338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 온난화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98E615-D9DC-F7B9-6A0E-F3135F6B6AF0}"/>
                </a:ext>
              </a:extLst>
            </p:cNvPr>
            <p:cNvSpPr txBox="1"/>
            <p:nvPr/>
          </p:nvSpPr>
          <p:spPr>
            <a:xfrm>
              <a:off x="2929984" y="1847611"/>
              <a:ext cx="1617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필수적인 존재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5F0715-2121-6103-030E-FC28F866D374}"/>
                </a:ext>
              </a:extLst>
            </p:cNvPr>
            <p:cNvSpPr txBox="1"/>
            <p:nvPr/>
          </p:nvSpPr>
          <p:spPr>
            <a:xfrm>
              <a:off x="6996112" y="4546845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인류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5DBD97-BEB0-7959-A68B-2CF415445D81}"/>
                </a:ext>
              </a:extLst>
            </p:cNvPr>
            <p:cNvSpPr txBox="1"/>
            <p:nvPr/>
          </p:nvSpPr>
          <p:spPr>
            <a:xfrm>
              <a:off x="9448800" y="4600568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유한한 자원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79F80B-C097-6070-54CC-E90AD0F776BB}"/>
                </a:ext>
              </a:extLst>
            </p:cNvPr>
            <p:cNvSpPr txBox="1"/>
            <p:nvPr/>
          </p:nvSpPr>
          <p:spPr>
            <a:xfrm>
              <a:off x="3188494" y="3959149"/>
              <a:ext cx="121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삶의 터전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D0AE64-E9A1-29AD-A178-17A5676D1C46}"/>
                </a:ext>
              </a:extLst>
            </p:cNvPr>
            <p:cNvSpPr txBox="1"/>
            <p:nvPr/>
          </p:nvSpPr>
          <p:spPr>
            <a:xfrm>
              <a:off x="3257548" y="2941307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쓰레기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22CD98-1466-0DDC-0B42-09662C648C5C}"/>
                </a:ext>
              </a:extLst>
            </p:cNvPr>
            <p:cNvSpPr txBox="1"/>
            <p:nvPr/>
          </p:nvSpPr>
          <p:spPr>
            <a:xfrm>
              <a:off x="7922418" y="5222348"/>
              <a:ext cx="1285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환경 보호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5F912A-17EE-9AF7-EF2C-382A7D50659D}"/>
                </a:ext>
              </a:extLst>
            </p:cNvPr>
            <p:cNvSpPr txBox="1"/>
            <p:nvPr/>
          </p:nvSpPr>
          <p:spPr>
            <a:xfrm>
              <a:off x="10344150" y="3769755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미세 먼지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AB7D15-E1A5-0F5E-9AA1-BC638223B8A4}"/>
                </a:ext>
              </a:extLst>
            </p:cNvPr>
            <p:cNvSpPr txBox="1"/>
            <p:nvPr/>
          </p:nvSpPr>
          <p:spPr>
            <a:xfrm>
              <a:off x="5717449" y="1912296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방사능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BF4E51-CCDF-636C-80F5-C5B5DC287BAF}"/>
                </a:ext>
              </a:extLst>
            </p:cNvPr>
            <p:cNvSpPr txBox="1"/>
            <p:nvPr/>
          </p:nvSpPr>
          <p:spPr>
            <a:xfrm>
              <a:off x="9009746" y="1912296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삶의 질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9A0732-8D1F-375C-BE54-852EDAF9EEB4}"/>
                </a:ext>
              </a:extLst>
            </p:cNvPr>
            <p:cNvSpPr txBox="1"/>
            <p:nvPr/>
          </p:nvSpPr>
          <p:spPr>
            <a:xfrm>
              <a:off x="10021879" y="5719019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탄소 중립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96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D5509E0-4C51-CCC3-AEBD-FE7DF0F03808}"/>
              </a:ext>
            </a:extLst>
          </p:cNvPr>
          <p:cNvGrpSpPr/>
          <p:nvPr/>
        </p:nvGrpSpPr>
        <p:grpSpPr>
          <a:xfrm>
            <a:off x="319087" y="311943"/>
            <a:ext cx="11553825" cy="6234113"/>
            <a:chOff x="319087" y="311943"/>
            <a:chExt cx="11553825" cy="62341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54A89-C2B8-E393-543B-BDC377B9713E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03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마인드맵으로 알아본 </a:t>
              </a:r>
              <a:r>
                <a:rPr lang="en-US" altLang="ko-KR" sz="3600" kern="0" spc="0" dirty="0">
                  <a:solidFill>
                    <a:srgbClr val="00CC66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‘</a:t>
              </a:r>
              <a:r>
                <a:rPr lang="ko-KR" altLang="en-US" sz="3600" kern="0" spc="0" dirty="0">
                  <a:solidFill>
                    <a:srgbClr val="00CC66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</a:t>
              </a:r>
              <a:r>
                <a:rPr lang="en-US" altLang="ko-KR" sz="3600" kern="0" spc="0" dirty="0">
                  <a:solidFill>
                    <a:srgbClr val="00CC66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’</a:t>
              </a:r>
              <a:r>
                <a:rPr lang="ko-KR" altLang="en-US" sz="3600" kern="0" spc="0" dirty="0">
                  <a:solidFill>
                    <a:srgbClr val="00CC66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핵심 키워드</a:t>
              </a:r>
              <a:endParaRPr lang="ko-KR" altLang="en-US" sz="3600" b="1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4ABFDD5-7677-7B46-1E4B-84BE093245C8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EC00B1A-E483-44CA-F0C6-6E06FCCF3BA9}"/>
              </a:ext>
            </a:extLst>
          </p:cNvPr>
          <p:cNvGrpSpPr/>
          <p:nvPr/>
        </p:nvGrpSpPr>
        <p:grpSpPr>
          <a:xfrm>
            <a:off x="2082027" y="1681945"/>
            <a:ext cx="7852822" cy="4394712"/>
            <a:chOff x="2082027" y="1681945"/>
            <a:chExt cx="7852822" cy="43947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D02E31-EEBA-210A-34C6-566978410210}"/>
                </a:ext>
              </a:extLst>
            </p:cNvPr>
            <p:cNvSpPr txBox="1"/>
            <p:nvPr/>
          </p:nvSpPr>
          <p:spPr>
            <a:xfrm>
              <a:off x="2205851" y="3229631"/>
              <a:ext cx="2200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atin typeface="마루 부리 중간" panose="020B0600000101010101" pitchFamily="50" charset="-127"/>
                  <a:ea typeface="마루 부리 중간" panose="020B0600000101010101" pitchFamily="50" charset="-127"/>
                </a:rPr>
                <a:t>환경 오염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805119-814D-2BE0-F8CA-533F962B2251}"/>
                </a:ext>
              </a:extLst>
            </p:cNvPr>
            <p:cNvSpPr txBox="1"/>
            <p:nvPr/>
          </p:nvSpPr>
          <p:spPr>
            <a:xfrm>
              <a:off x="4912315" y="3229631"/>
              <a:ext cx="2200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atin typeface="마루 부리 중간" panose="020B0600000101010101" pitchFamily="50" charset="-127"/>
                  <a:ea typeface="마루 부리 중간" panose="020B0600000101010101" pitchFamily="50" charset="-127"/>
                </a:rPr>
                <a:t>삶의 터전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2D6DD0-3DBA-9EDE-D080-CD82487D8637}"/>
                </a:ext>
              </a:extLst>
            </p:cNvPr>
            <p:cNvSpPr txBox="1"/>
            <p:nvPr/>
          </p:nvSpPr>
          <p:spPr>
            <a:xfrm>
              <a:off x="7610749" y="3229631"/>
              <a:ext cx="2200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atin typeface="마루 부리 중간" panose="020B0600000101010101" pitchFamily="50" charset="-127"/>
                  <a:ea typeface="마루 부리 중간" panose="020B0600000101010101" pitchFamily="50" charset="-127"/>
                </a:rPr>
                <a:t>환경 보호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0D201D-0F54-23CF-C30E-4E0183D2A8C5}"/>
                </a:ext>
              </a:extLst>
            </p:cNvPr>
            <p:cNvSpPr txBox="1"/>
            <p:nvPr/>
          </p:nvSpPr>
          <p:spPr>
            <a:xfrm>
              <a:off x="2234430" y="1700741"/>
              <a:ext cx="11430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dirty="0">
                  <a:solidFill>
                    <a:srgbClr val="FFC000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</a:t>
              </a:r>
              <a:endParaRPr lang="ko-KR" altLang="en-US" sz="9600" dirty="0">
                <a:solidFill>
                  <a:srgbClr val="FFC00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774ADC8F-1020-BC31-01AB-869ADF59B6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2568" y="3105149"/>
              <a:ext cx="1514475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0F49D2-AAAD-9BE8-3BF2-A6674143A38B}"/>
                </a:ext>
              </a:extLst>
            </p:cNvPr>
            <p:cNvSpPr txBox="1"/>
            <p:nvPr/>
          </p:nvSpPr>
          <p:spPr>
            <a:xfrm>
              <a:off x="4974231" y="1700741"/>
              <a:ext cx="11430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dirty="0">
                  <a:solidFill>
                    <a:srgbClr val="FFC000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</a:t>
              </a:r>
              <a:endParaRPr lang="ko-KR" altLang="en-US" sz="9600" dirty="0">
                <a:solidFill>
                  <a:srgbClr val="FFC00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14A1DC51-ADD2-5731-9407-41693226EEDE}"/>
                </a:ext>
              </a:extLst>
            </p:cNvPr>
            <p:cNvCxnSpPr>
              <a:cxnSpLocks/>
            </p:cNvCxnSpPr>
            <p:nvPr/>
          </p:nvCxnSpPr>
          <p:spPr>
            <a:xfrm>
              <a:off x="5255216" y="3090836"/>
              <a:ext cx="1514475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4FD400-8643-4DE6-24E2-D9E7066A796C}"/>
                </a:ext>
              </a:extLst>
            </p:cNvPr>
            <p:cNvSpPr txBox="1"/>
            <p:nvPr/>
          </p:nvSpPr>
          <p:spPr>
            <a:xfrm>
              <a:off x="7686950" y="1681945"/>
              <a:ext cx="11430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dirty="0">
                  <a:solidFill>
                    <a:srgbClr val="FFC000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</a:t>
              </a:r>
              <a:endParaRPr lang="ko-KR" altLang="en-US" sz="9600" dirty="0">
                <a:solidFill>
                  <a:srgbClr val="FFC00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3F1CFB3A-9122-2145-2CCF-85878F1F7AB4}"/>
                </a:ext>
              </a:extLst>
            </p:cNvPr>
            <p:cNvCxnSpPr>
              <a:cxnSpLocks/>
            </p:cNvCxnSpPr>
            <p:nvPr/>
          </p:nvCxnSpPr>
          <p:spPr>
            <a:xfrm>
              <a:off x="7953650" y="3064379"/>
              <a:ext cx="1514475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D1F743-F7B4-36EE-583E-043D6C387145}"/>
                </a:ext>
              </a:extLst>
            </p:cNvPr>
            <p:cNvSpPr txBox="1"/>
            <p:nvPr/>
          </p:nvSpPr>
          <p:spPr>
            <a:xfrm>
              <a:off x="2082027" y="3808536"/>
              <a:ext cx="2447924" cy="2268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0" i="0" dirty="0">
                  <a:solidFill>
                    <a:srgbClr val="454545"/>
                  </a:solidFill>
                  <a:effectLst/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자원 개발로 인한 자연의 파괴</a:t>
              </a:r>
              <a:r>
                <a:rPr lang="en-US" altLang="ko-KR" sz="1600" b="0" i="0" dirty="0">
                  <a:solidFill>
                    <a:srgbClr val="454545"/>
                  </a:solidFill>
                  <a:effectLst/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</a:t>
              </a:r>
              <a:r>
                <a:rPr lang="ko-KR" altLang="en-US" sz="1600" b="0" i="0" dirty="0">
                  <a:solidFill>
                    <a:srgbClr val="454545"/>
                  </a:solidFill>
                  <a:effectLst/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각종 교통 기관이나 공장에서 배출하는 가스</a:t>
              </a:r>
              <a:r>
                <a:rPr lang="en-US" altLang="ko-KR" sz="1600" b="0" i="0" dirty="0">
                  <a:solidFill>
                    <a:srgbClr val="454545"/>
                  </a:solidFill>
                  <a:effectLst/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</a:t>
              </a:r>
              <a:r>
                <a:rPr lang="ko-KR" altLang="en-US" sz="1600" b="0" i="0" dirty="0">
                  <a:solidFill>
                    <a:srgbClr val="454545"/>
                  </a:solidFill>
                  <a:effectLst/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폐수 또는 농약 따위로 동식물이나 인간의 생활 환경이 더럽혀지는 일 등</a:t>
              </a:r>
              <a:endPara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E6750D-B679-8E8B-DC85-A074C4275362}"/>
                </a:ext>
              </a:extLst>
            </p:cNvPr>
            <p:cNvSpPr txBox="1"/>
            <p:nvPr/>
          </p:nvSpPr>
          <p:spPr>
            <a:xfrm>
              <a:off x="7486925" y="3803144"/>
              <a:ext cx="2447924" cy="2258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0" i="0" dirty="0">
                  <a:solidFill>
                    <a:srgbClr val="454545"/>
                  </a:solidFill>
                  <a:effectLst/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자연환경의 오염을 막아 위생적이고 쾌적한 생활을 유지하기 위하여 환경을 잘 가꾸고 깨끗이 보존하는 일 등</a:t>
              </a:r>
              <a:endParaRPr lang="en-US" altLang="ko-KR" sz="1600" b="0" i="0" dirty="0">
                <a:solidFill>
                  <a:srgbClr val="454545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4566AD-A2FB-6F33-0A5E-8686440558AC}"/>
                </a:ext>
              </a:extLst>
            </p:cNvPr>
            <p:cNvSpPr txBox="1"/>
            <p:nvPr/>
          </p:nvSpPr>
          <p:spPr>
            <a:xfrm>
              <a:off x="4788491" y="3803144"/>
              <a:ext cx="2447924" cy="2268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0" i="0" dirty="0">
                  <a:solidFill>
                    <a:srgbClr val="454545"/>
                  </a:solidFill>
                  <a:effectLst/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사람이나 동물이 활동하며 살아가는 터전</a:t>
              </a:r>
              <a:endPara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56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51BE975-5F5B-52BA-0103-EDE58261D193}"/>
              </a:ext>
            </a:extLst>
          </p:cNvPr>
          <p:cNvGrpSpPr/>
          <p:nvPr/>
        </p:nvGrpSpPr>
        <p:grpSpPr>
          <a:xfrm>
            <a:off x="319087" y="311943"/>
            <a:ext cx="11553825" cy="6234113"/>
            <a:chOff x="319087" y="311943"/>
            <a:chExt cx="11553825" cy="62341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54A89-C2B8-E393-543B-BDC377B9713E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04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오염의 심각성 바로 알기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9ABC421-DD95-1B43-7BDD-60C58A11F142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B4059ED-10FC-153F-9456-027D228C00A5}"/>
              </a:ext>
            </a:extLst>
          </p:cNvPr>
          <p:cNvSpPr txBox="1"/>
          <p:nvPr/>
        </p:nvSpPr>
        <p:spPr>
          <a:xfrm>
            <a:off x="6616890" y="1630876"/>
            <a:ext cx="4994085" cy="4591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b="1" u="sng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en-US" altLang="ko-KR" sz="2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b="1" kern="0" spc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대기 오염 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인공적으로 배출되어 인간 생활에 나쁜 영향을 주는 매연</a:t>
            </a:r>
            <a:r>
              <a:rPr lang="en-US" altLang="ko-KR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먼지</a:t>
            </a:r>
            <a:r>
              <a:rPr lang="en-US" altLang="ko-KR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일산화 탄소 등과 같은 물질이 공기와 섞이는 일</a:t>
            </a:r>
            <a:endParaRPr lang="en-US" altLang="ko-KR" sz="1400" b="0" i="0" dirty="0"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지구온난화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오존층파괴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미세먼지</a:t>
            </a:r>
            <a:endParaRPr lang="en-US" altLang="ko-KR" sz="1200" kern="0" spc="0" dirty="0">
              <a:solidFill>
                <a:schemeClr val="bg1">
                  <a:lumMod val="50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u="sng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</a:t>
            </a:r>
            <a:r>
              <a:rPr lang="en-US" altLang="ko-KR" sz="2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수질 오염 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인위적인 요인으로 자연 수자원이 오염되어 이용 가치가 떨어지거나 생활에 피해를 주는 현상</a:t>
            </a:r>
            <a:endParaRPr lang="en-US" altLang="ko-KR" sz="1400" b="0" i="0" dirty="0"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폐수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#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분뇨 </a:t>
            </a:r>
            <a:r>
              <a:rPr lang="en-US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오물 </a:t>
            </a:r>
            <a:r>
              <a:rPr lang="en-US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폐물질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방사능오염수</a:t>
            </a:r>
            <a:endParaRPr lang="en-US" altLang="ko-KR" sz="1200" kern="0" dirty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u="sng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</a:t>
            </a:r>
            <a:r>
              <a:rPr lang="en-US" altLang="ko-KR" sz="2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환경 소음 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산업 현장</a:t>
            </a:r>
            <a:r>
              <a:rPr lang="en-US" altLang="ko-KR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자동차</a:t>
            </a:r>
            <a:r>
              <a:rPr lang="en-US" altLang="ko-KR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비행기</a:t>
            </a:r>
            <a:r>
              <a:rPr lang="en-US" altLang="ko-KR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건설 현장</a:t>
            </a:r>
            <a:r>
              <a:rPr lang="en-US" altLang="ko-KR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사격장 등과 같은 환경 요인에서 비롯된 원치 않는 소리나 진동</a:t>
            </a:r>
            <a:endParaRPr lang="en-US" altLang="ko-KR" sz="1400" b="0" i="0" dirty="0"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생활소음 </a:t>
            </a:r>
            <a:r>
              <a:rPr lang="en-US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공장소음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자동차소음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층간소음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u="sng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</a:t>
            </a:r>
            <a:r>
              <a:rPr lang="en-US" altLang="ko-KR" sz="2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토양 오염  </a:t>
            </a:r>
            <a:r>
              <a:rPr lang="ko-KR" altLang="en-US" sz="1400" b="0" i="0" dirty="0"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인간이나 동식물에 유해한 중금속이나 화학 물질이 토양에 축적되는 일</a:t>
            </a:r>
            <a:endParaRPr lang="en-US" altLang="ko-KR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플라스틱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카드뮴</a:t>
            </a:r>
            <a:r>
              <a:rPr lang="en-US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#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중금속류 </a:t>
            </a:r>
            <a:r>
              <a:rPr lang="en-US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ko-KR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합성농약</a:t>
            </a:r>
            <a:endParaRPr lang="ko-KR" altLang="en-US" sz="1200" kern="0" spc="0" dirty="0">
              <a:solidFill>
                <a:schemeClr val="bg1">
                  <a:lumMod val="50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7EBEF12-D05A-608D-D31C-43E36EE6E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" y="2013099"/>
            <a:ext cx="5736386" cy="38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973CE0-8AF4-C6BD-9F59-C351A8FE7AD1}"/>
              </a:ext>
            </a:extLst>
          </p:cNvPr>
          <p:cNvSpPr txBox="1"/>
          <p:nvPr/>
        </p:nvSpPr>
        <p:spPr>
          <a:xfrm>
            <a:off x="1280160" y="3869176"/>
            <a:ext cx="2920888" cy="1021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u="sng" dirty="0">
                <a:solidFill>
                  <a:srgbClr val="0066FF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플로깅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(plogging) </a:t>
            </a: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천천히 달리며 쓰레기 줍기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3BE043C-2182-7CA1-1DBD-15B072DEC4CC}"/>
              </a:ext>
            </a:extLst>
          </p:cNvPr>
          <p:cNvGrpSpPr/>
          <p:nvPr/>
        </p:nvGrpSpPr>
        <p:grpSpPr>
          <a:xfrm>
            <a:off x="319087" y="311943"/>
            <a:ext cx="11553825" cy="6234113"/>
            <a:chOff x="319087" y="311943"/>
            <a:chExt cx="11553825" cy="62341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54A89-C2B8-E393-543B-BDC377B9713E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05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환경을 보호하기 위해 내가 실천할 수 있는 것</a:t>
              </a:r>
              <a:r>
                <a:rPr lang="en-US" altLang="ko-KR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!</a:t>
              </a:r>
              <a:endParaRPr lang="ko-KR" altLang="en-US" sz="36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EC81806-D106-A4E7-2F1D-AAA6C1EC1EE2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6789E8-439F-2B57-F448-62970E21C1E4}"/>
              </a:ext>
            </a:extLst>
          </p:cNvPr>
          <p:cNvSpPr txBox="1"/>
          <p:nvPr/>
        </p:nvSpPr>
        <p:spPr>
          <a:xfrm>
            <a:off x="4507940" y="3869176"/>
            <a:ext cx="2852270" cy="2501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u="sng" dirty="0">
                <a:solidFill>
                  <a:srgbClr val="0066FF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</a:t>
            </a:r>
            <a:r>
              <a:rPr lang="en-US" altLang="ko-KR" sz="24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낭비하지 않기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레스 웨이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스트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less waste)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불필요한 쓰레기 배출량 줄이기</a:t>
            </a:r>
            <a:r>
              <a:rPr lang="en-US" altLang="ko-KR" sz="14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물건 오래 사용하기</a:t>
            </a:r>
            <a:r>
              <a:rPr lang="en-US" altLang="ko-KR" sz="14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일회용품 줄이기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분리수거하기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재활용하기 등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400" kern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94A60-9CF6-1577-4DC8-788E678F2C7A}"/>
              </a:ext>
            </a:extLst>
          </p:cNvPr>
          <p:cNvSpPr txBox="1"/>
          <p:nvPr/>
        </p:nvSpPr>
        <p:spPr>
          <a:xfrm>
            <a:off x="7632247" y="3869176"/>
            <a:ext cx="3366678" cy="2259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u="sng" dirty="0">
                <a:solidFill>
                  <a:srgbClr val="0066FF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새활용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업사이클링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, upcycling)</a:t>
            </a: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버려진 제품을 친환경적인 디자인이나 기술 등으로 가치를 부가하여 새로운 제품으로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재탄생시키는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것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E190EA2-A143-D262-2E42-E9520F530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10" y="1704751"/>
            <a:ext cx="2452474" cy="20740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3FD8D74-9740-3964-8083-7B9A5709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74" y="1701580"/>
            <a:ext cx="1811569" cy="191813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6B7A3C8-9496-80D0-9226-630436458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33" y="1590223"/>
            <a:ext cx="1745861" cy="22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28CC9A0-96D7-0DB1-01EF-FD3CF3CACEF4}"/>
              </a:ext>
            </a:extLst>
          </p:cNvPr>
          <p:cNvGrpSpPr/>
          <p:nvPr/>
        </p:nvGrpSpPr>
        <p:grpSpPr>
          <a:xfrm>
            <a:off x="319087" y="311943"/>
            <a:ext cx="11553825" cy="6234113"/>
            <a:chOff x="319087" y="311943"/>
            <a:chExt cx="11553825" cy="62341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54A89-C2B8-E393-543B-BDC377B9713E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06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보호 캠페인에 동참해요</a:t>
              </a:r>
              <a:r>
                <a:rPr lang="en-US" altLang="ko-KR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!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80F8E72-86BC-2914-5890-E5319D86AFB5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4DE640DC-FAA8-F6C4-E447-89BE40AC0395}"/>
              </a:ext>
            </a:extLst>
          </p:cNvPr>
          <p:cNvGrpSpPr/>
          <p:nvPr/>
        </p:nvGrpSpPr>
        <p:grpSpPr>
          <a:xfrm>
            <a:off x="870524" y="1697812"/>
            <a:ext cx="10485786" cy="4070722"/>
            <a:chOff x="870524" y="1697812"/>
            <a:chExt cx="10485786" cy="40707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F3B714-4EEA-9314-7057-8E5795DCECDD}"/>
                </a:ext>
              </a:extLst>
            </p:cNvPr>
            <p:cNvSpPr txBox="1"/>
            <p:nvPr/>
          </p:nvSpPr>
          <p:spPr>
            <a:xfrm>
              <a:off x="2487708" y="4240231"/>
              <a:ext cx="2476180" cy="152657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1600" b="1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1600" b="1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세계 습지의 날</a:t>
              </a:r>
              <a:endParaRPr lang="en-US" altLang="ko-KR" sz="16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22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세계 물의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식목일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600" b="1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22</a:t>
              </a:r>
              <a:r>
                <a:rPr lang="ko-KR" altLang="en-US" sz="1600" b="1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9BFD2A-3BEF-CAD4-D9B6-2CF62080FE5F}"/>
                </a:ext>
              </a:extLst>
            </p:cNvPr>
            <p:cNvSpPr txBox="1"/>
            <p:nvPr/>
          </p:nvSpPr>
          <p:spPr>
            <a:xfrm>
              <a:off x="5132958" y="1697812"/>
              <a:ext cx="3175021" cy="152657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just" fontAlgn="base">
                <a:lnSpc>
                  <a:spcPct val="150000"/>
                </a:lnSpc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22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세계 생물 다양성의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31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바다의 날</a:t>
              </a:r>
              <a:endParaRPr lang="en-US" altLang="ko-KR" sz="16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세계 환경의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17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세계 사막화 방지의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11A6B3-CA03-A220-A12B-EDE50F44BAC7}"/>
                </a:ext>
              </a:extLst>
            </p:cNvPr>
            <p:cNvSpPr txBox="1"/>
            <p:nvPr/>
          </p:nvSpPr>
          <p:spPr>
            <a:xfrm>
              <a:off x="6792682" y="4241962"/>
              <a:ext cx="3108207" cy="152657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11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세계 인구의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22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에너지의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푸른 하늘의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R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세계 오존층 보호의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10BEEC-02BE-9E3D-FB2B-D430FA35C941}"/>
                </a:ext>
              </a:extLst>
            </p:cNvPr>
            <p:cNvSpPr txBox="1"/>
            <p:nvPr/>
          </p:nvSpPr>
          <p:spPr>
            <a:xfrm>
              <a:off x="8898842" y="2434338"/>
              <a:ext cx="2457468" cy="78790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R="0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18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산의 날</a:t>
              </a:r>
              <a:endParaRPr lang="en-US" altLang="ko-K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just" fontAlgn="base">
                <a:lnSpc>
                  <a:spcPct val="150000"/>
                </a:lnSpc>
              </a:pP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12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  <a:r>
                <a:rPr lang="ko-KR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세계 토양의 날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AB90465-8504-3641-2A05-B5D75A0DEF43}"/>
                </a:ext>
              </a:extLst>
            </p:cNvPr>
            <p:cNvCxnSpPr>
              <a:cxnSpLocks/>
            </p:cNvCxnSpPr>
            <p:nvPr/>
          </p:nvCxnSpPr>
          <p:spPr>
            <a:xfrm>
              <a:off x="870524" y="3733679"/>
              <a:ext cx="10485785" cy="0"/>
            </a:xfrm>
            <a:prstGeom prst="line">
              <a:avLst/>
            </a:prstGeom>
            <a:ln w="698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1008">
              <a:extLst>
                <a:ext uri="{FF2B5EF4-FFF2-40B4-BE49-F238E27FC236}">
                  <a16:creationId xmlns:a16="http://schemas.microsoft.com/office/drawing/2014/main" id="{C9021C55-AFD4-35FC-9155-B0EF8C35ABF1}"/>
                </a:ext>
              </a:extLst>
            </p:cNvPr>
            <p:cNvGrpSpPr/>
            <p:nvPr/>
          </p:nvGrpSpPr>
          <p:grpSpPr>
            <a:xfrm rot="16200000" flipH="1">
              <a:off x="1981130" y="3959771"/>
              <a:ext cx="698981" cy="320061"/>
              <a:chOff x="9539974" y="4225652"/>
              <a:chExt cx="1078167" cy="535613"/>
            </a:xfrm>
          </p:grpSpPr>
          <p:pic>
            <p:nvPicPr>
              <p:cNvPr id="17" name="Object 28">
                <a:extLst>
                  <a:ext uri="{FF2B5EF4-FFF2-40B4-BE49-F238E27FC236}">
                    <a16:creationId xmlns:a16="http://schemas.microsoft.com/office/drawing/2014/main" id="{8053F623-A74B-6C77-EFC5-E7B95980E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39974" y="4225652"/>
                <a:ext cx="1078167" cy="535613"/>
              </a:xfrm>
              <a:prstGeom prst="rect">
                <a:avLst/>
              </a:prstGeom>
            </p:spPr>
          </p:pic>
        </p:grpSp>
        <p:grpSp>
          <p:nvGrpSpPr>
            <p:cNvPr id="18" name="그룹 1008">
              <a:extLst>
                <a:ext uri="{FF2B5EF4-FFF2-40B4-BE49-F238E27FC236}">
                  <a16:creationId xmlns:a16="http://schemas.microsoft.com/office/drawing/2014/main" id="{72186ECB-32A6-8584-A1EF-15139C16424D}"/>
                </a:ext>
              </a:extLst>
            </p:cNvPr>
            <p:cNvGrpSpPr/>
            <p:nvPr/>
          </p:nvGrpSpPr>
          <p:grpSpPr>
            <a:xfrm rot="16200000" flipH="1">
              <a:off x="6283161" y="3961568"/>
              <a:ext cx="698981" cy="320061"/>
              <a:chOff x="9539974" y="4225652"/>
              <a:chExt cx="1078167" cy="535613"/>
            </a:xfrm>
          </p:grpSpPr>
          <p:pic>
            <p:nvPicPr>
              <p:cNvPr id="19" name="Object 28">
                <a:extLst>
                  <a:ext uri="{FF2B5EF4-FFF2-40B4-BE49-F238E27FC236}">
                    <a16:creationId xmlns:a16="http://schemas.microsoft.com/office/drawing/2014/main" id="{F321C238-759D-805C-EC25-0FAC865F4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39974" y="4225652"/>
                <a:ext cx="1078167" cy="535613"/>
              </a:xfrm>
              <a:prstGeom prst="rect">
                <a:avLst/>
              </a:prstGeom>
            </p:spPr>
          </p:pic>
        </p:grpSp>
        <p:grpSp>
          <p:nvGrpSpPr>
            <p:cNvPr id="20" name="그룹 1008">
              <a:extLst>
                <a:ext uri="{FF2B5EF4-FFF2-40B4-BE49-F238E27FC236}">
                  <a16:creationId xmlns:a16="http://schemas.microsoft.com/office/drawing/2014/main" id="{70C00013-10C0-8D8D-E0B6-D4B17CDBC558}"/>
                </a:ext>
              </a:extLst>
            </p:cNvPr>
            <p:cNvGrpSpPr/>
            <p:nvPr/>
          </p:nvGrpSpPr>
          <p:grpSpPr>
            <a:xfrm rot="5400000" flipH="1" flipV="1">
              <a:off x="4623437" y="3191118"/>
              <a:ext cx="698981" cy="320061"/>
              <a:chOff x="9539974" y="4225652"/>
              <a:chExt cx="1078167" cy="535613"/>
            </a:xfrm>
          </p:grpSpPr>
          <p:pic>
            <p:nvPicPr>
              <p:cNvPr id="21" name="Object 28">
                <a:extLst>
                  <a:ext uri="{FF2B5EF4-FFF2-40B4-BE49-F238E27FC236}">
                    <a16:creationId xmlns:a16="http://schemas.microsoft.com/office/drawing/2014/main" id="{0403AB55-EAB1-FACC-51A8-D6FACE379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39974" y="4225652"/>
                <a:ext cx="1078167" cy="535613"/>
              </a:xfrm>
              <a:prstGeom prst="rect">
                <a:avLst/>
              </a:prstGeom>
            </p:spPr>
          </p:pic>
        </p:grpSp>
        <p:grpSp>
          <p:nvGrpSpPr>
            <p:cNvPr id="22" name="그룹 1008">
              <a:extLst>
                <a:ext uri="{FF2B5EF4-FFF2-40B4-BE49-F238E27FC236}">
                  <a16:creationId xmlns:a16="http://schemas.microsoft.com/office/drawing/2014/main" id="{A8C8D5FC-CCBD-417F-E399-E11AA14628A4}"/>
                </a:ext>
              </a:extLst>
            </p:cNvPr>
            <p:cNvGrpSpPr/>
            <p:nvPr/>
          </p:nvGrpSpPr>
          <p:grpSpPr>
            <a:xfrm rot="5400000" flipH="1" flipV="1">
              <a:off x="8389320" y="3198806"/>
              <a:ext cx="698981" cy="320061"/>
              <a:chOff x="9539974" y="4225652"/>
              <a:chExt cx="1078167" cy="535613"/>
            </a:xfrm>
          </p:grpSpPr>
          <p:pic>
            <p:nvPicPr>
              <p:cNvPr id="23" name="Object 28">
                <a:extLst>
                  <a:ext uri="{FF2B5EF4-FFF2-40B4-BE49-F238E27FC236}">
                    <a16:creationId xmlns:a16="http://schemas.microsoft.com/office/drawing/2014/main" id="{E69C4C29-1AEF-8BD2-0402-906DF20FE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39974" y="4225652"/>
                <a:ext cx="1078167" cy="5356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64CD37-D30B-B7CF-9777-66031BB7E803}"/>
                </a:ext>
              </a:extLst>
            </p:cNvPr>
            <p:cNvSpPr txBox="1"/>
            <p:nvPr/>
          </p:nvSpPr>
          <p:spPr>
            <a:xfrm>
              <a:off x="870524" y="2263222"/>
              <a:ext cx="3065019" cy="9925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ko-KR" sz="4400" b="1" dirty="0">
                  <a:solidFill>
                    <a:srgbClr val="00B050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 </a:t>
              </a:r>
              <a:r>
                <a:rPr lang="ko-KR" altLang="en-US" sz="3200" b="1" dirty="0">
                  <a:latin typeface="마루 부리 중간" panose="020B0600000101010101" pitchFamily="50" charset="-127"/>
                  <a:ea typeface="마루 부리 중간" panose="020B0600000101010101" pitchFamily="50" charset="-127"/>
                </a:rPr>
                <a:t>환경 기념일</a:t>
              </a:r>
              <a:endParaRPr lang="ko-KR" altLang="en-US" sz="4000" b="1" dirty="0">
                <a:latin typeface="마루 부리 중간" panose="020B0600000101010101" pitchFamily="50" charset="-127"/>
                <a:ea typeface="마루 부리 중간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8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98AE062-9F77-17CB-C975-A58CAE9E18EF}"/>
              </a:ext>
            </a:extLst>
          </p:cNvPr>
          <p:cNvGrpSpPr/>
          <p:nvPr/>
        </p:nvGrpSpPr>
        <p:grpSpPr>
          <a:xfrm>
            <a:off x="319087" y="311943"/>
            <a:ext cx="11553825" cy="6234113"/>
            <a:chOff x="319087" y="311943"/>
            <a:chExt cx="11553825" cy="62341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54A89-C2B8-E393-543B-BDC377B9713E}"/>
                </a:ext>
              </a:extLst>
            </p:cNvPr>
            <p:cNvSpPr txBox="1"/>
            <p:nvPr/>
          </p:nvSpPr>
          <p:spPr>
            <a:xfrm>
              <a:off x="790574" y="638175"/>
              <a:ext cx="102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kern="0" spc="0" dirty="0">
                  <a:solidFill>
                    <a:srgbClr val="FF0000"/>
                  </a:solidFill>
                  <a:effectLst/>
                  <a:latin typeface="나눔고딕 에코" panose="020D0604000000000000" pitchFamily="50" charset="-127"/>
                  <a:ea typeface="나눔고딕 에코" panose="020D0604000000000000" pitchFamily="50" charset="-127"/>
                </a:rPr>
                <a:t>06</a:t>
              </a:r>
              <a:r>
                <a:rPr lang="en-US" altLang="ko-KR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환경 보호 캠페인에 동참해요</a:t>
              </a:r>
              <a:r>
                <a:rPr lang="en-US" altLang="ko-KR" sz="3600" kern="0" spc="0" dirty="0">
                  <a:solidFill>
                    <a:srgbClr val="000000"/>
                  </a:solidFill>
                  <a:effectLst/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!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80F8E72-86BC-2914-5890-E5319D86AFB5}"/>
                </a:ext>
              </a:extLst>
            </p:cNvPr>
            <p:cNvSpPr/>
            <p:nvPr/>
          </p:nvSpPr>
          <p:spPr>
            <a:xfrm>
              <a:off x="319087" y="311943"/>
              <a:ext cx="11553825" cy="6234113"/>
            </a:xfrm>
            <a:prstGeom prst="rect">
              <a:avLst/>
            </a:prstGeom>
            <a:noFill/>
            <a:ln w="41275"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E867E8-F801-10FF-001A-5D2EFA316715}"/>
              </a:ext>
            </a:extLst>
          </p:cNvPr>
          <p:cNvSpPr txBox="1"/>
          <p:nvPr/>
        </p:nvSpPr>
        <p:spPr>
          <a:xfrm>
            <a:off x="1260837" y="1597509"/>
            <a:ext cx="6036946" cy="9205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dirty="0">
                <a:solidFill>
                  <a:srgbClr val="00B05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</a:t>
            </a:r>
            <a:r>
              <a:rPr lang="ko-KR" altLang="en-US" sz="2800" b="1" dirty="0"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환경 보호 캠페인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(2022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년 기준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마루 부리 중간" panose="020B0600000101010101" pitchFamily="50" charset="-127"/>
                <a:ea typeface="마루 부리 중간" panose="020B0600000101010101" pitchFamily="50" charset="-127"/>
              </a:rPr>
              <a:t>)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마루 부리 중간" panose="020B0600000101010101" pitchFamily="50" charset="-127"/>
              <a:ea typeface="마루 부리 중간" panose="020B0600000101010101" pitchFamily="50" charset="-127"/>
            </a:endParaRP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938B5BF7-4254-9FD7-E191-0A95DD78E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06312"/>
              </p:ext>
            </p:extLst>
          </p:nvPr>
        </p:nvGraphicFramePr>
        <p:xfrm>
          <a:off x="850853" y="2630704"/>
          <a:ext cx="10490291" cy="322884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27640">
                  <a:extLst>
                    <a:ext uri="{9D8B030D-6E8A-4147-A177-3AD203B41FA5}">
                      <a16:colId xmlns:a16="http://schemas.microsoft.com/office/drawing/2014/main" val="395482607"/>
                    </a:ext>
                  </a:extLst>
                </a:gridCol>
                <a:gridCol w="5416731">
                  <a:extLst>
                    <a:ext uri="{9D8B030D-6E8A-4147-A177-3AD203B41FA5}">
                      <a16:colId xmlns:a16="http://schemas.microsoft.com/office/drawing/2014/main" val="159490028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88122427"/>
                    </a:ext>
                  </a:extLst>
                </a:gridCol>
              </a:tblGrid>
              <a:tr h="4905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캠페인명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실천 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39984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내 나무 갖기 캠페인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식목일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’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산림 회복과 탄소 중립을 위해 나무 심기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산림청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9009938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미세 먼지 계절 관리제 현장 캠페인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미세 먼지 관리의 중요성과 행동 수칙 알리기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환경부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01982203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이런깅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(E-Run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깅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 캠페인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바다의 날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’ 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수변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 공원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해안가 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플로깅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해양수산부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9053089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탄소 중립 실천 캠페인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일상생활에서 탄소 중립 실천하기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국립생태원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5312573"/>
                  </a:ext>
                </a:extLst>
              </a:tr>
              <a:tr h="5476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 안전 캠페인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화학 안전 키움의 날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’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화학 사고 예방 및 대응 방법 알기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환경부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8689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96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1658</Words>
  <Application>Microsoft Office PowerPoint</Application>
  <PresentationFormat>와이드스크린</PresentationFormat>
  <Paragraphs>268</Paragraphs>
  <Slides>22</Slides>
  <Notes>0</Notes>
  <HiddenSlides>0</HiddenSlides>
  <MMClips>12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6" baseType="lpstr">
      <vt:lpstr>마루 부리OTF 굵은</vt:lpstr>
      <vt:lpstr>맑은 고딕</vt:lpstr>
      <vt:lpstr>KoPub돋움체 Medium</vt:lpstr>
      <vt:lpstr>나눔스퀘어라운드 Bold</vt:lpstr>
      <vt:lpstr>나눔고딕</vt:lpstr>
      <vt:lpstr>나눔스퀘어 Bold</vt:lpstr>
      <vt:lpstr>마루 부리 중간</vt:lpstr>
      <vt:lpstr>나눔명조 ExtraBold</vt:lpstr>
      <vt:lpstr>Comic Sans MS</vt:lpstr>
      <vt:lpstr>나눔손글씨 다채사랑</vt:lpstr>
      <vt:lpstr>나눔고딕 에코</vt:lpstr>
      <vt:lpstr>나눔스퀘어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Editor</dc:creator>
  <cp:lastModifiedBy>Editor</cp:lastModifiedBy>
  <cp:revision>1069</cp:revision>
  <dcterms:created xsi:type="dcterms:W3CDTF">2022-05-24T04:39:22Z</dcterms:created>
  <dcterms:modified xsi:type="dcterms:W3CDTF">2022-06-09T02:02:06Z</dcterms:modified>
</cp:coreProperties>
</file>