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92" r:id="rId2"/>
    <p:sldId id="257" r:id="rId3"/>
    <p:sldId id="308" r:id="rId4"/>
    <p:sldId id="260" r:id="rId5"/>
    <p:sldId id="306" r:id="rId6"/>
    <p:sldId id="303" r:id="rId7"/>
    <p:sldId id="301" r:id="rId8"/>
    <p:sldId id="302" r:id="rId9"/>
    <p:sldId id="305" r:id="rId10"/>
    <p:sldId id="307" r:id="rId11"/>
  </p:sldIdLst>
  <p:sldSz cx="12192000" cy="6858000"/>
  <p:notesSz cx="6858000" cy="9144000"/>
  <p:embeddedFontLst>
    <p:embeddedFont>
      <p:font typeface="G마켓 산스 TTF Bold" panose="02000000000000000000" pitchFamily="2" charset="-127"/>
      <p:bold r:id="rId13"/>
    </p:embeddedFont>
    <p:embeddedFont>
      <p:font typeface="레시피코리아 Medium" panose="02020603020101020101" pitchFamily="18" charset="-127"/>
      <p:regular r:id="rId14"/>
    </p:embeddedFont>
    <p:embeddedFont>
      <p:font typeface="맑은 고딕" panose="020B0503020000020004" pitchFamily="50" charset="-127"/>
      <p:regular r:id="rId15"/>
      <p:bold r:id="rId1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ACB0E2-9EE4-4027-977A-56D5F59488BB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09CA53-5216-41D4-9F87-D523DC4AC1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1748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F66F8C-36B6-4FAA-AFAF-F8A4C7547E8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1307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BDA934-1F8B-B1F2-C27D-8022B46D4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8FC7858-42F5-8ED1-BEBB-549E92ACFB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16353FA-053A-9444-52B9-6C2BCD8A5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BBA3408-8597-7C7C-64CE-5D4939A53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3C42B98-A35F-F8B0-EF12-0FFFB88AA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1719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231314-EA6A-0AAD-5826-CA6389AAA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1C2086C-DE11-4D2B-9240-207CC8112A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35F4CBF-31BE-FB77-0324-08874F0AC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8A719ED-61F3-E6EC-5242-FF6751911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E26C8B-CF53-CDC6-A264-66E20A6B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3344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B552544-5CC8-4C29-AAEA-EF9831B8EA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BE86BA4-3179-0BFC-EB5A-5C51CB9954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814591-B2BA-CE32-2C82-0CAEFAB0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45D6589-401C-1084-E3FD-3A2153410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432FC4-B93F-1307-8874-367BE0FF9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302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F81C8-0872-D703-72A6-6B67F32BE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6BF3213-654B-92B7-40D3-D41EADB6E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F544D3E-EAD8-FC60-CC19-ECF5B9063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6361570-7609-A369-77B6-FD58FD724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023C58-BF00-E7F3-9FDD-0EA613CB3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8458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3DF2794-9D9F-B4A3-71BC-426CD7E6A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91B483F-2A84-4660-D830-C03E52DF7F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A86F3EB-0D40-B277-981C-80F562E86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5B3DA8-0053-DB31-C985-5E324904D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588A304-4548-9E25-D380-8351B6FEC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887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D47F58-551D-90C3-3621-B509D428C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7C2127D-5689-EE8A-8888-91016A96AB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DE83DD2-B677-6494-10BE-4FF2427E28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C390054-ECE0-6903-0043-0794F0F58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3E0DE5F-6ED0-EF01-D5F8-B96699A40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4BEA776-0F89-662E-9EAF-944531CC1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7551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61A41CD-1DFC-7FED-92FE-68EFBC937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6B3E23A-56E9-2B5F-A666-2C41CF8AD7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38358FA-2B34-1B8B-B252-9FAB57A5D0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653B2F8-3155-1B1E-1581-F44C897476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BA3816D-B8D6-FDE0-6A38-A96B24D5AF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B2A7C24-7E50-D38C-0D97-AB3084B86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13725C7-0AA4-E53C-E66D-5AAF7372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6C10A7F-E2DE-1F18-B365-01251576A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7710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C712732-95FF-C1BA-ED8B-F04BFB076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1F90410-EE5D-ED01-6F31-5012613AC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4DAA47F-6712-694F-83B4-6D3ECB8B6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A740528-8CE1-5AD2-BF13-A669294FC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275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91417044-87CA-F539-C29D-AF5C4E43A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877A9D6-1A5B-D579-F674-D2B3748C6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5CF7BC6-CC2A-1CAD-26D6-CFB196CA1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7227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93FB67-7025-34B6-7905-3FEBE2176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3B2ED71-6546-11A0-CC5E-7FB07FE9C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1F4714C-7A25-7475-1F8E-9D863959E6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E5223FD-5324-4330-AD4B-BED5463C5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8161142-BD8C-877E-4D21-2687ED0EA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77B8E9-5EE9-7790-76FB-317FCD48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7200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63B661-ADC7-1C2F-6F16-F1E2D816E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3CDD109-29F7-AD03-4C61-4C3BD0C1C0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8BBAD64-9E89-9F62-3EE1-D9E56CCE27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F0E4B90-096A-82F8-DA70-38EC22B41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AF5280E-44D3-747E-FB02-7638DE54E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2E774A8-A24C-5E86-C1DA-5372794D1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4241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236320E-A1EF-9ABD-E32B-678DEB378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D34CB48-60B5-B6CC-02E5-5F137E2E2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670992B-0FAD-4C13-FA20-03B302D1E0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219AA-A8A4-45B5-ABC6-23325D1E7FDA}" type="datetimeFigureOut">
              <a:rPr lang="ko-KR" altLang="en-US" smtClean="0"/>
              <a:t>2022-09-15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5877291-8CE0-EEF9-98D6-145AA02C51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60CCA9A-BE6B-F06B-A67E-A2EC4B2FD1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20EAE-0506-458A-9CB2-D8435C004F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2707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5.mp3"/><Relationship Id="rId7" Type="http://schemas.openxmlformats.org/officeDocument/2006/relationships/image" Target="../media/image10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2EC66834-7589-4ED9-B4C5-08F185BFD8F5}"/>
              </a:ext>
            </a:extLst>
          </p:cNvPr>
          <p:cNvSpPr txBox="1"/>
          <p:nvPr/>
        </p:nvSpPr>
        <p:spPr>
          <a:xfrm>
            <a:off x="1703512" y="1304602"/>
            <a:ext cx="878497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ko-KR" altLang="en-US" sz="6000" b="1" dirty="0">
                <a:ln w="2857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학습 목표</a:t>
            </a:r>
            <a:endParaRPr lang="en-US" altLang="ko-KR" sz="6000" b="1" dirty="0">
              <a:ln w="28575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4800" dirty="0" err="1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메나리토리의</a:t>
            </a:r>
            <a:r>
              <a:rPr lang="ko-KR" altLang="en-US" sz="4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특징을 살려 </a:t>
            </a:r>
            <a:endParaRPr lang="en-US" altLang="ko-KR" sz="48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4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‘</a:t>
            </a:r>
            <a:r>
              <a:rPr lang="ko-KR" altLang="en-US" sz="4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신고산타령</a:t>
            </a:r>
            <a:r>
              <a:rPr lang="en-US" altLang="ko-KR" sz="4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’</a:t>
            </a:r>
            <a:r>
              <a:rPr lang="ko-KR" altLang="en-US" sz="4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을 부를 수 있어요</a:t>
            </a:r>
            <a:r>
              <a:rPr lang="en-US" altLang="ko-KR" sz="4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.</a:t>
            </a:r>
            <a:endParaRPr lang="ko-KR" altLang="en-US" sz="48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00D23D5-B650-8147-34C8-43F4E9DFDD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411" y="6014889"/>
            <a:ext cx="1797472" cy="54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106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FF0C16-12AB-290E-2CB2-09B126AD6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신고산타령 메나리토리">
            <a:hlinkClick r:id="" action="ppaction://media"/>
            <a:extLst>
              <a:ext uri="{FF2B5EF4-FFF2-40B4-BE49-F238E27FC236}">
                <a16:creationId xmlns:a16="http://schemas.microsoft.com/office/drawing/2014/main" id="{156425B2-09AE-9C08-7054-98940EB3702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7845"/>
          </a:xfr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1F5B747-126A-4243-9BB9-6A00A71389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411" y="6014889"/>
            <a:ext cx="1797472" cy="54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7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022-08-14_Untitled">
            <a:hlinkClick r:id="" action="ppaction://media"/>
            <a:extLst>
              <a:ext uri="{FF2B5EF4-FFF2-40B4-BE49-F238E27FC236}">
                <a16:creationId xmlns:a16="http://schemas.microsoft.com/office/drawing/2014/main" id="{80187B47-7B4A-4362-71D7-9F2CC028ACF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AC611C40-531C-476C-D809-7CA2240A0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432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신고산타령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4D419A4-9D1C-1A13-AD1B-EBDFFDDAC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9859"/>
            <a:ext cx="10515600" cy="461710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ko-KR" altLang="en-US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개화기 등장한 함경남도의 민요</a:t>
            </a:r>
            <a:endParaRPr lang="en-US" altLang="ko-KR" sz="36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=</a:t>
            </a:r>
            <a:r>
              <a:rPr lang="ko-KR" altLang="en-US" sz="3600" dirty="0" err="1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어랑타령</a:t>
            </a:r>
            <a:r>
              <a:rPr lang="ko-KR" altLang="en-US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endParaRPr lang="en-US" altLang="ko-KR" sz="36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=</a:t>
            </a:r>
            <a:r>
              <a:rPr lang="ko-KR" altLang="en-US" sz="36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원산 아리랑</a:t>
            </a:r>
            <a:endParaRPr lang="en-US" altLang="ko-KR" sz="36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ko-KR" sz="36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8911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D3F528-94A9-F146-FF4E-73BDA0FAB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2022-09-14_Untitled_01">
            <a:hlinkClick r:id="" action="ppaction://media"/>
            <a:extLst>
              <a:ext uri="{FF2B5EF4-FFF2-40B4-BE49-F238E27FC236}">
                <a16:creationId xmlns:a16="http://schemas.microsoft.com/office/drawing/2014/main" id="{1C89DA68-3878-03BB-B7E7-2A991896A11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276" cy="6858000"/>
          </a:xfrm>
        </p:spPr>
      </p:pic>
    </p:spTree>
    <p:extLst>
      <p:ext uri="{BB962C8B-B14F-4D97-AF65-F5344CB8AC3E}">
        <p14:creationId xmlns:p14="http://schemas.microsoft.com/office/powerpoint/2010/main" val="48281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3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611C40-531C-476C-D809-7CA2240A0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1258"/>
            <a:ext cx="10515600" cy="1298291"/>
          </a:xfrm>
        </p:spPr>
        <p:txBody>
          <a:bodyPr>
            <a:normAutofit/>
          </a:bodyPr>
          <a:lstStyle/>
          <a:p>
            <a:pPr algn="ctr"/>
            <a:r>
              <a:rPr lang="ko-KR" altLang="en-US" sz="5600" dirty="0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신고산타령</a:t>
            </a:r>
            <a:endParaRPr lang="ko-KR" altLang="en-US" sz="56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39B3FE3-8BA5-1112-EBA5-3A84CC635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91" y="1544884"/>
            <a:ext cx="7685617" cy="4957517"/>
          </a:xfrm>
          <a:prstGeom prst="rect">
            <a:avLst/>
          </a:prstGeom>
        </p:spPr>
      </p:pic>
      <p:sp>
        <p:nvSpPr>
          <p:cNvPr id="8" name="말풍선: 타원형 7">
            <a:extLst>
              <a:ext uri="{FF2B5EF4-FFF2-40B4-BE49-F238E27FC236}">
                <a16:creationId xmlns:a16="http://schemas.microsoft.com/office/drawing/2014/main" id="{9BFA7AF7-9430-8B0D-1CB0-2F9E20C71E26}"/>
              </a:ext>
            </a:extLst>
          </p:cNvPr>
          <p:cNvSpPr/>
          <p:nvPr/>
        </p:nvSpPr>
        <p:spPr>
          <a:xfrm>
            <a:off x="1883076" y="-108857"/>
            <a:ext cx="2024743" cy="1213626"/>
          </a:xfrm>
          <a:prstGeom prst="wedgeEllipseCallout">
            <a:avLst>
              <a:gd name="adj1" fmla="val 58200"/>
              <a:gd name="adj2" fmla="val 2662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B86B700-7F2E-5CF5-7A1D-A4B7B6302E50}"/>
              </a:ext>
            </a:extLst>
          </p:cNvPr>
          <p:cNvSpPr txBox="1">
            <a:spLocks/>
          </p:cNvSpPr>
          <p:nvPr/>
        </p:nvSpPr>
        <p:spPr>
          <a:xfrm>
            <a:off x="1681690" y="70689"/>
            <a:ext cx="2427514" cy="931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24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함께 불러요</a:t>
            </a:r>
            <a:endParaRPr lang="ko-KR" altLang="en-US" sz="24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99196E-1DB5-DDE4-E788-866D0C356B78}"/>
              </a:ext>
            </a:extLst>
          </p:cNvPr>
          <p:cNvSpPr txBox="1"/>
          <p:nvPr/>
        </p:nvSpPr>
        <p:spPr>
          <a:xfrm>
            <a:off x="7419703" y="1414079"/>
            <a:ext cx="26038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/>
              <a:t>동부</a:t>
            </a:r>
            <a:r>
              <a:rPr lang="en-US" altLang="ko-KR" sz="1100" dirty="0"/>
              <a:t>(</a:t>
            </a:r>
            <a:r>
              <a:rPr lang="ko-KR" altLang="en-US" sz="1100" dirty="0"/>
              <a:t>함경도</a:t>
            </a:r>
            <a:r>
              <a:rPr lang="en-US" altLang="ko-KR" sz="1100" dirty="0"/>
              <a:t>) </a:t>
            </a:r>
            <a:r>
              <a:rPr lang="ko-KR" altLang="en-US" sz="1100" dirty="0"/>
              <a:t>민요 │국립국악원 </a:t>
            </a:r>
            <a:r>
              <a:rPr lang="ko-KR" altLang="en-US" sz="1100" dirty="0" err="1"/>
              <a:t>편보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032174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331E56A-A09B-C017-4649-62B77907F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4" name="2022-08-25_Untitled">
            <a:hlinkClick r:id="" action="ppaction://media"/>
            <a:extLst>
              <a:ext uri="{FF2B5EF4-FFF2-40B4-BE49-F238E27FC236}">
                <a16:creationId xmlns:a16="http://schemas.microsoft.com/office/drawing/2014/main" id="{0066D7B0-46EB-2DA0-2F32-232109820B7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7845"/>
          </a:xfrm>
        </p:spPr>
      </p:pic>
    </p:spTree>
    <p:extLst>
      <p:ext uri="{BB962C8B-B14F-4D97-AF65-F5344CB8AC3E}">
        <p14:creationId xmlns:p14="http://schemas.microsoft.com/office/powerpoint/2010/main" val="45432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>
            <a:extLst>
              <a:ext uri="{FF2B5EF4-FFF2-40B4-BE49-F238E27FC236}">
                <a16:creationId xmlns:a16="http://schemas.microsoft.com/office/drawing/2014/main" id="{F4E30E40-65DA-4B8C-C7A3-3B090DE3B96B}"/>
              </a:ext>
            </a:extLst>
          </p:cNvPr>
          <p:cNvSpPr txBox="1">
            <a:spLocks/>
          </p:cNvSpPr>
          <p:nvPr/>
        </p:nvSpPr>
        <p:spPr>
          <a:xfrm>
            <a:off x="838200" y="331258"/>
            <a:ext cx="10515600" cy="12982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6000" dirty="0" err="1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메나리토리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말풍선: 타원형 11">
            <a:extLst>
              <a:ext uri="{FF2B5EF4-FFF2-40B4-BE49-F238E27FC236}">
                <a16:creationId xmlns:a16="http://schemas.microsoft.com/office/drawing/2014/main" id="{EB3FD76E-9E7F-9BEA-C433-944B3710A95D}"/>
              </a:ext>
            </a:extLst>
          </p:cNvPr>
          <p:cNvSpPr/>
          <p:nvPr/>
        </p:nvSpPr>
        <p:spPr>
          <a:xfrm>
            <a:off x="1883076" y="-108857"/>
            <a:ext cx="2024743" cy="1213626"/>
          </a:xfrm>
          <a:prstGeom prst="wedgeEllipseCallout">
            <a:avLst>
              <a:gd name="adj1" fmla="val 58200"/>
              <a:gd name="adj2" fmla="val 2662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278EC1EE-1A23-9256-5989-AED208788623}"/>
              </a:ext>
            </a:extLst>
          </p:cNvPr>
          <p:cNvSpPr txBox="1">
            <a:spLocks/>
          </p:cNvSpPr>
          <p:nvPr/>
        </p:nvSpPr>
        <p:spPr>
          <a:xfrm>
            <a:off x="1681690" y="70689"/>
            <a:ext cx="2427514" cy="931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24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알아보아요</a:t>
            </a:r>
            <a:endParaRPr lang="ko-KR" altLang="en-US" sz="24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4" name="내용 개체 틀 2">
            <a:extLst>
              <a:ext uri="{FF2B5EF4-FFF2-40B4-BE49-F238E27FC236}">
                <a16:creationId xmlns:a16="http://schemas.microsoft.com/office/drawing/2014/main" id="{85FEB8D2-AEEA-18AC-5F7C-EC69517ADA9B}"/>
              </a:ext>
            </a:extLst>
          </p:cNvPr>
          <p:cNvSpPr txBox="1">
            <a:spLocks/>
          </p:cNvSpPr>
          <p:nvPr/>
        </p:nvSpPr>
        <p:spPr>
          <a:xfrm>
            <a:off x="838199" y="1559859"/>
            <a:ext cx="10929257" cy="4617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ko-KR" altLang="en-US" sz="32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동부 지역</a:t>
            </a:r>
            <a:r>
              <a:rPr lang="en-US" altLang="ko-KR" sz="20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(</a:t>
            </a:r>
            <a:r>
              <a:rPr lang="ko-KR" altLang="en-US" sz="20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함경도</a:t>
            </a:r>
            <a:r>
              <a:rPr lang="en-US" altLang="ko-KR" sz="20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, </a:t>
            </a:r>
            <a:r>
              <a:rPr lang="ko-KR" altLang="en-US" sz="20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강원도</a:t>
            </a:r>
            <a:r>
              <a:rPr lang="en-US" altLang="ko-KR" sz="20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, </a:t>
            </a:r>
            <a:r>
              <a:rPr lang="ko-KR" altLang="en-US" sz="20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경상도</a:t>
            </a:r>
            <a:r>
              <a:rPr lang="en-US" altLang="ko-KR" sz="20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)</a:t>
            </a:r>
            <a:r>
              <a:rPr lang="ko-KR" altLang="en-US" sz="32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의 민요에서 나타나는 토리</a:t>
            </a:r>
            <a:r>
              <a:rPr lang="en-US" altLang="ko-KR" sz="20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(</a:t>
            </a:r>
            <a:r>
              <a:rPr lang="ko-KR" altLang="en-US" sz="20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음계</a:t>
            </a:r>
            <a:r>
              <a:rPr lang="en-US" altLang="ko-KR" sz="20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)</a:t>
            </a:r>
            <a:r>
              <a:rPr lang="ko-KR" altLang="en-US" sz="20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en-US" altLang="ko-KR" sz="20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D85EF1FC-07A4-4BC2-97DB-64A9EA4675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04"/>
          <a:stretch/>
        </p:blipFill>
        <p:spPr bwMode="auto">
          <a:xfrm>
            <a:off x="2645249" y="2333370"/>
            <a:ext cx="7315155" cy="127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677B4382-6725-2984-433B-FFD2B8496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450" y="3755355"/>
            <a:ext cx="8926752" cy="1542786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82CDCC66-0030-3224-965C-D3236D129A0C}"/>
              </a:ext>
            </a:extLst>
          </p:cNvPr>
          <p:cNvSpPr/>
          <p:nvPr/>
        </p:nvSpPr>
        <p:spPr>
          <a:xfrm>
            <a:off x="5686520" y="5348854"/>
            <a:ext cx="2949393" cy="973573"/>
          </a:xfrm>
          <a:prstGeom prst="rect">
            <a:avLst/>
          </a:prstGeom>
          <a:solidFill>
            <a:schemeClr val="accent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ko-KR" altLang="en-US" sz="1800" dirty="0">
                <a:ln w="12700">
                  <a:solidFill>
                    <a:schemeClr val="tx1"/>
                  </a:solidFill>
                </a:ln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한숨 쉬듯 끌어내리는 </a:t>
            </a:r>
            <a:endParaRPr lang="en-US" altLang="ko-KR" sz="1800" dirty="0">
              <a:ln w="12700">
                <a:solidFill>
                  <a:schemeClr val="tx1"/>
                </a:solidFill>
              </a:ln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800" dirty="0">
                <a:ln w="12700">
                  <a:solidFill>
                    <a:schemeClr val="tx1"/>
                  </a:solidFill>
                </a:ln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하행 진행이 특징</a:t>
            </a: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0B6A637F-4621-05D1-FAAC-89A04F6C984B}"/>
              </a:ext>
            </a:extLst>
          </p:cNvPr>
          <p:cNvCxnSpPr>
            <a:cxnSpLocks/>
          </p:cNvCxnSpPr>
          <p:nvPr/>
        </p:nvCxnSpPr>
        <p:spPr>
          <a:xfrm flipH="1" flipV="1">
            <a:off x="4858093" y="5212649"/>
            <a:ext cx="793922" cy="34276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48661E53-62CE-6EDA-416D-53AA73191131}"/>
              </a:ext>
            </a:extLst>
          </p:cNvPr>
          <p:cNvCxnSpPr>
            <a:cxnSpLocks/>
          </p:cNvCxnSpPr>
          <p:nvPr/>
        </p:nvCxnSpPr>
        <p:spPr>
          <a:xfrm flipV="1">
            <a:off x="8662623" y="5212649"/>
            <a:ext cx="809169" cy="34276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472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>
            <a:extLst>
              <a:ext uri="{FF2B5EF4-FFF2-40B4-BE49-F238E27FC236}">
                <a16:creationId xmlns:a16="http://schemas.microsoft.com/office/drawing/2014/main" id="{F4E30E40-65DA-4B8C-C7A3-3B090DE3B96B}"/>
              </a:ext>
            </a:extLst>
          </p:cNvPr>
          <p:cNvSpPr txBox="1">
            <a:spLocks/>
          </p:cNvSpPr>
          <p:nvPr/>
        </p:nvSpPr>
        <p:spPr>
          <a:xfrm>
            <a:off x="838200" y="331258"/>
            <a:ext cx="10515600" cy="12982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6000" dirty="0" err="1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메나리토리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39B3FE3-8BA5-1112-EBA5-3A84CC635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91" y="1719060"/>
            <a:ext cx="7685617" cy="4957517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776EAAAA-6600-9D94-D948-9EF1DA3587B2}"/>
              </a:ext>
            </a:extLst>
          </p:cNvPr>
          <p:cNvSpPr/>
          <p:nvPr/>
        </p:nvSpPr>
        <p:spPr>
          <a:xfrm>
            <a:off x="8784770" y="1915889"/>
            <a:ext cx="1034143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6E13BE-4B6A-B698-7057-F24D668DF14C}"/>
              </a:ext>
            </a:extLst>
          </p:cNvPr>
          <p:cNvSpPr/>
          <p:nvPr/>
        </p:nvSpPr>
        <p:spPr>
          <a:xfrm>
            <a:off x="3755571" y="3292930"/>
            <a:ext cx="903514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F413BEFA-E88A-2F8C-66B0-5BFBB3B27094}"/>
              </a:ext>
            </a:extLst>
          </p:cNvPr>
          <p:cNvSpPr/>
          <p:nvPr/>
        </p:nvSpPr>
        <p:spPr>
          <a:xfrm>
            <a:off x="8850084" y="3173187"/>
            <a:ext cx="903514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A80D986-C07F-2343-E23C-DC8E52D9404B}"/>
              </a:ext>
            </a:extLst>
          </p:cNvPr>
          <p:cNvSpPr/>
          <p:nvPr/>
        </p:nvSpPr>
        <p:spPr>
          <a:xfrm>
            <a:off x="7053941" y="4577445"/>
            <a:ext cx="903514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CBBD683-AE7D-04F5-5584-14BAE0BFEA24}"/>
              </a:ext>
            </a:extLst>
          </p:cNvPr>
          <p:cNvSpPr/>
          <p:nvPr/>
        </p:nvSpPr>
        <p:spPr>
          <a:xfrm>
            <a:off x="5644242" y="5731330"/>
            <a:ext cx="903514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말풍선: 타원형 11">
            <a:extLst>
              <a:ext uri="{FF2B5EF4-FFF2-40B4-BE49-F238E27FC236}">
                <a16:creationId xmlns:a16="http://schemas.microsoft.com/office/drawing/2014/main" id="{EB3FD76E-9E7F-9BEA-C433-944B3710A95D}"/>
              </a:ext>
            </a:extLst>
          </p:cNvPr>
          <p:cNvSpPr/>
          <p:nvPr/>
        </p:nvSpPr>
        <p:spPr>
          <a:xfrm>
            <a:off x="1883076" y="-108857"/>
            <a:ext cx="2024743" cy="1213626"/>
          </a:xfrm>
          <a:prstGeom prst="wedgeEllipseCallout">
            <a:avLst>
              <a:gd name="adj1" fmla="val 58200"/>
              <a:gd name="adj2" fmla="val 2662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278EC1EE-1A23-9256-5989-AED208788623}"/>
              </a:ext>
            </a:extLst>
          </p:cNvPr>
          <p:cNvSpPr txBox="1">
            <a:spLocks/>
          </p:cNvSpPr>
          <p:nvPr/>
        </p:nvSpPr>
        <p:spPr>
          <a:xfrm>
            <a:off x="1681690" y="70689"/>
            <a:ext cx="2427514" cy="931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24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찾아보아요</a:t>
            </a:r>
            <a:endParaRPr lang="ko-KR" altLang="en-US" sz="24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BBFDCAA9-F3B9-03DD-B8C5-1ED229167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056" y="1078786"/>
            <a:ext cx="11059886" cy="931485"/>
          </a:xfrm>
        </p:spPr>
        <p:txBody>
          <a:bodyPr>
            <a:noAutofit/>
          </a:bodyPr>
          <a:lstStyle/>
          <a:p>
            <a:pPr algn="ctr"/>
            <a:r>
              <a:rPr lang="en-US" altLang="ko-KR" sz="24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‘</a:t>
            </a:r>
            <a:r>
              <a:rPr lang="ko-KR" altLang="en-US" sz="24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신고산타령</a:t>
            </a:r>
            <a:r>
              <a:rPr lang="en-US" altLang="ko-KR" sz="24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’</a:t>
            </a:r>
            <a:r>
              <a:rPr lang="ko-KR" altLang="en-US" sz="24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에 나타나는 </a:t>
            </a:r>
            <a:r>
              <a:rPr lang="ko-KR" altLang="en-US" sz="2400" dirty="0" err="1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메나리토리</a:t>
            </a:r>
            <a:r>
              <a:rPr lang="ko-KR" altLang="en-US" sz="24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2400" dirty="0" err="1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시김새를</a:t>
            </a:r>
            <a:r>
              <a:rPr lang="ko-KR" altLang="en-US" sz="24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찾아보아요</a:t>
            </a:r>
            <a:r>
              <a:rPr lang="en-US" altLang="ko-KR" sz="24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.</a:t>
            </a:r>
            <a:endParaRPr lang="ko-KR" altLang="en-US" sz="24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76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>
            <a:extLst>
              <a:ext uri="{FF2B5EF4-FFF2-40B4-BE49-F238E27FC236}">
                <a16:creationId xmlns:a16="http://schemas.microsoft.com/office/drawing/2014/main" id="{F4E30E40-65DA-4B8C-C7A3-3B090DE3B96B}"/>
              </a:ext>
            </a:extLst>
          </p:cNvPr>
          <p:cNvSpPr txBox="1">
            <a:spLocks/>
          </p:cNvSpPr>
          <p:nvPr/>
        </p:nvSpPr>
        <p:spPr>
          <a:xfrm>
            <a:off x="838200" y="331258"/>
            <a:ext cx="10515600" cy="12982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6000" dirty="0" err="1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메나리토리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말풍선: 타원형 11">
            <a:extLst>
              <a:ext uri="{FF2B5EF4-FFF2-40B4-BE49-F238E27FC236}">
                <a16:creationId xmlns:a16="http://schemas.microsoft.com/office/drawing/2014/main" id="{EB3FD76E-9E7F-9BEA-C433-944B3710A95D}"/>
              </a:ext>
            </a:extLst>
          </p:cNvPr>
          <p:cNvSpPr/>
          <p:nvPr/>
        </p:nvSpPr>
        <p:spPr>
          <a:xfrm>
            <a:off x="1883076" y="-108857"/>
            <a:ext cx="2024743" cy="1213626"/>
          </a:xfrm>
          <a:prstGeom prst="wedgeEllipseCallout">
            <a:avLst>
              <a:gd name="adj1" fmla="val 58200"/>
              <a:gd name="adj2" fmla="val 2662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278EC1EE-1A23-9256-5989-AED208788623}"/>
              </a:ext>
            </a:extLst>
          </p:cNvPr>
          <p:cNvSpPr txBox="1">
            <a:spLocks/>
          </p:cNvSpPr>
          <p:nvPr/>
        </p:nvSpPr>
        <p:spPr>
          <a:xfrm>
            <a:off x="1681690" y="70689"/>
            <a:ext cx="2427514" cy="931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2400" dirty="0">
                <a:ln w="2540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찾아보아요</a:t>
            </a:r>
            <a:endParaRPr lang="ko-KR" altLang="en-US" sz="2400" dirty="0">
              <a:ln w="25400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BBFDCAA9-F3B9-03DD-B8C5-1ED229167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056" y="1209416"/>
            <a:ext cx="11059886" cy="931485"/>
          </a:xfrm>
        </p:spPr>
        <p:txBody>
          <a:bodyPr>
            <a:noAutofit/>
          </a:bodyPr>
          <a:lstStyle/>
          <a:p>
            <a:pPr algn="ctr"/>
            <a:r>
              <a:rPr lang="ko-KR" altLang="en-US" sz="24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다른 동부 민요를 감상하며 </a:t>
            </a:r>
            <a:r>
              <a:rPr lang="ko-KR" altLang="en-US" sz="2400" dirty="0" err="1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메나리토리를</a:t>
            </a:r>
            <a:r>
              <a:rPr lang="ko-KR" altLang="en-US" sz="24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찾아보아요</a:t>
            </a:r>
            <a:r>
              <a:rPr lang="en-US" altLang="ko-KR" sz="24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.</a:t>
            </a:r>
            <a:endParaRPr lang="ko-KR" altLang="en-US" sz="24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520C471A-7238-8F9D-5E1F-040092B08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1494" y="2064294"/>
            <a:ext cx="7869012" cy="184254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75C31536-AB52-E26B-7F0F-F1E21FCD47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1494" y="4104595"/>
            <a:ext cx="7581220" cy="2040782"/>
          </a:xfrm>
          <a:prstGeom prst="rect">
            <a:avLst/>
          </a:prstGeom>
        </p:spPr>
      </p:pic>
      <p:pic>
        <p:nvPicPr>
          <p:cNvPr id="16" name="교과서 속 우리음악- 민요 '상주모심기'">
            <a:hlinkClick r:id="" action="ppaction://media"/>
            <a:extLst>
              <a:ext uri="{FF2B5EF4-FFF2-40B4-BE49-F238E27FC236}">
                <a16:creationId xmlns:a16="http://schemas.microsoft.com/office/drawing/2014/main" id="{026EC054-2640-17BB-8D1F-23EC90F4158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7000" end="45976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161588" y="7331075"/>
            <a:ext cx="609600" cy="609600"/>
          </a:xfrm>
          <a:prstGeom prst="rect">
            <a:avLst/>
          </a:prstGeom>
        </p:spPr>
      </p:pic>
      <p:pic>
        <p:nvPicPr>
          <p:cNvPr id="17" name="교과서 속 우리음악- 민요 '한오백년'">
            <a:hlinkClick r:id="" action="ppaction://media"/>
            <a:extLst>
              <a:ext uri="{FF2B5EF4-FFF2-40B4-BE49-F238E27FC236}">
                <a16:creationId xmlns:a16="http://schemas.microsoft.com/office/drawing/2014/main" id="{F91E97CC-ACC9-54B8-6DF5-2258AAD8A7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2200" end="18584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48563" y="72659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29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28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28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611C40-531C-476C-D809-7CA2240A0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1258"/>
            <a:ext cx="10515600" cy="1298291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ln w="349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신고산타령</a:t>
            </a:r>
            <a:endParaRPr lang="ko-KR" altLang="en-US" sz="6000" dirty="0">
              <a:ln w="34925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39B3FE3-8BA5-1112-EBA5-3A84CC635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91" y="1544884"/>
            <a:ext cx="7685617" cy="4957517"/>
          </a:xfrm>
          <a:prstGeom prst="rect">
            <a:avLst/>
          </a:prstGeom>
        </p:spPr>
      </p:pic>
      <p:sp>
        <p:nvSpPr>
          <p:cNvPr id="8" name="말풍선: 타원형 7">
            <a:extLst>
              <a:ext uri="{FF2B5EF4-FFF2-40B4-BE49-F238E27FC236}">
                <a16:creationId xmlns:a16="http://schemas.microsoft.com/office/drawing/2014/main" id="{9BFA7AF7-9430-8B0D-1CB0-2F9E20C71E26}"/>
              </a:ext>
            </a:extLst>
          </p:cNvPr>
          <p:cNvSpPr/>
          <p:nvPr/>
        </p:nvSpPr>
        <p:spPr>
          <a:xfrm>
            <a:off x="1883076" y="-108857"/>
            <a:ext cx="2024743" cy="1213626"/>
          </a:xfrm>
          <a:prstGeom prst="wedgeEllipseCallout">
            <a:avLst>
              <a:gd name="adj1" fmla="val 58200"/>
              <a:gd name="adj2" fmla="val 2662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B86B700-7F2E-5CF5-7A1D-A4B7B6302E50}"/>
              </a:ext>
            </a:extLst>
          </p:cNvPr>
          <p:cNvSpPr txBox="1">
            <a:spLocks/>
          </p:cNvSpPr>
          <p:nvPr/>
        </p:nvSpPr>
        <p:spPr>
          <a:xfrm>
            <a:off x="1681690" y="70689"/>
            <a:ext cx="2427514" cy="931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800" dirty="0" err="1">
                <a:ln w="1905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메나리토리를</a:t>
            </a:r>
            <a:r>
              <a:rPr lang="ko-KR" altLang="en-US" sz="1800" dirty="0">
                <a:ln w="1905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endParaRPr lang="en-US" altLang="ko-KR" sz="1800" dirty="0">
              <a:ln w="1905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1800" dirty="0">
                <a:ln w="1905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살려서</a:t>
            </a:r>
            <a:endParaRPr lang="en-US" altLang="ko-KR" sz="1800" dirty="0">
              <a:ln w="19050">
                <a:solidFill>
                  <a:schemeClr val="accent1"/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1800" dirty="0">
                <a:ln w="19050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함께 불러요</a:t>
            </a:r>
            <a:endParaRPr lang="ko-KR" altLang="en-US" sz="1800" dirty="0">
              <a:ln w="19050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7F013F25-9A17-6F25-EF8B-174EDDBFFE0B}"/>
              </a:ext>
            </a:extLst>
          </p:cNvPr>
          <p:cNvSpPr/>
          <p:nvPr/>
        </p:nvSpPr>
        <p:spPr>
          <a:xfrm>
            <a:off x="8757876" y="1784995"/>
            <a:ext cx="1034143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3DD18B23-548B-4FA9-7EEA-9007240FEC2E}"/>
              </a:ext>
            </a:extLst>
          </p:cNvPr>
          <p:cNvSpPr/>
          <p:nvPr/>
        </p:nvSpPr>
        <p:spPr>
          <a:xfrm>
            <a:off x="3728677" y="3162036"/>
            <a:ext cx="903514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074DB5C-7AEF-7483-B4F3-55EFEAD52523}"/>
              </a:ext>
            </a:extLst>
          </p:cNvPr>
          <p:cNvSpPr/>
          <p:nvPr/>
        </p:nvSpPr>
        <p:spPr>
          <a:xfrm>
            <a:off x="8823190" y="3042293"/>
            <a:ext cx="903514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677C923D-DE14-3A8E-F77A-200E0FD784C2}"/>
              </a:ext>
            </a:extLst>
          </p:cNvPr>
          <p:cNvSpPr/>
          <p:nvPr/>
        </p:nvSpPr>
        <p:spPr>
          <a:xfrm>
            <a:off x="7027047" y="4446551"/>
            <a:ext cx="903514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F53CB42-6FE5-4B10-4245-D815F0D2186E}"/>
              </a:ext>
            </a:extLst>
          </p:cNvPr>
          <p:cNvSpPr/>
          <p:nvPr/>
        </p:nvSpPr>
        <p:spPr>
          <a:xfrm>
            <a:off x="5617348" y="5600436"/>
            <a:ext cx="903514" cy="533400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832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0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3525</TotalTime>
  <Words>84</Words>
  <Application>Microsoft Office PowerPoint</Application>
  <PresentationFormat>와이드스크린</PresentationFormat>
  <Paragraphs>26</Paragraphs>
  <Slides>10</Slides>
  <Notes>1</Notes>
  <HiddenSlides>0</HiddenSlides>
  <MMClips>6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5" baseType="lpstr">
      <vt:lpstr>Arial</vt:lpstr>
      <vt:lpstr>맑은 고딕</vt:lpstr>
      <vt:lpstr>레시피코리아 Medium</vt:lpstr>
      <vt:lpstr>G마켓 산스 TTF Bold</vt:lpstr>
      <vt:lpstr>Office 테마</vt:lpstr>
      <vt:lpstr>PowerPoint 프레젠테이션</vt:lpstr>
      <vt:lpstr>신고산타령</vt:lpstr>
      <vt:lpstr>PowerPoint 프레젠테이션</vt:lpstr>
      <vt:lpstr>신고산타령</vt:lpstr>
      <vt:lpstr>PowerPoint 프레젠테이션</vt:lpstr>
      <vt:lpstr>PowerPoint 프레젠테이션</vt:lpstr>
      <vt:lpstr>‘신고산타령’에 나타나는 메나리토리 시김새를 찾아보아요.</vt:lpstr>
      <vt:lpstr>다른 동부 민요를 감상하며 메나리토리를 찾아보아요.</vt:lpstr>
      <vt:lpstr>신고산타령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전 진우</dc:creator>
  <cp:lastModifiedBy>user</cp:lastModifiedBy>
  <cp:revision>24</cp:revision>
  <dcterms:created xsi:type="dcterms:W3CDTF">2022-08-12T11:48:21Z</dcterms:created>
  <dcterms:modified xsi:type="dcterms:W3CDTF">2022-09-15T00:32:04Z</dcterms:modified>
</cp:coreProperties>
</file>