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286" r:id="rId3"/>
    <p:sldId id="310" r:id="rId4"/>
    <p:sldId id="340" r:id="rId5"/>
    <p:sldId id="337" r:id="rId6"/>
    <p:sldId id="338" r:id="rId7"/>
    <p:sldId id="335" r:id="rId8"/>
    <p:sldId id="339" r:id="rId9"/>
    <p:sldId id="32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9F73-7C9A-4203-9A9E-AA71814CF615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3B965-C729-469A-8F3D-F56D3DCD0A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7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5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7C4273-1AEE-4204-B51B-3539F0F1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0112" y="3399816"/>
            <a:ext cx="5760000" cy="493056"/>
          </a:xfrm>
        </p:spPr>
        <p:txBody>
          <a:bodyPr>
            <a:noAutofit/>
          </a:bodyPr>
          <a:lstStyle/>
          <a:p>
            <a:r>
              <a:rPr kumimoji="1" lang="en-US" altLang="ko-KR" sz="3600" dirty="0">
                <a:latin typeface="+mn-lt"/>
              </a:rPr>
              <a:t>3. </a:t>
            </a:r>
            <a:r>
              <a:rPr kumimoji="1" lang="ko-KR" altLang="en-US" sz="3600" dirty="0">
                <a:latin typeface="+mn-lt"/>
              </a:rPr>
              <a:t>지역의 변화와 역동성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lt"/>
                <a:ea typeface="함초롬바탕" panose="02030604000101010101" pitchFamily="18" charset="-127"/>
              </a:rPr>
              <a:t>. </a:t>
            </a:r>
            <a:r>
              <a:rPr lang="ko-KR" altLang="en-US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세계화 시대</a:t>
            </a:r>
            <a:r>
              <a:rPr lang="en-US" altLang="ko-KR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, </a:t>
            </a:r>
            <a:r>
              <a:rPr lang="ko-KR" altLang="en-US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지리의 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>
                <a:latin typeface="+mj-lt"/>
              </a:rPr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0C029-6FFC-B442-A0D7-260DE9D60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ko-KR" altLang="en-US" dirty="0">
                <a:latin typeface="+mj-lt"/>
              </a:rPr>
              <a:t>지역 간 연결성과 공간적 상호 작용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59590-197A-3F6D-864A-B15DEBB0F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7325" y="3086118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02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B5E3CC-31B8-771D-4BC6-3240DA3228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7497" y="3430800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지역은 서로 어떻게 연결되어 있을까</a:t>
            </a:r>
            <a:r>
              <a:rPr kumimoji="1" lang="en-US" altLang="ko-KR" sz="1200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공간적 상호작용의 사례는 무엇이 있을까</a:t>
            </a:r>
            <a:r>
              <a:rPr kumimoji="1" lang="en-US" altLang="ko-KR" sz="1200" dirty="0">
                <a:latin typeface="+mj-lt"/>
              </a:rPr>
              <a:t>?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801DD10-108A-EA22-5FB2-1CFA84963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지역의 변화와 역동성</a:t>
            </a:r>
            <a:endParaRPr kumimoji="1" lang="en-US" altLang="ko-KR" dirty="0">
              <a:latin typeface="+mj-lt"/>
            </a:endParaRPr>
          </a:p>
          <a:p>
            <a:endParaRPr kumimoji="1" lang="ko-KR" altLang="en-US" dirty="0">
              <a:latin typeface="+mj-lt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F00E8BA-E981-E4F1-9981-C048E0BC3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7766" y="4251896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03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1891396C-C782-73A6-93D6-EC9297A6E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7364" y="4610132"/>
            <a:ext cx="3359129" cy="5040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세계의 변화가 지역에 미치는 영향은 무엇일까</a:t>
            </a:r>
            <a:r>
              <a:rPr kumimoji="1" lang="en-US" altLang="ko-KR" sz="1200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지역의 변화가 세계에 비치는 영향은 무엇일까</a:t>
            </a:r>
            <a:r>
              <a:rPr kumimoji="1" lang="en-US" altLang="ko-KR" sz="1200" dirty="0">
                <a:latin typeface="+mj-lt"/>
              </a:rPr>
              <a:t>?</a:t>
            </a:r>
            <a:endParaRPr kumimoji="1" lang="ko-KR" altLang="en-US" sz="1200" dirty="0">
              <a:latin typeface="+mj-lt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지역의 위치와 다양성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01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C0DA576-A9DA-CFFB-A8F0-6C016BBD51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76365" y="2240668"/>
            <a:ext cx="3766946" cy="5040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지역의 위치는 지역의 특성에 어떤 영향을 줄까</a:t>
            </a:r>
            <a:r>
              <a:rPr kumimoji="1" lang="en-US" altLang="ko-KR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세계 여러 지역의 특성을 어떻게 파악할 수 있을까</a:t>
            </a:r>
            <a:r>
              <a:rPr kumimoji="1" lang="en-US" altLang="ko-KR" dirty="0">
                <a:latin typeface="+mj-lt"/>
              </a:rPr>
              <a:t>?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8918953D-86B7-4AE1-AF83-4C20C74BC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4850" y="5421051"/>
            <a:ext cx="3156611" cy="234000"/>
          </a:xfrm>
        </p:spPr>
        <p:txBody>
          <a:bodyPr>
            <a:normAutofit lnSpcReduction="10000"/>
          </a:bodyPr>
          <a:lstStyle/>
          <a:p>
            <a:r>
              <a:rPr kumimoji="1" lang="en-US" altLang="ko-KR" dirty="0">
                <a:latin typeface="+mj-lt"/>
              </a:rPr>
              <a:t>1</a:t>
            </a:r>
            <a:r>
              <a:rPr kumimoji="1" lang="ko-KR" altLang="en-US" dirty="0">
                <a:latin typeface="+mj-lt"/>
              </a:rPr>
              <a:t>단원 마무리</a:t>
            </a:r>
          </a:p>
        </p:txBody>
      </p:sp>
      <p:sp>
        <p:nvSpPr>
          <p:cNvPr id="16" name="텍스트 개체 틀 9">
            <a:extLst>
              <a:ext uri="{FF2B5EF4-FFF2-40B4-BE49-F238E27FC236}">
                <a16:creationId xmlns:a16="http://schemas.microsoft.com/office/drawing/2014/main" id="{5699EFF8-C756-4298-9270-06B175398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96277" y="5394051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04</a:t>
            </a:r>
            <a:endParaRPr kumimoji="1"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A221B16-42E1-A54B-0E3B-045E5317C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3414094" y="1590804"/>
            <a:ext cx="482373" cy="238625"/>
          </a:xfrm>
          <a:prstGeom prst="rect">
            <a:avLst/>
          </a:prstGeom>
        </p:spPr>
      </p:pic>
      <p:sp>
        <p:nvSpPr>
          <p:cNvPr id="49" name="사각형: 모서리가 접힌 도형 48">
            <a:extLst>
              <a:ext uri="{FF2B5EF4-FFF2-40B4-BE49-F238E27FC236}">
                <a16:creationId xmlns:a16="http://schemas.microsoft.com/office/drawing/2014/main" id="{A7B6DD97-9880-35DA-7597-0FA9F44F8446}"/>
              </a:ext>
            </a:extLst>
          </p:cNvPr>
          <p:cNvSpPr/>
          <p:nvPr/>
        </p:nvSpPr>
        <p:spPr>
          <a:xfrm>
            <a:off x="6300928" y="3454483"/>
            <a:ext cx="4342688" cy="3167408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11" y="1476753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3082799" y="2367766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등질화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A13A-1513-8431-BEE0-52A42109A98F}"/>
              </a:ext>
            </a:extLst>
          </p:cNvPr>
          <p:cNvSpPr txBox="1"/>
          <p:nvPr/>
        </p:nvSpPr>
        <p:spPr>
          <a:xfrm>
            <a:off x="5116148" y="2368369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지역의 특성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2797242" y="2396199"/>
            <a:ext cx="390043" cy="311700"/>
          </a:xfrm>
          <a:prstGeom prst="rect">
            <a:avLst/>
          </a:prstGeom>
        </p:spPr>
      </p:pic>
      <p:pic>
        <p:nvPicPr>
          <p:cNvPr id="22" name="그림 21" descr="블랙, 어둠이(가) 표시된 사진&#10;&#10;자동 생성된 설명">
            <a:extLst>
              <a:ext uri="{FF2B5EF4-FFF2-40B4-BE49-F238E27FC236}">
                <a16:creationId xmlns:a16="http://schemas.microsoft.com/office/drawing/2014/main" id="{64F8E5E9-3CDB-CAD2-57F0-97A9AF5A5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4672653" y="2382979"/>
            <a:ext cx="390043" cy="311700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05CFEAFA-DC6E-6D6D-C13A-B9F07CE759AA}"/>
              </a:ext>
            </a:extLst>
          </p:cNvPr>
          <p:cNvGrpSpPr/>
          <p:nvPr/>
        </p:nvGrpSpPr>
        <p:grpSpPr>
          <a:xfrm>
            <a:off x="1812188" y="3454483"/>
            <a:ext cx="3422445" cy="2356846"/>
            <a:chOff x="1702488" y="3458228"/>
            <a:chExt cx="3422445" cy="2356846"/>
          </a:xfrm>
        </p:grpSpPr>
        <p:sp>
          <p:nvSpPr>
            <p:cNvPr id="48" name="사각형: 모서리가 접힌 도형 47">
              <a:extLst>
                <a:ext uri="{FF2B5EF4-FFF2-40B4-BE49-F238E27FC236}">
                  <a16:creationId xmlns:a16="http://schemas.microsoft.com/office/drawing/2014/main" id="{C816783B-D8C0-31F4-AE57-58424093EE41}"/>
                </a:ext>
              </a:extLst>
            </p:cNvPr>
            <p:cNvSpPr/>
            <p:nvPr/>
          </p:nvSpPr>
          <p:spPr>
            <a:xfrm>
              <a:off x="1702488" y="3458228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192C02D-65AE-83F2-F547-1F348ECD9D5C}"/>
                </a:ext>
              </a:extLst>
            </p:cNvPr>
            <p:cNvSpPr/>
            <p:nvPr/>
          </p:nvSpPr>
          <p:spPr>
            <a:xfrm>
              <a:off x="2693293" y="3626296"/>
              <a:ext cx="1440837" cy="424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24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탐구 주제</a:t>
              </a:r>
              <a:endPara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pic>
          <p:nvPicPr>
            <p:cNvPr id="37" name="그래픽 36" descr="배지 윤곽선">
              <a:extLst>
                <a:ext uri="{FF2B5EF4-FFF2-40B4-BE49-F238E27FC236}">
                  <a16:creationId xmlns:a16="http://schemas.microsoft.com/office/drawing/2014/main" id="{48EBC956-BE0E-7EB0-A15D-E5139A71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0107" y="5102212"/>
              <a:ext cx="282780" cy="282780"/>
            </a:xfrm>
            <a:prstGeom prst="rect">
              <a:avLst/>
            </a:prstGeom>
          </p:spPr>
        </p:pic>
        <p:pic>
          <p:nvPicPr>
            <p:cNvPr id="39" name="그래픽 38" descr="배지 1 윤곽선">
              <a:extLst>
                <a:ext uri="{FF2B5EF4-FFF2-40B4-BE49-F238E27FC236}">
                  <a16:creationId xmlns:a16="http://schemas.microsoft.com/office/drawing/2014/main" id="{21F63601-FDC3-9B98-3D58-54BA5585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30107" y="4189190"/>
              <a:ext cx="282780" cy="2827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9F5AF4-895F-5D8E-4A98-95C2CB0656C5}"/>
                </a:ext>
              </a:extLst>
            </p:cNvPr>
            <p:cNvSpPr txBox="1"/>
            <p:nvPr/>
          </p:nvSpPr>
          <p:spPr>
            <a:xfrm>
              <a:off x="2504299" y="4189190"/>
              <a:ext cx="194058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세계화가 지역에 미치는 영향을 파악하여 등질화를 이해한다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583F5E-92AB-FC82-4C7E-D5FC743617F0}"/>
                </a:ext>
              </a:extLst>
            </p:cNvPr>
            <p:cNvSpPr txBox="1"/>
            <p:nvPr/>
          </p:nvSpPr>
          <p:spPr>
            <a:xfrm>
              <a:off x="2504299" y="5060363"/>
              <a:ext cx="207913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지역의 변화가 세계에 어떤 영향을 미치는지 파악하며 공동체의 속성을 탐구한다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F1A920-EADE-487D-8664-E71DF81EF29A}"/>
              </a:ext>
            </a:extLst>
          </p:cNvPr>
          <p:cNvSpPr txBox="1"/>
          <p:nvPr/>
        </p:nvSpPr>
        <p:spPr>
          <a:xfrm>
            <a:off x="7487393" y="2396199"/>
            <a:ext cx="149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+mj-lt"/>
                <a:ea typeface="HY견고딕" panose="02030600000101010101" pitchFamily="18" charset="-127"/>
              </a:rPr>
              <a:t>글로컬</a:t>
            </a:r>
            <a:endParaRPr lang="ko-KR" altLang="en-US" b="1" dirty="0">
              <a:latin typeface="+mj-lt"/>
              <a:ea typeface="HY견고딕" panose="02030600000101010101" pitchFamily="18" charset="-127"/>
            </a:endParaRPr>
          </a:p>
        </p:txBody>
      </p:sp>
      <p:pic>
        <p:nvPicPr>
          <p:cNvPr id="30" name="그림 29" descr="블랙, 어둠이(가) 표시된 사진&#10;&#10;자동 생성된 설명">
            <a:extLst>
              <a:ext uri="{FF2B5EF4-FFF2-40B4-BE49-F238E27FC236}">
                <a16:creationId xmlns:a16="http://schemas.microsoft.com/office/drawing/2014/main" id="{6F5B9901-29EC-420F-B763-30C98CF72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7149497" y="2411323"/>
            <a:ext cx="390043" cy="311700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941112" y="1565543"/>
            <a:ext cx="8181248" cy="527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세계화가 지역에 미치는 영향을 조사할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지역의 변화가 세계에 미치는 영향을 조사할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C4C336-D592-7602-17F2-D5A03D59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4554586" y="1868565"/>
            <a:ext cx="1574056" cy="22032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AA99FD-D071-8747-5EDD-0BC8C8082547}"/>
              </a:ext>
            </a:extLst>
          </p:cNvPr>
          <p:cNvSpPr txBox="1"/>
          <p:nvPr/>
        </p:nvSpPr>
        <p:spPr>
          <a:xfrm>
            <a:off x="8474482" y="5131133"/>
            <a:ext cx="1941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Q. </a:t>
            </a:r>
            <a:r>
              <a:rPr lang="ko-KR" altLang="en-US" sz="1400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세계 여러 나라에서 비슷한 음식을 먹을 수 있는 이유는 무엇일까</a:t>
            </a:r>
            <a:r>
              <a:rPr lang="en-US" altLang="ko-KR" sz="1400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?</a:t>
            </a:r>
            <a:endParaRPr lang="ko-KR" altLang="en-US" sz="1400" dirty="0">
              <a:latin typeface="나눔스퀘어 네오 OTF Bold" panose="00000800000000000000" pitchFamily="50" charset="-127"/>
              <a:ea typeface="나눔스퀘어 네오 OTF Bold" panose="00000800000000000000" pitchFamily="50" charset="-127"/>
            </a:endParaRPr>
          </a:p>
        </p:txBody>
      </p:sp>
      <p:pic>
        <p:nvPicPr>
          <p:cNvPr id="5" name="그림 4" descr="그림, 만화 영화, 일러스트레이션, 클립아트이(가) 표시된 사진&#10;&#10;자동 생성된 설명">
            <a:extLst>
              <a:ext uri="{FF2B5EF4-FFF2-40B4-BE49-F238E27FC236}">
                <a16:creationId xmlns:a16="http://schemas.microsoft.com/office/drawing/2014/main" id="{0B5EBC17-CCC5-19C6-78D5-AB6E6F049F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44" y="3705531"/>
            <a:ext cx="1816608" cy="1351087"/>
          </a:xfrm>
          <a:prstGeom prst="rect">
            <a:avLst/>
          </a:prstGeom>
        </p:spPr>
      </p:pic>
      <p:pic>
        <p:nvPicPr>
          <p:cNvPr id="12" name="그림 11" descr="만화 영화, 그림, 일러스트레이션, 애니메이션이(가) 표시된 사진&#10;&#10;자동 생성된 설명">
            <a:extLst>
              <a:ext uri="{FF2B5EF4-FFF2-40B4-BE49-F238E27FC236}">
                <a16:creationId xmlns:a16="http://schemas.microsoft.com/office/drawing/2014/main" id="{61F87365-F7A8-310E-83B2-5EC6D91248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77" y="5170849"/>
            <a:ext cx="1747675" cy="1179241"/>
          </a:xfrm>
          <a:prstGeom prst="rect">
            <a:avLst/>
          </a:prstGeom>
        </p:spPr>
      </p:pic>
      <p:pic>
        <p:nvPicPr>
          <p:cNvPr id="16" name="그림 15" descr="패스트푸드, 클립아트, 음식, 그림이(가) 표시된 사진&#10;&#10;자동 생성된 설명">
            <a:extLst>
              <a:ext uri="{FF2B5EF4-FFF2-40B4-BE49-F238E27FC236}">
                <a16:creationId xmlns:a16="http://schemas.microsoft.com/office/drawing/2014/main" id="{689F1F51-A246-0418-FEB8-E1A9220F16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38" y="3672638"/>
            <a:ext cx="1988925" cy="1308393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22D10C05-F045-EB99-9392-509F6A646867}"/>
              </a:ext>
            </a:extLst>
          </p:cNvPr>
          <p:cNvSpPr/>
          <p:nvPr/>
        </p:nvSpPr>
        <p:spPr>
          <a:xfrm flipH="1">
            <a:off x="6612151" y="3222574"/>
            <a:ext cx="1492458" cy="65118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우리나라에서 보던 패스트푸드점이 필리핀에도 있어요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!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7BA0E76D-A8BB-FD6D-FCEF-C50BB4B5EE2C}"/>
              </a:ext>
            </a:extLst>
          </p:cNvPr>
          <p:cNvSpPr/>
          <p:nvPr/>
        </p:nvSpPr>
        <p:spPr>
          <a:xfrm flipH="1">
            <a:off x="9060799" y="4429624"/>
            <a:ext cx="1787402" cy="503485"/>
          </a:xfrm>
          <a:prstGeom prst="wedgeEllipseCallout">
            <a:avLst>
              <a:gd name="adj1" fmla="val 46800"/>
              <a:gd name="adj2" fmla="val 487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맞아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그런데 필리핀에서만 파는 메뉴가 있어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796E8C8E-2C4F-C414-E2C6-2BAB8C2D1E60}"/>
              </a:ext>
            </a:extLst>
          </p:cNvPr>
          <p:cNvSpPr/>
          <p:nvPr/>
        </p:nvSpPr>
        <p:spPr>
          <a:xfrm flipH="1">
            <a:off x="6988786" y="4762526"/>
            <a:ext cx="1685109" cy="651186"/>
          </a:xfrm>
          <a:prstGeom prst="wedgeEllipseCallout">
            <a:avLst>
              <a:gd name="adj1" fmla="val 9801"/>
              <a:gd name="adj2" fmla="val 652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새로운 햄버거라니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! </a:t>
            </a:r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꼭 먹어 보고 싶어요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234242" y="392969"/>
            <a:ext cx="799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세계의 변화가 지역에 미치는 영향은 무엇일까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42" y="339266"/>
            <a:ext cx="9477112" cy="860090"/>
          </a:xfrm>
          <a:prstGeom prst="rect">
            <a:avLst/>
          </a:prstGeom>
        </p:spPr>
      </p:pic>
      <p:pic>
        <p:nvPicPr>
          <p:cNvPr id="10" name="그림 9" descr="사람, 만화 영화, 의류, 텍스트이(가) 표시된 사진&#10;&#10;자동 생성된 설명">
            <a:extLst>
              <a:ext uri="{FF2B5EF4-FFF2-40B4-BE49-F238E27FC236}">
                <a16:creationId xmlns:a16="http://schemas.microsoft.com/office/drawing/2014/main" id="{EA8DD4AE-41A2-EF5F-2D9B-3BC7B5333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45" y="2073993"/>
            <a:ext cx="4179597" cy="4255246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02017226-A287-03F4-A33A-9273015AE98D}"/>
              </a:ext>
            </a:extLst>
          </p:cNvPr>
          <p:cNvGrpSpPr/>
          <p:nvPr/>
        </p:nvGrpSpPr>
        <p:grpSpPr>
          <a:xfrm>
            <a:off x="6022730" y="2256312"/>
            <a:ext cx="4760065" cy="3893778"/>
            <a:chOff x="1235798" y="2563707"/>
            <a:chExt cx="9967862" cy="1193801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DDA65B5B-5EC4-4E39-FBE0-6DBD39857B1C}"/>
                </a:ext>
              </a:extLst>
            </p:cNvPr>
            <p:cNvSpPr/>
            <p:nvPr/>
          </p:nvSpPr>
          <p:spPr>
            <a:xfrm>
              <a:off x="1235798" y="2715608"/>
              <a:ext cx="9967862" cy="104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F135AC09-0F43-4E4A-5E14-A3FBA89F2875}"/>
                </a:ext>
              </a:extLst>
            </p:cNvPr>
            <p:cNvSpPr/>
            <p:nvPr/>
          </p:nvSpPr>
          <p:spPr>
            <a:xfrm>
              <a:off x="1235798" y="2563707"/>
              <a:ext cx="2101300" cy="12517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등질화</a:t>
              </a:r>
              <a:endParaRPr lang="en-US" dirty="0">
                <a:solidFill>
                  <a:prstClr val="white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142DEA-14CD-B809-CE94-4A43406BA10B}"/>
              </a:ext>
            </a:extLst>
          </p:cNvPr>
          <p:cNvSpPr txBox="1"/>
          <p:nvPr/>
        </p:nvSpPr>
        <p:spPr>
          <a:xfrm>
            <a:off x="6331836" y="2944298"/>
            <a:ext cx="4141852" cy="254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 간 상호 작용이 활발해지면서 전 세계의 생활 모습이 </a:t>
            </a:r>
            <a:r>
              <a:rPr lang="ko-KR" altLang="en-US" sz="18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비슷해지고</a:t>
            </a:r>
            <a:r>
              <a:rPr lang="ko-KR" altLang="en-US" sz="1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있다</a:t>
            </a:r>
            <a:r>
              <a:rPr lang="en-US" altLang="ko-KR" sz="1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1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같은 패스트푸드를 세계의 여러 나라에서 먹고 비슷한 문화와 패션을 향유한다</a:t>
            </a:r>
            <a:r>
              <a:rPr lang="en-US" altLang="ko-KR" sz="1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1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이처럼 세계 여러 지역의 특성이 점차 </a:t>
            </a:r>
            <a:r>
              <a:rPr lang="ko-KR" altLang="en-US" sz="18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비슷해지는</a:t>
            </a:r>
            <a:r>
              <a:rPr lang="ko-KR" altLang="en-US" sz="1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현상을 </a:t>
            </a:r>
            <a:r>
              <a:rPr lang="ko-KR" altLang="en-US" sz="18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등질화</a:t>
            </a:r>
            <a:r>
              <a:rPr lang="ko-KR" altLang="en-US" sz="1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라고 한다</a:t>
            </a:r>
            <a:r>
              <a:rPr lang="en-US" altLang="ko-KR" sz="1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  <p:pic>
        <p:nvPicPr>
          <p:cNvPr id="2" name="그림 1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7F630E48-EE20-8F6E-E3A2-D4D52D2C2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74" y="1365683"/>
            <a:ext cx="866906" cy="436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85D11-B212-0BE8-E415-F7EA8EB3B23A}"/>
              </a:ext>
            </a:extLst>
          </p:cNvPr>
          <p:cNvSpPr txBox="1"/>
          <p:nvPr/>
        </p:nvSpPr>
        <p:spPr>
          <a:xfrm>
            <a:off x="2258480" y="1413885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세계의 변화가 지역에 미치는 영향을 알아보며 세계화의 특징을 이해한다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4" name="그림 3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3660254F-AAA3-8FED-8AB9-57A9F8750E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2170800" y="1555679"/>
            <a:ext cx="3925199" cy="5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3170856" cy="598582"/>
          </a:xfrm>
          <a:prstGeom prst="rect">
            <a:avLst/>
          </a:prstGeom>
        </p:spPr>
      </p:pic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388202-E6C8-99B7-B8BE-953F64EF3459}"/>
              </a:ext>
            </a:extLst>
          </p:cNvPr>
          <p:cNvSpPr txBox="1"/>
          <p:nvPr/>
        </p:nvSpPr>
        <p:spPr>
          <a:xfrm>
            <a:off x="5646115" y="2002418"/>
            <a:ext cx="4882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세계화로 지역의 모습이 </a:t>
            </a:r>
            <a:r>
              <a:rPr lang="ko-KR" altLang="en-US" sz="20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비슷해지는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한편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지역의 특성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에 따라 다른 모습이 나타나기도 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여러 군데에서 쉽게 맛볼 수 있는 세계의 음식에 지역 특산물을 더해 변형하거나 세계적으로 유행하는 음악에 지역의 특색이 더해져 새로운 장르가 탄생한다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기업은 이러한 점을 고려하여 지역의 문화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관습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자연환경 등을 반영한 상품을 개발하기도 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endParaRPr lang="en-US" altLang="ko-KR" sz="2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endParaRPr lang="en-US" altLang="ko-KR" sz="2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4" name="그림 3" descr="만화 영화, 사람, 개, 일러스트레이션이(가) 표시된 사진&#10;&#10;자동 생성된 설명">
            <a:extLst>
              <a:ext uri="{FF2B5EF4-FFF2-40B4-BE49-F238E27FC236}">
                <a16:creationId xmlns:a16="http://schemas.microsoft.com/office/drawing/2014/main" id="{83EE825F-DDD9-8ECE-4D1B-E8494D1E3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89" y="2223238"/>
            <a:ext cx="4008568" cy="1926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44C5F-CEF2-8EBF-5C15-074E255675BA}"/>
              </a:ext>
            </a:extLst>
          </p:cNvPr>
          <p:cNvSpPr txBox="1"/>
          <p:nvPr/>
        </p:nvSpPr>
        <p:spPr>
          <a:xfrm>
            <a:off x="1125793" y="4203021"/>
            <a:ext cx="416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▲영화 「</a:t>
            </a:r>
            <a:r>
              <a:rPr lang="ko-KR" altLang="en-US" sz="12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주토피아」에서는</a:t>
            </a:r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같은 장면임에도 불구하고 영화를 개봉한 지역의 특성을 반영하여 아나운서를 다른 동물로 표현하였다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캐나다는 무스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일본은 너구리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오스트레일리아는 코알라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중국은 </a:t>
            </a:r>
            <a:r>
              <a:rPr lang="ko-KR" altLang="en-US" sz="12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판다이다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2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09512-3A70-FD8B-67A9-F2108522BA41}"/>
              </a:ext>
            </a:extLst>
          </p:cNvPr>
          <p:cNvSpPr txBox="1"/>
          <p:nvPr/>
        </p:nvSpPr>
        <p:spPr>
          <a:xfrm>
            <a:off x="-121598" y="489314"/>
            <a:ext cx="412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지역마다 다르게 나타나는 세계화</a:t>
            </a:r>
          </a:p>
        </p:txBody>
      </p:sp>
    </p:spTree>
    <p:extLst>
      <p:ext uri="{BB962C8B-B14F-4D97-AF65-F5344CB8AC3E}">
        <p14:creationId xmlns:p14="http://schemas.microsoft.com/office/powerpoint/2010/main" val="29174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964325" y="2122554"/>
            <a:ext cx="9967864" cy="1565830"/>
            <a:chOff x="1235798" y="2563707"/>
            <a:chExt cx="9967864" cy="1207857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4"/>
              <a:ext cx="9967863" cy="104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8" y="2563707"/>
              <a:ext cx="2101300" cy="338605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 err="1">
                  <a:solidFill>
                    <a:prstClr val="white"/>
                  </a:solidFill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글로컬</a:t>
              </a:r>
              <a:endParaRPr lang="en-US" dirty="0">
                <a:solidFill>
                  <a:prstClr val="white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109530" y="393653"/>
            <a:ext cx="799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지역의 변화가 세계에 미치는 영향은 무엇일까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9D68D9-AEC3-9B71-DEA6-3B4A7A9CD7B8}"/>
              </a:ext>
            </a:extLst>
          </p:cNvPr>
          <p:cNvSpPr txBox="1"/>
          <p:nvPr/>
        </p:nvSpPr>
        <p:spPr>
          <a:xfrm>
            <a:off x="964326" y="2782669"/>
            <a:ext cx="996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지역의 자율성이 강화되면서 한 지역의 변화가 세계에 영향을 주기도 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이처럼 지역의 특성을 살린 지역 중심의 세계화를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글로컬이라고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글로컬은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‘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(global)’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와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‘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현지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(local)’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의 합성어이다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endParaRPr lang="ko-KR" altLang="en-US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80" y="312047"/>
            <a:ext cx="9166843" cy="86009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2D2A0884-474C-A4A5-BF47-182F41FA19C7}"/>
              </a:ext>
            </a:extLst>
          </p:cNvPr>
          <p:cNvGrpSpPr/>
          <p:nvPr/>
        </p:nvGrpSpPr>
        <p:grpSpPr>
          <a:xfrm>
            <a:off x="964325" y="4024816"/>
            <a:ext cx="9967864" cy="1880556"/>
            <a:chOff x="1235798" y="2563708"/>
            <a:chExt cx="9967864" cy="1207856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B84DA939-B69A-BC6F-A460-7BB7957122EA}"/>
                </a:ext>
              </a:extLst>
            </p:cNvPr>
            <p:cNvSpPr/>
            <p:nvPr/>
          </p:nvSpPr>
          <p:spPr>
            <a:xfrm>
              <a:off x="1235799" y="2729664"/>
              <a:ext cx="9967863" cy="104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 err="1">
                  <a:solidFill>
                    <a:prstClr val="white"/>
                  </a:solidFill>
                  <a:latin typeface="+mj-ea"/>
                  <a:ea typeface="+mj-ea"/>
                </a:rPr>
                <a:t>ㅇ</a:t>
              </a: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A70B67BF-4228-7C3D-F619-6369B8F9CF32}"/>
                </a:ext>
              </a:extLst>
            </p:cNvPr>
            <p:cNvSpPr/>
            <p:nvPr/>
          </p:nvSpPr>
          <p:spPr>
            <a:xfrm>
              <a:off x="1235798" y="2563708"/>
              <a:ext cx="2101300" cy="245091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웰빙</a:t>
              </a:r>
              <a:endParaRPr lang="en-US" dirty="0">
                <a:solidFill>
                  <a:prstClr val="white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48791F-F5B7-5F5F-996B-EC41BF59CFB2}"/>
              </a:ext>
            </a:extLst>
          </p:cNvPr>
          <p:cNvSpPr txBox="1"/>
          <p:nvPr/>
        </p:nvSpPr>
        <p:spPr>
          <a:xfrm>
            <a:off x="1123943" y="4632620"/>
            <a:ext cx="9967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몸과 마음의 편안함과 행복을 추구하는 행동이나 태도를 말한다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오늘날 세계화가 가속화되는 동시에 지역의 영향력도 커지면서 세계와 지역 간의 상호 작용이 더욱 활발해졌다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이에 따라 세계화 속에서도 세계 여러 지역의 공간적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문화적 다양성을 이해하고 자신과 공동체의 웰빙과 발전을 위하는 태도가 필요하다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10" name="그림 9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BEF26D2E-C3C3-CCCD-11E5-6F3D436B9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74" y="1334471"/>
            <a:ext cx="866906" cy="4360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9DA3E2-1E58-0595-5E9C-3D07994E3F01}"/>
              </a:ext>
            </a:extLst>
          </p:cNvPr>
          <p:cNvSpPr txBox="1"/>
          <p:nvPr/>
        </p:nvSpPr>
        <p:spPr>
          <a:xfrm>
            <a:off x="2442926" y="1369009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지역의 변화가 세계에 미치는 영향을 알아보고 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‘</a:t>
            </a:r>
            <a:r>
              <a:rPr lang="ko-KR" altLang="en-US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글로컬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’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의미를 이해한다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12" name="그림 11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9627D690-D734-647A-CE3A-980633B92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2222847" y="1511633"/>
            <a:ext cx="4166071" cy="5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900149" cy="598582"/>
          </a:xfrm>
          <a:prstGeom prst="rect">
            <a:avLst/>
          </a:prstGeom>
        </p:spPr>
      </p:pic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564465" cy="49167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8D2F122-927A-1B30-693C-8B8FEC2F297D}"/>
              </a:ext>
            </a:extLst>
          </p:cNvPr>
          <p:cNvSpPr txBox="1"/>
          <p:nvPr/>
        </p:nvSpPr>
        <p:spPr>
          <a:xfrm>
            <a:off x="5928199" y="2366067"/>
            <a:ext cx="4522611" cy="379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쿠리치바는 환경 친화적인 교통 체계를 갖춘 도시이다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버스를 타기 전에 미리 요금을 내고 기다릴 수 있는 원통형 버스 정류장의 설치로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승하차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시간을 단축하여 탄소 배출을 줄였고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바이오 연료를 사용하여 대기 오염과 연료 비용을 줄였다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쿠리치바의 대중교통 시스템은 우리나라 서울특별시의 중앙 버스 전용 차로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제도뿐만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아니라 에콰도르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콜롬비아 등 세계 여러 나라의 도시 교통 정책의 모델이 되었다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7D192-CBC5-58B2-9675-425428A0F9DA}"/>
              </a:ext>
            </a:extLst>
          </p:cNvPr>
          <p:cNvSpPr txBox="1"/>
          <p:nvPr/>
        </p:nvSpPr>
        <p:spPr>
          <a:xfrm>
            <a:off x="243047" y="501719"/>
            <a:ext cx="412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세계에 영향을 미치는 지역의 사례</a:t>
            </a:r>
          </a:p>
        </p:txBody>
      </p:sp>
      <p:pic>
        <p:nvPicPr>
          <p:cNvPr id="4" name="그림 3" descr="교통, 차량, 야외, 운송 모드이(가) 표시된 사진&#10;&#10;자동 생성된 설명">
            <a:extLst>
              <a:ext uri="{FF2B5EF4-FFF2-40B4-BE49-F238E27FC236}">
                <a16:creationId xmlns:a16="http://schemas.microsoft.com/office/drawing/2014/main" id="{22841C0E-0E77-A8C8-3AA3-185A610A0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63" y="2629061"/>
            <a:ext cx="4592336" cy="2006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460317-831C-80CF-24B6-2E8BD3E7CBFC}"/>
              </a:ext>
            </a:extLst>
          </p:cNvPr>
          <p:cNvSpPr txBox="1"/>
          <p:nvPr/>
        </p:nvSpPr>
        <p:spPr>
          <a:xfrm>
            <a:off x="2304933" y="4843353"/>
            <a:ext cx="2334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▲쿠리치바의 원통형 버스 정류장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89296-C469-C60F-4B6B-D97943DFE2EB}"/>
              </a:ext>
            </a:extLst>
          </p:cNvPr>
          <p:cNvSpPr txBox="1"/>
          <p:nvPr/>
        </p:nvSpPr>
        <p:spPr>
          <a:xfrm>
            <a:off x="5862180" y="2025122"/>
            <a:ext cx="338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브라질 쿠리치바의 교통 정책</a:t>
            </a:r>
          </a:p>
        </p:txBody>
      </p:sp>
    </p:spTree>
    <p:extLst>
      <p:ext uri="{BB962C8B-B14F-4D97-AF65-F5344CB8AC3E}">
        <p14:creationId xmlns:p14="http://schemas.microsoft.com/office/powerpoint/2010/main" val="30989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3468996" cy="598582"/>
          </a:xfrm>
          <a:prstGeom prst="rect">
            <a:avLst/>
          </a:prstGeom>
        </p:spPr>
      </p:pic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8D2F122-927A-1B30-693C-8B8FEC2F297D}"/>
              </a:ext>
            </a:extLst>
          </p:cNvPr>
          <p:cNvSpPr txBox="1"/>
          <p:nvPr/>
        </p:nvSpPr>
        <p:spPr>
          <a:xfrm>
            <a:off x="5453047" y="2669923"/>
            <a:ext cx="4522611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슬로시티는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이탈리아의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오르비에토에서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시작하였다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슬로시티는 빠른 속도와 생산성만을 강요하는 사회에서 벗어나 자연환경과 인간이 서로 조화를 이루며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여유 있게 살자는 뜻을 담고 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오르비에토에서는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지역 주민이 중심이 되어 지역의 전통을 보존하고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지속가능한 발전을 추구하고 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7D192-CBC5-58B2-9675-425428A0F9DA}"/>
              </a:ext>
            </a:extLst>
          </p:cNvPr>
          <p:cNvSpPr txBox="1"/>
          <p:nvPr/>
        </p:nvSpPr>
        <p:spPr>
          <a:xfrm>
            <a:off x="27472" y="505331"/>
            <a:ext cx="412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세계에 영향을 미치는 지역의 사례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60317-831C-80CF-24B6-2E8BD3E7CBFC}"/>
              </a:ext>
            </a:extLst>
          </p:cNvPr>
          <p:cNvSpPr txBox="1"/>
          <p:nvPr/>
        </p:nvSpPr>
        <p:spPr>
          <a:xfrm>
            <a:off x="3186288" y="3671650"/>
            <a:ext cx="2334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◀슬로시티국제연맹 로고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89296-C469-C60F-4B6B-D97943DFE2EB}"/>
              </a:ext>
            </a:extLst>
          </p:cNvPr>
          <p:cNvSpPr txBox="1"/>
          <p:nvPr/>
        </p:nvSpPr>
        <p:spPr>
          <a:xfrm>
            <a:off x="5453047" y="2169599"/>
            <a:ext cx="477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이탈리아 </a:t>
            </a:r>
            <a:r>
              <a:rPr lang="ko-KR" altLang="en-US" b="1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오르비에토의</a:t>
            </a:r>
            <a:r>
              <a:rPr lang="ko-KR" altLang="en-US" b="1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 슬로시티</a:t>
            </a:r>
            <a:r>
              <a:rPr lang="en-US" altLang="ko-KR" b="1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(Slow city)</a:t>
            </a:r>
            <a:endParaRPr lang="ko-KR" altLang="en-US" b="1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pic>
        <p:nvPicPr>
          <p:cNvPr id="7" name="그림 6" descr="로고, 원, 등록 상표, 상징이(가) 표시된 사진&#10;&#10;자동 생성된 설명">
            <a:extLst>
              <a:ext uri="{FF2B5EF4-FFF2-40B4-BE49-F238E27FC236}">
                <a16:creationId xmlns:a16="http://schemas.microsoft.com/office/drawing/2014/main" id="{9A3B5D0A-7C17-5671-2294-99D4057EE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77" y="2131918"/>
            <a:ext cx="2075129" cy="1955180"/>
          </a:xfrm>
          <a:prstGeom prst="rect">
            <a:avLst/>
          </a:prstGeom>
        </p:spPr>
      </p:pic>
      <p:pic>
        <p:nvPicPr>
          <p:cNvPr id="9" name="그림 8" descr="야외, 경치, 산, 나무이(가) 표시된 사진&#10;&#10;자동 생성된 설명">
            <a:extLst>
              <a:ext uri="{FF2B5EF4-FFF2-40B4-BE49-F238E27FC236}">
                <a16:creationId xmlns:a16="http://schemas.microsoft.com/office/drawing/2014/main" id="{10DF643A-78A1-DBD9-26C4-55676FFF6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8" y="4230145"/>
            <a:ext cx="3355345" cy="1098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D1FC1E-0DC7-3D3B-DB9D-ACBB1ED2EEE3}"/>
              </a:ext>
            </a:extLst>
          </p:cNvPr>
          <p:cNvSpPr txBox="1"/>
          <p:nvPr/>
        </p:nvSpPr>
        <p:spPr>
          <a:xfrm>
            <a:off x="1192756" y="5401440"/>
            <a:ext cx="3791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</a:t>
            </a:r>
            <a:r>
              <a:rPr lang="ko-KR" altLang="en-US" sz="1100" b="1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오르비에토</a:t>
            </a:r>
            <a:r>
              <a:rPr lang="ko-KR" altLang="en-US" sz="11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ko-KR" altLang="en-US" sz="11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오르비에토는</a:t>
            </a:r>
            <a:r>
              <a:rPr lang="ko-KR" altLang="en-US" sz="11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무분별한 개발보다 전통을 보존하는 것을 중요시한다</a:t>
            </a:r>
            <a:r>
              <a:rPr lang="en-US" altLang="ko-KR" sz="11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1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95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37060" y="439375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E268051-7D8B-2CA9-A8B9-2C57FE6E21BA}"/>
              </a:ext>
            </a:extLst>
          </p:cNvPr>
          <p:cNvGrpSpPr/>
          <p:nvPr/>
        </p:nvGrpSpPr>
        <p:grpSpPr>
          <a:xfrm>
            <a:off x="1322066" y="1219439"/>
            <a:ext cx="3792046" cy="2500163"/>
            <a:chOff x="729467" y="1471664"/>
            <a:chExt cx="3792046" cy="2500163"/>
          </a:xfrm>
        </p:grpSpPr>
        <p:pic>
          <p:nvPicPr>
            <p:cNvPr id="6" name="그림 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34AF581-D3EC-A2F6-69AC-2957F404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9EEDA-C04A-7767-555E-61FF36D0BE10}"/>
                </a:ext>
              </a:extLst>
            </p:cNvPr>
            <p:cNvSpPr txBox="1"/>
            <p:nvPr/>
          </p:nvSpPr>
          <p:spPr>
            <a:xfrm>
              <a:off x="729467" y="2171851"/>
              <a:ext cx="3792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등질화</a:t>
              </a:r>
              <a:endParaRPr lang="en-US" altLang="ko-KR" sz="2000" b="1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pic>
        <p:nvPicPr>
          <p:cNvPr id="35" name="그림 34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EA530568-2EF8-272B-367A-0908CDD8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79" y="2389369"/>
            <a:ext cx="269751" cy="291356"/>
          </a:xfrm>
          <a:prstGeom prst="rect">
            <a:avLst/>
          </a:prstGeom>
        </p:spPr>
      </p:pic>
      <p:pic>
        <p:nvPicPr>
          <p:cNvPr id="28" name="그림 2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0D13FC8A-D0DA-5968-AC8C-B55C418A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32" y="1205381"/>
            <a:ext cx="3051771" cy="2500163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1A973862-BAEC-F8BD-4F01-3C657B8E9D07}"/>
              </a:ext>
            </a:extLst>
          </p:cNvPr>
          <p:cNvGrpSpPr/>
          <p:nvPr/>
        </p:nvGrpSpPr>
        <p:grpSpPr>
          <a:xfrm>
            <a:off x="7394809" y="2393587"/>
            <a:ext cx="2095820" cy="307777"/>
            <a:chOff x="7240428" y="2387649"/>
            <a:chExt cx="2095820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5EDCF-161C-B284-B10F-F091BEF62238}"/>
                </a:ext>
              </a:extLst>
            </p:cNvPr>
            <p:cNvSpPr txBox="1"/>
            <p:nvPr/>
          </p:nvSpPr>
          <p:spPr>
            <a:xfrm>
              <a:off x="7399606" y="2387649"/>
              <a:ext cx="1936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OTF Bold" panose="00000800000000000000" pitchFamily="50" charset="-127"/>
                  <a:ea typeface="나눔스퀘어 네오 OTF Bold" panose="00000800000000000000" pitchFamily="50" charset="-127"/>
                </a:rPr>
                <a:t>지역 중심의 세계화</a:t>
              </a:r>
            </a:p>
          </p:txBody>
        </p:sp>
        <p:pic>
          <p:nvPicPr>
            <p:cNvPr id="32" name="그림 31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F5F20CFF-5A95-B0D8-5466-7554506F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AA5C1A1-94E7-D8FF-FCEE-6758A9039A1F}"/>
              </a:ext>
            </a:extLst>
          </p:cNvPr>
          <p:cNvSpPr txBox="1"/>
          <p:nvPr/>
        </p:nvSpPr>
        <p:spPr>
          <a:xfrm>
            <a:off x="7104627" y="1967393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글로컬</a:t>
            </a:r>
            <a:endParaRPr lang="ko-KR" altLang="en-US" sz="2000" b="1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pic>
        <p:nvPicPr>
          <p:cNvPr id="41" name="그림 40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865EEB9A-A78D-3F5D-543F-28FC929F4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09" y="2821952"/>
            <a:ext cx="269751" cy="2913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20792F8-63C8-4FA6-79E7-3C2EDCF4C3E0}"/>
              </a:ext>
            </a:extLst>
          </p:cNvPr>
          <p:cNvSpPr txBox="1"/>
          <p:nvPr/>
        </p:nvSpPr>
        <p:spPr>
          <a:xfrm>
            <a:off x="7664560" y="2807504"/>
            <a:ext cx="217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세계</a:t>
            </a:r>
            <a:r>
              <a:rPr lang="en-US" altLang="ko-KR" sz="1400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(global), </a:t>
            </a:r>
            <a:r>
              <a:rPr lang="ko-KR" altLang="en-US" sz="1400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현지</a:t>
            </a:r>
            <a:r>
              <a:rPr lang="en-US" altLang="ko-KR" sz="1400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(local)</a:t>
            </a:r>
            <a:endParaRPr lang="ko-KR" altLang="en-US" sz="1400" dirty="0">
              <a:latin typeface="나눔스퀘어 네오 OTF Bold" panose="00000800000000000000" pitchFamily="50" charset="-127"/>
              <a:ea typeface="나눔스퀘어 네오 OTF Bold" panose="00000800000000000000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4592FA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세계화 시대</a:t>
            </a:r>
            <a:r>
              <a:rPr lang="en-US" altLang="ko-KR" sz="1600" dirty="0">
                <a:solidFill>
                  <a:srgbClr val="4592FA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, </a:t>
            </a:r>
            <a:r>
              <a:rPr lang="ko-KR" altLang="en-US" sz="1600" dirty="0">
                <a:solidFill>
                  <a:srgbClr val="4592FA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지리의 힘</a:t>
            </a:r>
            <a:endParaRPr lang="en-US" altLang="ko-KR" sz="1600" dirty="0">
              <a:solidFill>
                <a:srgbClr val="4592FA"/>
              </a:solidFill>
              <a:latin typeface="나눔스퀘어 네오 OTF Bold" panose="00000800000000000000" pitchFamily="50" charset="-127"/>
              <a:ea typeface="나눔스퀘어 네오 OTF Bold" panose="00000800000000000000" pitchFamily="50" charset="-127"/>
            </a:endParaRPr>
          </a:p>
          <a:p>
            <a:pPr algn="ctr"/>
            <a:r>
              <a:rPr lang="en-US" altLang="ko-KR" sz="1600" dirty="0">
                <a:solidFill>
                  <a:srgbClr val="4592FA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- </a:t>
            </a:r>
            <a:r>
              <a:rPr lang="ko-KR" altLang="en-US" sz="1600" dirty="0">
                <a:solidFill>
                  <a:srgbClr val="4592FA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지역의 변화와 역동성</a:t>
            </a:r>
          </a:p>
        </p:txBody>
      </p:sp>
      <p:pic>
        <p:nvPicPr>
          <p:cNvPr id="38" name="그림 3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B468F58A-0C5B-4D7C-B7B6-C94EA8E3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38" y="3763664"/>
            <a:ext cx="3051771" cy="2500163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021793E1-0CD6-4431-BE9C-F45BE3FA5B6A}"/>
              </a:ext>
            </a:extLst>
          </p:cNvPr>
          <p:cNvGrpSpPr/>
          <p:nvPr/>
        </p:nvGrpSpPr>
        <p:grpSpPr>
          <a:xfrm>
            <a:off x="4541834" y="4937623"/>
            <a:ext cx="2499798" cy="523220"/>
            <a:chOff x="7240428" y="2393243"/>
            <a:chExt cx="2499798" cy="5232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DA604D-0447-423F-9A99-DC9DC4D880D7}"/>
                </a:ext>
              </a:extLst>
            </p:cNvPr>
            <p:cNvSpPr txBox="1"/>
            <p:nvPr/>
          </p:nvSpPr>
          <p:spPr>
            <a:xfrm>
              <a:off x="7397362" y="2393243"/>
              <a:ext cx="2342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OTF Bold" panose="00000800000000000000" pitchFamily="50" charset="-127"/>
                  <a:ea typeface="나눔스퀘어 네오 OTF Bold" panose="00000800000000000000" pitchFamily="50" charset="-127"/>
                </a:rPr>
                <a:t>기존 문화와 융합한 새로운 장르 탄생</a:t>
              </a:r>
            </a:p>
          </p:txBody>
        </p:sp>
        <p:pic>
          <p:nvPicPr>
            <p:cNvPr id="54" name="그림 53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DD157E4A-C06F-4B1E-914A-BC07DB03E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0366306-E38D-4671-979E-6A10F4A9D762}"/>
              </a:ext>
            </a:extLst>
          </p:cNvPr>
          <p:cNvSpPr txBox="1"/>
          <p:nvPr/>
        </p:nvSpPr>
        <p:spPr>
          <a:xfrm>
            <a:off x="4406033" y="4511773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지역의 특성</a:t>
            </a:r>
          </a:p>
        </p:txBody>
      </p:sp>
      <p:pic>
        <p:nvPicPr>
          <p:cNvPr id="56" name="그림 55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23169F69-6E6C-4494-BFE6-E51D10F40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42" y="5466243"/>
            <a:ext cx="269751" cy="29135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39C12AA-37C2-4816-8454-022F27855C28}"/>
              </a:ext>
            </a:extLst>
          </p:cNvPr>
          <p:cNvSpPr txBox="1"/>
          <p:nvPr/>
        </p:nvSpPr>
        <p:spPr>
          <a:xfrm>
            <a:off x="4776543" y="5460843"/>
            <a:ext cx="255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지역의 문화를 반영한 상품 개발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7C9BD-F9E5-4C2E-805E-53B916E6C078}"/>
              </a:ext>
            </a:extLst>
          </p:cNvPr>
          <p:cNvSpPr txBox="1"/>
          <p:nvPr/>
        </p:nvSpPr>
        <p:spPr>
          <a:xfrm>
            <a:off x="2002212" y="2376050"/>
            <a:ext cx="266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세계 여러 지역이 점차 </a:t>
            </a:r>
            <a:r>
              <a:rPr lang="ko-KR" altLang="en-US" dirty="0" err="1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비슷해지는</a:t>
            </a:r>
            <a:r>
              <a:rPr lang="ko-KR" altLang="en-US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 현상</a:t>
            </a:r>
          </a:p>
        </p:txBody>
      </p:sp>
    </p:spTree>
    <p:extLst>
      <p:ext uri="{BB962C8B-B14F-4D97-AF65-F5344CB8AC3E}">
        <p14:creationId xmlns:p14="http://schemas.microsoft.com/office/powerpoint/2010/main" val="33701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580</Words>
  <Application>Microsoft Office PowerPoint</Application>
  <PresentationFormat>와이드스크린</PresentationFormat>
  <Paragraphs>65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NanumGothicExtraBold</vt:lpstr>
      <vt:lpstr>NanumGothic</vt:lpstr>
      <vt:lpstr>나눔스퀘어 네오 Bold</vt:lpstr>
      <vt:lpstr>나눔스퀘어 네오 OTF Bold</vt:lpstr>
      <vt:lpstr>나눔스퀘어 네오 OTF Heavy</vt:lpstr>
      <vt:lpstr>나눔스퀘어OTF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1774</cp:lastModifiedBy>
  <cp:revision>102</cp:revision>
  <dcterms:created xsi:type="dcterms:W3CDTF">2024-08-13T02:16:59Z</dcterms:created>
  <dcterms:modified xsi:type="dcterms:W3CDTF">2024-08-30T08:34:34Z</dcterms:modified>
</cp:coreProperties>
</file>