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71" r:id="rId11"/>
    <p:sldId id="272" r:id="rId12"/>
    <p:sldId id="273" r:id="rId13"/>
    <p:sldId id="266" r:id="rId14"/>
    <p:sldId id="267" r:id="rId15"/>
    <p:sldId id="269" r:id="rId16"/>
    <p:sldId id="270" r:id="rId17"/>
    <p:sldId id="274" r:id="rId18"/>
    <p:sldId id="275" r:id="rId19"/>
    <p:sldId id="276" r:id="rId20"/>
    <p:sldId id="290" r:id="rId21"/>
  </p:sldIdLst>
  <p:sldSz cx="12192000" cy="6858000"/>
  <p:notesSz cx="6858000" cy="9144000"/>
  <p:embeddedFontLst>
    <p:embeddedFont>
      <p:font typeface="Adobe 고딕 Std B" panose="020B0800000000000000" pitchFamily="34" charset="-127"/>
      <p:bold r:id="rId22"/>
    </p:embeddedFont>
    <p:embeddedFont>
      <p:font typeface="Amasis MT Pro Black" panose="02040A04050005020304" pitchFamily="18" charset="0"/>
      <p:bold r:id="rId23"/>
      <p:boldItalic r:id="rId24"/>
    </p:embeddedFont>
    <p:embeddedFont>
      <p:font typeface="Arial Black" panose="020B0A04020102020204" pitchFamily="34" charset="0"/>
      <p:bold r:id="rId25"/>
    </p:embeddedFont>
    <p:embeddedFont>
      <p:font typeface="나눔스퀘어라운드 ExtraBold" panose="020B0600000101010101" pitchFamily="50" charset="-127"/>
      <p:bold r:id="rId26"/>
    </p:embeddedFont>
    <p:embeddedFont>
      <p:font typeface="나눔스퀘어라운드 Regular" panose="020B0600000101010101" pitchFamily="50" charset="-127"/>
      <p:regular r:id="rId27"/>
    </p:embeddedFont>
    <p:embeddedFont>
      <p:font typeface="맑은 고딕" panose="020B0503020000020004" pitchFamily="50" charset="-127"/>
      <p:regular r:id="rId28"/>
      <p:bold r:id="rId29"/>
    </p:embeddedFont>
    <p:embeddedFont>
      <p:font typeface="함초롬바탕" panose="02030604000101010101" pitchFamily="18" charset="-127"/>
      <p:regular r:id="rId30"/>
      <p:bold r:id="rId31"/>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C5FF"/>
    <a:srgbClr val="71DAFF"/>
    <a:srgbClr val="F3FCFF"/>
    <a:srgbClr val="E1F7FF"/>
    <a:srgbClr val="E8D9F3"/>
    <a:srgbClr val="F8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6279" autoAdjust="0"/>
  </p:normalViewPr>
  <p:slideViewPr>
    <p:cSldViewPr snapToGrid="0">
      <p:cViewPr varScale="1">
        <p:scale>
          <a:sx n="108" d="100"/>
          <a:sy n="108" d="100"/>
        </p:scale>
        <p:origin x="58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9979C17-FB09-44AA-8FB6-F52D7E0BC7B2}"/>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7BAB6092-311D-4E37-82CE-A0B509E58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9D27CC99-E870-474D-B07A-08AA5B979E91}"/>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5" name="바닥글 개체 틀 4">
            <a:extLst>
              <a:ext uri="{FF2B5EF4-FFF2-40B4-BE49-F238E27FC236}">
                <a16:creationId xmlns:a16="http://schemas.microsoft.com/office/drawing/2014/main" id="{013839BD-C58A-4388-A26E-45CCC72085B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7A5EE1E-414A-412E-B593-335E6C27A0D9}"/>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255540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8B999D-5267-435D-AEDF-381DDDEDDE09}"/>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CA13E40C-C2D3-4A8B-85DB-7F36E4D82CD2}"/>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495C2856-E95E-49CD-805D-4708CBB90C43}"/>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5" name="바닥글 개체 틀 4">
            <a:extLst>
              <a:ext uri="{FF2B5EF4-FFF2-40B4-BE49-F238E27FC236}">
                <a16:creationId xmlns:a16="http://schemas.microsoft.com/office/drawing/2014/main" id="{BDEF1EEA-6841-48A3-8735-CE93D3388062}"/>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AFA0C097-11ED-439D-873F-3AF06DF8BC14}"/>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27892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17E623D9-7AC1-4840-A089-BA3553C8566E}"/>
              </a:ext>
            </a:extLst>
          </p:cNvPr>
          <p:cNvSpPr>
            <a:spLocks noGrp="1"/>
          </p:cNvSpPr>
          <p:nvPr>
            <p:ph type="title" orient="vert"/>
          </p:nvPr>
        </p:nvSpPr>
        <p:spPr>
          <a:xfrm>
            <a:off x="8724901"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ED499381-3192-4A5B-80F1-0A441FA764A3}"/>
              </a:ext>
            </a:extLst>
          </p:cNvPr>
          <p:cNvSpPr>
            <a:spLocks noGrp="1"/>
          </p:cNvSpPr>
          <p:nvPr>
            <p:ph type="body" orient="vert" idx="1"/>
          </p:nvPr>
        </p:nvSpPr>
        <p:spPr>
          <a:xfrm>
            <a:off x="838201"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2B25E976-BFCA-4446-997E-D4BDED28FDF9}"/>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5" name="바닥글 개체 틀 4">
            <a:extLst>
              <a:ext uri="{FF2B5EF4-FFF2-40B4-BE49-F238E27FC236}">
                <a16:creationId xmlns:a16="http://schemas.microsoft.com/office/drawing/2014/main" id="{153DB779-0663-4FDE-A97B-B32D9EE66DA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F1DC18B-287D-45D2-8914-A89355018F26}"/>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228647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FEBFC09-5F76-4202-8D82-13332E4B2B4D}"/>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60A99A91-C4D6-4515-A57F-33E7EA42C97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56C58999-4EF6-4830-BBC0-73A8DE662E56}"/>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5" name="바닥글 개체 틀 4">
            <a:extLst>
              <a:ext uri="{FF2B5EF4-FFF2-40B4-BE49-F238E27FC236}">
                <a16:creationId xmlns:a16="http://schemas.microsoft.com/office/drawing/2014/main" id="{FAF292F7-C1F5-4D2D-96CB-9D6F9B6B2DD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9455DB4-3BD6-4F54-937A-FC5D9D3B3EF3}"/>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20968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0784531-FED1-4101-8364-B22809CDCE2C}"/>
              </a:ext>
            </a:extLst>
          </p:cNvPr>
          <p:cNvSpPr>
            <a:spLocks noGrp="1"/>
          </p:cNvSpPr>
          <p:nvPr>
            <p:ph type="title"/>
          </p:nvPr>
        </p:nvSpPr>
        <p:spPr>
          <a:xfrm>
            <a:off x="831851" y="1709740"/>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CBA61B2F-9714-4B3D-AF6C-A758E756CBA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9CB34EB8-61BA-40B8-96EF-A409E6ACD8FF}"/>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5" name="바닥글 개체 틀 4">
            <a:extLst>
              <a:ext uri="{FF2B5EF4-FFF2-40B4-BE49-F238E27FC236}">
                <a16:creationId xmlns:a16="http://schemas.microsoft.com/office/drawing/2014/main" id="{A9A0002F-D92D-414E-9FDD-1A7E4989D1A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721666A-2B6B-4308-B685-6A9190864EA4}"/>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199099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3094F1-4634-4F43-914B-3759F7F74D6D}"/>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3F24E716-4BAF-4FBC-A7A8-E6EF8E7BC2D7}"/>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29C3AD20-548C-4E81-AAD2-5BD4DC87CB51}"/>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B32BD354-156F-42B6-B149-2E395875AFAA}"/>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6" name="바닥글 개체 틀 5">
            <a:extLst>
              <a:ext uri="{FF2B5EF4-FFF2-40B4-BE49-F238E27FC236}">
                <a16:creationId xmlns:a16="http://schemas.microsoft.com/office/drawing/2014/main" id="{D4CA28A2-35A9-40E0-A20D-B10FF64A5A4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E38A95ED-8EC4-43C5-995D-8E468B3C4F75}"/>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368264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AD5CC64-4324-405B-91D7-FF8AFF8FB5F3}"/>
              </a:ext>
            </a:extLst>
          </p:cNvPr>
          <p:cNvSpPr>
            <a:spLocks noGrp="1"/>
          </p:cNvSpPr>
          <p:nvPr>
            <p:ph type="title"/>
          </p:nvPr>
        </p:nvSpPr>
        <p:spPr>
          <a:xfrm>
            <a:off x="839788" y="365127"/>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968DAA0F-C126-4512-B10A-3C7BF34E6E40}"/>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6CEFE777-B97F-45AA-B90F-FBF8C4F7F061}"/>
              </a:ext>
            </a:extLst>
          </p:cNvPr>
          <p:cNvSpPr>
            <a:spLocks noGrp="1"/>
          </p:cNvSpPr>
          <p:nvPr>
            <p:ph sz="half" idx="2"/>
          </p:nvPr>
        </p:nvSpPr>
        <p:spPr>
          <a:xfrm>
            <a:off x="839789"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273B4B64-D237-44D0-9D80-D4D46830C07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5F3046D9-F0B4-4FD5-963B-0D3B009CCAA7}"/>
              </a:ext>
            </a:extLst>
          </p:cNvPr>
          <p:cNvSpPr>
            <a:spLocks noGrp="1"/>
          </p:cNvSpPr>
          <p:nvPr>
            <p:ph sz="quarter" idx="4"/>
          </p:nvPr>
        </p:nvSpPr>
        <p:spPr>
          <a:xfrm>
            <a:off x="6172201"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6D09A8AB-C4B1-4F73-B4DF-07155CED3D00}"/>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8" name="바닥글 개체 틀 7">
            <a:extLst>
              <a:ext uri="{FF2B5EF4-FFF2-40B4-BE49-F238E27FC236}">
                <a16:creationId xmlns:a16="http://schemas.microsoft.com/office/drawing/2014/main" id="{784FDE22-6B4E-4BCB-BCEE-A7125CC6D069}"/>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6EA913DB-339F-4D05-A5C2-A04828D65464}"/>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396473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88061DD-D184-4E1B-ABB2-C616B5F5D866}"/>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C3B23BA7-4D8A-4631-A99A-E7B7290AC243}"/>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4" name="바닥글 개체 틀 3">
            <a:extLst>
              <a:ext uri="{FF2B5EF4-FFF2-40B4-BE49-F238E27FC236}">
                <a16:creationId xmlns:a16="http://schemas.microsoft.com/office/drawing/2014/main" id="{CB111F32-EEE2-444B-9B3A-7EF0BA3C5DAD}"/>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5F693498-C288-45D0-8284-47FEB0D01B90}"/>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353308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51D64814-2BD2-4393-98DB-7E920BB43717}"/>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3" name="바닥글 개체 틀 2">
            <a:extLst>
              <a:ext uri="{FF2B5EF4-FFF2-40B4-BE49-F238E27FC236}">
                <a16:creationId xmlns:a16="http://schemas.microsoft.com/office/drawing/2014/main" id="{2FCB419C-3BC0-46A8-BC85-B1F45F717C27}"/>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8BFC5FD3-C891-4FDB-8003-A8E7C4F51958}"/>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179424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B30FF3A-5034-45F8-8D47-E9F6025450DB}"/>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35101DB0-4CB8-4CBE-93CA-BA740816C2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6D079A57-7C3E-4F48-B784-827B999A0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0601F5ED-72CB-4732-98FC-00725EA819CF}"/>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6" name="바닥글 개체 틀 5">
            <a:extLst>
              <a:ext uri="{FF2B5EF4-FFF2-40B4-BE49-F238E27FC236}">
                <a16:creationId xmlns:a16="http://schemas.microsoft.com/office/drawing/2014/main" id="{01C9AACC-18ED-4285-8FA4-2F6FF82D70F9}"/>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9D51094-CE85-4481-88A4-FD492CA426A4}"/>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271212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6AA63D-3AC4-4131-9B1D-85DC26A6F4C8}"/>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3EC29CCC-B495-46F9-8CA4-554BEA085812}"/>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0403F09D-6E1C-47FB-982F-A94CC30C2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7A88CB9A-D213-4075-A00F-B71D37B4CD21}"/>
              </a:ext>
            </a:extLst>
          </p:cNvPr>
          <p:cNvSpPr>
            <a:spLocks noGrp="1"/>
          </p:cNvSpPr>
          <p:nvPr>
            <p:ph type="dt" sz="half" idx="10"/>
          </p:nvPr>
        </p:nvSpPr>
        <p:spPr/>
        <p:txBody>
          <a:bodyPr/>
          <a:lstStyle/>
          <a:p>
            <a:fld id="{FE1DDFBF-B041-441B-AC5F-0D1431A0AA39}" type="datetimeFigureOut">
              <a:rPr lang="ko-KR" altLang="en-US" smtClean="0"/>
              <a:t>2022-03-11</a:t>
            </a:fld>
            <a:endParaRPr lang="ko-KR" altLang="en-US"/>
          </a:p>
        </p:txBody>
      </p:sp>
      <p:sp>
        <p:nvSpPr>
          <p:cNvPr id="6" name="바닥글 개체 틀 5">
            <a:extLst>
              <a:ext uri="{FF2B5EF4-FFF2-40B4-BE49-F238E27FC236}">
                <a16:creationId xmlns:a16="http://schemas.microsoft.com/office/drawing/2014/main" id="{F3994422-662C-4E25-8B9B-00515C5D69ED}"/>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626CB583-09C8-4640-8F3C-521590A2CF22}"/>
              </a:ext>
            </a:extLst>
          </p:cNvPr>
          <p:cNvSpPr>
            <a:spLocks noGrp="1"/>
          </p:cNvSpPr>
          <p:nvPr>
            <p:ph type="sldNum" sz="quarter" idx="12"/>
          </p:nvPr>
        </p:nvSpPr>
        <p:spPr/>
        <p:txBody>
          <a:body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915208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7C49ABA5-78C9-4C7E-8938-F7F2E4ADC07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B61FB04C-8F49-4517-9A32-8056E87E49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C5FBB4B-286A-4744-A683-AFF0D99520A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DDFBF-B041-441B-AC5F-0D1431A0AA39}" type="datetimeFigureOut">
              <a:rPr lang="ko-KR" altLang="en-US" smtClean="0"/>
              <a:t>2022-03-11</a:t>
            </a:fld>
            <a:endParaRPr lang="ko-KR" altLang="en-US"/>
          </a:p>
        </p:txBody>
      </p:sp>
      <p:sp>
        <p:nvSpPr>
          <p:cNvPr id="5" name="바닥글 개체 틀 4">
            <a:extLst>
              <a:ext uri="{FF2B5EF4-FFF2-40B4-BE49-F238E27FC236}">
                <a16:creationId xmlns:a16="http://schemas.microsoft.com/office/drawing/2014/main" id="{25385EA8-12D0-49A2-B595-91E23ADD61F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3C19F82F-CEA8-441E-B3DC-966CD9C60A6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8D171-DB86-4BE5-98A9-7D68B46196FE}" type="slidenum">
              <a:rPr lang="ko-KR" altLang="en-US" smtClean="0"/>
              <a:t>‹#›</a:t>
            </a:fld>
            <a:endParaRPr lang="ko-KR" altLang="en-US"/>
          </a:p>
        </p:txBody>
      </p:sp>
    </p:spTree>
    <p:extLst>
      <p:ext uri="{BB962C8B-B14F-4D97-AF65-F5344CB8AC3E}">
        <p14:creationId xmlns:p14="http://schemas.microsoft.com/office/powerpoint/2010/main" val="2654706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dNJdJIwCF_Y" TargetMode="External"/><Relationship Id="rId3" Type="http://schemas.openxmlformats.org/officeDocument/2006/relationships/hyperlink" Target="https://www.youtube.com/watch?v=VU4D6v6Jgpw" TargetMode="External"/><Relationship Id="rId7" Type="http://schemas.openxmlformats.org/officeDocument/2006/relationships/hyperlink" Target="https://www.youtube.com/watch?v=77EVdvUZreM" TargetMode="External"/><Relationship Id="rId2" Type="http://schemas.openxmlformats.org/officeDocument/2006/relationships/hyperlink" Target="https://www.youtube.com/watch?v=tvwVEHulofo" TargetMode="External"/><Relationship Id="rId1" Type="http://schemas.openxmlformats.org/officeDocument/2006/relationships/slideLayout" Target="../slideLayouts/slideLayout2.xml"/><Relationship Id="rId6" Type="http://schemas.openxmlformats.org/officeDocument/2006/relationships/hyperlink" Target="https://www.youtube.com/watch?v=6MVS-3fIcu4" TargetMode="External"/><Relationship Id="rId5" Type="http://schemas.openxmlformats.org/officeDocument/2006/relationships/hyperlink" Target="https://www.youtube.com/watch?v=Izw4c0Li9fE" TargetMode="External"/><Relationship Id="rId4" Type="http://schemas.openxmlformats.org/officeDocument/2006/relationships/hyperlink" Target="https://www.youtube.com/watch?v=OrFfkeEZHF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a:extLst>
              <a:ext uri="{FF2B5EF4-FFF2-40B4-BE49-F238E27FC236}">
                <a16:creationId xmlns:a16="http://schemas.microsoft.com/office/drawing/2014/main" id="{5EBC8268-8054-4868-AD0D-6731FD8D401B}"/>
              </a:ext>
            </a:extLst>
          </p:cNvPr>
          <p:cNvGrpSpPr/>
          <p:nvPr/>
        </p:nvGrpSpPr>
        <p:grpSpPr>
          <a:xfrm>
            <a:off x="1936533" y="1558046"/>
            <a:ext cx="8462524" cy="2572776"/>
            <a:chOff x="2554664" y="1478147"/>
            <a:chExt cx="8917213" cy="2572776"/>
          </a:xfrm>
        </p:grpSpPr>
        <p:grpSp>
          <p:nvGrpSpPr>
            <p:cNvPr id="10" name="그룹 9">
              <a:extLst>
                <a:ext uri="{FF2B5EF4-FFF2-40B4-BE49-F238E27FC236}">
                  <a16:creationId xmlns:a16="http://schemas.microsoft.com/office/drawing/2014/main" id="{4DDB115B-610F-4023-93A3-420F3EF4284E}"/>
                </a:ext>
              </a:extLst>
            </p:cNvPr>
            <p:cNvGrpSpPr/>
            <p:nvPr/>
          </p:nvGrpSpPr>
          <p:grpSpPr>
            <a:xfrm>
              <a:off x="2554664" y="1478147"/>
              <a:ext cx="1863539" cy="1250315"/>
              <a:chOff x="7560297" y="1244338"/>
              <a:chExt cx="2720768" cy="1250315"/>
            </a:xfrm>
          </p:grpSpPr>
          <p:sp>
            <p:nvSpPr>
              <p:cNvPr id="7" name="사각형: 둥근 모서리 6">
                <a:extLst>
                  <a:ext uri="{FF2B5EF4-FFF2-40B4-BE49-F238E27FC236}">
                    <a16:creationId xmlns:a16="http://schemas.microsoft.com/office/drawing/2014/main" id="{E5D9C99D-F040-44C9-A5B7-F8A10BF0005E}"/>
                  </a:ext>
                </a:extLst>
              </p:cNvPr>
              <p:cNvSpPr/>
              <p:nvPr/>
            </p:nvSpPr>
            <p:spPr>
              <a:xfrm>
                <a:off x="7560297" y="1244338"/>
                <a:ext cx="2554664" cy="9144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22DFE515-42B1-4331-B29D-1F07F0D84C93}"/>
                  </a:ext>
                </a:extLst>
              </p:cNvPr>
              <p:cNvSpPr/>
              <p:nvPr/>
            </p:nvSpPr>
            <p:spPr>
              <a:xfrm>
                <a:off x="7584999" y="1467131"/>
                <a:ext cx="2696066" cy="102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22" name="직선 연결선 21">
              <a:extLst>
                <a:ext uri="{FF2B5EF4-FFF2-40B4-BE49-F238E27FC236}">
                  <a16:creationId xmlns:a16="http://schemas.microsoft.com/office/drawing/2014/main" id="{5C353886-CFC8-49FF-98FF-F04A898F6B42}"/>
                </a:ext>
              </a:extLst>
            </p:cNvPr>
            <p:cNvCxnSpPr/>
            <p:nvPr/>
          </p:nvCxnSpPr>
          <p:spPr>
            <a:xfrm>
              <a:off x="4304433" y="1664078"/>
              <a:ext cx="0" cy="22265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사각형: 둥근 모서리 22">
              <a:extLst>
                <a:ext uri="{FF2B5EF4-FFF2-40B4-BE49-F238E27FC236}">
                  <a16:creationId xmlns:a16="http://schemas.microsoft.com/office/drawing/2014/main" id="{56858CBF-BC31-49EF-96AB-6516452EC893}"/>
                </a:ext>
              </a:extLst>
            </p:cNvPr>
            <p:cNvSpPr/>
            <p:nvPr/>
          </p:nvSpPr>
          <p:spPr>
            <a:xfrm>
              <a:off x="4304433" y="3014470"/>
              <a:ext cx="7167444" cy="1036453"/>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5ECE490-3165-4178-B234-12F17E3477BB}"/>
                </a:ext>
              </a:extLst>
            </p:cNvPr>
            <p:cNvSpPr/>
            <p:nvPr/>
          </p:nvSpPr>
          <p:spPr>
            <a:xfrm>
              <a:off x="4332163" y="2912882"/>
              <a:ext cx="4883079" cy="1036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1FCE59D-267C-4CC3-AD2C-6474DD3473D4}"/>
              </a:ext>
            </a:extLst>
          </p:cNvPr>
          <p:cNvSpPr txBox="1"/>
          <p:nvPr/>
        </p:nvSpPr>
        <p:spPr>
          <a:xfrm>
            <a:off x="3872854" y="2992781"/>
            <a:ext cx="6250429" cy="769441"/>
          </a:xfrm>
          <a:prstGeom prst="rect">
            <a:avLst/>
          </a:prstGeom>
          <a:solidFill>
            <a:schemeClr val="bg1"/>
          </a:solidFill>
        </p:spPr>
        <p:txBody>
          <a:bodyPr wrap="none" rtlCol="0">
            <a:spAutoFit/>
          </a:bodyPr>
          <a:lstStyle/>
          <a:p>
            <a:r>
              <a:rPr lang="ko-KR" altLang="en-US" sz="4400">
                <a:latin typeface="나눔스퀘어라운드 ExtraBold" panose="020B0600000101010101" pitchFamily="50" charset="-127"/>
                <a:ea typeface="나눔스퀘어라운드 ExtraBold" panose="020B0600000101010101" pitchFamily="50" charset="-127"/>
              </a:rPr>
              <a:t>새로운 매체와 미술의 변화</a:t>
            </a:r>
          </a:p>
        </p:txBody>
      </p:sp>
      <p:sp>
        <p:nvSpPr>
          <p:cNvPr id="29" name="TextBox 28">
            <a:extLst>
              <a:ext uri="{FF2B5EF4-FFF2-40B4-BE49-F238E27FC236}">
                <a16:creationId xmlns:a16="http://schemas.microsoft.com/office/drawing/2014/main" id="{E36EEBCD-7861-49C4-9C99-C61A1E6B0E14}"/>
              </a:ext>
            </a:extLst>
          </p:cNvPr>
          <p:cNvSpPr txBox="1"/>
          <p:nvPr/>
        </p:nvSpPr>
        <p:spPr>
          <a:xfrm>
            <a:off x="2142240" y="1608034"/>
            <a:ext cx="1338354" cy="1200329"/>
          </a:xfrm>
          <a:prstGeom prst="rect">
            <a:avLst/>
          </a:prstGeom>
          <a:noFill/>
        </p:spPr>
        <p:txBody>
          <a:bodyPr wrap="square">
            <a:spAutoFit/>
          </a:bodyPr>
          <a:lstStyle/>
          <a:p>
            <a:r>
              <a:rPr lang="en-US" altLang="ko-KR" sz="7200">
                <a:solidFill>
                  <a:srgbClr val="FFFF00"/>
                </a:solidFill>
                <a:latin typeface="나눔스퀘어라운드 ExtraBold" panose="020B0600000101010101" pitchFamily="50" charset="-127"/>
                <a:ea typeface="나눔스퀘어라운드 ExtraBold" panose="020B0600000101010101" pitchFamily="50" charset="-127"/>
              </a:rPr>
              <a:t>13</a:t>
            </a:r>
            <a:endParaRPr lang="ko-KR" altLang="en-US" sz="7200">
              <a:solidFill>
                <a:srgbClr val="FFFF00"/>
              </a:solidFill>
            </a:endParaRPr>
          </a:p>
        </p:txBody>
      </p:sp>
      <p:sp>
        <p:nvSpPr>
          <p:cNvPr id="21" name="TextBox 20">
            <a:extLst>
              <a:ext uri="{FF2B5EF4-FFF2-40B4-BE49-F238E27FC236}">
                <a16:creationId xmlns:a16="http://schemas.microsoft.com/office/drawing/2014/main" id="{62E145D6-6612-4B45-BE23-3270367D1061}"/>
              </a:ext>
            </a:extLst>
          </p:cNvPr>
          <p:cNvSpPr txBox="1"/>
          <p:nvPr/>
        </p:nvSpPr>
        <p:spPr>
          <a:xfrm>
            <a:off x="2105658" y="1551192"/>
            <a:ext cx="1338354" cy="1200329"/>
          </a:xfrm>
          <a:prstGeom prst="rect">
            <a:avLst/>
          </a:prstGeom>
          <a:noFill/>
        </p:spPr>
        <p:txBody>
          <a:bodyPr wrap="square">
            <a:spAutoFit/>
          </a:bodyPr>
          <a:lstStyle/>
          <a:p>
            <a:r>
              <a:rPr lang="en-US" altLang="ko-KR" sz="7200">
                <a:solidFill>
                  <a:srgbClr val="00B0F0"/>
                </a:solidFill>
                <a:latin typeface="나눔스퀘어라운드 ExtraBold" panose="020B0600000101010101" pitchFamily="50" charset="-127"/>
                <a:ea typeface="나눔스퀘어라운드 ExtraBold" panose="020B0600000101010101" pitchFamily="50" charset="-127"/>
              </a:rPr>
              <a:t>13</a:t>
            </a:r>
            <a:endParaRPr lang="ko-KR" altLang="en-US" sz="7200">
              <a:solidFill>
                <a:srgbClr val="00B0F0"/>
              </a:solidFill>
            </a:endParaRPr>
          </a:p>
        </p:txBody>
      </p:sp>
    </p:spTree>
    <p:extLst>
      <p:ext uri="{BB962C8B-B14F-4D97-AF65-F5344CB8AC3E}">
        <p14:creationId xmlns:p14="http://schemas.microsoft.com/office/powerpoint/2010/main" val="415165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E0AB02-B8CB-4B30-835B-8803BCFB2A7E}"/>
              </a:ext>
            </a:extLst>
          </p:cNvPr>
          <p:cNvSpPr txBox="1"/>
          <p:nvPr/>
        </p:nvSpPr>
        <p:spPr>
          <a:xfrm>
            <a:off x="2764041" y="114191"/>
            <a:ext cx="9080983" cy="553998"/>
          </a:xfrm>
          <a:prstGeom prst="rect">
            <a:avLst/>
          </a:prstGeom>
          <a:solidFill>
            <a:schemeClr val="accent4">
              <a:lumMod val="20000"/>
              <a:lumOff val="80000"/>
            </a:schemeClr>
          </a:solidFill>
        </p:spPr>
        <p:txBody>
          <a:bodyPr wrap="square" rtlCol="0">
            <a:spAutoFit/>
          </a:bodyPr>
          <a:lstStyle/>
          <a:p>
            <a:r>
              <a:rPr lang="ko-KR" altLang="en-US" sz="3000">
                <a:latin typeface="나눔스퀘어라운드 ExtraBold" panose="020B0600000101010101" pitchFamily="50" charset="-127"/>
                <a:ea typeface="나눔스퀘어라운드 ExtraBold" panose="020B0600000101010101" pitchFamily="50" charset="-127"/>
              </a:rPr>
              <a:t>유쾌한 상상으로 연출 사진 찍어 보기</a:t>
            </a:r>
          </a:p>
        </p:txBody>
      </p:sp>
      <p:sp>
        <p:nvSpPr>
          <p:cNvPr id="5" name="TextBox 4">
            <a:extLst>
              <a:ext uri="{FF2B5EF4-FFF2-40B4-BE49-F238E27FC236}">
                <a16:creationId xmlns:a16="http://schemas.microsoft.com/office/drawing/2014/main" id="{F3E090FB-FAFD-487B-A776-A8F7489A236A}"/>
              </a:ext>
            </a:extLst>
          </p:cNvPr>
          <p:cNvSpPr txBox="1"/>
          <p:nvPr/>
        </p:nvSpPr>
        <p:spPr>
          <a:xfrm>
            <a:off x="214244" y="-157978"/>
            <a:ext cx="725496" cy="1446550"/>
          </a:xfrm>
          <a:prstGeom prst="rect">
            <a:avLst/>
          </a:prstGeom>
          <a:noFill/>
        </p:spPr>
        <p:txBody>
          <a:bodyPr wrap="square" rtlCol="0">
            <a:spAutoFit/>
          </a:bodyPr>
          <a:lstStyle/>
          <a:p>
            <a:r>
              <a:rPr lang="en-US" altLang="ko-KR" sz="8800">
                <a:ln w="12700">
                  <a:noFill/>
                </a:ln>
                <a:solidFill>
                  <a:srgbClr val="FFFF00"/>
                </a:solidFill>
                <a:latin typeface="Arial Black" panose="020B0A04020102020204" pitchFamily="34" charset="0"/>
              </a:rPr>
              <a:t>“</a:t>
            </a:r>
            <a:endParaRPr lang="ko-KR" altLang="en-US" sz="8800">
              <a:ln w="12700">
                <a:noFill/>
              </a:ln>
              <a:solidFill>
                <a:srgbClr val="FFFF00"/>
              </a:solidFill>
              <a:latin typeface="Arial Black" panose="020B0A04020102020204" pitchFamily="34" charset="0"/>
            </a:endParaRPr>
          </a:p>
        </p:txBody>
      </p:sp>
      <p:sp>
        <p:nvSpPr>
          <p:cNvPr id="6" name="TextBox 5">
            <a:extLst>
              <a:ext uri="{FF2B5EF4-FFF2-40B4-BE49-F238E27FC236}">
                <a16:creationId xmlns:a16="http://schemas.microsoft.com/office/drawing/2014/main" id="{51059BC3-425C-4455-AAFB-388D31A2C2DF}"/>
              </a:ext>
            </a:extLst>
          </p:cNvPr>
          <p:cNvSpPr txBox="1"/>
          <p:nvPr/>
        </p:nvSpPr>
        <p:spPr>
          <a:xfrm>
            <a:off x="114895" y="-157978"/>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7" name="사각형: 둥근 모서리 6">
            <a:extLst>
              <a:ext uri="{FF2B5EF4-FFF2-40B4-BE49-F238E27FC236}">
                <a16:creationId xmlns:a16="http://schemas.microsoft.com/office/drawing/2014/main" id="{18EC9995-B89F-4115-974D-D1695104E02A}"/>
              </a:ext>
            </a:extLst>
          </p:cNvPr>
          <p:cNvSpPr/>
          <p:nvPr/>
        </p:nvSpPr>
        <p:spPr>
          <a:xfrm>
            <a:off x="1004969" y="124175"/>
            <a:ext cx="1759072" cy="55399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a:latin typeface="나눔스퀘어라운드 ExtraBold" panose="020B0600000101010101" pitchFamily="50" charset="-127"/>
                <a:ea typeface="나눔스퀘어라운드 ExtraBold" panose="020B0600000101010101" pitchFamily="50" charset="-127"/>
              </a:rPr>
              <a:t>탐구 활동</a:t>
            </a:r>
            <a:r>
              <a:rPr lang="en-US" altLang="ko-KR" sz="2400">
                <a:latin typeface="나눔스퀘어라운드 ExtraBold" panose="020B0600000101010101" pitchFamily="50" charset="-127"/>
                <a:ea typeface="나눔스퀘어라운드 ExtraBold" panose="020B0600000101010101" pitchFamily="50" charset="-127"/>
              </a:rPr>
              <a:t>1</a:t>
            </a:r>
            <a:endParaRPr lang="ko-KR" altLang="en-US" sz="2400"/>
          </a:p>
        </p:txBody>
      </p:sp>
      <p:sp>
        <p:nvSpPr>
          <p:cNvPr id="9" name="TextBox 8">
            <a:extLst>
              <a:ext uri="{FF2B5EF4-FFF2-40B4-BE49-F238E27FC236}">
                <a16:creationId xmlns:a16="http://schemas.microsoft.com/office/drawing/2014/main" id="{83577AB5-B03D-4F21-9529-60354C31CC5D}"/>
              </a:ext>
            </a:extLst>
          </p:cNvPr>
          <p:cNvSpPr txBox="1"/>
          <p:nvPr/>
        </p:nvSpPr>
        <p:spPr>
          <a:xfrm>
            <a:off x="477643" y="1746595"/>
            <a:ext cx="7379563" cy="1700787"/>
          </a:xfrm>
          <a:prstGeom prst="rect">
            <a:avLst/>
          </a:prstGeom>
          <a:noFill/>
        </p:spPr>
        <p:txBody>
          <a:bodyPr wrap="square">
            <a:spAutoFit/>
          </a:bodyPr>
          <a:lstStyle/>
          <a:p>
            <a:pPr>
              <a:lnSpc>
                <a:spcPct val="150000"/>
              </a:lnSpc>
            </a:pPr>
            <a:r>
              <a:rPr lang="ko-KR" altLang="en-US"/>
              <a:t>① 연출 사진의 의미를 이해한다.</a:t>
            </a:r>
          </a:p>
          <a:p>
            <a:pPr>
              <a:lnSpc>
                <a:spcPct val="150000"/>
              </a:lnSpc>
            </a:pPr>
            <a:r>
              <a:rPr lang="ko-KR" altLang="en-US"/>
              <a:t>② 참고 자료를 통해 원근을 이용한 촬영 기법을 이해한다. </a:t>
            </a:r>
          </a:p>
          <a:p>
            <a:pPr>
              <a:lnSpc>
                <a:spcPct val="150000"/>
              </a:lnSpc>
            </a:pPr>
            <a:r>
              <a:rPr lang="ko-KR" altLang="en-US"/>
              <a:t>③ 여러 가지 방법으로 연출 사진을 촬영한다.</a:t>
            </a:r>
          </a:p>
          <a:p>
            <a:pPr>
              <a:lnSpc>
                <a:spcPct val="150000"/>
              </a:lnSpc>
            </a:pPr>
            <a:r>
              <a:rPr lang="ko-KR" altLang="en-US"/>
              <a:t>④ 자신이 찍은 사진을 친구들의 사진과 비교 감상한다.</a:t>
            </a:r>
          </a:p>
        </p:txBody>
      </p:sp>
      <p:pic>
        <p:nvPicPr>
          <p:cNvPr id="11" name="그림 10">
            <a:extLst>
              <a:ext uri="{FF2B5EF4-FFF2-40B4-BE49-F238E27FC236}">
                <a16:creationId xmlns:a16="http://schemas.microsoft.com/office/drawing/2014/main" id="{8B2C34A8-DDDF-42D5-AD7F-6F48A85D9B1C}"/>
              </a:ext>
            </a:extLst>
          </p:cNvPr>
          <p:cNvPicPr>
            <a:picLocks noChangeAspect="1"/>
          </p:cNvPicPr>
          <p:nvPr/>
        </p:nvPicPr>
        <p:blipFill>
          <a:blip r:embed="rId2"/>
          <a:stretch>
            <a:fillRect/>
          </a:stretch>
        </p:blipFill>
        <p:spPr>
          <a:xfrm>
            <a:off x="8923700" y="815607"/>
            <a:ext cx="2851722" cy="2403686"/>
          </a:xfrm>
          <a:prstGeom prst="rect">
            <a:avLst/>
          </a:prstGeom>
          <a:ln>
            <a:solidFill>
              <a:schemeClr val="bg1">
                <a:lumMod val="95000"/>
              </a:schemeClr>
            </a:solidFill>
          </a:ln>
        </p:spPr>
      </p:pic>
      <p:sp>
        <p:nvSpPr>
          <p:cNvPr id="13" name="TextBox 12">
            <a:extLst>
              <a:ext uri="{FF2B5EF4-FFF2-40B4-BE49-F238E27FC236}">
                <a16:creationId xmlns:a16="http://schemas.microsoft.com/office/drawing/2014/main" id="{4CE9CC28-AF2F-43CB-BE1B-0E289308C23D}"/>
              </a:ext>
            </a:extLst>
          </p:cNvPr>
          <p:cNvSpPr txBox="1"/>
          <p:nvPr/>
        </p:nvSpPr>
        <p:spPr>
          <a:xfrm>
            <a:off x="477643" y="5087433"/>
            <a:ext cx="6280950" cy="1200329"/>
          </a:xfrm>
          <a:prstGeom prst="rect">
            <a:avLst/>
          </a:prstGeom>
          <a:noFill/>
        </p:spPr>
        <p:txBody>
          <a:bodyPr wrap="square">
            <a:spAutoFit/>
          </a:bodyPr>
          <a:lstStyle/>
          <a:p>
            <a:r>
              <a:rPr lang="ko-KR" altLang="en-US"/>
              <a:t>• 원근을 이용한 착시 사진을 촬영할 수 있는가?</a:t>
            </a:r>
          </a:p>
          <a:p>
            <a:endParaRPr lang="en-US" altLang="ko-KR"/>
          </a:p>
          <a:p>
            <a:endParaRPr lang="en-US" altLang="ko-KR"/>
          </a:p>
          <a:p>
            <a:r>
              <a:rPr lang="ko-KR" altLang="en-US"/>
              <a:t>• 창의적 발상으로 연출사진을 촬영하였는가?</a:t>
            </a:r>
          </a:p>
        </p:txBody>
      </p:sp>
      <p:sp>
        <p:nvSpPr>
          <p:cNvPr id="15" name="TextBox 14">
            <a:extLst>
              <a:ext uri="{FF2B5EF4-FFF2-40B4-BE49-F238E27FC236}">
                <a16:creationId xmlns:a16="http://schemas.microsoft.com/office/drawing/2014/main" id="{5653E078-6D06-4F42-AC80-3F9C0BAD084C}"/>
              </a:ext>
            </a:extLst>
          </p:cNvPr>
          <p:cNvSpPr txBox="1"/>
          <p:nvPr/>
        </p:nvSpPr>
        <p:spPr>
          <a:xfrm>
            <a:off x="8854098" y="3285022"/>
            <a:ext cx="2990926" cy="622543"/>
          </a:xfrm>
          <a:prstGeom prst="rect">
            <a:avLst/>
          </a:prstGeom>
          <a:noFill/>
        </p:spPr>
        <p:txBody>
          <a:bodyPr wrap="square">
            <a:spAutoFit/>
          </a:bodyPr>
          <a:lstStyle/>
          <a:p>
            <a:pPr>
              <a:lnSpc>
                <a:spcPct val="150000"/>
              </a:lnSpc>
            </a:pPr>
            <a:r>
              <a:rPr lang="ko-KR" altLang="en-US" sz="8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800" b="1"/>
              <a:t>김민석</a:t>
            </a:r>
            <a:r>
              <a:rPr lang="ko-KR" altLang="en-US" sz="800"/>
              <a:t>(학생 작품) </a:t>
            </a:r>
            <a:r>
              <a:rPr lang="ko-KR" altLang="en-US" sz="800" b="1"/>
              <a:t>마술사</a:t>
            </a:r>
            <a:r>
              <a:rPr lang="ko-KR" altLang="en-US" sz="800"/>
              <a:t>(사진/2016년 작) </a:t>
            </a:r>
            <a:endParaRPr lang="en-US" altLang="ko-KR" sz="800"/>
          </a:p>
          <a:p>
            <a:pPr>
              <a:lnSpc>
                <a:spcPct val="150000"/>
              </a:lnSpc>
            </a:pPr>
            <a:r>
              <a:rPr lang="ko-KR" altLang="en-US" sz="8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원근을 이용한 작품으로 손바닥의 위치가 멀리 있는 학생들에 맞춰지도록 촬영하였다.</a:t>
            </a:r>
          </a:p>
        </p:txBody>
      </p:sp>
      <p:pic>
        <p:nvPicPr>
          <p:cNvPr id="17" name="그림 16">
            <a:extLst>
              <a:ext uri="{FF2B5EF4-FFF2-40B4-BE49-F238E27FC236}">
                <a16:creationId xmlns:a16="http://schemas.microsoft.com/office/drawing/2014/main" id="{95C3B561-D17D-403F-989E-7DC36416F33A}"/>
              </a:ext>
            </a:extLst>
          </p:cNvPr>
          <p:cNvPicPr>
            <a:picLocks noChangeAspect="1"/>
          </p:cNvPicPr>
          <p:nvPr/>
        </p:nvPicPr>
        <p:blipFill>
          <a:blip r:embed="rId3"/>
          <a:stretch>
            <a:fillRect/>
          </a:stretch>
        </p:blipFill>
        <p:spPr>
          <a:xfrm>
            <a:off x="8923700" y="4092961"/>
            <a:ext cx="2958587" cy="1986517"/>
          </a:xfrm>
          <a:prstGeom prst="rect">
            <a:avLst/>
          </a:prstGeom>
          <a:ln>
            <a:solidFill>
              <a:schemeClr val="bg1">
                <a:lumMod val="95000"/>
              </a:schemeClr>
            </a:solidFill>
          </a:ln>
        </p:spPr>
      </p:pic>
      <p:sp>
        <p:nvSpPr>
          <p:cNvPr id="19" name="TextBox 18">
            <a:extLst>
              <a:ext uri="{FF2B5EF4-FFF2-40B4-BE49-F238E27FC236}">
                <a16:creationId xmlns:a16="http://schemas.microsoft.com/office/drawing/2014/main" id="{6E98E6A8-711F-4F19-940D-6DFFB77C7E2B}"/>
              </a:ext>
            </a:extLst>
          </p:cNvPr>
          <p:cNvSpPr txBox="1"/>
          <p:nvPr/>
        </p:nvSpPr>
        <p:spPr>
          <a:xfrm>
            <a:off x="8854098" y="6182400"/>
            <a:ext cx="3028189" cy="437877"/>
          </a:xfrm>
          <a:prstGeom prst="rect">
            <a:avLst/>
          </a:prstGeom>
          <a:noFill/>
        </p:spPr>
        <p:txBody>
          <a:bodyPr wrap="square">
            <a:spAutoFit/>
          </a:bodyPr>
          <a:lstStyle/>
          <a:p>
            <a:pPr>
              <a:lnSpc>
                <a:spcPct val="150000"/>
              </a:lnSpc>
            </a:pPr>
            <a:r>
              <a:rPr lang="ko-KR" altLang="en-US" sz="8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800" b="1"/>
              <a:t>최서연외 3인</a:t>
            </a:r>
            <a:r>
              <a:rPr lang="ko-KR" altLang="en-US" sz="800"/>
              <a:t>(학생 작품) </a:t>
            </a:r>
            <a:r>
              <a:rPr lang="ko-KR" altLang="en-US" sz="800" b="1"/>
              <a:t>장풍</a:t>
            </a:r>
            <a:r>
              <a:rPr lang="ko-KR" altLang="en-US" sz="800"/>
              <a:t>(사진/2016년 작)</a:t>
            </a:r>
            <a:endParaRPr lang="en-US" altLang="ko-KR" sz="8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endParaRPr>
          </a:p>
          <a:p>
            <a:pPr>
              <a:lnSpc>
                <a:spcPct val="150000"/>
              </a:lnSpc>
            </a:pPr>
            <a:r>
              <a:rPr lang="ko-KR" altLang="en-US" sz="8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날아가는 동작에 맞춰 자세를 잡고 순간을 포착하였다.</a:t>
            </a:r>
          </a:p>
        </p:txBody>
      </p:sp>
      <p:sp>
        <p:nvSpPr>
          <p:cNvPr id="21" name="TextBox 20">
            <a:extLst>
              <a:ext uri="{FF2B5EF4-FFF2-40B4-BE49-F238E27FC236}">
                <a16:creationId xmlns:a16="http://schemas.microsoft.com/office/drawing/2014/main" id="{DFBC1126-C347-400E-82E1-67F55CCEEBB3}"/>
              </a:ext>
            </a:extLst>
          </p:cNvPr>
          <p:cNvSpPr txBox="1"/>
          <p:nvPr/>
        </p:nvSpPr>
        <p:spPr>
          <a:xfrm>
            <a:off x="290744" y="1214903"/>
            <a:ext cx="2473297" cy="461665"/>
          </a:xfrm>
          <a:prstGeom prst="rect">
            <a:avLst/>
          </a:prstGeom>
          <a:noFill/>
        </p:spPr>
        <p:txBody>
          <a:bodyPr wrap="square">
            <a:spAutoFit/>
          </a:bodyPr>
          <a:lstStyle/>
          <a:p>
            <a:r>
              <a:rPr lang="ko-KR" altLang="en-US" sz="2400" b="1"/>
              <a:t> </a:t>
            </a:r>
            <a:r>
              <a:rPr lang="ko-KR" altLang="en-US" sz="2400" b="1">
                <a:latin typeface="나눔스퀘어라운드 Regular" panose="020B0600000101010101" pitchFamily="50" charset="-127"/>
                <a:ea typeface="나눔스퀘어라운드 Regular" panose="020B0600000101010101" pitchFamily="50" charset="-127"/>
              </a:rPr>
              <a:t>┃</a:t>
            </a:r>
            <a:r>
              <a:rPr lang="ko-KR" altLang="en-US" sz="2400" b="1"/>
              <a:t>수업 과정</a:t>
            </a:r>
            <a:r>
              <a:rPr lang="ko-KR" altLang="en-US" sz="2400" b="1">
                <a:latin typeface="나눔스퀘어라운드 Regular" panose="020B0600000101010101" pitchFamily="50" charset="-127"/>
                <a:ea typeface="나눔스퀘어라운드 Regular" panose="020B0600000101010101" pitchFamily="50" charset="-127"/>
              </a:rPr>
              <a:t>┃</a:t>
            </a:r>
            <a:endParaRPr lang="ko-KR" altLang="en-US" sz="2400" b="1"/>
          </a:p>
        </p:txBody>
      </p:sp>
      <p:sp>
        <p:nvSpPr>
          <p:cNvPr id="22" name="TextBox 21">
            <a:extLst>
              <a:ext uri="{FF2B5EF4-FFF2-40B4-BE49-F238E27FC236}">
                <a16:creationId xmlns:a16="http://schemas.microsoft.com/office/drawing/2014/main" id="{C45C98CB-F84C-40ED-9191-B46A25B68C69}"/>
              </a:ext>
            </a:extLst>
          </p:cNvPr>
          <p:cNvSpPr txBox="1"/>
          <p:nvPr/>
        </p:nvSpPr>
        <p:spPr>
          <a:xfrm>
            <a:off x="309712" y="4284971"/>
            <a:ext cx="2958587" cy="461665"/>
          </a:xfrm>
          <a:prstGeom prst="rect">
            <a:avLst/>
          </a:prstGeom>
          <a:noFill/>
        </p:spPr>
        <p:txBody>
          <a:bodyPr wrap="square">
            <a:spAutoFit/>
          </a:bodyPr>
          <a:lstStyle/>
          <a:p>
            <a:r>
              <a:rPr lang="ko-KR" altLang="en-US" sz="2400" b="1">
                <a:latin typeface="+mn-ea"/>
              </a:rPr>
              <a:t> ┃정리 및 평가</a:t>
            </a:r>
            <a:r>
              <a:rPr lang="ko-KR" altLang="en-US" sz="2400">
                <a:latin typeface="+mn-ea"/>
              </a:rPr>
              <a:t>┃</a:t>
            </a:r>
          </a:p>
        </p:txBody>
      </p:sp>
      <p:sp>
        <p:nvSpPr>
          <p:cNvPr id="23" name="웃는 얼굴 22">
            <a:extLst>
              <a:ext uri="{FF2B5EF4-FFF2-40B4-BE49-F238E27FC236}">
                <a16:creationId xmlns:a16="http://schemas.microsoft.com/office/drawing/2014/main" id="{971740E1-1DDD-4756-918C-24EBB6DA361F}"/>
              </a:ext>
            </a:extLst>
          </p:cNvPr>
          <p:cNvSpPr/>
          <p:nvPr/>
        </p:nvSpPr>
        <p:spPr>
          <a:xfrm>
            <a:off x="4397160" y="5462298"/>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웃는 얼굴 23">
            <a:extLst>
              <a:ext uri="{FF2B5EF4-FFF2-40B4-BE49-F238E27FC236}">
                <a16:creationId xmlns:a16="http://schemas.microsoft.com/office/drawing/2014/main" id="{58CA956B-AAB0-4DF6-8671-D07815A223B9}"/>
              </a:ext>
            </a:extLst>
          </p:cNvPr>
          <p:cNvSpPr/>
          <p:nvPr/>
        </p:nvSpPr>
        <p:spPr>
          <a:xfrm>
            <a:off x="4700482" y="5472654"/>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웃는 얼굴 24">
            <a:extLst>
              <a:ext uri="{FF2B5EF4-FFF2-40B4-BE49-F238E27FC236}">
                <a16:creationId xmlns:a16="http://schemas.microsoft.com/office/drawing/2014/main" id="{AF8EDAB9-CC10-49D3-A7A5-D868BD55225A}"/>
              </a:ext>
            </a:extLst>
          </p:cNvPr>
          <p:cNvSpPr/>
          <p:nvPr/>
        </p:nvSpPr>
        <p:spPr>
          <a:xfrm>
            <a:off x="4994921" y="5465250"/>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웃는 얼굴 25">
            <a:extLst>
              <a:ext uri="{FF2B5EF4-FFF2-40B4-BE49-F238E27FC236}">
                <a16:creationId xmlns:a16="http://schemas.microsoft.com/office/drawing/2014/main" id="{276CA63B-C99D-4997-847A-63BCD79F5DFB}"/>
              </a:ext>
            </a:extLst>
          </p:cNvPr>
          <p:cNvSpPr/>
          <p:nvPr/>
        </p:nvSpPr>
        <p:spPr>
          <a:xfrm>
            <a:off x="4401601" y="6394818"/>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웃는 얼굴 26">
            <a:extLst>
              <a:ext uri="{FF2B5EF4-FFF2-40B4-BE49-F238E27FC236}">
                <a16:creationId xmlns:a16="http://schemas.microsoft.com/office/drawing/2014/main" id="{DAA568FC-7663-4A86-B628-CC7B0FE0D438}"/>
              </a:ext>
            </a:extLst>
          </p:cNvPr>
          <p:cNvSpPr/>
          <p:nvPr/>
        </p:nvSpPr>
        <p:spPr>
          <a:xfrm>
            <a:off x="4704923" y="6405174"/>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웃는 얼굴 27">
            <a:extLst>
              <a:ext uri="{FF2B5EF4-FFF2-40B4-BE49-F238E27FC236}">
                <a16:creationId xmlns:a16="http://schemas.microsoft.com/office/drawing/2014/main" id="{D92DCEB9-827B-4763-922C-D1BE794A830D}"/>
              </a:ext>
            </a:extLst>
          </p:cNvPr>
          <p:cNvSpPr/>
          <p:nvPr/>
        </p:nvSpPr>
        <p:spPr>
          <a:xfrm>
            <a:off x="4999362" y="6397770"/>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8994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1505AC-DE59-4C79-8974-48C9A52CB8A0}"/>
              </a:ext>
            </a:extLst>
          </p:cNvPr>
          <p:cNvSpPr txBox="1"/>
          <p:nvPr/>
        </p:nvSpPr>
        <p:spPr>
          <a:xfrm>
            <a:off x="2764041" y="114191"/>
            <a:ext cx="9080983" cy="553998"/>
          </a:xfrm>
          <a:prstGeom prst="rect">
            <a:avLst/>
          </a:prstGeom>
          <a:solidFill>
            <a:schemeClr val="accent4">
              <a:lumMod val="20000"/>
              <a:lumOff val="80000"/>
            </a:schemeClr>
          </a:solidFill>
        </p:spPr>
        <p:txBody>
          <a:bodyPr wrap="square" rtlCol="0">
            <a:spAutoFit/>
          </a:bodyPr>
          <a:lstStyle/>
          <a:p>
            <a:r>
              <a:rPr lang="ko-KR" altLang="en-US" sz="3000">
                <a:latin typeface="나눔스퀘어라운드 ExtraBold" panose="020B0600000101010101" pitchFamily="50" charset="-127"/>
                <a:ea typeface="나눔스퀘어라운드 ExtraBold" panose="020B0600000101010101" pitchFamily="50" charset="-127"/>
              </a:rPr>
              <a:t>가까운 거리에서 주제를 돋보이게 찍어 보기</a:t>
            </a:r>
          </a:p>
        </p:txBody>
      </p:sp>
      <p:sp>
        <p:nvSpPr>
          <p:cNvPr id="5" name="TextBox 4">
            <a:extLst>
              <a:ext uri="{FF2B5EF4-FFF2-40B4-BE49-F238E27FC236}">
                <a16:creationId xmlns:a16="http://schemas.microsoft.com/office/drawing/2014/main" id="{05EE06CB-C6F2-4D72-97F8-507D0B64801F}"/>
              </a:ext>
            </a:extLst>
          </p:cNvPr>
          <p:cNvSpPr txBox="1"/>
          <p:nvPr/>
        </p:nvSpPr>
        <p:spPr>
          <a:xfrm>
            <a:off x="214244" y="-157978"/>
            <a:ext cx="725496" cy="1446550"/>
          </a:xfrm>
          <a:prstGeom prst="rect">
            <a:avLst/>
          </a:prstGeom>
          <a:noFill/>
        </p:spPr>
        <p:txBody>
          <a:bodyPr wrap="square" rtlCol="0">
            <a:spAutoFit/>
          </a:bodyPr>
          <a:lstStyle/>
          <a:p>
            <a:r>
              <a:rPr lang="en-US" altLang="ko-KR" sz="8800">
                <a:ln w="12700">
                  <a:noFill/>
                </a:ln>
                <a:solidFill>
                  <a:srgbClr val="FFFF00"/>
                </a:solidFill>
                <a:latin typeface="Arial Black" panose="020B0A04020102020204" pitchFamily="34" charset="0"/>
              </a:rPr>
              <a:t>“</a:t>
            </a:r>
            <a:endParaRPr lang="ko-KR" altLang="en-US" sz="8800">
              <a:ln w="12700">
                <a:noFill/>
              </a:ln>
              <a:solidFill>
                <a:srgbClr val="FFFF00"/>
              </a:solidFill>
              <a:latin typeface="Arial Black" panose="020B0A04020102020204" pitchFamily="34" charset="0"/>
            </a:endParaRPr>
          </a:p>
        </p:txBody>
      </p:sp>
      <p:sp>
        <p:nvSpPr>
          <p:cNvPr id="6" name="TextBox 5">
            <a:extLst>
              <a:ext uri="{FF2B5EF4-FFF2-40B4-BE49-F238E27FC236}">
                <a16:creationId xmlns:a16="http://schemas.microsoft.com/office/drawing/2014/main" id="{F3D68422-D75B-44B5-8108-7A6703AFDB5E}"/>
              </a:ext>
            </a:extLst>
          </p:cNvPr>
          <p:cNvSpPr txBox="1"/>
          <p:nvPr/>
        </p:nvSpPr>
        <p:spPr>
          <a:xfrm>
            <a:off x="114895" y="-157978"/>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7" name="사각형: 둥근 모서리 6">
            <a:extLst>
              <a:ext uri="{FF2B5EF4-FFF2-40B4-BE49-F238E27FC236}">
                <a16:creationId xmlns:a16="http://schemas.microsoft.com/office/drawing/2014/main" id="{6ECFF544-33F1-41E4-A684-7E3327D8F544}"/>
              </a:ext>
            </a:extLst>
          </p:cNvPr>
          <p:cNvSpPr/>
          <p:nvPr/>
        </p:nvSpPr>
        <p:spPr>
          <a:xfrm>
            <a:off x="1004969" y="124175"/>
            <a:ext cx="1759072" cy="55399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a:latin typeface="나눔스퀘어라운드 ExtraBold" panose="020B0600000101010101" pitchFamily="50" charset="-127"/>
                <a:ea typeface="나눔스퀘어라운드 ExtraBold" panose="020B0600000101010101" pitchFamily="50" charset="-127"/>
              </a:rPr>
              <a:t>탐구 활동</a:t>
            </a:r>
            <a:r>
              <a:rPr lang="en-US" altLang="ko-KR" sz="2400">
                <a:latin typeface="나눔스퀘어라운드 ExtraBold" panose="020B0600000101010101" pitchFamily="50" charset="-127"/>
                <a:ea typeface="나눔스퀘어라운드 ExtraBold" panose="020B0600000101010101" pitchFamily="50" charset="-127"/>
              </a:rPr>
              <a:t>2</a:t>
            </a:r>
            <a:endParaRPr lang="ko-KR" altLang="en-US" sz="2400"/>
          </a:p>
        </p:txBody>
      </p:sp>
      <p:sp>
        <p:nvSpPr>
          <p:cNvPr id="9" name="TextBox 8">
            <a:extLst>
              <a:ext uri="{FF2B5EF4-FFF2-40B4-BE49-F238E27FC236}">
                <a16:creationId xmlns:a16="http://schemas.microsoft.com/office/drawing/2014/main" id="{C5014920-EBF7-485E-B45A-0DD22D48E124}"/>
              </a:ext>
            </a:extLst>
          </p:cNvPr>
          <p:cNvSpPr txBox="1"/>
          <p:nvPr/>
        </p:nvSpPr>
        <p:spPr>
          <a:xfrm>
            <a:off x="477643" y="1676568"/>
            <a:ext cx="6280950" cy="2116285"/>
          </a:xfrm>
          <a:prstGeom prst="rect">
            <a:avLst/>
          </a:prstGeom>
          <a:noFill/>
        </p:spPr>
        <p:txBody>
          <a:bodyPr wrap="square">
            <a:spAutoFit/>
          </a:bodyPr>
          <a:lstStyle/>
          <a:p>
            <a:pPr>
              <a:lnSpc>
                <a:spcPct val="150000"/>
              </a:lnSpc>
            </a:pPr>
            <a:r>
              <a:rPr lang="ko-KR" altLang="en-US"/>
              <a:t>① 참고 자료를 통해 근접 촬영 기법을 이해한다. </a:t>
            </a:r>
          </a:p>
          <a:p>
            <a:pPr>
              <a:lnSpc>
                <a:spcPct val="150000"/>
              </a:lnSpc>
            </a:pPr>
            <a:r>
              <a:rPr lang="ko-KR" altLang="en-US"/>
              <a:t>② 아웃 포커스의 원리와 방법을 안다.</a:t>
            </a:r>
          </a:p>
          <a:p>
            <a:pPr>
              <a:lnSpc>
                <a:spcPct val="150000"/>
              </a:lnSpc>
            </a:pPr>
            <a:r>
              <a:rPr lang="ko-KR" altLang="en-US"/>
              <a:t>③ 피사체와 심도에 대해 안다.</a:t>
            </a:r>
          </a:p>
          <a:p>
            <a:pPr>
              <a:lnSpc>
                <a:spcPct val="150000"/>
              </a:lnSpc>
            </a:pPr>
            <a:r>
              <a:rPr lang="ko-KR" altLang="en-US"/>
              <a:t>④ 근접 촬영 기법으로 사진을 촬영한다. </a:t>
            </a:r>
          </a:p>
          <a:p>
            <a:pPr>
              <a:lnSpc>
                <a:spcPct val="150000"/>
              </a:lnSpc>
            </a:pPr>
            <a:r>
              <a:rPr lang="ko-KR" altLang="en-US"/>
              <a:t>⑤ 자신이 찍은 사진을 친구들의 사진과 비교 감상한다.</a:t>
            </a:r>
          </a:p>
        </p:txBody>
      </p:sp>
      <p:sp>
        <p:nvSpPr>
          <p:cNvPr id="10" name="TextBox 9">
            <a:extLst>
              <a:ext uri="{FF2B5EF4-FFF2-40B4-BE49-F238E27FC236}">
                <a16:creationId xmlns:a16="http://schemas.microsoft.com/office/drawing/2014/main" id="{5DE9B40E-A3C0-41F4-B9D3-FE67BBE92C1F}"/>
              </a:ext>
            </a:extLst>
          </p:cNvPr>
          <p:cNvSpPr txBox="1"/>
          <p:nvPr/>
        </p:nvSpPr>
        <p:spPr>
          <a:xfrm>
            <a:off x="290744" y="1214903"/>
            <a:ext cx="2473297" cy="461665"/>
          </a:xfrm>
          <a:prstGeom prst="rect">
            <a:avLst/>
          </a:prstGeom>
          <a:noFill/>
        </p:spPr>
        <p:txBody>
          <a:bodyPr wrap="square">
            <a:spAutoFit/>
          </a:bodyPr>
          <a:lstStyle/>
          <a:p>
            <a:r>
              <a:rPr lang="ko-KR" altLang="en-US" sz="2400" b="1"/>
              <a:t> </a:t>
            </a:r>
            <a:r>
              <a:rPr lang="ko-KR" altLang="en-US" sz="2400" b="1">
                <a:latin typeface="나눔스퀘어라운드 Regular" panose="020B0600000101010101" pitchFamily="50" charset="-127"/>
                <a:ea typeface="나눔스퀘어라운드 Regular" panose="020B0600000101010101" pitchFamily="50" charset="-127"/>
              </a:rPr>
              <a:t>┃</a:t>
            </a:r>
            <a:r>
              <a:rPr lang="ko-KR" altLang="en-US" sz="2400" b="1"/>
              <a:t>수업 과정</a:t>
            </a:r>
            <a:r>
              <a:rPr lang="ko-KR" altLang="en-US" sz="2400" b="1">
                <a:latin typeface="나눔스퀘어라운드 Regular" panose="020B0600000101010101" pitchFamily="50" charset="-127"/>
                <a:ea typeface="나눔스퀘어라운드 Regular" panose="020B0600000101010101" pitchFamily="50" charset="-127"/>
              </a:rPr>
              <a:t>┃</a:t>
            </a:r>
            <a:endParaRPr lang="ko-KR" altLang="en-US" sz="2400" b="1"/>
          </a:p>
        </p:txBody>
      </p:sp>
      <p:sp>
        <p:nvSpPr>
          <p:cNvPr id="11" name="TextBox 10">
            <a:extLst>
              <a:ext uri="{FF2B5EF4-FFF2-40B4-BE49-F238E27FC236}">
                <a16:creationId xmlns:a16="http://schemas.microsoft.com/office/drawing/2014/main" id="{D60A304F-F11D-4842-AED7-C4AA68D248E5}"/>
              </a:ext>
            </a:extLst>
          </p:cNvPr>
          <p:cNvSpPr txBox="1"/>
          <p:nvPr/>
        </p:nvSpPr>
        <p:spPr>
          <a:xfrm>
            <a:off x="290744" y="4180849"/>
            <a:ext cx="2958587" cy="461665"/>
          </a:xfrm>
          <a:prstGeom prst="rect">
            <a:avLst/>
          </a:prstGeom>
          <a:noFill/>
        </p:spPr>
        <p:txBody>
          <a:bodyPr wrap="square">
            <a:spAutoFit/>
          </a:bodyPr>
          <a:lstStyle/>
          <a:p>
            <a:r>
              <a:rPr lang="ko-KR" altLang="en-US" sz="2400" b="1">
                <a:latin typeface="+mn-ea"/>
              </a:rPr>
              <a:t> ┃정리 및 평가</a:t>
            </a:r>
            <a:r>
              <a:rPr lang="ko-KR" altLang="en-US" sz="2400">
                <a:latin typeface="+mn-ea"/>
              </a:rPr>
              <a:t>┃</a:t>
            </a:r>
          </a:p>
        </p:txBody>
      </p:sp>
      <p:sp>
        <p:nvSpPr>
          <p:cNvPr id="13" name="TextBox 12">
            <a:extLst>
              <a:ext uri="{FF2B5EF4-FFF2-40B4-BE49-F238E27FC236}">
                <a16:creationId xmlns:a16="http://schemas.microsoft.com/office/drawing/2014/main" id="{8902BCAA-105E-4061-BF18-BD9F70516913}"/>
              </a:ext>
            </a:extLst>
          </p:cNvPr>
          <p:cNvSpPr txBox="1"/>
          <p:nvPr/>
        </p:nvSpPr>
        <p:spPr>
          <a:xfrm>
            <a:off x="477643" y="4952153"/>
            <a:ext cx="6280950" cy="1200329"/>
          </a:xfrm>
          <a:prstGeom prst="rect">
            <a:avLst/>
          </a:prstGeom>
          <a:noFill/>
        </p:spPr>
        <p:txBody>
          <a:bodyPr wrap="square">
            <a:spAutoFit/>
          </a:bodyPr>
          <a:lstStyle/>
          <a:p>
            <a:r>
              <a:rPr lang="ko-KR" altLang="en-US"/>
              <a:t>• 근접 촬영 기법으로 사진을 촬영할 수 있는가?</a:t>
            </a:r>
            <a:endParaRPr lang="en-US" altLang="ko-KR"/>
          </a:p>
          <a:p>
            <a:endParaRPr lang="en-US" altLang="ko-KR"/>
          </a:p>
          <a:p>
            <a:endParaRPr lang="ko-KR" altLang="en-US"/>
          </a:p>
          <a:p>
            <a:r>
              <a:rPr lang="ko-KR" altLang="en-US"/>
              <a:t>• 피사체와 심도에 대해 이해하였는가?</a:t>
            </a:r>
          </a:p>
        </p:txBody>
      </p:sp>
      <p:pic>
        <p:nvPicPr>
          <p:cNvPr id="15" name="그림 14">
            <a:extLst>
              <a:ext uri="{FF2B5EF4-FFF2-40B4-BE49-F238E27FC236}">
                <a16:creationId xmlns:a16="http://schemas.microsoft.com/office/drawing/2014/main" id="{8F9AA3D5-D2C1-498A-90EF-B6B3A0900E4A}"/>
              </a:ext>
            </a:extLst>
          </p:cNvPr>
          <p:cNvPicPr>
            <a:picLocks noChangeAspect="1"/>
          </p:cNvPicPr>
          <p:nvPr/>
        </p:nvPicPr>
        <p:blipFill>
          <a:blip r:embed="rId2"/>
          <a:stretch>
            <a:fillRect/>
          </a:stretch>
        </p:blipFill>
        <p:spPr>
          <a:xfrm>
            <a:off x="7304532" y="1970260"/>
            <a:ext cx="4394133" cy="2910169"/>
          </a:xfrm>
          <a:prstGeom prst="rect">
            <a:avLst/>
          </a:prstGeom>
        </p:spPr>
      </p:pic>
      <p:sp>
        <p:nvSpPr>
          <p:cNvPr id="17" name="TextBox 16">
            <a:extLst>
              <a:ext uri="{FF2B5EF4-FFF2-40B4-BE49-F238E27FC236}">
                <a16:creationId xmlns:a16="http://schemas.microsoft.com/office/drawing/2014/main" id="{07A3C5D3-B126-4E77-A14F-58CA0560CD43}"/>
              </a:ext>
            </a:extLst>
          </p:cNvPr>
          <p:cNvSpPr txBox="1"/>
          <p:nvPr/>
        </p:nvSpPr>
        <p:spPr>
          <a:xfrm>
            <a:off x="7234094" y="4952153"/>
            <a:ext cx="4957906" cy="524246"/>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이선해</a:t>
            </a:r>
            <a:r>
              <a:rPr lang="ko-KR" altLang="en-US" sz="1000"/>
              <a:t>(학생 작품) </a:t>
            </a:r>
            <a:r>
              <a:rPr lang="ko-KR" altLang="en-US" sz="1000" b="1"/>
              <a:t>선인장</a:t>
            </a:r>
            <a:r>
              <a:rPr lang="ko-KR" altLang="en-US" sz="1000"/>
              <a:t>(사진/2016년 작) </a:t>
            </a:r>
            <a:endParaRPr lang="en-US" altLang="ko-KR" sz="1000"/>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물체를 가깝게 찍어 주제는 선명하게 돋보이게 하고 배경은 흐릿하게 표현하였다.</a:t>
            </a:r>
          </a:p>
        </p:txBody>
      </p:sp>
      <p:sp>
        <p:nvSpPr>
          <p:cNvPr id="18" name="웃는 얼굴 17">
            <a:extLst>
              <a:ext uri="{FF2B5EF4-FFF2-40B4-BE49-F238E27FC236}">
                <a16:creationId xmlns:a16="http://schemas.microsoft.com/office/drawing/2014/main" id="{94A69044-7D5A-41A9-B150-9AD9AA65AFE2}"/>
              </a:ext>
            </a:extLst>
          </p:cNvPr>
          <p:cNvSpPr/>
          <p:nvPr/>
        </p:nvSpPr>
        <p:spPr>
          <a:xfrm>
            <a:off x="4468184" y="5355765"/>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웃는 얼굴 18">
            <a:extLst>
              <a:ext uri="{FF2B5EF4-FFF2-40B4-BE49-F238E27FC236}">
                <a16:creationId xmlns:a16="http://schemas.microsoft.com/office/drawing/2014/main" id="{EE1101A8-D368-45AF-98C6-AA38A936A74B}"/>
              </a:ext>
            </a:extLst>
          </p:cNvPr>
          <p:cNvSpPr/>
          <p:nvPr/>
        </p:nvSpPr>
        <p:spPr>
          <a:xfrm>
            <a:off x="4771506" y="5366121"/>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웃는 얼굴 19">
            <a:extLst>
              <a:ext uri="{FF2B5EF4-FFF2-40B4-BE49-F238E27FC236}">
                <a16:creationId xmlns:a16="http://schemas.microsoft.com/office/drawing/2014/main" id="{57B72B05-23E0-4168-A80A-2CCFBE6D5837}"/>
              </a:ext>
            </a:extLst>
          </p:cNvPr>
          <p:cNvSpPr/>
          <p:nvPr/>
        </p:nvSpPr>
        <p:spPr>
          <a:xfrm>
            <a:off x="5065945" y="5358717"/>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웃는 얼굴 20">
            <a:extLst>
              <a:ext uri="{FF2B5EF4-FFF2-40B4-BE49-F238E27FC236}">
                <a16:creationId xmlns:a16="http://schemas.microsoft.com/office/drawing/2014/main" id="{AE4FD244-79CE-47AF-AB3D-AA12E78F3C2E}"/>
              </a:ext>
            </a:extLst>
          </p:cNvPr>
          <p:cNvSpPr/>
          <p:nvPr/>
        </p:nvSpPr>
        <p:spPr>
          <a:xfrm>
            <a:off x="4472625" y="6288285"/>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웃는 얼굴 21">
            <a:extLst>
              <a:ext uri="{FF2B5EF4-FFF2-40B4-BE49-F238E27FC236}">
                <a16:creationId xmlns:a16="http://schemas.microsoft.com/office/drawing/2014/main" id="{FCE72A04-E8DF-463D-A5C9-16A21DE34433}"/>
              </a:ext>
            </a:extLst>
          </p:cNvPr>
          <p:cNvSpPr/>
          <p:nvPr/>
        </p:nvSpPr>
        <p:spPr>
          <a:xfrm>
            <a:off x="4775947" y="6298641"/>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웃는 얼굴 22">
            <a:extLst>
              <a:ext uri="{FF2B5EF4-FFF2-40B4-BE49-F238E27FC236}">
                <a16:creationId xmlns:a16="http://schemas.microsoft.com/office/drawing/2014/main" id="{ED7F4F94-BC5B-43AC-ADCA-49E55967B0D8}"/>
              </a:ext>
            </a:extLst>
          </p:cNvPr>
          <p:cNvSpPr/>
          <p:nvPr/>
        </p:nvSpPr>
        <p:spPr>
          <a:xfrm>
            <a:off x="5070386" y="6291237"/>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3976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00DEBC-2CFF-4347-B916-EB89B5B2DD5E}"/>
              </a:ext>
            </a:extLst>
          </p:cNvPr>
          <p:cNvSpPr txBox="1"/>
          <p:nvPr/>
        </p:nvSpPr>
        <p:spPr>
          <a:xfrm>
            <a:off x="2764041" y="114191"/>
            <a:ext cx="9080983" cy="553998"/>
          </a:xfrm>
          <a:prstGeom prst="rect">
            <a:avLst/>
          </a:prstGeom>
          <a:solidFill>
            <a:schemeClr val="accent4">
              <a:lumMod val="20000"/>
              <a:lumOff val="80000"/>
            </a:schemeClr>
          </a:solidFill>
        </p:spPr>
        <p:txBody>
          <a:bodyPr wrap="square" rtlCol="0">
            <a:spAutoFit/>
          </a:bodyPr>
          <a:lstStyle/>
          <a:p>
            <a:r>
              <a:rPr lang="ko-KR" altLang="en-US" sz="3000">
                <a:latin typeface="나눔스퀘어라운드 ExtraBold" panose="020B0600000101010101" pitchFamily="50" charset="-127"/>
                <a:ea typeface="나눔스퀘어라운드 ExtraBold" panose="020B0600000101010101" pitchFamily="50" charset="-127"/>
              </a:rPr>
              <a:t>눈 높이를 달리하여 찍은 사진들을 연결해서 보기</a:t>
            </a:r>
          </a:p>
        </p:txBody>
      </p:sp>
      <p:sp>
        <p:nvSpPr>
          <p:cNvPr id="5" name="TextBox 4">
            <a:extLst>
              <a:ext uri="{FF2B5EF4-FFF2-40B4-BE49-F238E27FC236}">
                <a16:creationId xmlns:a16="http://schemas.microsoft.com/office/drawing/2014/main" id="{06F400B4-59A5-48A2-BCC0-8B4F418D33A3}"/>
              </a:ext>
            </a:extLst>
          </p:cNvPr>
          <p:cNvSpPr txBox="1"/>
          <p:nvPr/>
        </p:nvSpPr>
        <p:spPr>
          <a:xfrm>
            <a:off x="214244" y="-157978"/>
            <a:ext cx="725496" cy="1446550"/>
          </a:xfrm>
          <a:prstGeom prst="rect">
            <a:avLst/>
          </a:prstGeom>
          <a:noFill/>
        </p:spPr>
        <p:txBody>
          <a:bodyPr wrap="square" rtlCol="0">
            <a:spAutoFit/>
          </a:bodyPr>
          <a:lstStyle/>
          <a:p>
            <a:r>
              <a:rPr lang="en-US" altLang="ko-KR" sz="8800">
                <a:ln w="12700">
                  <a:noFill/>
                </a:ln>
                <a:solidFill>
                  <a:srgbClr val="FFFF00"/>
                </a:solidFill>
                <a:latin typeface="Arial Black" panose="020B0A04020102020204" pitchFamily="34" charset="0"/>
              </a:rPr>
              <a:t>“</a:t>
            </a:r>
            <a:endParaRPr lang="ko-KR" altLang="en-US" sz="8800">
              <a:ln w="12700">
                <a:noFill/>
              </a:ln>
              <a:solidFill>
                <a:srgbClr val="FFFF00"/>
              </a:solidFill>
              <a:latin typeface="Arial Black" panose="020B0A04020102020204" pitchFamily="34" charset="0"/>
            </a:endParaRPr>
          </a:p>
        </p:txBody>
      </p:sp>
      <p:sp>
        <p:nvSpPr>
          <p:cNvPr id="6" name="TextBox 5">
            <a:extLst>
              <a:ext uri="{FF2B5EF4-FFF2-40B4-BE49-F238E27FC236}">
                <a16:creationId xmlns:a16="http://schemas.microsoft.com/office/drawing/2014/main" id="{F394C7F6-E79C-47B1-9279-3A2F061A7E25}"/>
              </a:ext>
            </a:extLst>
          </p:cNvPr>
          <p:cNvSpPr txBox="1"/>
          <p:nvPr/>
        </p:nvSpPr>
        <p:spPr>
          <a:xfrm>
            <a:off x="114895" y="-157978"/>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7" name="사각형: 둥근 모서리 6">
            <a:extLst>
              <a:ext uri="{FF2B5EF4-FFF2-40B4-BE49-F238E27FC236}">
                <a16:creationId xmlns:a16="http://schemas.microsoft.com/office/drawing/2014/main" id="{0D0672D0-5C6E-4571-ABE8-C7C4B907D728}"/>
              </a:ext>
            </a:extLst>
          </p:cNvPr>
          <p:cNvSpPr/>
          <p:nvPr/>
        </p:nvSpPr>
        <p:spPr>
          <a:xfrm>
            <a:off x="1004969" y="124175"/>
            <a:ext cx="1759072" cy="55399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a:latin typeface="나눔스퀘어라운드 ExtraBold" panose="020B0600000101010101" pitchFamily="50" charset="-127"/>
                <a:ea typeface="나눔스퀘어라운드 ExtraBold" panose="020B0600000101010101" pitchFamily="50" charset="-127"/>
              </a:rPr>
              <a:t>탐구 활동</a:t>
            </a:r>
            <a:r>
              <a:rPr lang="en-US" altLang="ko-KR" sz="2400">
                <a:latin typeface="나눔스퀘어라운드 ExtraBold" panose="020B0600000101010101" pitchFamily="50" charset="-127"/>
                <a:ea typeface="나눔스퀘어라운드 ExtraBold" panose="020B0600000101010101" pitchFamily="50" charset="-127"/>
              </a:rPr>
              <a:t>1</a:t>
            </a:r>
            <a:endParaRPr lang="ko-KR" altLang="en-US" sz="2400"/>
          </a:p>
        </p:txBody>
      </p:sp>
      <p:sp>
        <p:nvSpPr>
          <p:cNvPr id="9" name="TextBox 8">
            <a:extLst>
              <a:ext uri="{FF2B5EF4-FFF2-40B4-BE49-F238E27FC236}">
                <a16:creationId xmlns:a16="http://schemas.microsoft.com/office/drawing/2014/main" id="{6A7AC9D8-F242-4453-88BA-7CD5A10D2F47}"/>
              </a:ext>
            </a:extLst>
          </p:cNvPr>
          <p:cNvSpPr txBox="1"/>
          <p:nvPr/>
        </p:nvSpPr>
        <p:spPr>
          <a:xfrm>
            <a:off x="495398" y="1740253"/>
            <a:ext cx="7086132" cy="1285288"/>
          </a:xfrm>
          <a:prstGeom prst="rect">
            <a:avLst/>
          </a:prstGeom>
          <a:noFill/>
        </p:spPr>
        <p:txBody>
          <a:bodyPr wrap="square">
            <a:spAutoFit/>
          </a:bodyPr>
          <a:lstStyle/>
          <a:p>
            <a:pPr>
              <a:lnSpc>
                <a:spcPct val="150000"/>
              </a:lnSpc>
            </a:pPr>
            <a:r>
              <a:rPr lang="ko-KR" altLang="en-US"/>
              <a:t>① 참고 자료를 통해 눈높이에 따른 구도의 변화를 찾아본다.</a:t>
            </a:r>
          </a:p>
          <a:p>
            <a:pPr>
              <a:lnSpc>
                <a:spcPct val="150000"/>
              </a:lnSpc>
            </a:pPr>
            <a:r>
              <a:rPr lang="ko-KR" altLang="en-US"/>
              <a:t>② 다양한 눈높이에서 사진을 촬영하고 구도를 비교해 본다. </a:t>
            </a:r>
          </a:p>
          <a:p>
            <a:pPr>
              <a:lnSpc>
                <a:spcPct val="150000"/>
              </a:lnSpc>
            </a:pPr>
            <a:r>
              <a:rPr lang="ko-KR" altLang="en-US"/>
              <a:t>③ 자신이 찍은 사진을 친구들과 비교하여 감상한다.</a:t>
            </a:r>
          </a:p>
        </p:txBody>
      </p:sp>
      <p:sp>
        <p:nvSpPr>
          <p:cNvPr id="10" name="TextBox 9">
            <a:extLst>
              <a:ext uri="{FF2B5EF4-FFF2-40B4-BE49-F238E27FC236}">
                <a16:creationId xmlns:a16="http://schemas.microsoft.com/office/drawing/2014/main" id="{F819EC8C-D479-4F8F-BCFD-C65A8803B03D}"/>
              </a:ext>
            </a:extLst>
          </p:cNvPr>
          <p:cNvSpPr txBox="1"/>
          <p:nvPr/>
        </p:nvSpPr>
        <p:spPr>
          <a:xfrm>
            <a:off x="308499" y="1288572"/>
            <a:ext cx="2473297" cy="461665"/>
          </a:xfrm>
          <a:prstGeom prst="rect">
            <a:avLst/>
          </a:prstGeom>
          <a:noFill/>
        </p:spPr>
        <p:txBody>
          <a:bodyPr wrap="square">
            <a:spAutoFit/>
          </a:bodyPr>
          <a:lstStyle/>
          <a:p>
            <a:r>
              <a:rPr lang="ko-KR" altLang="en-US" sz="2400" b="1"/>
              <a:t> </a:t>
            </a:r>
            <a:r>
              <a:rPr lang="ko-KR" altLang="en-US" sz="2400" b="1">
                <a:latin typeface="나눔스퀘어라운드 Regular" panose="020B0600000101010101" pitchFamily="50" charset="-127"/>
                <a:ea typeface="나눔스퀘어라운드 Regular" panose="020B0600000101010101" pitchFamily="50" charset="-127"/>
              </a:rPr>
              <a:t>┃</a:t>
            </a:r>
            <a:r>
              <a:rPr lang="ko-KR" altLang="en-US" sz="2400" b="1"/>
              <a:t>수업 과정</a:t>
            </a:r>
            <a:r>
              <a:rPr lang="ko-KR" altLang="en-US" sz="2400" b="1">
                <a:latin typeface="나눔스퀘어라운드 Regular" panose="020B0600000101010101" pitchFamily="50" charset="-127"/>
                <a:ea typeface="나눔스퀘어라운드 Regular" panose="020B0600000101010101" pitchFamily="50" charset="-127"/>
              </a:rPr>
              <a:t>┃</a:t>
            </a:r>
            <a:endParaRPr lang="ko-KR" altLang="en-US" sz="2400" b="1"/>
          </a:p>
        </p:txBody>
      </p:sp>
      <p:sp>
        <p:nvSpPr>
          <p:cNvPr id="12" name="TextBox 11">
            <a:extLst>
              <a:ext uri="{FF2B5EF4-FFF2-40B4-BE49-F238E27FC236}">
                <a16:creationId xmlns:a16="http://schemas.microsoft.com/office/drawing/2014/main" id="{E2824B7C-EB91-4D9F-994F-1EA7B93CC1F9}"/>
              </a:ext>
            </a:extLst>
          </p:cNvPr>
          <p:cNvSpPr txBox="1"/>
          <p:nvPr/>
        </p:nvSpPr>
        <p:spPr>
          <a:xfrm>
            <a:off x="405385" y="4708025"/>
            <a:ext cx="6280950" cy="1200329"/>
          </a:xfrm>
          <a:prstGeom prst="rect">
            <a:avLst/>
          </a:prstGeom>
          <a:noFill/>
        </p:spPr>
        <p:txBody>
          <a:bodyPr wrap="square">
            <a:spAutoFit/>
          </a:bodyPr>
          <a:lstStyle/>
          <a:p>
            <a:r>
              <a:rPr lang="ko-KR" altLang="en-US"/>
              <a:t>• 눈높이를 이용한 새로운 구도로 사진을 촬영할 수 있는가?</a:t>
            </a:r>
            <a:endParaRPr lang="en-US" altLang="ko-KR"/>
          </a:p>
          <a:p>
            <a:endParaRPr lang="en-US" altLang="ko-KR"/>
          </a:p>
          <a:p>
            <a:endParaRPr lang="ko-KR" altLang="en-US"/>
          </a:p>
          <a:p>
            <a:r>
              <a:rPr lang="ko-KR" altLang="en-US"/>
              <a:t>• 눈높이에 따른 구도의 변화를 이해하였는가?</a:t>
            </a:r>
          </a:p>
        </p:txBody>
      </p:sp>
      <p:sp>
        <p:nvSpPr>
          <p:cNvPr id="13" name="TextBox 12">
            <a:extLst>
              <a:ext uri="{FF2B5EF4-FFF2-40B4-BE49-F238E27FC236}">
                <a16:creationId xmlns:a16="http://schemas.microsoft.com/office/drawing/2014/main" id="{3075EBEA-4B81-4A78-B8E8-DD7BA4915EB8}"/>
              </a:ext>
            </a:extLst>
          </p:cNvPr>
          <p:cNvSpPr txBox="1"/>
          <p:nvPr/>
        </p:nvSpPr>
        <p:spPr>
          <a:xfrm>
            <a:off x="214244" y="4091856"/>
            <a:ext cx="2958587" cy="461665"/>
          </a:xfrm>
          <a:prstGeom prst="rect">
            <a:avLst/>
          </a:prstGeom>
          <a:noFill/>
        </p:spPr>
        <p:txBody>
          <a:bodyPr wrap="square">
            <a:spAutoFit/>
          </a:bodyPr>
          <a:lstStyle/>
          <a:p>
            <a:r>
              <a:rPr lang="ko-KR" altLang="en-US" sz="2400" b="1">
                <a:latin typeface="+mn-ea"/>
              </a:rPr>
              <a:t> ┃정리 및 평가</a:t>
            </a:r>
            <a:r>
              <a:rPr lang="ko-KR" altLang="en-US" sz="2400">
                <a:latin typeface="+mn-ea"/>
              </a:rPr>
              <a:t>┃</a:t>
            </a:r>
          </a:p>
        </p:txBody>
      </p:sp>
      <p:pic>
        <p:nvPicPr>
          <p:cNvPr id="15" name="그림 14">
            <a:extLst>
              <a:ext uri="{FF2B5EF4-FFF2-40B4-BE49-F238E27FC236}">
                <a16:creationId xmlns:a16="http://schemas.microsoft.com/office/drawing/2014/main" id="{D0629C20-F4C6-49ED-95EA-A615A5ECA72A}"/>
              </a:ext>
            </a:extLst>
          </p:cNvPr>
          <p:cNvPicPr>
            <a:picLocks noChangeAspect="1"/>
          </p:cNvPicPr>
          <p:nvPr/>
        </p:nvPicPr>
        <p:blipFill>
          <a:blip r:embed="rId2"/>
          <a:stretch>
            <a:fillRect/>
          </a:stretch>
        </p:blipFill>
        <p:spPr>
          <a:xfrm>
            <a:off x="7129787" y="1494558"/>
            <a:ext cx="2316054" cy="2859435"/>
          </a:xfrm>
          <a:prstGeom prst="rect">
            <a:avLst/>
          </a:prstGeom>
        </p:spPr>
      </p:pic>
      <p:pic>
        <p:nvPicPr>
          <p:cNvPr id="17" name="그림 16">
            <a:extLst>
              <a:ext uri="{FF2B5EF4-FFF2-40B4-BE49-F238E27FC236}">
                <a16:creationId xmlns:a16="http://schemas.microsoft.com/office/drawing/2014/main" id="{0A78429D-8467-4E9B-91D7-AC35E2FD1354}"/>
              </a:ext>
            </a:extLst>
          </p:cNvPr>
          <p:cNvPicPr>
            <a:picLocks noChangeAspect="1"/>
          </p:cNvPicPr>
          <p:nvPr/>
        </p:nvPicPr>
        <p:blipFill>
          <a:blip r:embed="rId3"/>
          <a:stretch>
            <a:fillRect/>
          </a:stretch>
        </p:blipFill>
        <p:spPr>
          <a:xfrm>
            <a:off x="7129786" y="4573801"/>
            <a:ext cx="2316053" cy="1800128"/>
          </a:xfrm>
          <a:prstGeom prst="rect">
            <a:avLst/>
          </a:prstGeom>
        </p:spPr>
      </p:pic>
      <p:pic>
        <p:nvPicPr>
          <p:cNvPr id="19" name="그림 18">
            <a:extLst>
              <a:ext uri="{FF2B5EF4-FFF2-40B4-BE49-F238E27FC236}">
                <a16:creationId xmlns:a16="http://schemas.microsoft.com/office/drawing/2014/main" id="{511DBB4E-AD4A-4168-98A2-10E8684A98FB}"/>
              </a:ext>
            </a:extLst>
          </p:cNvPr>
          <p:cNvPicPr>
            <a:picLocks noChangeAspect="1"/>
          </p:cNvPicPr>
          <p:nvPr/>
        </p:nvPicPr>
        <p:blipFill>
          <a:blip r:embed="rId4"/>
          <a:stretch>
            <a:fillRect/>
          </a:stretch>
        </p:blipFill>
        <p:spPr>
          <a:xfrm>
            <a:off x="9545122" y="4573800"/>
            <a:ext cx="2473251" cy="1802825"/>
          </a:xfrm>
          <a:prstGeom prst="rect">
            <a:avLst/>
          </a:prstGeom>
        </p:spPr>
      </p:pic>
      <p:sp>
        <p:nvSpPr>
          <p:cNvPr id="21" name="TextBox 20">
            <a:extLst>
              <a:ext uri="{FF2B5EF4-FFF2-40B4-BE49-F238E27FC236}">
                <a16:creationId xmlns:a16="http://schemas.microsoft.com/office/drawing/2014/main" id="{05ED3D23-27ED-4A18-8E3B-2FEBE015EABB}"/>
              </a:ext>
            </a:extLst>
          </p:cNvPr>
          <p:cNvSpPr txBox="1"/>
          <p:nvPr/>
        </p:nvSpPr>
        <p:spPr>
          <a:xfrm>
            <a:off x="9445839" y="2731197"/>
            <a:ext cx="2453790" cy="400110"/>
          </a:xfrm>
          <a:prstGeom prst="rect">
            <a:avLst/>
          </a:prstGeom>
          <a:noFill/>
        </p:spPr>
        <p:txBody>
          <a:bodyPr wrap="square">
            <a:spAutoFit/>
          </a:bodyPr>
          <a:lstStyle/>
          <a:p>
            <a:r>
              <a:rPr lang="ko-KR" altLang="en-US" sz="1000">
                <a:solidFill>
                  <a:srgbClr val="00B0F0"/>
                </a:solidFill>
                <a:latin typeface="나눔스퀘어라운드 Regular" panose="020B0600000101010101" pitchFamily="50" charset="-127"/>
                <a:ea typeface="나눔스퀘어라운드 Regular" panose="020B0600000101010101" pitchFamily="50" charset="-127"/>
              </a:rPr>
              <a:t>◀</a:t>
            </a:r>
            <a:r>
              <a:rPr lang="ko-KR" altLang="en-US" sz="1000">
                <a:latin typeface="나눔스퀘어라운드 Regular" panose="020B0600000101010101" pitchFamily="50" charset="-127"/>
                <a:ea typeface="나눔스퀘어라운드 Regular" panose="020B0600000101010101" pitchFamily="50" charset="-127"/>
              </a:rPr>
              <a:t> </a:t>
            </a:r>
            <a:r>
              <a:rPr lang="ko-KR" altLang="en-US" sz="1000"/>
              <a:t>조영우(학생 작품) 등나무 하트(사진/ 2016년 작) 아래위로 찍음(로우 앵글).</a:t>
            </a:r>
          </a:p>
        </p:txBody>
      </p:sp>
      <p:sp>
        <p:nvSpPr>
          <p:cNvPr id="23" name="TextBox 22">
            <a:extLst>
              <a:ext uri="{FF2B5EF4-FFF2-40B4-BE49-F238E27FC236}">
                <a16:creationId xmlns:a16="http://schemas.microsoft.com/office/drawing/2014/main" id="{E10930C7-6FFB-4F58-897B-B5B9979BA915}"/>
              </a:ext>
            </a:extLst>
          </p:cNvPr>
          <p:cNvSpPr txBox="1"/>
          <p:nvPr/>
        </p:nvSpPr>
        <p:spPr>
          <a:xfrm>
            <a:off x="9447465" y="3320783"/>
            <a:ext cx="2646879" cy="400110"/>
          </a:xfrm>
          <a:prstGeom prst="rect">
            <a:avLst/>
          </a:prstGeom>
          <a:noFill/>
        </p:spPr>
        <p:txBody>
          <a:bodyPr wrap="square">
            <a:spAutoFit/>
          </a:bodyPr>
          <a:lstStyle/>
          <a:p>
            <a:r>
              <a:rPr lang="ko-KR" altLang="en-US" sz="1000">
                <a:solidFill>
                  <a:srgbClr val="00B0F0"/>
                </a:solidFill>
                <a:latin typeface="나눔스퀘어라운드 Regular" panose="020B0600000101010101" pitchFamily="50" charset="-127"/>
                <a:ea typeface="나눔스퀘어라운드 Regular" panose="020B0600000101010101" pitchFamily="50" charset="-127"/>
              </a:rPr>
              <a:t>▼▽</a:t>
            </a:r>
            <a:r>
              <a:rPr lang="ko-KR" altLang="en-US" sz="1000">
                <a:latin typeface="나눔스퀘어라운드 Regular" panose="020B0600000101010101" pitchFamily="50" charset="-127"/>
                <a:ea typeface="나눔스퀘어라운드 Regular" panose="020B0600000101010101" pitchFamily="50" charset="-127"/>
              </a:rPr>
              <a:t> </a:t>
            </a:r>
            <a:r>
              <a:rPr lang="ko-KR" altLang="en-US" sz="1000"/>
              <a:t>박진하(학생 작품) 물 그림자(사진/2016년 작) 위아래를 보고 찍음(하이 앵글). </a:t>
            </a:r>
          </a:p>
        </p:txBody>
      </p:sp>
      <p:sp>
        <p:nvSpPr>
          <p:cNvPr id="25" name="TextBox 24">
            <a:extLst>
              <a:ext uri="{FF2B5EF4-FFF2-40B4-BE49-F238E27FC236}">
                <a16:creationId xmlns:a16="http://schemas.microsoft.com/office/drawing/2014/main" id="{D92E1F87-B377-454A-80ED-DBCE1FC38B4D}"/>
              </a:ext>
            </a:extLst>
          </p:cNvPr>
          <p:cNvSpPr txBox="1"/>
          <p:nvPr/>
        </p:nvSpPr>
        <p:spPr>
          <a:xfrm>
            <a:off x="9470834" y="3947291"/>
            <a:ext cx="2600140" cy="400110"/>
          </a:xfrm>
          <a:prstGeom prst="rect">
            <a:avLst/>
          </a:prstGeom>
          <a:noFill/>
        </p:spPr>
        <p:txBody>
          <a:bodyPr wrap="square">
            <a:spAutoFit/>
          </a:bodyPr>
          <a:lstStyle/>
          <a:p>
            <a:r>
              <a:rPr lang="ko-KR" altLang="en-US" sz="1000">
                <a:solidFill>
                  <a:srgbClr val="00B0F0"/>
                </a:solidFill>
                <a:latin typeface="나눔스퀘어라운드 Regular" panose="020B0600000101010101" pitchFamily="50" charset="-127"/>
                <a:ea typeface="나눔스퀘어라운드 Regular" panose="020B0600000101010101" pitchFamily="50" charset="-127"/>
              </a:rPr>
              <a:t>▽▼</a:t>
            </a:r>
            <a:r>
              <a:rPr lang="ko-KR" altLang="en-US" sz="1000">
                <a:latin typeface="나눔스퀘어라운드 Regular" panose="020B0600000101010101" pitchFamily="50" charset="-127"/>
                <a:ea typeface="나눔스퀘어라운드 Regular" panose="020B0600000101010101" pitchFamily="50" charset="-127"/>
              </a:rPr>
              <a:t> </a:t>
            </a:r>
            <a:r>
              <a:rPr lang="ko-KR" altLang="en-US" sz="1000"/>
              <a:t>이현(학생 작품) 키보드(사진/2016년 작) 눈높이와 수평이 되게 찍음(아이레벨).</a:t>
            </a:r>
          </a:p>
        </p:txBody>
      </p:sp>
      <p:sp>
        <p:nvSpPr>
          <p:cNvPr id="27" name="웃는 얼굴 26">
            <a:extLst>
              <a:ext uri="{FF2B5EF4-FFF2-40B4-BE49-F238E27FC236}">
                <a16:creationId xmlns:a16="http://schemas.microsoft.com/office/drawing/2014/main" id="{58D998DB-C7C0-44CF-A992-A58F79283802}"/>
              </a:ext>
            </a:extLst>
          </p:cNvPr>
          <p:cNvSpPr/>
          <p:nvPr/>
        </p:nvSpPr>
        <p:spPr>
          <a:xfrm>
            <a:off x="5675547" y="5107187"/>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웃는 얼굴 27">
            <a:extLst>
              <a:ext uri="{FF2B5EF4-FFF2-40B4-BE49-F238E27FC236}">
                <a16:creationId xmlns:a16="http://schemas.microsoft.com/office/drawing/2014/main" id="{25FEEBCF-47C5-4856-9084-D9719C14BD54}"/>
              </a:ext>
            </a:extLst>
          </p:cNvPr>
          <p:cNvSpPr/>
          <p:nvPr/>
        </p:nvSpPr>
        <p:spPr>
          <a:xfrm>
            <a:off x="5978869" y="5117543"/>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웃는 얼굴 28">
            <a:extLst>
              <a:ext uri="{FF2B5EF4-FFF2-40B4-BE49-F238E27FC236}">
                <a16:creationId xmlns:a16="http://schemas.microsoft.com/office/drawing/2014/main" id="{59E36802-7B62-47C0-B379-72871AB80B29}"/>
              </a:ext>
            </a:extLst>
          </p:cNvPr>
          <p:cNvSpPr/>
          <p:nvPr/>
        </p:nvSpPr>
        <p:spPr>
          <a:xfrm>
            <a:off x="6273308" y="5110139"/>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웃는 얼굴 31">
            <a:extLst>
              <a:ext uri="{FF2B5EF4-FFF2-40B4-BE49-F238E27FC236}">
                <a16:creationId xmlns:a16="http://schemas.microsoft.com/office/drawing/2014/main" id="{6B4DB0D1-A326-41BF-8F56-542AA6718188}"/>
              </a:ext>
            </a:extLst>
          </p:cNvPr>
          <p:cNvSpPr/>
          <p:nvPr/>
        </p:nvSpPr>
        <p:spPr>
          <a:xfrm>
            <a:off x="5679988" y="6039707"/>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웃는 얼굴 32">
            <a:extLst>
              <a:ext uri="{FF2B5EF4-FFF2-40B4-BE49-F238E27FC236}">
                <a16:creationId xmlns:a16="http://schemas.microsoft.com/office/drawing/2014/main" id="{EDB60BC0-BAB7-4333-97F4-8FD127CCF1C1}"/>
              </a:ext>
            </a:extLst>
          </p:cNvPr>
          <p:cNvSpPr/>
          <p:nvPr/>
        </p:nvSpPr>
        <p:spPr>
          <a:xfrm>
            <a:off x="5983310" y="6050063"/>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웃는 얼굴 33">
            <a:extLst>
              <a:ext uri="{FF2B5EF4-FFF2-40B4-BE49-F238E27FC236}">
                <a16:creationId xmlns:a16="http://schemas.microsoft.com/office/drawing/2014/main" id="{B2D062D6-6C9F-4642-9687-6F9687A65E0C}"/>
              </a:ext>
            </a:extLst>
          </p:cNvPr>
          <p:cNvSpPr/>
          <p:nvPr/>
        </p:nvSpPr>
        <p:spPr>
          <a:xfrm>
            <a:off x="6277749" y="6042659"/>
            <a:ext cx="257453" cy="257453"/>
          </a:xfrm>
          <a:prstGeom prst="smileyFac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66202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6D9CE1-F714-4DE2-8A5F-AE9441CD1D1B}"/>
              </a:ext>
            </a:extLst>
          </p:cNvPr>
          <p:cNvSpPr txBox="1"/>
          <p:nvPr/>
        </p:nvSpPr>
        <p:spPr>
          <a:xfrm>
            <a:off x="884971" y="0"/>
            <a:ext cx="384913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뉴 미디어 아트</a:t>
            </a:r>
          </a:p>
        </p:txBody>
      </p:sp>
      <p:sp>
        <p:nvSpPr>
          <p:cNvPr id="5" name="TextBox 4">
            <a:extLst>
              <a:ext uri="{FF2B5EF4-FFF2-40B4-BE49-F238E27FC236}">
                <a16:creationId xmlns:a16="http://schemas.microsoft.com/office/drawing/2014/main" id="{96F9081F-D0F0-4B19-B878-D2F1C9EDD00F}"/>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pic>
        <p:nvPicPr>
          <p:cNvPr id="7" name="그림 6">
            <a:extLst>
              <a:ext uri="{FF2B5EF4-FFF2-40B4-BE49-F238E27FC236}">
                <a16:creationId xmlns:a16="http://schemas.microsoft.com/office/drawing/2014/main" id="{048FA1F6-E41E-47FA-B5AA-40713763F720}"/>
              </a:ext>
            </a:extLst>
          </p:cNvPr>
          <p:cNvPicPr>
            <a:picLocks noChangeAspect="1"/>
          </p:cNvPicPr>
          <p:nvPr/>
        </p:nvPicPr>
        <p:blipFill>
          <a:blip r:embed="rId2"/>
          <a:stretch>
            <a:fillRect/>
          </a:stretch>
        </p:blipFill>
        <p:spPr>
          <a:xfrm>
            <a:off x="455145" y="2219649"/>
            <a:ext cx="5640855" cy="3070475"/>
          </a:xfrm>
          <a:prstGeom prst="rect">
            <a:avLst/>
          </a:prstGeom>
        </p:spPr>
      </p:pic>
      <p:pic>
        <p:nvPicPr>
          <p:cNvPr id="9" name="그림 8">
            <a:extLst>
              <a:ext uri="{FF2B5EF4-FFF2-40B4-BE49-F238E27FC236}">
                <a16:creationId xmlns:a16="http://schemas.microsoft.com/office/drawing/2014/main" id="{D7C98ADB-8265-4ABB-8184-C56DCE9A467E}"/>
              </a:ext>
            </a:extLst>
          </p:cNvPr>
          <p:cNvPicPr>
            <a:picLocks noChangeAspect="1"/>
          </p:cNvPicPr>
          <p:nvPr/>
        </p:nvPicPr>
        <p:blipFill>
          <a:blip r:embed="rId3"/>
          <a:stretch>
            <a:fillRect/>
          </a:stretch>
        </p:blipFill>
        <p:spPr>
          <a:xfrm>
            <a:off x="6283748" y="2219649"/>
            <a:ext cx="5345279" cy="3070475"/>
          </a:xfrm>
          <a:prstGeom prst="rect">
            <a:avLst/>
          </a:prstGeom>
        </p:spPr>
      </p:pic>
      <p:sp>
        <p:nvSpPr>
          <p:cNvPr id="11" name="TextBox 10">
            <a:extLst>
              <a:ext uri="{FF2B5EF4-FFF2-40B4-BE49-F238E27FC236}">
                <a16:creationId xmlns:a16="http://schemas.microsoft.com/office/drawing/2014/main" id="{815683E3-35BD-4030-ABAD-30242C8AC5B6}"/>
              </a:ext>
            </a:extLst>
          </p:cNvPr>
          <p:cNvSpPr txBox="1"/>
          <p:nvPr/>
        </p:nvSpPr>
        <p:spPr>
          <a:xfrm>
            <a:off x="375820" y="5554377"/>
            <a:ext cx="6096000"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이이남</a:t>
            </a:r>
            <a:r>
              <a:rPr lang="ko-KR" altLang="en-US" sz="1000"/>
              <a:t>(한국/1969~) </a:t>
            </a:r>
            <a:r>
              <a:rPr lang="ko-KR" altLang="en-US" sz="1000" b="1"/>
              <a:t>인왕제색도</a:t>
            </a:r>
            <a:r>
              <a:rPr lang="ko-KR" altLang="en-US" sz="1000"/>
              <a:t>(LED 비디오 설치/2008년 작)</a:t>
            </a:r>
          </a:p>
        </p:txBody>
      </p:sp>
      <p:sp>
        <p:nvSpPr>
          <p:cNvPr id="13" name="TextBox 12">
            <a:extLst>
              <a:ext uri="{FF2B5EF4-FFF2-40B4-BE49-F238E27FC236}">
                <a16:creationId xmlns:a16="http://schemas.microsoft.com/office/drawing/2014/main" id="{AA9451C8-0714-47BA-83B2-C8519E1A535D}"/>
              </a:ext>
            </a:extLst>
          </p:cNvPr>
          <p:cNvSpPr txBox="1"/>
          <p:nvPr/>
        </p:nvSpPr>
        <p:spPr>
          <a:xfrm>
            <a:off x="375820" y="5800598"/>
            <a:ext cx="11360459" cy="754374"/>
          </a:xfrm>
          <a:prstGeom prst="rect">
            <a:avLst/>
          </a:prstGeom>
          <a:noFill/>
        </p:spPr>
        <p:txBody>
          <a:bodyPr wrap="square">
            <a:spAutoFit/>
          </a:bodyPr>
          <a:lstStyle/>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겸재 정선의 인왕제색도를 </a:t>
            </a:r>
            <a:r>
              <a:rPr lang="ko-KR" altLang="en-US" sz="1000">
                <a:latin typeface="Adobe 고딕 Std B" panose="020B0800000000000000" pitchFamily="34" charset="-127"/>
                <a:ea typeface="Adobe 고딕 Std B" panose="020B0800000000000000" pitchFamily="34" charset="-127"/>
                <a:cs typeface="함초롬바탕" panose="02030604000101010101" pitchFamily="18" charset="-127"/>
              </a:rPr>
              <a:t>LED 화면 속</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에서 재해석한 이이남의 작품이다. 시시각각으로 변하는 화면 속의 그림은 시각적, 청각적인 볼거리를 제공해 준다. 이 작품은 우리의 상상력을 자극하여, 감각의 새로운 영역을 열어줌과 동시에 감상의 깊이까지 더해 준다. 18세기 서울 풍경 위에 21세기의 서울 풍경이 겹쳐지면서 새로운 볼거리를 만들어 내고 있는데, 공간 예술인 미술이 디지털의 힘을 얻어 시간까지 끌어들이고 있다. 자연스럽게 변화하는 화면은 디지털 시대의 예술이 무엇인지를 느끼게 해주고 있다. </a:t>
            </a:r>
          </a:p>
        </p:txBody>
      </p:sp>
      <p:sp>
        <p:nvSpPr>
          <p:cNvPr id="14" name="TextBox 13">
            <a:extLst>
              <a:ext uri="{FF2B5EF4-FFF2-40B4-BE49-F238E27FC236}">
                <a16:creationId xmlns:a16="http://schemas.microsoft.com/office/drawing/2014/main" id="{38EF7A99-9A5B-42BB-B7DF-64790F456C4D}"/>
              </a:ext>
            </a:extLst>
          </p:cNvPr>
          <p:cNvSpPr txBox="1"/>
          <p:nvPr/>
        </p:nvSpPr>
        <p:spPr>
          <a:xfrm>
            <a:off x="994300" y="851119"/>
            <a:ext cx="10741979" cy="400110"/>
          </a:xfrm>
          <a:prstGeom prst="rect">
            <a:avLst/>
          </a:prstGeom>
          <a:noFill/>
        </p:spPr>
        <p:txBody>
          <a:bodyPr wrap="square" rtlCol="0">
            <a:spAutoFit/>
          </a:bodyPr>
          <a:lstStyle/>
          <a:p>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① 컴퓨터</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②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사진 </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③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영상 등 다양한 매체와 융합한 미술이며 감상자들과 상호 소통하려는 특징이 있다</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a:t>
            </a:r>
            <a:endPar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endParaRPr>
          </a:p>
        </p:txBody>
      </p:sp>
      <p:cxnSp>
        <p:nvCxnSpPr>
          <p:cNvPr id="15" name="직선 연결선 14">
            <a:extLst>
              <a:ext uri="{FF2B5EF4-FFF2-40B4-BE49-F238E27FC236}">
                <a16:creationId xmlns:a16="http://schemas.microsoft.com/office/drawing/2014/main" id="{CC587798-64D8-439C-946C-8E9106A73FAA}"/>
              </a:ext>
            </a:extLst>
          </p:cNvPr>
          <p:cNvCxnSpPr/>
          <p:nvPr/>
        </p:nvCxnSpPr>
        <p:spPr>
          <a:xfrm>
            <a:off x="982625" y="918941"/>
            <a:ext cx="0" cy="2738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544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5CF0CA86-9685-4AAE-8FDD-41CE018E3BAB}"/>
              </a:ext>
            </a:extLst>
          </p:cNvPr>
          <p:cNvPicPr>
            <a:picLocks noChangeAspect="1"/>
          </p:cNvPicPr>
          <p:nvPr/>
        </p:nvPicPr>
        <p:blipFill>
          <a:blip r:embed="rId2"/>
          <a:stretch>
            <a:fillRect/>
          </a:stretch>
        </p:blipFill>
        <p:spPr>
          <a:xfrm>
            <a:off x="267526" y="1140926"/>
            <a:ext cx="3600106" cy="3982974"/>
          </a:xfrm>
          <a:prstGeom prst="rect">
            <a:avLst/>
          </a:prstGeom>
        </p:spPr>
      </p:pic>
      <p:sp>
        <p:nvSpPr>
          <p:cNvPr id="7" name="TextBox 6">
            <a:extLst>
              <a:ext uri="{FF2B5EF4-FFF2-40B4-BE49-F238E27FC236}">
                <a16:creationId xmlns:a16="http://schemas.microsoft.com/office/drawing/2014/main" id="{FB5A1D68-4ECB-444D-BA53-D9F8B13D6F42}"/>
              </a:ext>
            </a:extLst>
          </p:cNvPr>
          <p:cNvSpPr txBox="1"/>
          <p:nvPr/>
        </p:nvSpPr>
        <p:spPr>
          <a:xfrm>
            <a:off x="169237" y="5409562"/>
            <a:ext cx="3796684" cy="832023"/>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박천신</a:t>
            </a:r>
            <a:r>
              <a:rPr lang="ko-KR" altLang="en-US" sz="1000"/>
              <a:t>(한국/1959~) </a:t>
            </a:r>
            <a:r>
              <a:rPr lang="ko-KR" altLang="en-US" sz="1000" b="1"/>
              <a:t>소나기</a:t>
            </a:r>
            <a:r>
              <a:rPr lang="ko-KR" altLang="en-US" sz="1000"/>
              <a:t>(Shower/컴퓨터/디지털 이미지/2012년 작) </a:t>
            </a:r>
            <a:endParaRPr lang="en-US" altLang="ko-KR" sz="1000"/>
          </a:p>
          <a:p>
            <a:pPr>
              <a:lnSpc>
                <a:spcPct val="150000"/>
              </a:lnSpc>
            </a:pPr>
            <a:r>
              <a:rPr lang="ko-KR" altLang="en-US" sz="1000">
                <a:solidFill>
                  <a:schemeClr val="tx1">
                    <a:lumMod val="50000"/>
                    <a:lumOff val="50000"/>
                  </a:schemeClr>
                </a:solidFill>
              </a:rPr>
              <a:t>한국 전통 무용을 통해 자연과 인간의 조화를  디지털 페인팅으로 표현하였다. </a:t>
            </a:r>
          </a:p>
        </p:txBody>
      </p:sp>
      <p:pic>
        <p:nvPicPr>
          <p:cNvPr id="9" name="그림 8">
            <a:extLst>
              <a:ext uri="{FF2B5EF4-FFF2-40B4-BE49-F238E27FC236}">
                <a16:creationId xmlns:a16="http://schemas.microsoft.com/office/drawing/2014/main" id="{692BDEAB-397E-4698-92C4-11C77BF494CF}"/>
              </a:ext>
            </a:extLst>
          </p:cNvPr>
          <p:cNvPicPr>
            <a:picLocks noChangeAspect="1"/>
          </p:cNvPicPr>
          <p:nvPr/>
        </p:nvPicPr>
        <p:blipFill>
          <a:blip r:embed="rId3"/>
          <a:stretch>
            <a:fillRect/>
          </a:stretch>
        </p:blipFill>
        <p:spPr>
          <a:xfrm>
            <a:off x="4119239" y="1140926"/>
            <a:ext cx="4051141" cy="4144701"/>
          </a:xfrm>
          <a:prstGeom prst="rect">
            <a:avLst/>
          </a:prstGeom>
        </p:spPr>
      </p:pic>
      <p:sp>
        <p:nvSpPr>
          <p:cNvPr id="11" name="TextBox 10">
            <a:extLst>
              <a:ext uri="{FF2B5EF4-FFF2-40B4-BE49-F238E27FC236}">
                <a16:creationId xmlns:a16="http://schemas.microsoft.com/office/drawing/2014/main" id="{9FF0EA27-57FA-4FFF-8DFB-E8434451D443}"/>
              </a:ext>
            </a:extLst>
          </p:cNvPr>
          <p:cNvSpPr txBox="1"/>
          <p:nvPr/>
        </p:nvSpPr>
        <p:spPr>
          <a:xfrm>
            <a:off x="4119239" y="5409562"/>
            <a:ext cx="3894338" cy="1062150"/>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홍성철</a:t>
            </a:r>
            <a:r>
              <a:rPr lang="ko-KR" altLang="en-US" sz="1000"/>
              <a:t>(한국/1969~) </a:t>
            </a:r>
            <a:r>
              <a:rPr lang="ko-KR" altLang="en-US" sz="1000" b="1"/>
              <a:t>String_hands_4840</a:t>
            </a:r>
            <a:r>
              <a:rPr lang="ko-KR" altLang="en-US" sz="1000"/>
              <a:t>(</a:t>
            </a:r>
            <a:r>
              <a:rPr lang="en-US" altLang="ko-KR" sz="1000"/>
              <a:t>P</a:t>
            </a:r>
            <a:r>
              <a:rPr lang="ko-KR" altLang="en-US" sz="1000"/>
              <a:t>rint on </a:t>
            </a:r>
            <a:r>
              <a:rPr lang="en-US" altLang="ko-KR" sz="1000"/>
              <a:t>E</a:t>
            </a:r>
            <a:r>
              <a:rPr lang="ko-KR" altLang="en-US" sz="1000"/>
              <a:t>lastic string in a steel frame/100x100x14cm, 2015년 작) </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신체 일부나 전체를 사진으로 찍고 이것을 줄(string) 위에 프린트한 다음 여러 겹으로 재구성하는 기법이다. 사진의 평면 형상을 입체화시킨 것인데 보는 각도에 따라 착시 현상을 일으킨다.</a:t>
            </a:r>
          </a:p>
        </p:txBody>
      </p:sp>
      <p:sp>
        <p:nvSpPr>
          <p:cNvPr id="6" name="TextBox 5">
            <a:extLst>
              <a:ext uri="{FF2B5EF4-FFF2-40B4-BE49-F238E27FC236}">
                <a16:creationId xmlns:a16="http://schemas.microsoft.com/office/drawing/2014/main" id="{86CA921F-68E9-4884-9CFE-42034BA374DF}"/>
              </a:ext>
            </a:extLst>
          </p:cNvPr>
          <p:cNvSpPr txBox="1"/>
          <p:nvPr/>
        </p:nvSpPr>
        <p:spPr>
          <a:xfrm>
            <a:off x="884971" y="0"/>
            <a:ext cx="384913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뉴 미디어 아트</a:t>
            </a:r>
          </a:p>
        </p:txBody>
      </p:sp>
      <p:sp>
        <p:nvSpPr>
          <p:cNvPr id="8" name="TextBox 7">
            <a:extLst>
              <a:ext uri="{FF2B5EF4-FFF2-40B4-BE49-F238E27FC236}">
                <a16:creationId xmlns:a16="http://schemas.microsoft.com/office/drawing/2014/main" id="{F553A15B-78E3-46F6-A558-11267F0144B4}"/>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pic>
        <p:nvPicPr>
          <p:cNvPr id="10" name="그림 9">
            <a:extLst>
              <a:ext uri="{FF2B5EF4-FFF2-40B4-BE49-F238E27FC236}">
                <a16:creationId xmlns:a16="http://schemas.microsoft.com/office/drawing/2014/main" id="{E8D3682C-D3DC-448D-AA8C-E4B4EA2760F9}"/>
              </a:ext>
            </a:extLst>
          </p:cNvPr>
          <p:cNvPicPr>
            <a:picLocks noChangeAspect="1"/>
          </p:cNvPicPr>
          <p:nvPr/>
        </p:nvPicPr>
        <p:blipFill rotWithShape="1">
          <a:blip r:embed="rId4"/>
          <a:srcRect r="9826" b="-1"/>
          <a:stretch/>
        </p:blipFill>
        <p:spPr>
          <a:xfrm>
            <a:off x="8170381" y="1300159"/>
            <a:ext cx="4021620" cy="1973489"/>
          </a:xfrm>
          <a:prstGeom prst="rect">
            <a:avLst/>
          </a:prstGeom>
        </p:spPr>
      </p:pic>
      <p:pic>
        <p:nvPicPr>
          <p:cNvPr id="12" name="그림 11">
            <a:extLst>
              <a:ext uri="{FF2B5EF4-FFF2-40B4-BE49-F238E27FC236}">
                <a16:creationId xmlns:a16="http://schemas.microsoft.com/office/drawing/2014/main" id="{9C2032FE-90C7-41A3-9414-4E97CF0C6F12}"/>
              </a:ext>
            </a:extLst>
          </p:cNvPr>
          <p:cNvPicPr>
            <a:picLocks noChangeAspect="1"/>
          </p:cNvPicPr>
          <p:nvPr/>
        </p:nvPicPr>
        <p:blipFill rotWithShape="1">
          <a:blip r:embed="rId5"/>
          <a:srcRect t="12146" r="-2" b="36154"/>
          <a:stretch/>
        </p:blipFill>
        <p:spPr>
          <a:xfrm>
            <a:off x="8175012" y="3375003"/>
            <a:ext cx="4016988" cy="1910624"/>
          </a:xfrm>
          <a:prstGeom prst="rect">
            <a:avLst/>
          </a:prstGeom>
        </p:spPr>
      </p:pic>
      <p:sp>
        <p:nvSpPr>
          <p:cNvPr id="13" name="TextBox 12">
            <a:extLst>
              <a:ext uri="{FF2B5EF4-FFF2-40B4-BE49-F238E27FC236}">
                <a16:creationId xmlns:a16="http://schemas.microsoft.com/office/drawing/2014/main" id="{A6DBBC87-8E3C-42B7-BA04-B1603D4BF1EF}"/>
              </a:ext>
            </a:extLst>
          </p:cNvPr>
          <p:cNvSpPr txBox="1"/>
          <p:nvPr/>
        </p:nvSpPr>
        <p:spPr>
          <a:xfrm>
            <a:off x="8166895" y="5444860"/>
            <a:ext cx="4016987" cy="1062150"/>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이주용</a:t>
            </a:r>
            <a:r>
              <a:rPr lang="ko-KR" altLang="en-US" sz="1000"/>
              <a:t>(한국/1958~) </a:t>
            </a:r>
            <a:r>
              <a:rPr lang="ko-KR" altLang="en-US" sz="1000" b="1"/>
              <a:t>사물과 기억을 기록하다</a:t>
            </a:r>
            <a:r>
              <a:rPr lang="ko-KR" altLang="en-US" sz="1000"/>
              <a:t>(홀로그래피 기술로 제작된 미디어 아트 /가변 크기/2013년 작)</a:t>
            </a:r>
            <a:endParaRPr lang="en-US" altLang="ko-KR" sz="1000"/>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액자 안에 홀로그램이 각각의 주제와 형상으로 재현되었다. 전통적인 미술 재료와 표현 기법에서 벗어나 달라진 현대 미술의 양상을 나타내고 있다. </a:t>
            </a:r>
          </a:p>
        </p:txBody>
      </p:sp>
    </p:spTree>
    <p:extLst>
      <p:ext uri="{BB962C8B-B14F-4D97-AF65-F5344CB8AC3E}">
        <p14:creationId xmlns:p14="http://schemas.microsoft.com/office/powerpoint/2010/main" val="185042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55ABC7-260B-4D14-948B-9C9F56B27889}"/>
              </a:ext>
            </a:extLst>
          </p:cNvPr>
          <p:cNvSpPr txBox="1"/>
          <p:nvPr/>
        </p:nvSpPr>
        <p:spPr>
          <a:xfrm>
            <a:off x="884971" y="0"/>
            <a:ext cx="384913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뉴 미디어 아트</a:t>
            </a:r>
          </a:p>
        </p:txBody>
      </p:sp>
      <p:sp>
        <p:nvSpPr>
          <p:cNvPr id="7" name="TextBox 6">
            <a:extLst>
              <a:ext uri="{FF2B5EF4-FFF2-40B4-BE49-F238E27FC236}">
                <a16:creationId xmlns:a16="http://schemas.microsoft.com/office/drawing/2014/main" id="{303556AA-33C7-4F51-9471-B09ED6521BCE}"/>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4E0D3B77-1133-45CD-94FF-3CE2BD177325}"/>
              </a:ext>
            </a:extLst>
          </p:cNvPr>
          <p:cNvSpPr txBox="1"/>
          <p:nvPr/>
        </p:nvSpPr>
        <p:spPr>
          <a:xfrm>
            <a:off x="991503" y="1087429"/>
            <a:ext cx="3623108"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체험하고 상호 소통하는 미술 읽기</a:t>
            </a:r>
            <a:endParaRPr lang="ko-KR" altLang="en-US" b="1">
              <a:solidFill>
                <a:schemeClr val="bg1"/>
              </a:solidFill>
            </a:endParaRPr>
          </a:p>
        </p:txBody>
      </p:sp>
      <p:sp>
        <p:nvSpPr>
          <p:cNvPr id="10" name="TextBox 9">
            <a:extLst>
              <a:ext uri="{FF2B5EF4-FFF2-40B4-BE49-F238E27FC236}">
                <a16:creationId xmlns:a16="http://schemas.microsoft.com/office/drawing/2014/main" id="{4BC139BD-964E-4E1A-892B-DD1540ADC92D}"/>
              </a:ext>
            </a:extLst>
          </p:cNvPr>
          <p:cNvSpPr txBox="1"/>
          <p:nvPr/>
        </p:nvSpPr>
        <p:spPr>
          <a:xfrm>
            <a:off x="4614611" y="979707"/>
            <a:ext cx="7192691" cy="584775"/>
          </a:xfrm>
          <a:prstGeom prst="rect">
            <a:avLst/>
          </a:prstGeom>
          <a:solidFill>
            <a:schemeClr val="accent4">
              <a:lumMod val="20000"/>
              <a:lumOff val="80000"/>
            </a:schemeClr>
          </a:solidFill>
        </p:spPr>
        <p:txBody>
          <a:bodyPr wrap="square">
            <a:spAutoFit/>
          </a:bodyPr>
          <a:lstStyle/>
          <a:p>
            <a:r>
              <a:rPr lang="ko-KR" altLang="en-US" sz="1600"/>
              <a:t>거리의 설치 조형, 미디어 파사드, 컴퓨터와 인터넷을 이용한 가상 공간 등으로 확장</a:t>
            </a:r>
          </a:p>
        </p:txBody>
      </p:sp>
      <p:pic>
        <p:nvPicPr>
          <p:cNvPr id="16" name="그림 15">
            <a:extLst>
              <a:ext uri="{FF2B5EF4-FFF2-40B4-BE49-F238E27FC236}">
                <a16:creationId xmlns:a16="http://schemas.microsoft.com/office/drawing/2014/main" id="{3233D5F9-1488-408A-BF38-6115E1C005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300"/>
                    </a14:imgEffect>
                  </a14:imgLayer>
                </a14:imgProps>
              </a:ext>
            </a:extLst>
          </a:blip>
          <a:stretch>
            <a:fillRect/>
          </a:stretch>
        </p:blipFill>
        <p:spPr>
          <a:xfrm>
            <a:off x="555551" y="2023910"/>
            <a:ext cx="6634708" cy="3548528"/>
          </a:xfrm>
          <a:prstGeom prst="rect">
            <a:avLst/>
          </a:prstGeom>
        </p:spPr>
      </p:pic>
      <p:pic>
        <p:nvPicPr>
          <p:cNvPr id="20" name="그림 19">
            <a:extLst>
              <a:ext uri="{FF2B5EF4-FFF2-40B4-BE49-F238E27FC236}">
                <a16:creationId xmlns:a16="http://schemas.microsoft.com/office/drawing/2014/main" id="{B39BB7C1-A139-47CE-8E46-0BE2EF9227C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900"/>
                    </a14:imgEffect>
                  </a14:imgLayer>
                </a14:imgProps>
              </a:ext>
            </a:extLst>
          </a:blip>
          <a:stretch>
            <a:fillRect/>
          </a:stretch>
        </p:blipFill>
        <p:spPr>
          <a:xfrm>
            <a:off x="7275215" y="2023910"/>
            <a:ext cx="4532087" cy="3548528"/>
          </a:xfrm>
          <a:prstGeom prst="rect">
            <a:avLst/>
          </a:prstGeom>
        </p:spPr>
      </p:pic>
      <p:sp>
        <p:nvSpPr>
          <p:cNvPr id="22" name="TextBox 21">
            <a:extLst>
              <a:ext uri="{FF2B5EF4-FFF2-40B4-BE49-F238E27FC236}">
                <a16:creationId xmlns:a16="http://schemas.microsoft.com/office/drawing/2014/main" id="{9DFC131D-769C-4B61-8DEC-8A7A427C8ED1}"/>
              </a:ext>
            </a:extLst>
          </p:cNvPr>
          <p:cNvSpPr txBox="1"/>
          <p:nvPr/>
        </p:nvSpPr>
        <p:spPr>
          <a:xfrm>
            <a:off x="447956" y="5696055"/>
            <a:ext cx="11359345" cy="754374"/>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한국콘텐츠진흥원</a:t>
            </a:r>
            <a:r>
              <a:rPr lang="ko-KR" altLang="en-US" sz="1000"/>
              <a:t>(한국) </a:t>
            </a:r>
            <a:r>
              <a:rPr lang="ko-KR" altLang="en-US" sz="1000" b="1"/>
              <a:t>향유, 나누어 누리다</a:t>
            </a:r>
            <a:r>
              <a:rPr lang="ko-KR" altLang="en-US" sz="1000"/>
              <a:t>(</a:t>
            </a:r>
            <a:r>
              <a:rPr lang="ko-KR" altLang="en-US" sz="1000" b="1">
                <a:solidFill>
                  <a:srgbClr val="00B0F0"/>
                </a:solidFill>
              </a:rPr>
              <a:t>미디어 파사드</a:t>
            </a:r>
            <a:r>
              <a:rPr lang="ko-KR" altLang="en-US" sz="1000"/>
              <a:t>/가변 크기/2016년 작) </a:t>
            </a:r>
            <a:endParaRPr lang="en-US" altLang="ko-KR" sz="1000"/>
          </a:p>
          <a:p>
            <a:pPr>
              <a:lnSpc>
                <a:spcPct val="150000"/>
              </a:lnSpc>
            </a:pP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2016</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년 경복궁 경회루를 무대로 펼쳐진 미디어 파사드이다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궁궐 문화유산과 첨단 기술이 어우러져 아름다운 광경을 연출하였다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조선 시대</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백성을 사랑하는 마음으로 세상을 변화시킨 세종대왕의 꿈을 소재로 세종대왕이 백성과 함께 만들어내고 싶었던 꿈과 애민 사상</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그리고 백성이 나라의 근본이라는 민본주의를 미디어 파사드와 전통 무용을 결합한 융</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복합 공연으로 펼쳤다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endPar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endParaRPr>
          </a:p>
        </p:txBody>
      </p:sp>
    </p:spTree>
    <p:extLst>
      <p:ext uri="{BB962C8B-B14F-4D97-AF65-F5344CB8AC3E}">
        <p14:creationId xmlns:p14="http://schemas.microsoft.com/office/powerpoint/2010/main" val="2732857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B4013875-D418-4174-B99B-2BEEC6F57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988" y="2768433"/>
            <a:ext cx="4818093" cy="2710177"/>
          </a:xfrm>
        </p:spPr>
      </p:pic>
      <p:sp>
        <p:nvSpPr>
          <p:cNvPr id="9" name="TextBox 8">
            <a:extLst>
              <a:ext uri="{FF2B5EF4-FFF2-40B4-BE49-F238E27FC236}">
                <a16:creationId xmlns:a16="http://schemas.microsoft.com/office/drawing/2014/main" id="{AD1B502B-342B-49D8-8FA9-C38BA81AE74D}"/>
              </a:ext>
            </a:extLst>
          </p:cNvPr>
          <p:cNvSpPr txBox="1"/>
          <p:nvPr/>
        </p:nvSpPr>
        <p:spPr>
          <a:xfrm>
            <a:off x="884971" y="0"/>
            <a:ext cx="384913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뉴 미디어 아트</a:t>
            </a:r>
          </a:p>
        </p:txBody>
      </p:sp>
      <p:sp>
        <p:nvSpPr>
          <p:cNvPr id="11" name="TextBox 10">
            <a:extLst>
              <a:ext uri="{FF2B5EF4-FFF2-40B4-BE49-F238E27FC236}">
                <a16:creationId xmlns:a16="http://schemas.microsoft.com/office/drawing/2014/main" id="{6FEB7D49-FE0C-42AD-B157-5B3F829D0D05}"/>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13" name="TextBox 12">
            <a:extLst>
              <a:ext uri="{FF2B5EF4-FFF2-40B4-BE49-F238E27FC236}">
                <a16:creationId xmlns:a16="http://schemas.microsoft.com/office/drawing/2014/main" id="{D4B53D36-8FC0-45D2-903B-D04A84A5CDA6}"/>
              </a:ext>
            </a:extLst>
          </p:cNvPr>
          <p:cNvSpPr txBox="1"/>
          <p:nvPr/>
        </p:nvSpPr>
        <p:spPr>
          <a:xfrm>
            <a:off x="991503" y="1087429"/>
            <a:ext cx="3623108"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체험하고 상호 소통하는 미술 읽기</a:t>
            </a:r>
            <a:endParaRPr lang="ko-KR" altLang="en-US" b="1">
              <a:solidFill>
                <a:schemeClr val="bg1"/>
              </a:solidFill>
            </a:endParaRPr>
          </a:p>
        </p:txBody>
      </p:sp>
      <p:pic>
        <p:nvPicPr>
          <p:cNvPr id="7" name="그림 6">
            <a:extLst>
              <a:ext uri="{FF2B5EF4-FFF2-40B4-BE49-F238E27FC236}">
                <a16:creationId xmlns:a16="http://schemas.microsoft.com/office/drawing/2014/main" id="{C16E7238-3FB7-4BB4-942F-D346F8661A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85209" y="1709024"/>
            <a:ext cx="1496225" cy="1490842"/>
          </a:xfrm>
          <a:prstGeom prst="flowChartConnector">
            <a:avLst/>
          </a:prstGeom>
          <a:ln>
            <a:solidFill>
              <a:schemeClr val="bg1"/>
            </a:solidFill>
          </a:ln>
        </p:spPr>
      </p:pic>
      <p:sp>
        <p:nvSpPr>
          <p:cNvPr id="15" name="TextBox 14">
            <a:extLst>
              <a:ext uri="{FF2B5EF4-FFF2-40B4-BE49-F238E27FC236}">
                <a16:creationId xmlns:a16="http://schemas.microsoft.com/office/drawing/2014/main" id="{0561E3CB-07C3-45DC-86D8-AEB0E799397A}"/>
              </a:ext>
            </a:extLst>
          </p:cNvPr>
          <p:cNvSpPr txBox="1"/>
          <p:nvPr/>
        </p:nvSpPr>
        <p:spPr>
          <a:xfrm>
            <a:off x="242988" y="5607500"/>
            <a:ext cx="4818093" cy="754374"/>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P사</a:t>
            </a:r>
            <a:r>
              <a:rPr lang="ko-KR" altLang="en-US" sz="1000"/>
              <a:t>(스웨덴) </a:t>
            </a:r>
            <a:r>
              <a:rPr lang="ko-KR" altLang="en-US" sz="1000" b="1"/>
              <a:t>피아노 계단</a:t>
            </a:r>
            <a:r>
              <a:rPr lang="ko-KR" altLang="en-US" sz="1000"/>
              <a:t>(시트지, </a:t>
            </a:r>
            <a:r>
              <a:rPr lang="ko-KR" altLang="en-US" sz="1000" b="1">
                <a:solidFill>
                  <a:srgbClr val="00B0F0"/>
                </a:solidFill>
              </a:rPr>
              <a:t>센서</a:t>
            </a:r>
            <a:r>
              <a:rPr lang="ko-KR" altLang="en-US" sz="1000"/>
              <a:t>/2009년 작) </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계단을 밟으면 피아노가 연주되므로 설치 후 계단 이용자가 늘었다고 한다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시각적 이미지와 소리</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친환경적인 의도가 어우러진 작품이다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p>
        </p:txBody>
      </p:sp>
      <p:sp>
        <p:nvSpPr>
          <p:cNvPr id="21" name="TextBox 20">
            <a:extLst>
              <a:ext uri="{FF2B5EF4-FFF2-40B4-BE49-F238E27FC236}">
                <a16:creationId xmlns:a16="http://schemas.microsoft.com/office/drawing/2014/main" id="{3004B747-983F-4D46-9F91-F62DD16989D9}"/>
              </a:ext>
            </a:extLst>
          </p:cNvPr>
          <p:cNvSpPr txBox="1"/>
          <p:nvPr/>
        </p:nvSpPr>
        <p:spPr>
          <a:xfrm>
            <a:off x="5277602" y="5566280"/>
            <a:ext cx="3408231" cy="1216615"/>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전병삼</a:t>
            </a:r>
            <a:r>
              <a:rPr lang="ko-KR" altLang="en-US" sz="1000"/>
              <a:t>(한국/1977~ ) </a:t>
            </a:r>
            <a:r>
              <a:rPr lang="ko-KR" altLang="en-US" sz="1000" b="1"/>
              <a:t>달항아리</a:t>
            </a:r>
            <a:r>
              <a:rPr lang="ko-KR" altLang="en-US" sz="1000"/>
              <a:t>(디스크, </a:t>
            </a:r>
            <a:r>
              <a:rPr lang="ko-KR" altLang="en-US" sz="1000" b="1">
                <a:solidFill>
                  <a:srgbClr val="00B0F0"/>
                </a:solidFill>
              </a:rPr>
              <a:t>디지털 신호</a:t>
            </a:r>
            <a:r>
              <a:rPr lang="ko-KR" altLang="en-US" sz="1000"/>
              <a:t>/10×10.4m/2016년 작) </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물레 위에서 회전하는 달 항아리 형상으로 김포공항 국제선 청사에 설치된 작품이다. 앞에 설치된 카메라를 이용해 누구나 자신의 얼굴 이미지를 이 작품에 투사할 수 있다</a:t>
            </a:r>
            <a:r>
              <a:rPr lang="ko-KR" altLang="en-US" sz="1000"/>
              <a:t>. </a:t>
            </a:r>
          </a:p>
        </p:txBody>
      </p:sp>
      <p:pic>
        <p:nvPicPr>
          <p:cNvPr id="24" name="그림 23">
            <a:extLst>
              <a:ext uri="{FF2B5EF4-FFF2-40B4-BE49-F238E27FC236}">
                <a16:creationId xmlns:a16="http://schemas.microsoft.com/office/drawing/2014/main" id="{A0B8179D-A19A-4BAD-9841-1A3943DCC9A4}"/>
              </a:ext>
            </a:extLst>
          </p:cNvPr>
          <p:cNvPicPr>
            <a:picLocks noChangeAspect="1"/>
          </p:cNvPicPr>
          <p:nvPr/>
        </p:nvPicPr>
        <p:blipFill>
          <a:blip r:embed="rId5"/>
          <a:stretch>
            <a:fillRect/>
          </a:stretch>
        </p:blipFill>
        <p:spPr>
          <a:xfrm>
            <a:off x="5435381" y="2336557"/>
            <a:ext cx="3174006" cy="3142053"/>
          </a:xfrm>
          <a:prstGeom prst="rect">
            <a:avLst/>
          </a:prstGeom>
        </p:spPr>
      </p:pic>
      <p:pic>
        <p:nvPicPr>
          <p:cNvPr id="26" name="그림 25">
            <a:extLst>
              <a:ext uri="{FF2B5EF4-FFF2-40B4-BE49-F238E27FC236}">
                <a16:creationId xmlns:a16="http://schemas.microsoft.com/office/drawing/2014/main" id="{9376AA6A-6771-4638-A3D5-4B66AF7A7024}"/>
              </a:ext>
            </a:extLst>
          </p:cNvPr>
          <p:cNvPicPr>
            <a:picLocks noChangeAspect="1"/>
          </p:cNvPicPr>
          <p:nvPr/>
        </p:nvPicPr>
        <p:blipFill>
          <a:blip r:embed="rId6"/>
          <a:stretch>
            <a:fillRect/>
          </a:stretch>
        </p:blipFill>
        <p:spPr>
          <a:xfrm>
            <a:off x="8902354" y="871628"/>
            <a:ext cx="3154951" cy="4656475"/>
          </a:xfrm>
          <a:prstGeom prst="rect">
            <a:avLst/>
          </a:prstGeom>
        </p:spPr>
      </p:pic>
      <p:sp>
        <p:nvSpPr>
          <p:cNvPr id="28" name="TextBox 27">
            <a:extLst>
              <a:ext uri="{FF2B5EF4-FFF2-40B4-BE49-F238E27FC236}">
                <a16:creationId xmlns:a16="http://schemas.microsoft.com/office/drawing/2014/main" id="{21A2D4A5-B8FD-418C-B712-E9FB7E3D6BFB}"/>
              </a:ext>
            </a:extLst>
          </p:cNvPr>
          <p:cNvSpPr txBox="1"/>
          <p:nvPr/>
        </p:nvSpPr>
        <p:spPr>
          <a:xfrm>
            <a:off x="8848790" y="5606911"/>
            <a:ext cx="3262077" cy="985911"/>
          </a:xfrm>
          <a:prstGeom prst="rect">
            <a:avLst/>
          </a:prstGeom>
          <a:noFill/>
          <a:ln>
            <a:noFill/>
          </a:ln>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백남준</a:t>
            </a:r>
            <a:r>
              <a:rPr lang="ko-KR" altLang="en-US" sz="1000"/>
              <a:t>(한국→미국/1932～2006) </a:t>
            </a:r>
            <a:r>
              <a:rPr lang="ko-KR" altLang="en-US" sz="1000" b="1"/>
              <a:t>다다익선</a:t>
            </a:r>
            <a:r>
              <a:rPr lang="ko-KR" altLang="en-US" sz="1000"/>
              <a:t>(</a:t>
            </a:r>
            <a:r>
              <a:rPr lang="ko-KR" altLang="en-US" sz="1000" b="1">
                <a:solidFill>
                  <a:srgbClr val="00B0F0"/>
                </a:solidFill>
              </a:rPr>
              <a:t>비디오 모니터</a:t>
            </a:r>
            <a:r>
              <a:rPr lang="ko-KR" altLang="en-US" sz="1000"/>
              <a:t>/1,003개의 브라운관 TV/1986년 작) </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1,003개의 비디오 모니터로 층을 쌓아 만들었고 모니터에는 작가의 미디어 아트 작품이 상영된다. </a:t>
            </a:r>
          </a:p>
        </p:txBody>
      </p:sp>
    </p:spTree>
    <p:extLst>
      <p:ext uri="{BB962C8B-B14F-4D97-AF65-F5344CB8AC3E}">
        <p14:creationId xmlns:p14="http://schemas.microsoft.com/office/powerpoint/2010/main" val="121062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088906-7A91-4330-93A2-5F12AEC825B2}"/>
              </a:ext>
            </a:extLst>
          </p:cNvPr>
          <p:cNvSpPr txBox="1"/>
          <p:nvPr/>
        </p:nvSpPr>
        <p:spPr>
          <a:xfrm>
            <a:off x="884971" y="0"/>
            <a:ext cx="384913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뉴 미디어 아트</a:t>
            </a:r>
          </a:p>
        </p:txBody>
      </p:sp>
      <p:sp>
        <p:nvSpPr>
          <p:cNvPr id="5" name="TextBox 4">
            <a:extLst>
              <a:ext uri="{FF2B5EF4-FFF2-40B4-BE49-F238E27FC236}">
                <a16:creationId xmlns:a16="http://schemas.microsoft.com/office/drawing/2014/main" id="{04BECA11-BCF8-4A3B-A26F-79B6867A5297}"/>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6" name="TextBox 5">
            <a:extLst>
              <a:ext uri="{FF2B5EF4-FFF2-40B4-BE49-F238E27FC236}">
                <a16:creationId xmlns:a16="http://schemas.microsoft.com/office/drawing/2014/main" id="{F6A25351-362F-4FA7-AF4A-EEB39DA1365B}"/>
              </a:ext>
            </a:extLst>
          </p:cNvPr>
          <p:cNvSpPr txBox="1"/>
          <p:nvPr/>
        </p:nvSpPr>
        <p:spPr>
          <a:xfrm>
            <a:off x="991503" y="1087429"/>
            <a:ext cx="3623108"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체험하고 상호 소통하는 미술 읽기</a:t>
            </a:r>
            <a:endParaRPr lang="ko-KR" altLang="en-US" b="1">
              <a:solidFill>
                <a:schemeClr val="bg1"/>
              </a:solidFill>
            </a:endParaRPr>
          </a:p>
        </p:txBody>
      </p:sp>
      <p:pic>
        <p:nvPicPr>
          <p:cNvPr id="8" name="그림 7">
            <a:extLst>
              <a:ext uri="{FF2B5EF4-FFF2-40B4-BE49-F238E27FC236}">
                <a16:creationId xmlns:a16="http://schemas.microsoft.com/office/drawing/2014/main" id="{90DA48B4-959F-4922-83F8-73E5CC2257C1}"/>
              </a:ext>
            </a:extLst>
          </p:cNvPr>
          <p:cNvPicPr>
            <a:picLocks noChangeAspect="1"/>
          </p:cNvPicPr>
          <p:nvPr/>
        </p:nvPicPr>
        <p:blipFill>
          <a:blip r:embed="rId2"/>
          <a:stretch>
            <a:fillRect/>
          </a:stretch>
        </p:blipFill>
        <p:spPr>
          <a:xfrm>
            <a:off x="884971" y="1799610"/>
            <a:ext cx="4506888" cy="2995998"/>
          </a:xfrm>
          <a:prstGeom prst="rect">
            <a:avLst/>
          </a:prstGeom>
        </p:spPr>
      </p:pic>
      <p:pic>
        <p:nvPicPr>
          <p:cNvPr id="10" name="그림 9">
            <a:extLst>
              <a:ext uri="{FF2B5EF4-FFF2-40B4-BE49-F238E27FC236}">
                <a16:creationId xmlns:a16="http://schemas.microsoft.com/office/drawing/2014/main" id="{E50214E1-22F4-4734-B964-676EDBE5045C}"/>
              </a:ext>
            </a:extLst>
          </p:cNvPr>
          <p:cNvPicPr>
            <a:picLocks noChangeAspect="1"/>
          </p:cNvPicPr>
          <p:nvPr/>
        </p:nvPicPr>
        <p:blipFill rotWithShape="1">
          <a:blip r:embed="rId3"/>
          <a:srcRect l="17576" t="9407" r="26118"/>
          <a:stretch/>
        </p:blipFill>
        <p:spPr>
          <a:xfrm>
            <a:off x="85209" y="4117661"/>
            <a:ext cx="1618697" cy="1646560"/>
          </a:xfrm>
          <a:prstGeom prst="flowChartConnector">
            <a:avLst/>
          </a:prstGeom>
          <a:ln w="28575">
            <a:solidFill>
              <a:schemeClr val="bg1"/>
            </a:solidFill>
          </a:ln>
        </p:spPr>
      </p:pic>
      <p:pic>
        <p:nvPicPr>
          <p:cNvPr id="12" name="그림 11">
            <a:extLst>
              <a:ext uri="{FF2B5EF4-FFF2-40B4-BE49-F238E27FC236}">
                <a16:creationId xmlns:a16="http://schemas.microsoft.com/office/drawing/2014/main" id="{497924B3-D88E-4559-B78F-A16CBF6A4813}"/>
              </a:ext>
            </a:extLst>
          </p:cNvPr>
          <p:cNvPicPr>
            <a:picLocks noChangeAspect="1"/>
          </p:cNvPicPr>
          <p:nvPr/>
        </p:nvPicPr>
        <p:blipFill>
          <a:blip r:embed="rId4"/>
          <a:stretch>
            <a:fillRect/>
          </a:stretch>
        </p:blipFill>
        <p:spPr>
          <a:xfrm>
            <a:off x="5572657" y="1087429"/>
            <a:ext cx="3303248" cy="3719744"/>
          </a:xfrm>
          <a:prstGeom prst="rect">
            <a:avLst/>
          </a:prstGeom>
        </p:spPr>
      </p:pic>
      <p:pic>
        <p:nvPicPr>
          <p:cNvPr id="14" name="그림 13">
            <a:extLst>
              <a:ext uri="{FF2B5EF4-FFF2-40B4-BE49-F238E27FC236}">
                <a16:creationId xmlns:a16="http://schemas.microsoft.com/office/drawing/2014/main" id="{43C10BEE-6CFB-4551-AF14-F42ACB08E9DF}"/>
              </a:ext>
            </a:extLst>
          </p:cNvPr>
          <p:cNvPicPr>
            <a:picLocks noChangeAspect="1"/>
          </p:cNvPicPr>
          <p:nvPr/>
        </p:nvPicPr>
        <p:blipFill>
          <a:blip r:embed="rId5"/>
          <a:stretch>
            <a:fillRect/>
          </a:stretch>
        </p:blipFill>
        <p:spPr>
          <a:xfrm>
            <a:off x="9056703" y="1075863"/>
            <a:ext cx="2949977" cy="3719745"/>
          </a:xfrm>
          <a:prstGeom prst="rect">
            <a:avLst/>
          </a:prstGeom>
        </p:spPr>
      </p:pic>
      <p:sp>
        <p:nvSpPr>
          <p:cNvPr id="16" name="TextBox 15">
            <a:extLst>
              <a:ext uri="{FF2B5EF4-FFF2-40B4-BE49-F238E27FC236}">
                <a16:creationId xmlns:a16="http://schemas.microsoft.com/office/drawing/2014/main" id="{C2CD7709-A802-4C32-AC7F-77ECF2B93471}"/>
              </a:ext>
            </a:extLst>
          </p:cNvPr>
          <p:cNvSpPr txBox="1"/>
          <p:nvPr/>
        </p:nvSpPr>
        <p:spPr>
          <a:xfrm>
            <a:off x="1703906" y="5069655"/>
            <a:ext cx="3657972" cy="985911"/>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비슬리</a:t>
            </a:r>
            <a:r>
              <a:rPr lang="ko-KR" altLang="en-US" sz="1000"/>
              <a:t>(beesley, Philip/캐나다/1956~) </a:t>
            </a:r>
            <a:r>
              <a:rPr lang="ko-KR" altLang="en-US" sz="1000" b="1"/>
              <a:t>착생 식물원</a:t>
            </a:r>
            <a:r>
              <a:rPr lang="ko-KR" altLang="en-US" sz="1000"/>
              <a:t>(열가소성 수지, LED, 디지털 센서 외 복합 매체/가변 크기/2013년 작) </a:t>
            </a:r>
            <a:endParaRPr lang="en-US" altLang="ko-KR" sz="1000"/>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관람객이 만지면 조명이 켜지고 와이어가 움직이고 소리를 내고 향기를 분출하는 설치 작품이다.</a:t>
            </a:r>
          </a:p>
        </p:txBody>
      </p:sp>
      <p:sp>
        <p:nvSpPr>
          <p:cNvPr id="18" name="TextBox 17">
            <a:extLst>
              <a:ext uri="{FF2B5EF4-FFF2-40B4-BE49-F238E27FC236}">
                <a16:creationId xmlns:a16="http://schemas.microsoft.com/office/drawing/2014/main" id="{DE71ED79-4133-4F32-A615-00ED461F89E2}"/>
              </a:ext>
            </a:extLst>
          </p:cNvPr>
          <p:cNvSpPr txBox="1"/>
          <p:nvPr/>
        </p:nvSpPr>
        <p:spPr>
          <a:xfrm>
            <a:off x="5482258" y="5069655"/>
            <a:ext cx="3484046" cy="985206"/>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체르니</a:t>
            </a:r>
            <a:r>
              <a:rPr lang="ko-KR" altLang="en-US" sz="1000"/>
              <a:t>(Černý, David/체코/1967~) </a:t>
            </a:r>
            <a:r>
              <a:rPr lang="ko-KR" altLang="en-US" sz="1000" b="1"/>
              <a:t>Metalmorphosis</a:t>
            </a:r>
            <a:r>
              <a:rPr lang="ko-KR" altLang="en-US" sz="1000"/>
              <a:t>(스테인리스 스틸/무게 14톤, 높이 7.6m/2014년 작) </a:t>
            </a:r>
            <a:endParaRPr lang="en-US" altLang="ko-KR" sz="1000"/>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연속하여 돌아가며 얼굴 모양이 바뀌는 분수로, 컴퓨터에 의해 두상의 각 레이어가 독립적으로 회전한다. </a:t>
            </a:r>
          </a:p>
        </p:txBody>
      </p:sp>
      <p:sp>
        <p:nvSpPr>
          <p:cNvPr id="20" name="TextBox 19">
            <a:extLst>
              <a:ext uri="{FF2B5EF4-FFF2-40B4-BE49-F238E27FC236}">
                <a16:creationId xmlns:a16="http://schemas.microsoft.com/office/drawing/2014/main" id="{6832B4B0-CFB9-43AF-9A9E-E92E2587C1A1}"/>
              </a:ext>
            </a:extLst>
          </p:cNvPr>
          <p:cNvSpPr txBox="1"/>
          <p:nvPr/>
        </p:nvSpPr>
        <p:spPr>
          <a:xfrm>
            <a:off x="8958029" y="5069655"/>
            <a:ext cx="3048651" cy="985911"/>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최우람</a:t>
            </a:r>
            <a:r>
              <a:rPr lang="ko-KR" altLang="en-US" sz="1000"/>
              <a:t>(한국/1970~) </a:t>
            </a:r>
            <a:r>
              <a:rPr lang="ko-KR" altLang="en-US" sz="1000" b="1"/>
              <a:t>달의 감춰진 그림자</a:t>
            </a:r>
            <a:r>
              <a:rPr lang="ko-KR" altLang="en-US" sz="1000"/>
              <a:t>(금속/가변 크기/2008년 작) </a:t>
            </a:r>
            <a:endParaRPr lang="en-US" altLang="ko-KR" sz="1000"/>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금속 생명체처럼 보이는 이 작품은 주기적으로 움직이는 키네틱 아트이다.</a:t>
            </a:r>
          </a:p>
        </p:txBody>
      </p:sp>
    </p:spTree>
    <p:extLst>
      <p:ext uri="{BB962C8B-B14F-4D97-AF65-F5344CB8AC3E}">
        <p14:creationId xmlns:p14="http://schemas.microsoft.com/office/powerpoint/2010/main" val="3842686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직선 연결선 13">
            <a:extLst>
              <a:ext uri="{FF2B5EF4-FFF2-40B4-BE49-F238E27FC236}">
                <a16:creationId xmlns:a16="http://schemas.microsoft.com/office/drawing/2014/main" id="{0B003973-E717-48BE-832B-6E2210DCA9A5}"/>
              </a:ext>
            </a:extLst>
          </p:cNvPr>
          <p:cNvCxnSpPr>
            <a:cxnSpLocks/>
            <a:stCxn id="9" idx="3"/>
          </p:cNvCxnSpPr>
          <p:nvPr/>
        </p:nvCxnSpPr>
        <p:spPr>
          <a:xfrm flipV="1">
            <a:off x="3142848" y="5577763"/>
            <a:ext cx="6860899" cy="44916"/>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EEF1CF-21AB-4B76-B055-4D17377DDC3F}"/>
              </a:ext>
            </a:extLst>
          </p:cNvPr>
          <p:cNvSpPr txBox="1"/>
          <p:nvPr/>
        </p:nvSpPr>
        <p:spPr>
          <a:xfrm>
            <a:off x="884971" y="0"/>
            <a:ext cx="624081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현대 과학과 미술의 만남</a:t>
            </a:r>
          </a:p>
        </p:txBody>
      </p:sp>
      <p:sp>
        <p:nvSpPr>
          <p:cNvPr id="5" name="TextBox 4">
            <a:extLst>
              <a:ext uri="{FF2B5EF4-FFF2-40B4-BE49-F238E27FC236}">
                <a16:creationId xmlns:a16="http://schemas.microsoft.com/office/drawing/2014/main" id="{E26108B1-A61B-45CF-8C40-4D722EFA8065}"/>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15E9C50C-E591-49E2-BA93-C3ED7F9417CC}"/>
              </a:ext>
            </a:extLst>
          </p:cNvPr>
          <p:cNvSpPr txBox="1"/>
          <p:nvPr/>
        </p:nvSpPr>
        <p:spPr>
          <a:xfrm>
            <a:off x="557952" y="1494376"/>
            <a:ext cx="11076096" cy="1969193"/>
          </a:xfrm>
          <a:prstGeom prst="rect">
            <a:avLst/>
          </a:prstGeom>
          <a:noFill/>
        </p:spPr>
        <p:txBody>
          <a:bodyPr wrap="square">
            <a:spAutoFit/>
          </a:bodyPr>
          <a:lstStyle/>
          <a:p>
            <a:pPr>
              <a:lnSpc>
                <a:spcPct val="150000"/>
              </a:lnSpc>
            </a:pPr>
            <a:r>
              <a:rPr lang="ko-KR" altLang="en-US"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뉴미디어 아트는 </a:t>
            </a:r>
            <a:r>
              <a:rPr lang="ko-KR" altLang="en-US" sz="2800" b="1">
                <a:latin typeface="나눔스퀘어라운드 Regular" panose="020B0600000101010101" pitchFamily="50" charset="-127"/>
                <a:ea typeface="나눔스퀘어라운드 Regular" panose="020B0600000101010101" pitchFamily="50" charset="-127"/>
              </a:rPr>
              <a:t>현대 과학을 기반</a:t>
            </a:r>
            <a:r>
              <a:rPr lang="ko-KR" altLang="en-US"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으로 한다</a:t>
            </a:r>
            <a:r>
              <a:rPr lang="en-US" altLang="ko-KR"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a:t>
            </a:r>
            <a:r>
              <a:rPr lang="ko-KR" altLang="en-US"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감상자들은 시각, 청각, 후각, 미각, 촉각의 </a:t>
            </a:r>
            <a:r>
              <a:rPr lang="ko-KR" altLang="en-US" sz="2800" b="1">
                <a:latin typeface="나눔스퀘어라운드 Regular" panose="020B0600000101010101" pitchFamily="50" charset="-127"/>
                <a:ea typeface="나눔스퀘어라운드 Regular" panose="020B0600000101010101" pitchFamily="50" charset="-127"/>
              </a:rPr>
              <a:t>오감을 활용</a:t>
            </a:r>
            <a:r>
              <a:rPr lang="ko-KR" altLang="en-US"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하거나 설치 미술 등을</a:t>
            </a:r>
            <a:r>
              <a:rPr lang="ko-KR" altLang="en-US" sz="2800">
                <a:latin typeface="나눔스퀘어라운드 Regular" panose="020B0600000101010101" pitchFamily="50" charset="-127"/>
                <a:ea typeface="나눔스퀘어라운드 Regular" panose="020B0600000101010101" pitchFamily="50" charset="-127"/>
              </a:rPr>
              <a:t> </a:t>
            </a:r>
            <a:r>
              <a:rPr lang="ko-KR" altLang="en-US" sz="2800" b="1">
                <a:latin typeface="나눔스퀘어라운드 Regular" panose="020B0600000101010101" pitchFamily="50" charset="-127"/>
                <a:ea typeface="나눔스퀘어라운드 Regular" panose="020B0600000101010101" pitchFamily="50" charset="-127"/>
              </a:rPr>
              <a:t>직접 체험</a:t>
            </a:r>
            <a:r>
              <a:rPr lang="ko-KR" altLang="en-US"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하고</a:t>
            </a:r>
            <a:r>
              <a:rPr lang="ko-KR" altLang="en-US" sz="2800">
                <a:latin typeface="나눔스퀘어라운드 Regular" panose="020B0600000101010101" pitchFamily="50" charset="-127"/>
                <a:ea typeface="나눔스퀘어라운드 Regular" panose="020B0600000101010101" pitchFamily="50" charset="-127"/>
              </a:rPr>
              <a:t> </a:t>
            </a:r>
            <a:r>
              <a:rPr lang="ko-KR" altLang="en-US" sz="2800" b="1">
                <a:latin typeface="나눔스퀘어라운드 Regular" panose="020B0600000101010101" pitchFamily="50" charset="-127"/>
                <a:ea typeface="나눔스퀘어라운드 Regular" panose="020B0600000101010101" pitchFamily="50" charset="-127"/>
              </a:rPr>
              <a:t>상호 소통</a:t>
            </a:r>
            <a:r>
              <a:rPr lang="ko-KR" altLang="en-US" sz="28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하며 작품에 반응하게 되었다. </a:t>
            </a:r>
          </a:p>
        </p:txBody>
      </p:sp>
      <p:sp>
        <p:nvSpPr>
          <p:cNvPr id="9" name="직사각형 8">
            <a:extLst>
              <a:ext uri="{FF2B5EF4-FFF2-40B4-BE49-F238E27FC236}">
                <a16:creationId xmlns:a16="http://schemas.microsoft.com/office/drawing/2014/main" id="{7B3A3E8E-C75D-4DBB-B9EE-843CF096461B}"/>
              </a:ext>
            </a:extLst>
          </p:cNvPr>
          <p:cNvSpPr/>
          <p:nvPr/>
        </p:nvSpPr>
        <p:spPr>
          <a:xfrm>
            <a:off x="1513736" y="5067300"/>
            <a:ext cx="1629112" cy="1110758"/>
          </a:xfrm>
          <a:prstGeom prst="rect">
            <a:avLst/>
          </a:prstGeom>
          <a:solidFill>
            <a:schemeClr val="bg1"/>
          </a:solidFill>
          <a:ln>
            <a:noFill/>
          </a:ln>
          <a:effectLst>
            <a:outerShdw blurRad="215900" algn="ctr" rotWithShape="0">
              <a:schemeClr val="accent5">
                <a:lumMod val="75000"/>
                <a:alpha val="20000"/>
              </a:schemeClr>
            </a:outerShdw>
            <a:softEdge rad="0"/>
          </a:effectLst>
          <a:scene3d>
            <a:camera prst="orthographicFront"/>
            <a:lightRig rig="threePt" dir="t"/>
          </a:scene3d>
          <a:sp3d extrusionH="234950">
            <a:bevelT w="0"/>
            <a:bevelB w="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solidFill>
                  <a:srgbClr val="00B0F0"/>
                </a:solidFill>
              </a:rPr>
              <a:t>상호</a:t>
            </a:r>
            <a:endParaRPr lang="en-US" altLang="ko-KR" b="1">
              <a:solidFill>
                <a:srgbClr val="00B0F0"/>
              </a:solidFill>
            </a:endParaRPr>
          </a:p>
          <a:p>
            <a:pPr algn="ctr"/>
            <a:r>
              <a:rPr lang="ko-KR" altLang="en-US">
                <a:solidFill>
                  <a:srgbClr val="71DAFF"/>
                </a:solidFill>
              </a:rPr>
              <a:t>소통하여</a:t>
            </a:r>
          </a:p>
        </p:txBody>
      </p:sp>
      <p:sp>
        <p:nvSpPr>
          <p:cNvPr id="16" name="TextBox 15">
            <a:extLst>
              <a:ext uri="{FF2B5EF4-FFF2-40B4-BE49-F238E27FC236}">
                <a16:creationId xmlns:a16="http://schemas.microsoft.com/office/drawing/2014/main" id="{C1A4E979-2EFC-4ECD-AFF4-BF6F36563163}"/>
              </a:ext>
            </a:extLst>
          </p:cNvPr>
          <p:cNvSpPr txBox="1"/>
          <p:nvPr/>
        </p:nvSpPr>
        <p:spPr>
          <a:xfrm>
            <a:off x="1513736" y="4466022"/>
            <a:ext cx="1226105" cy="369332"/>
          </a:xfrm>
          <a:prstGeom prst="rect">
            <a:avLst/>
          </a:prstGeom>
          <a:noFill/>
        </p:spPr>
        <p:txBody>
          <a:bodyPr wrap="none" rtlCol="0">
            <a:spAutoFit/>
          </a:bodyPr>
          <a:lstStyle/>
          <a:p>
            <a:r>
              <a:rPr lang="en-US" altLang="ko-KR">
                <a:gradFill>
                  <a:gsLst>
                    <a:gs pos="30000">
                      <a:srgbClr val="00B050"/>
                    </a:gs>
                    <a:gs pos="71000">
                      <a:srgbClr val="00B0F0"/>
                    </a:gs>
                  </a:gsLst>
                  <a:lin ang="5400000" scaled="1"/>
                </a:gradFill>
                <a:latin typeface="Amasis MT Pro Black" panose="02040A04050005020304" pitchFamily="18" charset="0"/>
                <a:ea typeface="Adobe 고딕 Std B" panose="020B0800000000000000" pitchFamily="34" charset="-127"/>
              </a:rPr>
              <a:t>Keyword</a:t>
            </a:r>
            <a:endParaRPr lang="ko-KR" altLang="en-US">
              <a:gradFill>
                <a:gsLst>
                  <a:gs pos="30000">
                    <a:srgbClr val="00B050"/>
                  </a:gs>
                  <a:gs pos="71000">
                    <a:srgbClr val="00B0F0"/>
                  </a:gs>
                </a:gsLst>
                <a:lin ang="5400000" scaled="1"/>
              </a:gradFill>
              <a:latin typeface="Amasis MT Pro Black" panose="02040A04050005020304" pitchFamily="18" charset="0"/>
              <a:ea typeface="Adobe 고딕 Std B" panose="020B0800000000000000" pitchFamily="34" charset="-127"/>
            </a:endParaRPr>
          </a:p>
        </p:txBody>
      </p:sp>
      <p:sp>
        <p:nvSpPr>
          <p:cNvPr id="13" name="직사각형 12">
            <a:extLst>
              <a:ext uri="{FF2B5EF4-FFF2-40B4-BE49-F238E27FC236}">
                <a16:creationId xmlns:a16="http://schemas.microsoft.com/office/drawing/2014/main" id="{1969F621-7626-4767-A89C-696493B35767}"/>
              </a:ext>
            </a:extLst>
          </p:cNvPr>
          <p:cNvSpPr/>
          <p:nvPr/>
        </p:nvSpPr>
        <p:spPr>
          <a:xfrm>
            <a:off x="4221178" y="5044842"/>
            <a:ext cx="1629112" cy="1110758"/>
          </a:xfrm>
          <a:prstGeom prst="rect">
            <a:avLst/>
          </a:prstGeom>
          <a:solidFill>
            <a:schemeClr val="bg1"/>
          </a:solidFill>
          <a:ln>
            <a:noFill/>
          </a:ln>
          <a:effectLst>
            <a:outerShdw blurRad="215900" algn="ctr" rotWithShape="0">
              <a:schemeClr val="accent5">
                <a:lumMod val="75000"/>
                <a:alpha val="20000"/>
              </a:schemeClr>
            </a:outerShdw>
            <a:softEdge rad="0"/>
          </a:effectLst>
          <a:scene3d>
            <a:camera prst="orthographicFront"/>
            <a:lightRig rig="threePt" dir="t"/>
          </a:scene3d>
          <a:sp3d extrusionH="234950">
            <a:bevelT w="0"/>
            <a:bevelB w="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solidFill>
                  <a:srgbClr val="00B0F0"/>
                </a:solidFill>
              </a:rPr>
              <a:t>빛</a:t>
            </a:r>
            <a:r>
              <a:rPr lang="ko-KR" altLang="en-US">
                <a:solidFill>
                  <a:srgbClr val="71DAFF"/>
                </a:solidFill>
              </a:rPr>
              <a:t>과</a:t>
            </a:r>
            <a:r>
              <a:rPr lang="ko-KR" altLang="en-US" b="1">
                <a:solidFill>
                  <a:srgbClr val="00B0F0"/>
                </a:solidFill>
              </a:rPr>
              <a:t> </a:t>
            </a:r>
            <a:endParaRPr lang="en-US" altLang="ko-KR" b="1">
              <a:solidFill>
                <a:srgbClr val="00B0F0"/>
              </a:solidFill>
            </a:endParaRPr>
          </a:p>
          <a:p>
            <a:pPr algn="ctr"/>
            <a:r>
              <a:rPr lang="ko-KR" altLang="en-US" b="1">
                <a:solidFill>
                  <a:srgbClr val="00B0F0"/>
                </a:solidFill>
              </a:rPr>
              <a:t>영상</a:t>
            </a:r>
            <a:r>
              <a:rPr lang="ko-KR" altLang="en-US">
                <a:solidFill>
                  <a:srgbClr val="71DAFF"/>
                </a:solidFill>
              </a:rPr>
              <a:t>으로</a:t>
            </a:r>
          </a:p>
        </p:txBody>
      </p:sp>
      <p:sp>
        <p:nvSpPr>
          <p:cNvPr id="15" name="직사각형 14">
            <a:extLst>
              <a:ext uri="{FF2B5EF4-FFF2-40B4-BE49-F238E27FC236}">
                <a16:creationId xmlns:a16="http://schemas.microsoft.com/office/drawing/2014/main" id="{C4A556B3-4503-4C0A-AF0F-2C459FAABB3A}"/>
              </a:ext>
            </a:extLst>
          </p:cNvPr>
          <p:cNvSpPr/>
          <p:nvPr/>
        </p:nvSpPr>
        <p:spPr>
          <a:xfrm>
            <a:off x="6538126" y="5044842"/>
            <a:ext cx="1629112" cy="1110758"/>
          </a:xfrm>
          <a:prstGeom prst="rect">
            <a:avLst/>
          </a:prstGeom>
          <a:solidFill>
            <a:schemeClr val="bg1"/>
          </a:solidFill>
          <a:ln>
            <a:noFill/>
          </a:ln>
          <a:effectLst>
            <a:outerShdw blurRad="215900" algn="ctr" rotWithShape="0">
              <a:schemeClr val="accent5">
                <a:lumMod val="75000"/>
                <a:alpha val="20000"/>
              </a:schemeClr>
            </a:outerShdw>
            <a:softEdge rad="0"/>
          </a:effectLst>
          <a:scene3d>
            <a:camera prst="orthographicFront"/>
            <a:lightRig rig="threePt" dir="t"/>
          </a:scene3d>
          <a:sp3d extrusionH="234950">
            <a:bevelT w="0"/>
            <a:bevelB w="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solidFill>
                  <a:srgbClr val="00B0F0"/>
                </a:solidFill>
              </a:rPr>
              <a:t>오감</a:t>
            </a:r>
            <a:r>
              <a:rPr lang="ko-KR" altLang="en-US">
                <a:solidFill>
                  <a:srgbClr val="71DAFF"/>
                </a:solidFill>
              </a:rPr>
              <a:t>을</a:t>
            </a:r>
            <a:r>
              <a:rPr lang="ko-KR" altLang="en-US" b="1">
                <a:solidFill>
                  <a:srgbClr val="00B0F0"/>
                </a:solidFill>
              </a:rPr>
              <a:t> </a:t>
            </a:r>
            <a:endParaRPr lang="en-US" altLang="ko-KR" b="1">
              <a:solidFill>
                <a:srgbClr val="00B0F0"/>
              </a:solidFill>
            </a:endParaRPr>
          </a:p>
          <a:p>
            <a:pPr algn="ctr"/>
            <a:r>
              <a:rPr lang="ko-KR" altLang="en-US" b="1">
                <a:solidFill>
                  <a:srgbClr val="00B0F0"/>
                </a:solidFill>
              </a:rPr>
              <a:t>자극</a:t>
            </a:r>
            <a:r>
              <a:rPr lang="ko-KR" altLang="en-US">
                <a:solidFill>
                  <a:srgbClr val="71DAFF"/>
                </a:solidFill>
              </a:rPr>
              <a:t>하여</a:t>
            </a:r>
          </a:p>
        </p:txBody>
      </p:sp>
      <p:sp>
        <p:nvSpPr>
          <p:cNvPr id="17" name="직사각형 16">
            <a:extLst>
              <a:ext uri="{FF2B5EF4-FFF2-40B4-BE49-F238E27FC236}">
                <a16:creationId xmlns:a16="http://schemas.microsoft.com/office/drawing/2014/main" id="{B923BE76-53F6-431D-8950-0BD043A2EF88}"/>
              </a:ext>
            </a:extLst>
          </p:cNvPr>
          <p:cNvSpPr/>
          <p:nvPr/>
        </p:nvSpPr>
        <p:spPr>
          <a:xfrm>
            <a:off x="8859387" y="5067300"/>
            <a:ext cx="1629112" cy="1110758"/>
          </a:xfrm>
          <a:prstGeom prst="rect">
            <a:avLst/>
          </a:prstGeom>
          <a:solidFill>
            <a:schemeClr val="bg1"/>
          </a:solidFill>
          <a:ln>
            <a:noFill/>
          </a:ln>
          <a:effectLst>
            <a:outerShdw blurRad="215900" algn="ctr" rotWithShape="0">
              <a:schemeClr val="accent5">
                <a:lumMod val="75000"/>
                <a:alpha val="20000"/>
              </a:schemeClr>
            </a:outerShdw>
            <a:softEdge rad="0"/>
          </a:effectLst>
          <a:scene3d>
            <a:camera prst="orthographicFront"/>
            <a:lightRig rig="threePt" dir="t"/>
          </a:scene3d>
          <a:sp3d extrusionH="234950">
            <a:bevelT w="0"/>
            <a:bevelB w="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solidFill>
                  <a:srgbClr val="00B0F0"/>
                </a:solidFill>
              </a:rPr>
              <a:t>움직</a:t>
            </a:r>
            <a:r>
              <a:rPr lang="ko-KR" altLang="en-US">
                <a:solidFill>
                  <a:srgbClr val="71DAFF"/>
                </a:solidFill>
              </a:rPr>
              <a:t>이는</a:t>
            </a:r>
            <a:r>
              <a:rPr lang="ko-KR" altLang="en-US" b="1">
                <a:solidFill>
                  <a:srgbClr val="00B0F0"/>
                </a:solidFill>
              </a:rPr>
              <a:t> </a:t>
            </a:r>
          </a:p>
          <a:p>
            <a:pPr algn="ctr"/>
            <a:r>
              <a:rPr lang="ko-KR" altLang="en-US">
                <a:solidFill>
                  <a:srgbClr val="71DAFF"/>
                </a:solidFill>
              </a:rPr>
              <a:t>미술</a:t>
            </a:r>
          </a:p>
        </p:txBody>
      </p:sp>
    </p:spTree>
    <p:extLst>
      <p:ext uri="{BB962C8B-B14F-4D97-AF65-F5344CB8AC3E}">
        <p14:creationId xmlns:p14="http://schemas.microsoft.com/office/powerpoint/2010/main" val="3809316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51710EBF-0D8F-4197-B5D4-CA7FFA8F054F}"/>
              </a:ext>
            </a:extLst>
          </p:cNvPr>
          <p:cNvPicPr>
            <a:picLocks noChangeAspect="1"/>
          </p:cNvPicPr>
          <p:nvPr/>
        </p:nvPicPr>
        <p:blipFill>
          <a:blip r:embed="rId2"/>
          <a:stretch>
            <a:fillRect/>
          </a:stretch>
        </p:blipFill>
        <p:spPr>
          <a:xfrm>
            <a:off x="292759" y="1868848"/>
            <a:ext cx="5803241" cy="3741748"/>
          </a:xfrm>
          <a:prstGeom prst="rect">
            <a:avLst/>
          </a:prstGeom>
        </p:spPr>
      </p:pic>
      <p:pic>
        <p:nvPicPr>
          <p:cNvPr id="7" name="그림 6" descr="다채로운이(가) 표시된 사진&#10;&#10;자동 생성된 설명">
            <a:extLst>
              <a:ext uri="{FF2B5EF4-FFF2-40B4-BE49-F238E27FC236}">
                <a16:creationId xmlns:a16="http://schemas.microsoft.com/office/drawing/2014/main" id="{5C59FBB5-2F77-4DAC-AF75-B53C7FA18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639" y="1868848"/>
            <a:ext cx="4988997" cy="3741748"/>
          </a:xfrm>
          <a:prstGeom prst="rect">
            <a:avLst/>
          </a:prstGeom>
        </p:spPr>
      </p:pic>
      <p:sp>
        <p:nvSpPr>
          <p:cNvPr id="9" name="TextBox 8">
            <a:extLst>
              <a:ext uri="{FF2B5EF4-FFF2-40B4-BE49-F238E27FC236}">
                <a16:creationId xmlns:a16="http://schemas.microsoft.com/office/drawing/2014/main" id="{E6FB5C2B-2C98-4989-8E98-1E205AC53DC5}"/>
              </a:ext>
            </a:extLst>
          </p:cNvPr>
          <p:cNvSpPr txBox="1"/>
          <p:nvPr/>
        </p:nvSpPr>
        <p:spPr>
          <a:xfrm>
            <a:off x="884971" y="0"/>
            <a:ext cx="6240811"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현대 과학과 미술의 만남</a:t>
            </a:r>
          </a:p>
        </p:txBody>
      </p:sp>
      <p:sp>
        <p:nvSpPr>
          <p:cNvPr id="11" name="TextBox 10">
            <a:extLst>
              <a:ext uri="{FF2B5EF4-FFF2-40B4-BE49-F238E27FC236}">
                <a16:creationId xmlns:a16="http://schemas.microsoft.com/office/drawing/2014/main" id="{DB58A2A2-7DF0-4E54-8482-C14D89AD2475}"/>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12" name="TextBox 11">
            <a:extLst>
              <a:ext uri="{FF2B5EF4-FFF2-40B4-BE49-F238E27FC236}">
                <a16:creationId xmlns:a16="http://schemas.microsoft.com/office/drawing/2014/main" id="{A05BF68F-13A6-4CFE-987A-1980FFD785B2}"/>
              </a:ext>
            </a:extLst>
          </p:cNvPr>
          <p:cNvSpPr txBox="1"/>
          <p:nvPr/>
        </p:nvSpPr>
        <p:spPr>
          <a:xfrm>
            <a:off x="147118" y="5610596"/>
            <a:ext cx="11083517" cy="754374"/>
          </a:xfrm>
          <a:prstGeom prst="rect">
            <a:avLst/>
          </a:prstGeom>
          <a:noFill/>
        </p:spPr>
        <p:txBody>
          <a:bodyPr wrap="square">
            <a:spAutoFit/>
          </a:bodyPr>
          <a:lstStyle/>
          <a:p>
            <a:pPr>
              <a:lnSpc>
                <a:spcPct val="150000"/>
              </a:lnSpc>
            </a:pPr>
            <a:r>
              <a:rPr lang="ko-KR" altLang="en-US" sz="1000" b="1">
                <a:solidFill>
                  <a:srgbClr val="21C5FF"/>
                </a:solidFill>
                <a:latin typeface="나눔스퀘어라운드 Regular" panose="020B0600000101010101" pitchFamily="50" charset="-127"/>
                <a:ea typeface="나눔스퀘어라운드 Regular" panose="020B0600000101010101" pitchFamily="50" charset="-127"/>
              </a:rPr>
              <a:t>▲</a:t>
            </a:r>
            <a:r>
              <a:rPr lang="ko-KR" altLang="en-US" sz="1000" b="1">
                <a:latin typeface="나눔스퀘어라운드 Regular" panose="020B0600000101010101" pitchFamily="50" charset="-127"/>
                <a:ea typeface="나눔스퀘어라운드 Regular" panose="020B0600000101010101" pitchFamily="50" charset="-127"/>
              </a:rPr>
              <a:t> </a:t>
            </a:r>
            <a:r>
              <a:rPr lang="ko-KR" altLang="en-US" sz="1000" b="1"/>
              <a:t>쇼</a:t>
            </a:r>
            <a:r>
              <a:rPr lang="ko-KR" altLang="en-US" sz="1000"/>
              <a:t>(Shaw, Jeffrey /호주/1965~2002)  </a:t>
            </a:r>
            <a:r>
              <a:rPr lang="ko-KR" altLang="en-US" sz="1000" b="1"/>
              <a:t>Web of Life</a:t>
            </a:r>
            <a:r>
              <a:rPr lang="ko-KR" altLang="en-US" sz="1000"/>
              <a:t>(디지털 이미지/가변 크기/2002년 작) </a:t>
            </a:r>
            <a:endParaRPr lang="en-US" altLang="ko-KR" sz="1000"/>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컴퓨터 시스템과 관람객이 네크워크로 연결되어 상호 작용할 수 있다. 스캐너에 손을 대면 관람객 고유의 손바닥 패턴을 인식하여 화면이 설계되고, 컴퓨터 그래픽, 비디오 이미지, 70.1 채널 서라운드를 경험하며 각자 생명의 웹 주인공이 되도록 설계되었다.</a:t>
            </a:r>
          </a:p>
        </p:txBody>
      </p:sp>
    </p:spTree>
    <p:extLst>
      <p:ext uri="{BB962C8B-B14F-4D97-AF65-F5344CB8AC3E}">
        <p14:creationId xmlns:p14="http://schemas.microsoft.com/office/powerpoint/2010/main" val="386322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A47FE5-33C4-4372-B4F8-34FBF64C30E6}"/>
              </a:ext>
            </a:extLst>
          </p:cNvPr>
          <p:cNvSpPr txBox="1"/>
          <p:nvPr/>
        </p:nvSpPr>
        <p:spPr>
          <a:xfrm>
            <a:off x="1085366" y="1256258"/>
            <a:ext cx="1668176" cy="2646878"/>
          </a:xfrm>
          <a:prstGeom prst="rect">
            <a:avLst/>
          </a:prstGeom>
          <a:noFill/>
        </p:spPr>
        <p:txBody>
          <a:bodyPr wrap="square" rtlCol="0">
            <a:spAutoFit/>
          </a:bodyPr>
          <a:lstStyle/>
          <a:p>
            <a:r>
              <a:rPr lang="en-US" altLang="ko-KR" sz="16600">
                <a:ln w="41275">
                  <a:solidFill>
                    <a:srgbClr val="00B0F0"/>
                  </a:solidFill>
                </a:ln>
                <a:solidFill>
                  <a:srgbClr val="FFFF00"/>
                </a:solidFill>
                <a:latin typeface="Arial Black" panose="020B0A04020102020204" pitchFamily="34" charset="0"/>
              </a:rPr>
              <a:t>“</a:t>
            </a:r>
            <a:endParaRPr lang="ko-KR" altLang="en-US" sz="16600">
              <a:ln w="41275">
                <a:solidFill>
                  <a:srgbClr val="00B0F0"/>
                </a:solidFill>
              </a:ln>
              <a:solidFill>
                <a:srgbClr val="FFFF00"/>
              </a:solidFill>
              <a:latin typeface="Arial Black" panose="020B0A04020102020204" pitchFamily="34" charset="0"/>
            </a:endParaRPr>
          </a:p>
        </p:txBody>
      </p:sp>
      <p:sp>
        <p:nvSpPr>
          <p:cNvPr id="5" name="TextBox 4">
            <a:extLst>
              <a:ext uri="{FF2B5EF4-FFF2-40B4-BE49-F238E27FC236}">
                <a16:creationId xmlns:a16="http://schemas.microsoft.com/office/drawing/2014/main" id="{3BB8D1D3-0145-40BF-80A8-215E0C24B6A5}"/>
              </a:ext>
            </a:extLst>
          </p:cNvPr>
          <p:cNvSpPr txBox="1"/>
          <p:nvPr/>
        </p:nvSpPr>
        <p:spPr>
          <a:xfrm>
            <a:off x="2369980" y="1704876"/>
            <a:ext cx="8843189" cy="2862322"/>
          </a:xfrm>
          <a:prstGeom prst="rect">
            <a:avLst/>
          </a:prstGeom>
          <a:noFill/>
        </p:spPr>
        <p:txBody>
          <a:bodyPr wrap="square" rtlCol="0">
            <a:spAutoFit/>
          </a:bodyPr>
          <a:lstStyle/>
          <a:p>
            <a:r>
              <a:rPr lang="ko-KR" altLang="en-US" sz="3600">
                <a:solidFill>
                  <a:srgbClr val="00B0F0"/>
                </a:solidFill>
                <a:latin typeface="나눔스퀘어라운드 ExtraBold" panose="020B0600000101010101" pitchFamily="50" charset="-127"/>
                <a:ea typeface="나눔스퀘어라운드 ExtraBold" panose="020B0600000101010101" pitchFamily="50" charset="-127"/>
              </a:rPr>
              <a:t>새로운 매체</a:t>
            </a:r>
            <a:r>
              <a:rPr lang="ko-KR" altLang="en-US" sz="3600">
                <a:latin typeface="나눔스퀘어라운드 ExtraBold" panose="020B0600000101010101" pitchFamily="50" charset="-127"/>
                <a:ea typeface="나눔스퀘어라운드 ExtraBold" panose="020B0600000101010101" pitchFamily="50" charset="-127"/>
              </a:rPr>
              <a:t>의 등장에 따른</a:t>
            </a:r>
            <a:r>
              <a:rPr lang="ko-KR" altLang="en-US" sz="3600">
                <a:solidFill>
                  <a:srgbClr val="00B0F0"/>
                </a:solidFill>
                <a:latin typeface="나눔스퀘어라운드 ExtraBold" panose="020B0600000101010101" pitchFamily="50" charset="-127"/>
                <a:ea typeface="나눔스퀘어라운드 ExtraBold" panose="020B0600000101010101" pitchFamily="50" charset="-127"/>
              </a:rPr>
              <a:t> 미술의 변화</a:t>
            </a:r>
            <a:r>
              <a:rPr lang="ko-KR" altLang="en-US" sz="3600">
                <a:latin typeface="나눔스퀘어라운드 ExtraBold" panose="020B0600000101010101" pitchFamily="50" charset="-127"/>
                <a:ea typeface="나눔스퀘어라운드 ExtraBold" panose="020B0600000101010101" pitchFamily="50" charset="-127"/>
              </a:rPr>
              <a:t>를 </a:t>
            </a:r>
            <a:endParaRPr lang="en-US" altLang="ko-KR" sz="3600">
              <a:latin typeface="나눔스퀘어라운드 ExtraBold" panose="020B0600000101010101" pitchFamily="50" charset="-127"/>
              <a:ea typeface="나눔스퀘어라운드 ExtraBold" panose="020B0600000101010101" pitchFamily="50" charset="-127"/>
            </a:endParaRPr>
          </a:p>
          <a:p>
            <a:r>
              <a:rPr lang="ko-KR" altLang="en-US" sz="3600">
                <a:latin typeface="나눔스퀘어라운드 ExtraBold" panose="020B0600000101010101" pitchFamily="50" charset="-127"/>
                <a:ea typeface="나눔스퀘어라운드 ExtraBold" panose="020B0600000101010101" pitchFamily="50" charset="-127"/>
              </a:rPr>
              <a:t>이해할 수 있다</a:t>
            </a:r>
            <a:r>
              <a:rPr lang="en-US" altLang="ko-KR" sz="3600">
                <a:latin typeface="나눔스퀘어라운드 ExtraBold" panose="020B0600000101010101" pitchFamily="50" charset="-127"/>
                <a:ea typeface="나눔스퀘어라운드 ExtraBold" panose="020B0600000101010101" pitchFamily="50" charset="-127"/>
              </a:rPr>
              <a:t>.</a:t>
            </a:r>
            <a:r>
              <a:rPr lang="ko-KR" altLang="en-US" sz="3600">
                <a:latin typeface="나눔스퀘어라운드 ExtraBold" panose="020B0600000101010101" pitchFamily="50" charset="-127"/>
                <a:ea typeface="나눔스퀘어라운드 ExtraBold" panose="020B0600000101010101" pitchFamily="50" charset="-127"/>
              </a:rPr>
              <a:t> </a:t>
            </a:r>
            <a:endParaRPr lang="en-US" altLang="ko-KR" sz="3600">
              <a:latin typeface="나눔스퀘어라운드 ExtraBold" panose="020B0600000101010101" pitchFamily="50" charset="-127"/>
              <a:ea typeface="나눔스퀘어라운드 ExtraBold" panose="020B0600000101010101" pitchFamily="50" charset="-127"/>
            </a:endParaRPr>
          </a:p>
          <a:p>
            <a:endParaRPr lang="en-US" altLang="ko-KR" sz="3600">
              <a:latin typeface="나눔스퀘어라운드 ExtraBold" panose="020B0600000101010101" pitchFamily="50" charset="-127"/>
              <a:ea typeface="나눔스퀘어라운드 ExtraBold" panose="020B0600000101010101" pitchFamily="50" charset="-127"/>
            </a:endParaRPr>
          </a:p>
          <a:p>
            <a:r>
              <a:rPr lang="ko-KR" altLang="en-US" sz="3600">
                <a:solidFill>
                  <a:srgbClr val="00B0F0"/>
                </a:solidFill>
                <a:latin typeface="나눔스퀘어라운드 ExtraBold" panose="020B0600000101010101" pitchFamily="50" charset="-127"/>
                <a:ea typeface="나눔스퀘어라운드 ExtraBold" panose="020B0600000101010101" pitchFamily="50" charset="-127"/>
              </a:rPr>
              <a:t>사진과 영상에 </a:t>
            </a:r>
            <a:r>
              <a:rPr lang="ko-KR" altLang="en-US" sz="3600">
                <a:latin typeface="나눔스퀘어라운드 ExtraBold" panose="020B0600000101010101" pitchFamily="50" charset="-127"/>
                <a:ea typeface="나눔스퀘어라운드 ExtraBold" panose="020B0600000101010101" pitchFamily="50" charset="-127"/>
              </a:rPr>
              <a:t>대한 이해를 통해 </a:t>
            </a:r>
            <a:r>
              <a:rPr lang="ko-KR" altLang="en-US" sz="3600">
                <a:solidFill>
                  <a:srgbClr val="00B0F0"/>
                </a:solidFill>
                <a:latin typeface="나눔스퀘어라운드 ExtraBold" panose="020B0600000101010101" pitchFamily="50" charset="-127"/>
                <a:ea typeface="나눔스퀘어라운드 ExtraBold" panose="020B0600000101010101" pitchFamily="50" charset="-127"/>
              </a:rPr>
              <a:t>새로운 매체</a:t>
            </a:r>
            <a:r>
              <a:rPr lang="ko-KR" altLang="en-US" sz="3600">
                <a:latin typeface="나눔스퀘어라운드 ExtraBold" panose="020B0600000101010101" pitchFamily="50" charset="-127"/>
                <a:ea typeface="나눔스퀘어라운드 ExtraBold" panose="020B0600000101010101" pitchFamily="50" charset="-127"/>
              </a:rPr>
              <a:t>로서의 의미를 찾을 수 있다</a:t>
            </a:r>
            <a:r>
              <a:rPr lang="en-US" altLang="ko-KR" sz="3600">
                <a:latin typeface="나눔스퀘어라운드 ExtraBold" panose="020B0600000101010101" pitchFamily="50" charset="-127"/>
                <a:ea typeface="나눔스퀘어라운드 ExtraBold" panose="020B0600000101010101" pitchFamily="50" charset="-127"/>
              </a:rPr>
              <a:t>.</a:t>
            </a:r>
            <a:endParaRPr lang="ko-KR" altLang="en-US" sz="3600">
              <a:latin typeface="나눔스퀘어라운드 ExtraBold" panose="020B0600000101010101" pitchFamily="50" charset="-127"/>
              <a:ea typeface="나눔스퀘어라운드 ExtraBold" panose="020B0600000101010101" pitchFamily="50" charset="-127"/>
            </a:endParaRPr>
          </a:p>
        </p:txBody>
      </p:sp>
      <p:cxnSp>
        <p:nvCxnSpPr>
          <p:cNvPr id="7" name="직선 연결선 6">
            <a:extLst>
              <a:ext uri="{FF2B5EF4-FFF2-40B4-BE49-F238E27FC236}">
                <a16:creationId xmlns:a16="http://schemas.microsoft.com/office/drawing/2014/main" id="{F269ADB7-8B14-4A35-8596-3F011A762904}"/>
              </a:ext>
            </a:extLst>
          </p:cNvPr>
          <p:cNvCxnSpPr>
            <a:cxnSpLocks/>
          </p:cNvCxnSpPr>
          <p:nvPr/>
        </p:nvCxnSpPr>
        <p:spPr>
          <a:xfrm>
            <a:off x="2369980" y="2966873"/>
            <a:ext cx="8843189" cy="0"/>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D7EA72DB-C80A-414A-AAF6-0C6648FFFFCF}"/>
              </a:ext>
            </a:extLst>
          </p:cNvPr>
          <p:cNvCxnSpPr>
            <a:cxnSpLocks/>
          </p:cNvCxnSpPr>
          <p:nvPr/>
        </p:nvCxnSpPr>
        <p:spPr>
          <a:xfrm flipV="1">
            <a:off x="2263445" y="4703296"/>
            <a:ext cx="8949724" cy="1"/>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D8CF1D-B99F-41C2-BC16-207BC5312CD8}"/>
              </a:ext>
            </a:extLst>
          </p:cNvPr>
          <p:cNvSpPr txBox="1"/>
          <p:nvPr/>
        </p:nvSpPr>
        <p:spPr>
          <a:xfrm>
            <a:off x="1210305" y="2700957"/>
            <a:ext cx="979755" cy="338554"/>
          </a:xfrm>
          <a:prstGeom prst="rect">
            <a:avLst/>
          </a:prstGeom>
          <a:noFill/>
        </p:spPr>
        <p:txBody>
          <a:bodyPr wrap="none" rtlCol="0">
            <a:spAutoFit/>
          </a:bodyPr>
          <a:lstStyle/>
          <a:p>
            <a:r>
              <a:rPr lang="ko-KR" altLang="en-US" sz="1600">
                <a:solidFill>
                  <a:srgbClr val="00B0F0"/>
                </a:solidFill>
                <a:latin typeface="나눔스퀘어라운드 ExtraBold" panose="020B0600000101010101" pitchFamily="50" charset="-127"/>
                <a:ea typeface="나눔스퀘어라운드 ExtraBold" panose="020B0600000101010101" pitchFamily="50" charset="-127"/>
              </a:rPr>
              <a:t>학습 목표</a:t>
            </a:r>
          </a:p>
        </p:txBody>
      </p:sp>
    </p:spTree>
    <p:extLst>
      <p:ext uri="{BB962C8B-B14F-4D97-AF65-F5344CB8AC3E}">
        <p14:creationId xmlns:p14="http://schemas.microsoft.com/office/powerpoint/2010/main" val="1611642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4B6B8-57FB-417D-B896-155D8BA90563}"/>
              </a:ext>
            </a:extLst>
          </p:cNvPr>
          <p:cNvSpPr txBox="1"/>
          <p:nvPr/>
        </p:nvSpPr>
        <p:spPr>
          <a:xfrm>
            <a:off x="4273805" y="323855"/>
            <a:ext cx="3507692" cy="923330"/>
          </a:xfrm>
          <a:prstGeom prst="rect">
            <a:avLst/>
          </a:prstGeom>
          <a:noFill/>
        </p:spPr>
        <p:txBody>
          <a:bodyPr wrap="none" rtlCol="0">
            <a:spAutoFit/>
          </a:bodyPr>
          <a:lstStyle/>
          <a:p>
            <a:r>
              <a:rPr lang="ko-KR" altLang="en-US" sz="5400">
                <a:latin typeface="나눔스퀘어라운드 ExtraBold" panose="020B0600000101010101" pitchFamily="50" charset="-127"/>
                <a:ea typeface="나눔스퀘어라운드 ExtraBold" panose="020B0600000101010101" pitchFamily="50" charset="-127"/>
              </a:rPr>
              <a:t>점검해 보기</a:t>
            </a:r>
          </a:p>
        </p:txBody>
      </p:sp>
      <p:sp>
        <p:nvSpPr>
          <p:cNvPr id="5" name="TextBox 4">
            <a:extLst>
              <a:ext uri="{FF2B5EF4-FFF2-40B4-BE49-F238E27FC236}">
                <a16:creationId xmlns:a16="http://schemas.microsoft.com/office/drawing/2014/main" id="{12B67654-F164-4BEE-9F4D-D1DDABD17879}"/>
              </a:ext>
            </a:extLst>
          </p:cNvPr>
          <p:cNvSpPr txBox="1"/>
          <p:nvPr/>
        </p:nvSpPr>
        <p:spPr>
          <a:xfrm>
            <a:off x="372500" y="1421768"/>
            <a:ext cx="8425271" cy="646331"/>
          </a:xfrm>
          <a:prstGeom prst="rect">
            <a:avLst/>
          </a:prstGeom>
          <a:noFill/>
        </p:spPr>
        <p:txBody>
          <a:bodyPr wrap="square" rtlCol="0">
            <a:spAutoFit/>
          </a:bodyPr>
          <a:lstStyle/>
          <a:p>
            <a:pPr algn="dist"/>
            <a:r>
              <a:rPr lang="ko-KR" altLang="en-US" sz="3600" spc="-300">
                <a:latin typeface="나눔스퀘어라운드 Regular" panose="020B0600000101010101" pitchFamily="50" charset="-127"/>
                <a:ea typeface="나눔스퀘어라운드 Regular" panose="020B0600000101010101" pitchFamily="50" charset="-127"/>
              </a:rPr>
              <a:t>◉</a:t>
            </a:r>
            <a:r>
              <a:rPr lang="ko-KR" altLang="en-US" sz="3600" spc="-300">
                <a:latin typeface="나눔스퀘어라운드 ExtraBold" panose="020B0600000101010101" pitchFamily="50" charset="-127"/>
                <a:ea typeface="나눔스퀘어라운드 ExtraBold" panose="020B0600000101010101" pitchFamily="50" charset="-127"/>
              </a:rPr>
              <a:t> 좋은 사진의 의미를 이해하고 말할 수 있는가</a:t>
            </a:r>
            <a:r>
              <a:rPr lang="en-US" altLang="ko-KR" sz="3600" spc="-300">
                <a:latin typeface="나눔스퀘어라운드 ExtraBold" panose="020B0600000101010101" pitchFamily="50" charset="-127"/>
                <a:ea typeface="나눔스퀘어라운드 ExtraBold" panose="020B0600000101010101" pitchFamily="50" charset="-127"/>
              </a:rPr>
              <a:t>?</a:t>
            </a:r>
            <a:endParaRPr lang="ko-KR" altLang="en-US" sz="3600" spc="-300">
              <a:latin typeface="나눔스퀘어라운드 ExtraBold" panose="020B0600000101010101" pitchFamily="50" charset="-127"/>
              <a:ea typeface="나눔스퀘어라운드 ExtraBold" panose="020B0600000101010101" pitchFamily="50" charset="-127"/>
            </a:endParaRPr>
          </a:p>
        </p:txBody>
      </p:sp>
      <p:sp>
        <p:nvSpPr>
          <p:cNvPr id="6" name="TextBox 5">
            <a:extLst>
              <a:ext uri="{FF2B5EF4-FFF2-40B4-BE49-F238E27FC236}">
                <a16:creationId xmlns:a16="http://schemas.microsoft.com/office/drawing/2014/main" id="{78ACAE34-E146-45BF-B08D-FB2754AE8CB1}"/>
              </a:ext>
            </a:extLst>
          </p:cNvPr>
          <p:cNvSpPr txBox="1"/>
          <p:nvPr/>
        </p:nvSpPr>
        <p:spPr>
          <a:xfrm>
            <a:off x="317792" y="2743151"/>
            <a:ext cx="11773594" cy="646331"/>
          </a:xfrm>
          <a:prstGeom prst="rect">
            <a:avLst/>
          </a:prstGeom>
          <a:noFill/>
        </p:spPr>
        <p:txBody>
          <a:bodyPr wrap="square" rtlCol="0">
            <a:spAutoFit/>
          </a:bodyPr>
          <a:lstStyle/>
          <a:p>
            <a:r>
              <a:rPr lang="ko-KR" altLang="en-US" sz="3600" spc="-300">
                <a:latin typeface="나눔스퀘어라운드 Regular" panose="020B0600000101010101" pitchFamily="50" charset="-127"/>
                <a:ea typeface="나눔스퀘어라운드 Regular" panose="020B0600000101010101" pitchFamily="50" charset="-127"/>
              </a:rPr>
              <a:t>◉  </a:t>
            </a:r>
            <a:r>
              <a:rPr lang="ko-KR" altLang="en-US" sz="3600" spc="-300">
                <a:latin typeface="나눔스퀘어라운드 ExtraBold" panose="020B0600000101010101" pitchFamily="50" charset="-127"/>
                <a:ea typeface="나눔스퀘어라운드 ExtraBold" panose="020B0600000101010101" pitchFamily="50" charset="-127"/>
              </a:rPr>
              <a:t>애니메이션의 원리와 기법을 알고 스톱 모션으로 제작할 수 있는가</a:t>
            </a:r>
            <a:r>
              <a:rPr lang="en-US" altLang="ko-KR" sz="3600" spc="-300">
                <a:latin typeface="나눔스퀘어라운드 ExtraBold" panose="020B0600000101010101" pitchFamily="50" charset="-127"/>
                <a:ea typeface="나눔스퀘어라운드 ExtraBold" panose="020B0600000101010101" pitchFamily="50" charset="-127"/>
              </a:rPr>
              <a:t>?</a:t>
            </a:r>
            <a:endParaRPr lang="ko-KR" altLang="en-US" sz="3600" spc="-300">
              <a:latin typeface="나눔스퀘어라운드 ExtraBold" panose="020B0600000101010101" pitchFamily="50" charset="-127"/>
              <a:ea typeface="나눔스퀘어라운드 ExtraBold" panose="020B0600000101010101" pitchFamily="50" charset="-127"/>
            </a:endParaRPr>
          </a:p>
        </p:txBody>
      </p:sp>
      <p:sp>
        <p:nvSpPr>
          <p:cNvPr id="7" name="TextBox 6">
            <a:extLst>
              <a:ext uri="{FF2B5EF4-FFF2-40B4-BE49-F238E27FC236}">
                <a16:creationId xmlns:a16="http://schemas.microsoft.com/office/drawing/2014/main" id="{65DB2311-D9BE-4867-90E0-CA9DFA86E84E}"/>
              </a:ext>
            </a:extLst>
          </p:cNvPr>
          <p:cNvSpPr txBox="1"/>
          <p:nvPr/>
        </p:nvSpPr>
        <p:spPr>
          <a:xfrm>
            <a:off x="3636454" y="86465"/>
            <a:ext cx="725496" cy="1446550"/>
          </a:xfrm>
          <a:prstGeom prst="rect">
            <a:avLst/>
          </a:prstGeom>
          <a:noFill/>
        </p:spPr>
        <p:txBody>
          <a:bodyPr wrap="square" rtlCol="0">
            <a:spAutoFit/>
          </a:bodyPr>
          <a:lstStyle/>
          <a:p>
            <a:r>
              <a:rPr lang="en-US" altLang="ko-KR" sz="8800">
                <a:ln w="12700">
                  <a:noFill/>
                </a:ln>
                <a:solidFill>
                  <a:srgbClr val="FFFF00"/>
                </a:solidFill>
                <a:latin typeface="Arial Black" panose="020B0A04020102020204" pitchFamily="34" charset="0"/>
              </a:rPr>
              <a:t>“</a:t>
            </a:r>
            <a:endParaRPr lang="ko-KR" altLang="en-US" sz="8800">
              <a:ln w="12700">
                <a:noFill/>
              </a:ln>
              <a:solidFill>
                <a:srgbClr val="FFFF00"/>
              </a:solidFill>
              <a:latin typeface="Arial Black" panose="020B0A04020102020204" pitchFamily="34" charset="0"/>
            </a:endParaRPr>
          </a:p>
        </p:txBody>
      </p:sp>
      <p:sp>
        <p:nvSpPr>
          <p:cNvPr id="8" name="TextBox 7">
            <a:extLst>
              <a:ext uri="{FF2B5EF4-FFF2-40B4-BE49-F238E27FC236}">
                <a16:creationId xmlns:a16="http://schemas.microsoft.com/office/drawing/2014/main" id="{4030CCBE-E184-4C01-A125-F2E9371D0FB5}"/>
              </a:ext>
            </a:extLst>
          </p:cNvPr>
          <p:cNvSpPr txBox="1"/>
          <p:nvPr/>
        </p:nvSpPr>
        <p:spPr>
          <a:xfrm>
            <a:off x="3537105" y="86465"/>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9" name="TextBox 8">
            <a:extLst>
              <a:ext uri="{FF2B5EF4-FFF2-40B4-BE49-F238E27FC236}">
                <a16:creationId xmlns:a16="http://schemas.microsoft.com/office/drawing/2014/main" id="{BE6EE46C-637D-4DD6-9818-37293313DF60}"/>
              </a:ext>
            </a:extLst>
          </p:cNvPr>
          <p:cNvSpPr txBox="1"/>
          <p:nvPr/>
        </p:nvSpPr>
        <p:spPr>
          <a:xfrm>
            <a:off x="7644525" y="192929"/>
            <a:ext cx="725496" cy="1446550"/>
          </a:xfrm>
          <a:prstGeom prst="rect">
            <a:avLst/>
          </a:prstGeom>
          <a:noFill/>
        </p:spPr>
        <p:txBody>
          <a:bodyPr wrap="square" rtlCol="0">
            <a:spAutoFit/>
          </a:bodyPr>
          <a:lstStyle/>
          <a:p>
            <a:r>
              <a:rPr lang="en-US" altLang="ko-KR" sz="8800">
                <a:ln w="12700">
                  <a:noFill/>
                </a:ln>
                <a:solidFill>
                  <a:srgbClr val="FFFF00"/>
                </a:solidFill>
                <a:latin typeface="Arial Black" panose="020B0A04020102020204" pitchFamily="34" charset="0"/>
              </a:rPr>
              <a:t>”</a:t>
            </a:r>
            <a:endParaRPr lang="ko-KR" altLang="en-US" sz="8800">
              <a:ln w="12700">
                <a:noFill/>
              </a:ln>
              <a:solidFill>
                <a:srgbClr val="FFFF00"/>
              </a:solidFill>
              <a:latin typeface="Arial Black" panose="020B0A04020102020204" pitchFamily="34" charset="0"/>
            </a:endParaRPr>
          </a:p>
        </p:txBody>
      </p:sp>
      <p:sp>
        <p:nvSpPr>
          <p:cNvPr id="10" name="TextBox 9">
            <a:extLst>
              <a:ext uri="{FF2B5EF4-FFF2-40B4-BE49-F238E27FC236}">
                <a16:creationId xmlns:a16="http://schemas.microsoft.com/office/drawing/2014/main" id="{4D37946F-BB08-4BC9-921F-A2C0709C8B35}"/>
              </a:ext>
            </a:extLst>
          </p:cNvPr>
          <p:cNvSpPr txBox="1"/>
          <p:nvPr/>
        </p:nvSpPr>
        <p:spPr>
          <a:xfrm>
            <a:off x="7711505" y="183876"/>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grpSp>
        <p:nvGrpSpPr>
          <p:cNvPr id="17" name="그룹 16">
            <a:extLst>
              <a:ext uri="{FF2B5EF4-FFF2-40B4-BE49-F238E27FC236}">
                <a16:creationId xmlns:a16="http://schemas.microsoft.com/office/drawing/2014/main" id="{DF047FD8-5AD0-4EE0-A93D-32603C0F854D}"/>
              </a:ext>
            </a:extLst>
          </p:cNvPr>
          <p:cNvGrpSpPr/>
          <p:nvPr/>
        </p:nvGrpSpPr>
        <p:grpSpPr>
          <a:xfrm>
            <a:off x="8282968" y="2196579"/>
            <a:ext cx="1915160" cy="407132"/>
            <a:chOff x="8119084" y="2815717"/>
            <a:chExt cx="2889157" cy="614187"/>
          </a:xfrm>
        </p:grpSpPr>
        <p:sp>
          <p:nvSpPr>
            <p:cNvPr id="11" name="웃는 얼굴 10">
              <a:extLst>
                <a:ext uri="{FF2B5EF4-FFF2-40B4-BE49-F238E27FC236}">
                  <a16:creationId xmlns:a16="http://schemas.microsoft.com/office/drawing/2014/main" id="{E2AD4A93-7D04-4B88-A89E-8FE625B7EE3C}"/>
                </a:ext>
              </a:extLst>
            </p:cNvPr>
            <p:cNvSpPr/>
            <p:nvPr/>
          </p:nvSpPr>
          <p:spPr>
            <a:xfrm>
              <a:off x="8119084" y="2816621"/>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2" name="웃는 얼굴 11">
              <a:extLst>
                <a:ext uri="{FF2B5EF4-FFF2-40B4-BE49-F238E27FC236}">
                  <a16:creationId xmlns:a16="http://schemas.microsoft.com/office/drawing/2014/main" id="{705E031B-29E1-41ED-A93A-EC51D32838DA}"/>
                </a:ext>
              </a:extLst>
            </p:cNvPr>
            <p:cNvSpPr/>
            <p:nvPr/>
          </p:nvSpPr>
          <p:spPr>
            <a:xfrm>
              <a:off x="9257021"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3" name="웃는 얼굴 12">
              <a:extLst>
                <a:ext uri="{FF2B5EF4-FFF2-40B4-BE49-F238E27FC236}">
                  <a16:creationId xmlns:a16="http://schemas.microsoft.com/office/drawing/2014/main" id="{1DEA77AC-5423-49E5-A6FB-B978FEDF4741}"/>
                </a:ext>
              </a:extLst>
            </p:cNvPr>
            <p:cNvSpPr/>
            <p:nvPr/>
          </p:nvSpPr>
          <p:spPr>
            <a:xfrm>
              <a:off x="10394958"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nvGrpSpPr>
          <p:cNvPr id="18" name="그룹 17">
            <a:extLst>
              <a:ext uri="{FF2B5EF4-FFF2-40B4-BE49-F238E27FC236}">
                <a16:creationId xmlns:a16="http://schemas.microsoft.com/office/drawing/2014/main" id="{7D79D350-0C2C-4C92-BD7F-7B2388049422}"/>
              </a:ext>
            </a:extLst>
          </p:cNvPr>
          <p:cNvGrpSpPr/>
          <p:nvPr/>
        </p:nvGrpSpPr>
        <p:grpSpPr>
          <a:xfrm>
            <a:off x="8282968" y="3623266"/>
            <a:ext cx="1741055" cy="370120"/>
            <a:chOff x="8119084" y="2815717"/>
            <a:chExt cx="2889157" cy="614187"/>
          </a:xfrm>
        </p:grpSpPr>
        <p:sp>
          <p:nvSpPr>
            <p:cNvPr id="19" name="웃는 얼굴 18">
              <a:extLst>
                <a:ext uri="{FF2B5EF4-FFF2-40B4-BE49-F238E27FC236}">
                  <a16:creationId xmlns:a16="http://schemas.microsoft.com/office/drawing/2014/main" id="{41FD57CE-D46C-4F1F-A4CD-5262BE97A803}"/>
                </a:ext>
              </a:extLst>
            </p:cNvPr>
            <p:cNvSpPr/>
            <p:nvPr/>
          </p:nvSpPr>
          <p:spPr>
            <a:xfrm>
              <a:off x="8119084" y="2816621"/>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0" name="웃는 얼굴 19">
              <a:extLst>
                <a:ext uri="{FF2B5EF4-FFF2-40B4-BE49-F238E27FC236}">
                  <a16:creationId xmlns:a16="http://schemas.microsoft.com/office/drawing/2014/main" id="{6CACD468-4616-4172-B345-366900CBC5AE}"/>
                </a:ext>
              </a:extLst>
            </p:cNvPr>
            <p:cNvSpPr/>
            <p:nvPr/>
          </p:nvSpPr>
          <p:spPr>
            <a:xfrm>
              <a:off x="9257021"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1" name="웃는 얼굴 20">
              <a:extLst>
                <a:ext uri="{FF2B5EF4-FFF2-40B4-BE49-F238E27FC236}">
                  <a16:creationId xmlns:a16="http://schemas.microsoft.com/office/drawing/2014/main" id="{FB486C69-C0A7-4A3E-8A9F-48D25AEBD9CC}"/>
                </a:ext>
              </a:extLst>
            </p:cNvPr>
            <p:cNvSpPr/>
            <p:nvPr/>
          </p:nvSpPr>
          <p:spPr>
            <a:xfrm>
              <a:off x="10394958"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22" name="TextBox 21">
            <a:extLst>
              <a:ext uri="{FF2B5EF4-FFF2-40B4-BE49-F238E27FC236}">
                <a16:creationId xmlns:a16="http://schemas.microsoft.com/office/drawing/2014/main" id="{F42D670D-4B7B-4B13-AA79-1FD6092A151F}"/>
              </a:ext>
            </a:extLst>
          </p:cNvPr>
          <p:cNvSpPr txBox="1"/>
          <p:nvPr/>
        </p:nvSpPr>
        <p:spPr>
          <a:xfrm>
            <a:off x="344645" y="4053574"/>
            <a:ext cx="10646130" cy="646331"/>
          </a:xfrm>
          <a:prstGeom prst="rect">
            <a:avLst/>
          </a:prstGeom>
          <a:noFill/>
        </p:spPr>
        <p:txBody>
          <a:bodyPr wrap="square" rtlCol="0">
            <a:spAutoFit/>
          </a:bodyPr>
          <a:lstStyle/>
          <a:p>
            <a:pPr algn="dist"/>
            <a:r>
              <a:rPr lang="ko-KR" altLang="en-US" sz="3600" spc="-300">
                <a:latin typeface="나눔스퀘어라운드 Regular" panose="020B0600000101010101" pitchFamily="50" charset="-127"/>
                <a:ea typeface="나눔스퀘어라운드 Regular" panose="020B0600000101010101" pitchFamily="50" charset="-127"/>
              </a:rPr>
              <a:t>◉</a:t>
            </a:r>
            <a:r>
              <a:rPr lang="ko-KR" altLang="en-US" sz="3600" spc="-300">
                <a:latin typeface="나눔스퀘어라운드 ExtraBold" panose="020B0600000101010101" pitchFamily="50" charset="-127"/>
                <a:ea typeface="나눔스퀘어라운드 ExtraBold" panose="020B0600000101010101" pitchFamily="50" charset="-127"/>
              </a:rPr>
              <a:t> 새로운 매체의 등장으로 인한 미술의 변화를 이해하였는가</a:t>
            </a:r>
            <a:r>
              <a:rPr lang="en-US" altLang="ko-KR" sz="3600" spc="-300">
                <a:latin typeface="나눔스퀘어라운드 ExtraBold" panose="020B0600000101010101" pitchFamily="50" charset="-127"/>
                <a:ea typeface="나눔스퀘어라운드 ExtraBold" panose="020B0600000101010101" pitchFamily="50" charset="-127"/>
              </a:rPr>
              <a:t>?</a:t>
            </a:r>
            <a:endParaRPr lang="ko-KR" altLang="en-US" sz="3600" spc="-300">
              <a:latin typeface="나눔스퀘어라운드 ExtraBold" panose="020B0600000101010101" pitchFamily="50" charset="-127"/>
              <a:ea typeface="나눔스퀘어라운드 ExtraBold" panose="020B0600000101010101" pitchFamily="50" charset="-127"/>
            </a:endParaRPr>
          </a:p>
        </p:txBody>
      </p:sp>
      <p:grpSp>
        <p:nvGrpSpPr>
          <p:cNvPr id="23" name="그룹 22">
            <a:extLst>
              <a:ext uri="{FF2B5EF4-FFF2-40B4-BE49-F238E27FC236}">
                <a16:creationId xmlns:a16="http://schemas.microsoft.com/office/drawing/2014/main" id="{6A80137B-A7AE-433F-8897-C90EFB9F0908}"/>
              </a:ext>
            </a:extLst>
          </p:cNvPr>
          <p:cNvGrpSpPr/>
          <p:nvPr/>
        </p:nvGrpSpPr>
        <p:grpSpPr>
          <a:xfrm>
            <a:off x="8282968" y="4943866"/>
            <a:ext cx="1915160" cy="370120"/>
            <a:chOff x="8119084" y="2815717"/>
            <a:chExt cx="2889157" cy="614187"/>
          </a:xfrm>
        </p:grpSpPr>
        <p:sp>
          <p:nvSpPr>
            <p:cNvPr id="24" name="웃는 얼굴 23">
              <a:extLst>
                <a:ext uri="{FF2B5EF4-FFF2-40B4-BE49-F238E27FC236}">
                  <a16:creationId xmlns:a16="http://schemas.microsoft.com/office/drawing/2014/main" id="{8BC2F704-85FD-438E-8C58-6A0767255618}"/>
                </a:ext>
              </a:extLst>
            </p:cNvPr>
            <p:cNvSpPr/>
            <p:nvPr/>
          </p:nvSpPr>
          <p:spPr>
            <a:xfrm>
              <a:off x="8119084" y="2816621"/>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5" name="웃는 얼굴 24">
              <a:extLst>
                <a:ext uri="{FF2B5EF4-FFF2-40B4-BE49-F238E27FC236}">
                  <a16:creationId xmlns:a16="http://schemas.microsoft.com/office/drawing/2014/main" id="{ABCEEB37-0D04-4288-B308-3A06DA5C073F}"/>
                </a:ext>
              </a:extLst>
            </p:cNvPr>
            <p:cNvSpPr/>
            <p:nvPr/>
          </p:nvSpPr>
          <p:spPr>
            <a:xfrm>
              <a:off x="9257021"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6" name="웃는 얼굴 25">
              <a:extLst>
                <a:ext uri="{FF2B5EF4-FFF2-40B4-BE49-F238E27FC236}">
                  <a16:creationId xmlns:a16="http://schemas.microsoft.com/office/drawing/2014/main" id="{080765F2-C305-4523-866B-E18C40906D29}"/>
                </a:ext>
              </a:extLst>
            </p:cNvPr>
            <p:cNvSpPr/>
            <p:nvPr/>
          </p:nvSpPr>
          <p:spPr>
            <a:xfrm>
              <a:off x="10394958"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27" name="TextBox 26">
            <a:extLst>
              <a:ext uri="{FF2B5EF4-FFF2-40B4-BE49-F238E27FC236}">
                <a16:creationId xmlns:a16="http://schemas.microsoft.com/office/drawing/2014/main" id="{7F1E665A-214F-4B5E-A4D0-2EB7F9425862}"/>
              </a:ext>
            </a:extLst>
          </p:cNvPr>
          <p:cNvSpPr txBox="1"/>
          <p:nvPr/>
        </p:nvSpPr>
        <p:spPr>
          <a:xfrm>
            <a:off x="344645" y="5436232"/>
            <a:ext cx="10646130" cy="646331"/>
          </a:xfrm>
          <a:prstGeom prst="rect">
            <a:avLst/>
          </a:prstGeom>
          <a:noFill/>
        </p:spPr>
        <p:txBody>
          <a:bodyPr wrap="square" rtlCol="0">
            <a:spAutoFit/>
          </a:bodyPr>
          <a:lstStyle/>
          <a:p>
            <a:pPr algn="dist"/>
            <a:r>
              <a:rPr lang="ko-KR" altLang="en-US" sz="3600" spc="-300">
                <a:latin typeface="나눔스퀘어라운드 Regular" panose="020B0600000101010101" pitchFamily="50" charset="-127"/>
                <a:ea typeface="나눔스퀘어라운드 Regular" panose="020B0600000101010101" pitchFamily="50" charset="-127"/>
              </a:rPr>
              <a:t>◉</a:t>
            </a:r>
            <a:r>
              <a:rPr lang="ko-KR" altLang="en-US" sz="3600" spc="-300">
                <a:latin typeface="나눔스퀘어라운드 ExtraBold" panose="020B0600000101010101" pitchFamily="50" charset="-127"/>
                <a:ea typeface="나눔스퀘어라운드 ExtraBold" panose="020B0600000101010101" pitchFamily="50" charset="-127"/>
              </a:rPr>
              <a:t> 뉴 미디어 아트의 개념과 특성을 알고 말할 수 있는가</a:t>
            </a:r>
            <a:r>
              <a:rPr lang="en-US" altLang="ko-KR" sz="3600" spc="-300">
                <a:latin typeface="나눔스퀘어라운드 ExtraBold" panose="020B0600000101010101" pitchFamily="50" charset="-127"/>
                <a:ea typeface="나눔스퀘어라운드 ExtraBold" panose="020B0600000101010101" pitchFamily="50" charset="-127"/>
              </a:rPr>
              <a:t>?</a:t>
            </a:r>
            <a:endParaRPr lang="ko-KR" altLang="en-US" sz="3600" spc="-300">
              <a:latin typeface="나눔스퀘어라운드 ExtraBold" panose="020B0600000101010101" pitchFamily="50" charset="-127"/>
              <a:ea typeface="나눔스퀘어라운드 ExtraBold" panose="020B0600000101010101" pitchFamily="50" charset="-127"/>
            </a:endParaRPr>
          </a:p>
        </p:txBody>
      </p:sp>
      <p:grpSp>
        <p:nvGrpSpPr>
          <p:cNvPr id="28" name="그룹 27">
            <a:extLst>
              <a:ext uri="{FF2B5EF4-FFF2-40B4-BE49-F238E27FC236}">
                <a16:creationId xmlns:a16="http://schemas.microsoft.com/office/drawing/2014/main" id="{2A9F93E2-C7F1-49DE-8AD3-4D05C8FF3888}"/>
              </a:ext>
            </a:extLst>
          </p:cNvPr>
          <p:cNvGrpSpPr/>
          <p:nvPr/>
        </p:nvGrpSpPr>
        <p:grpSpPr>
          <a:xfrm>
            <a:off x="8282968" y="6204809"/>
            <a:ext cx="1915160" cy="370120"/>
            <a:chOff x="8119084" y="2815717"/>
            <a:chExt cx="2889157" cy="614187"/>
          </a:xfrm>
        </p:grpSpPr>
        <p:sp>
          <p:nvSpPr>
            <p:cNvPr id="29" name="웃는 얼굴 28">
              <a:extLst>
                <a:ext uri="{FF2B5EF4-FFF2-40B4-BE49-F238E27FC236}">
                  <a16:creationId xmlns:a16="http://schemas.microsoft.com/office/drawing/2014/main" id="{C5700514-3F74-4F6B-AE5B-BE62A4C1F15F}"/>
                </a:ext>
              </a:extLst>
            </p:cNvPr>
            <p:cNvSpPr/>
            <p:nvPr/>
          </p:nvSpPr>
          <p:spPr>
            <a:xfrm>
              <a:off x="8119084" y="2816621"/>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0" name="웃는 얼굴 29">
              <a:extLst>
                <a:ext uri="{FF2B5EF4-FFF2-40B4-BE49-F238E27FC236}">
                  <a16:creationId xmlns:a16="http://schemas.microsoft.com/office/drawing/2014/main" id="{6BA3DB85-C5BD-43FE-88B1-C79F30FCE398}"/>
                </a:ext>
              </a:extLst>
            </p:cNvPr>
            <p:cNvSpPr/>
            <p:nvPr/>
          </p:nvSpPr>
          <p:spPr>
            <a:xfrm>
              <a:off x="9257021"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1" name="웃는 얼굴 30">
              <a:extLst>
                <a:ext uri="{FF2B5EF4-FFF2-40B4-BE49-F238E27FC236}">
                  <a16:creationId xmlns:a16="http://schemas.microsoft.com/office/drawing/2014/main" id="{E4B9F962-A7F4-4CB3-B134-0F840DEC24D7}"/>
                </a:ext>
              </a:extLst>
            </p:cNvPr>
            <p:cNvSpPr/>
            <p:nvPr/>
          </p:nvSpPr>
          <p:spPr>
            <a:xfrm>
              <a:off x="10394958" y="2815717"/>
              <a:ext cx="613283" cy="613283"/>
            </a:xfrm>
            <a:prstGeom prst="smileyFac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Tree>
    <p:extLst>
      <p:ext uri="{BB962C8B-B14F-4D97-AF65-F5344CB8AC3E}">
        <p14:creationId xmlns:p14="http://schemas.microsoft.com/office/powerpoint/2010/main" val="208746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1CC170-9D26-42E8-A5AB-7489DBC9ADE7}"/>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059ED9A5-B2A2-4F8A-B594-D5A0D98D5490}"/>
              </a:ext>
            </a:extLst>
          </p:cNvPr>
          <p:cNvSpPr txBox="1"/>
          <p:nvPr/>
        </p:nvSpPr>
        <p:spPr>
          <a:xfrm>
            <a:off x="884971" y="0"/>
            <a:ext cx="9432390"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빛의 예술 사진</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800">
                <a:latin typeface="나눔스퀘어라운드 ExtraBold" panose="020B0600000101010101" pitchFamily="50" charset="-127"/>
                <a:ea typeface="나눔스퀘어라운드 ExtraBold" panose="020B0600000101010101" pitchFamily="50" charset="-127"/>
              </a:rPr>
              <a:t>짧은 순간을 정지시켜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6" name="TextBox 5">
            <a:extLst>
              <a:ext uri="{FF2B5EF4-FFF2-40B4-BE49-F238E27FC236}">
                <a16:creationId xmlns:a16="http://schemas.microsoft.com/office/drawing/2014/main" id="{9BB375CF-1A46-41ED-B4C5-957037BFD0C5}"/>
              </a:ext>
            </a:extLst>
          </p:cNvPr>
          <p:cNvSpPr txBox="1"/>
          <p:nvPr/>
        </p:nvSpPr>
        <p:spPr>
          <a:xfrm>
            <a:off x="1003159" y="696102"/>
            <a:ext cx="9108077" cy="509627"/>
          </a:xfrm>
          <a:prstGeom prst="rect">
            <a:avLst/>
          </a:prstGeom>
          <a:noFill/>
        </p:spPr>
        <p:txBody>
          <a:bodyPr wrap="square" rtlCol="0">
            <a:spAutoFit/>
          </a:bodyPr>
          <a:lstStyle/>
          <a:p>
            <a:pPr>
              <a:lnSpc>
                <a:spcPct val="150000"/>
              </a:lnSpc>
            </a:pP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사진은 기록성</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독립성</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미술가의 감정이나 의사를 전달하는 작품성을 가지고 있다</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a:t>
            </a:r>
            <a:endPar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endParaRPr>
          </a:p>
        </p:txBody>
      </p:sp>
      <p:pic>
        <p:nvPicPr>
          <p:cNvPr id="3" name="그림 2">
            <a:extLst>
              <a:ext uri="{FF2B5EF4-FFF2-40B4-BE49-F238E27FC236}">
                <a16:creationId xmlns:a16="http://schemas.microsoft.com/office/drawing/2014/main" id="{DE9445FF-414F-404E-B488-FC00FE7D3517}"/>
              </a:ext>
            </a:extLst>
          </p:cNvPr>
          <p:cNvPicPr>
            <a:picLocks noChangeAspect="1"/>
          </p:cNvPicPr>
          <p:nvPr/>
        </p:nvPicPr>
        <p:blipFill>
          <a:blip r:embed="rId2"/>
          <a:stretch>
            <a:fillRect/>
          </a:stretch>
        </p:blipFill>
        <p:spPr>
          <a:xfrm>
            <a:off x="810705" y="1345412"/>
            <a:ext cx="3764132" cy="5507735"/>
          </a:xfrm>
          <a:prstGeom prst="rect">
            <a:avLst/>
          </a:prstGeom>
        </p:spPr>
      </p:pic>
      <p:sp>
        <p:nvSpPr>
          <p:cNvPr id="20" name="TextBox 19">
            <a:extLst>
              <a:ext uri="{FF2B5EF4-FFF2-40B4-BE49-F238E27FC236}">
                <a16:creationId xmlns:a16="http://schemas.microsoft.com/office/drawing/2014/main" id="{00C1004A-C1FE-482D-86AD-DB3AB22B50D3}"/>
              </a:ext>
            </a:extLst>
          </p:cNvPr>
          <p:cNvSpPr txBox="1"/>
          <p:nvPr/>
        </p:nvSpPr>
        <p:spPr>
          <a:xfrm>
            <a:off x="5196273" y="4650985"/>
            <a:ext cx="6847946"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브레송</a:t>
            </a:r>
            <a:r>
              <a:rPr lang="ko-KR" altLang="en-US" sz="1000"/>
              <a:t>(Bresson, Henri cartier/프랑스/1908~2004) </a:t>
            </a:r>
            <a:r>
              <a:rPr lang="ko-KR" altLang="en-US" sz="1000" b="1"/>
              <a:t>생 라자르 역 뒤에서</a:t>
            </a:r>
            <a:r>
              <a:rPr lang="ko-KR" altLang="en-US" sz="1000"/>
              <a:t>(사진/가변 크기/1932년 작)</a:t>
            </a:r>
          </a:p>
        </p:txBody>
      </p:sp>
      <p:sp>
        <p:nvSpPr>
          <p:cNvPr id="21" name="TextBox 20">
            <a:extLst>
              <a:ext uri="{FF2B5EF4-FFF2-40B4-BE49-F238E27FC236}">
                <a16:creationId xmlns:a16="http://schemas.microsoft.com/office/drawing/2014/main" id="{78D5A5B0-C982-4683-A6E3-A883ACC370D3}"/>
              </a:ext>
            </a:extLst>
          </p:cNvPr>
          <p:cNvSpPr txBox="1"/>
          <p:nvPr/>
        </p:nvSpPr>
        <p:spPr>
          <a:xfrm>
            <a:off x="5196273" y="4918042"/>
            <a:ext cx="5820915" cy="1677703"/>
          </a:xfrm>
          <a:prstGeom prst="rect">
            <a:avLst/>
          </a:prstGeom>
          <a:noFill/>
        </p:spPr>
        <p:txBody>
          <a:bodyPr wrap="square">
            <a:spAutoFit/>
          </a:bodyPr>
          <a:lstStyle/>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한 남자가 사다리를 밟고 물이 고인 웅덩이 위를 뛰는 순간을 포착한 이 사진은 사진계의 거장 앙리 카르티에 브레송의 작품이다. 생 라자르 역 뒤쪽 울타리의 틈을 통해 촬영한 이 사진은 ‘결정적 순간’의 미학을 대표하는 작품이다. 순간 포착된 물웅덩이를 건너뛰려는 남자의 동작과 물에 비친 그림자, 뒤쪽 벽면의 포스터 속 무용수의 동작은 유사하다. 또한 그 밖의 모든 사진적인 요소들이 수면에 반사되어 완벽한 대칭 구조를 이루고 있다. 역동적인 균형, 도형적인 완벽성, 놀라운 리듬감을 통하여, 시간과 공간의 통합을 보여주는 사진이다. 현재는 스마트기기가 발전을 하여 이와 같은 사진을 찍는 것이 별로 어렵지 않으나 필름 카메라를 사용하던 그 시절에는 획기적이었다.</a:t>
            </a:r>
          </a:p>
        </p:txBody>
      </p:sp>
    </p:spTree>
    <p:extLst>
      <p:ext uri="{BB962C8B-B14F-4D97-AF65-F5344CB8AC3E}">
        <p14:creationId xmlns:p14="http://schemas.microsoft.com/office/powerpoint/2010/main" val="360736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8E6D3-62AB-4382-AEC0-432618C899C8}"/>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4716BFCE-151A-4CDF-A6D2-03FB76DD6F07}"/>
              </a:ext>
            </a:extLst>
          </p:cNvPr>
          <p:cNvSpPr txBox="1"/>
          <p:nvPr/>
        </p:nvSpPr>
        <p:spPr>
          <a:xfrm>
            <a:off x="884971" y="0"/>
            <a:ext cx="9432390"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빛의 예술 사진</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800">
                <a:latin typeface="나눔스퀘어라운드 ExtraBold" panose="020B0600000101010101" pitchFamily="50" charset="-127"/>
                <a:ea typeface="나눔스퀘어라운드 ExtraBold" panose="020B0600000101010101" pitchFamily="50" charset="-127"/>
              </a:rPr>
              <a:t>짧은 순간을 정지시켜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7" name="TextBox 6">
            <a:extLst>
              <a:ext uri="{FF2B5EF4-FFF2-40B4-BE49-F238E27FC236}">
                <a16:creationId xmlns:a16="http://schemas.microsoft.com/office/drawing/2014/main" id="{34709BD6-E696-46D7-AF64-30730AC53754}"/>
              </a:ext>
            </a:extLst>
          </p:cNvPr>
          <p:cNvSpPr txBox="1"/>
          <p:nvPr/>
        </p:nvSpPr>
        <p:spPr>
          <a:xfrm>
            <a:off x="991503" y="1077764"/>
            <a:ext cx="2149948"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a:t>
            </a:r>
            <a:r>
              <a:rPr lang="ko-KR" altLang="en-US" b="1">
                <a:solidFill>
                  <a:schemeClr val="bg1"/>
                </a:solidFill>
              </a:rPr>
              <a:t>예술로서의 사진</a:t>
            </a:r>
          </a:p>
        </p:txBody>
      </p:sp>
      <p:pic>
        <p:nvPicPr>
          <p:cNvPr id="9" name="그림 8">
            <a:extLst>
              <a:ext uri="{FF2B5EF4-FFF2-40B4-BE49-F238E27FC236}">
                <a16:creationId xmlns:a16="http://schemas.microsoft.com/office/drawing/2014/main" id="{8BE610B5-5B1F-470B-9D39-09CADBD28F74}"/>
              </a:ext>
            </a:extLst>
          </p:cNvPr>
          <p:cNvPicPr>
            <a:picLocks noChangeAspect="1"/>
          </p:cNvPicPr>
          <p:nvPr/>
        </p:nvPicPr>
        <p:blipFill>
          <a:blip r:embed="rId2"/>
          <a:stretch>
            <a:fillRect/>
          </a:stretch>
        </p:blipFill>
        <p:spPr>
          <a:xfrm>
            <a:off x="85209" y="1906142"/>
            <a:ext cx="3286584" cy="4210638"/>
          </a:xfrm>
          <a:prstGeom prst="rect">
            <a:avLst/>
          </a:prstGeom>
        </p:spPr>
      </p:pic>
      <p:pic>
        <p:nvPicPr>
          <p:cNvPr id="13" name="그림 12">
            <a:extLst>
              <a:ext uri="{FF2B5EF4-FFF2-40B4-BE49-F238E27FC236}">
                <a16:creationId xmlns:a16="http://schemas.microsoft.com/office/drawing/2014/main" id="{D5E9FCB5-BC39-4FF0-B71C-60BE360BC96C}"/>
              </a:ext>
            </a:extLst>
          </p:cNvPr>
          <p:cNvPicPr>
            <a:picLocks noChangeAspect="1"/>
          </p:cNvPicPr>
          <p:nvPr/>
        </p:nvPicPr>
        <p:blipFill>
          <a:blip r:embed="rId3"/>
          <a:stretch>
            <a:fillRect/>
          </a:stretch>
        </p:blipFill>
        <p:spPr>
          <a:xfrm>
            <a:off x="3606537" y="1920431"/>
            <a:ext cx="3296110" cy="4182059"/>
          </a:xfrm>
          <a:prstGeom prst="rect">
            <a:avLst/>
          </a:prstGeom>
        </p:spPr>
      </p:pic>
      <p:sp>
        <p:nvSpPr>
          <p:cNvPr id="15" name="TextBox 14">
            <a:extLst>
              <a:ext uri="{FF2B5EF4-FFF2-40B4-BE49-F238E27FC236}">
                <a16:creationId xmlns:a16="http://schemas.microsoft.com/office/drawing/2014/main" id="{8A4BE889-6E7A-49DE-9DBC-87A4617150A0}"/>
              </a:ext>
            </a:extLst>
          </p:cNvPr>
          <p:cNvSpPr txBox="1"/>
          <p:nvPr/>
        </p:nvSpPr>
        <p:spPr>
          <a:xfrm>
            <a:off x="7137392" y="3977412"/>
            <a:ext cx="4725521" cy="2139368"/>
          </a:xfrm>
          <a:prstGeom prst="rect">
            <a:avLst/>
          </a:prstGeom>
          <a:noFill/>
        </p:spPr>
        <p:txBody>
          <a:bodyPr wrap="square">
            <a:spAutoFit/>
          </a:bodyPr>
          <a:lstStyle/>
          <a:p>
            <a:pPr algn="just">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latin typeface="+mn-ea"/>
                <a:cs typeface="함초롬바탕" panose="02030604000101010101" pitchFamily="18" charset="-127"/>
              </a:rPr>
              <a:t>웨스턴</a:t>
            </a:r>
            <a:r>
              <a:rPr lang="en-US" altLang="ko-KR" sz="1000">
                <a:latin typeface="+mn-ea"/>
                <a:cs typeface="함초롬바탕" panose="02030604000101010101" pitchFamily="18" charset="-127"/>
              </a:rPr>
              <a:t>(Weston, Edward/</a:t>
            </a:r>
            <a:r>
              <a:rPr lang="ko-KR" altLang="en-US" sz="1000">
                <a:latin typeface="+mn-ea"/>
                <a:cs typeface="함초롬바탕" panose="02030604000101010101" pitchFamily="18" charset="-127"/>
              </a:rPr>
              <a:t>미국</a:t>
            </a:r>
            <a:r>
              <a:rPr lang="en-US" altLang="ko-KR" sz="1000">
                <a:latin typeface="+mn-ea"/>
                <a:cs typeface="함초롬바탕" panose="02030604000101010101" pitchFamily="18" charset="-127"/>
              </a:rPr>
              <a:t>/ 1886</a:t>
            </a:r>
            <a:r>
              <a:rPr lang="ko-KR" altLang="en-US" sz="1000">
                <a:latin typeface="+mn-ea"/>
                <a:cs typeface="함초롬바탕" panose="02030604000101010101" pitchFamily="18" charset="-127"/>
              </a:rPr>
              <a:t>～</a:t>
            </a:r>
            <a:r>
              <a:rPr lang="en-US" altLang="ko-KR" sz="1000">
                <a:latin typeface="+mn-ea"/>
                <a:cs typeface="함초롬바탕" panose="02030604000101010101" pitchFamily="18" charset="-127"/>
              </a:rPr>
              <a:t>1958) </a:t>
            </a:r>
            <a:r>
              <a:rPr lang="ko-KR" altLang="en-US" sz="1000" b="1">
                <a:latin typeface="+mn-ea"/>
                <a:cs typeface="함초롬바탕" panose="02030604000101010101" pitchFamily="18" charset="-127"/>
              </a:rPr>
              <a:t>피망</a:t>
            </a:r>
            <a:r>
              <a:rPr lang="en-US" altLang="ko-KR" sz="1000">
                <a:latin typeface="+mn-ea"/>
                <a:cs typeface="함초롬바탕" panose="02030604000101010101" pitchFamily="18" charset="-127"/>
              </a:rPr>
              <a:t>(</a:t>
            </a:r>
            <a:r>
              <a:rPr lang="ko-KR" altLang="en-US" sz="1000">
                <a:latin typeface="+mn-ea"/>
                <a:cs typeface="함초롬바탕" panose="02030604000101010101" pitchFamily="18" charset="-127"/>
              </a:rPr>
              <a:t>사진</a:t>
            </a:r>
            <a:r>
              <a:rPr lang="en-US" altLang="ko-KR" sz="1000">
                <a:latin typeface="+mn-ea"/>
                <a:cs typeface="함초롬바탕" panose="02030604000101010101" pitchFamily="18" charset="-127"/>
              </a:rPr>
              <a:t>/</a:t>
            </a:r>
            <a:r>
              <a:rPr lang="ko-KR" altLang="en-US" sz="1000">
                <a:latin typeface="+mn-ea"/>
                <a:cs typeface="함초롬바탕" panose="02030604000101010101" pitchFamily="18" charset="-127"/>
              </a:rPr>
              <a:t>가변 크기</a:t>
            </a:r>
            <a:r>
              <a:rPr lang="en-US" altLang="ko-KR" sz="1000">
                <a:latin typeface="+mn-ea"/>
                <a:cs typeface="함초롬바탕" panose="02030604000101010101" pitchFamily="18" charset="-127"/>
              </a:rPr>
              <a:t>/1930</a:t>
            </a:r>
            <a:r>
              <a:rPr lang="ko-KR" altLang="en-US" sz="1000">
                <a:latin typeface="+mn-ea"/>
                <a:cs typeface="함초롬바탕" panose="02030604000101010101" pitchFamily="18" charset="-127"/>
              </a:rPr>
              <a:t>년 작</a:t>
            </a:r>
            <a:r>
              <a:rPr lang="en-US" altLang="ko-KR" sz="1000">
                <a:latin typeface="+mn-ea"/>
                <a:cs typeface="함초롬바탕" panose="02030604000101010101" pitchFamily="18" charset="-127"/>
              </a:rPr>
              <a:t>)</a:t>
            </a:r>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사진 속의 피망은 먹는 음식이지만 에드워드 웨스턴의 사진 안에서는 하나의 생명을 가진 존재로 파악된다. 사진 속 피망은 화면의 중앙에 큰 비중을 차지하도록 배치되었다. 또한 대형 카메라의 조리개를 최대한 조여 놓고 근접 촬영한 사진으로 세밀한 디테일이 살아있는 듯 묘사되었다. 이는 웅크리고 앉아있는 사람같이 여겨지기도 하며 인간의 누드로 보이기도 한다. 사진기 앞에서 모든 피사체는 동등한 권리를 가진다. 그는 하찮은 피망에 의미를 부여해 마치 에로틱한 감정을 나타내는 하나의 초현실주의적 대상으로 표현하였다. 이는 은유적 대상을 재구성하여 완성한 사진 미학의 산물이다.</a:t>
            </a:r>
          </a:p>
        </p:txBody>
      </p:sp>
      <p:sp>
        <p:nvSpPr>
          <p:cNvPr id="17" name="TextBox 16">
            <a:extLst>
              <a:ext uri="{FF2B5EF4-FFF2-40B4-BE49-F238E27FC236}">
                <a16:creationId xmlns:a16="http://schemas.microsoft.com/office/drawing/2014/main" id="{97853D41-D55A-4824-AEC2-218B08FF2E7C}"/>
              </a:ext>
            </a:extLst>
          </p:cNvPr>
          <p:cNvSpPr txBox="1"/>
          <p:nvPr/>
        </p:nvSpPr>
        <p:spPr>
          <a:xfrm>
            <a:off x="7137392" y="1906142"/>
            <a:ext cx="4847459" cy="1216039"/>
          </a:xfrm>
          <a:prstGeom prst="rect">
            <a:avLst/>
          </a:prstGeom>
          <a:noFill/>
        </p:spPr>
        <p:txBody>
          <a:bodyPr wrap="square">
            <a:spAutoFit/>
          </a:bodyPr>
          <a:lstStyle/>
          <a:p>
            <a:pPr>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latin typeface="+mn-ea"/>
                <a:cs typeface="함초롬바탕" panose="02030604000101010101" pitchFamily="18" charset="-127"/>
              </a:rPr>
              <a:t>이명호</a:t>
            </a:r>
            <a:r>
              <a:rPr lang="en-US" altLang="ko-KR" sz="1000">
                <a:latin typeface="+mn-ea"/>
                <a:cs typeface="함초롬바탕" panose="02030604000101010101" pitchFamily="18" charset="-127"/>
              </a:rPr>
              <a:t>(</a:t>
            </a:r>
            <a:r>
              <a:rPr lang="ko-KR" altLang="en-US" sz="1000">
                <a:latin typeface="+mn-ea"/>
                <a:cs typeface="함초롬바탕" panose="02030604000101010101" pitchFamily="18" charset="-127"/>
              </a:rPr>
              <a:t>한국</a:t>
            </a:r>
            <a:r>
              <a:rPr lang="en-US" altLang="ko-KR" sz="1000">
                <a:latin typeface="+mn-ea"/>
                <a:cs typeface="함초롬바탕" panose="02030604000101010101" pitchFamily="18" charset="-127"/>
              </a:rPr>
              <a:t>/1975~ ) </a:t>
            </a:r>
            <a:r>
              <a:rPr lang="en-US" altLang="ko-KR" sz="1000" b="1">
                <a:latin typeface="+mn-ea"/>
                <a:cs typeface="함초롬바탕" panose="02030604000101010101" pitchFamily="18" charset="-127"/>
              </a:rPr>
              <a:t>Tree, Ink on Paper</a:t>
            </a:r>
            <a:r>
              <a:rPr lang="en-US" altLang="ko-KR" sz="1000">
                <a:latin typeface="+mn-ea"/>
                <a:cs typeface="함초롬바탕" panose="02030604000101010101" pitchFamily="18" charset="-127"/>
              </a:rPr>
              <a:t>(</a:t>
            </a:r>
            <a:r>
              <a:rPr lang="ko-KR" altLang="en-US" sz="1000">
                <a:latin typeface="+mn-ea"/>
                <a:cs typeface="함초롬바탕" panose="02030604000101010101" pitchFamily="18" charset="-127"/>
              </a:rPr>
              <a:t>천</a:t>
            </a:r>
            <a:r>
              <a:rPr lang="en-US" altLang="ko-KR" sz="1000">
                <a:latin typeface="+mn-ea"/>
                <a:cs typeface="함초롬바탕" panose="02030604000101010101" pitchFamily="18" charset="-127"/>
              </a:rPr>
              <a:t>/620×520cm/2011</a:t>
            </a:r>
            <a:r>
              <a:rPr lang="ko-KR" altLang="en-US" sz="1000">
                <a:latin typeface="+mn-ea"/>
                <a:cs typeface="함초롬바탕" panose="02030604000101010101" pitchFamily="18" charset="-127"/>
              </a:rPr>
              <a:t>년 작</a:t>
            </a:r>
            <a:r>
              <a:rPr lang="en-US" altLang="ko-KR" sz="1000">
                <a:latin typeface="+mn-ea"/>
                <a:cs typeface="함초롬바탕" panose="02030604000101010101" pitchFamily="18" charset="-127"/>
              </a:rPr>
              <a:t>)</a:t>
            </a:r>
          </a:p>
          <a:p>
            <a:pPr>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자연적 맥락으로부터 분리시킴으로써 캔버스 위에 나무가 그려져 있는 듯한 사진을 만들었다. 거대한 자연의 일부에 불과했던 나무 한 그루가 캔버스 안에 삽입된 이차원적 이미지로 평면화됨으로써, 예술의 아름다운 대상물이자 주목할 만한 존재로써 전환되었다.</a:t>
            </a:r>
          </a:p>
        </p:txBody>
      </p:sp>
    </p:spTree>
    <p:extLst>
      <p:ext uri="{BB962C8B-B14F-4D97-AF65-F5344CB8AC3E}">
        <p14:creationId xmlns:p14="http://schemas.microsoft.com/office/powerpoint/2010/main" val="359274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86F131-67A0-43F2-996C-09850E47E791}"/>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E139969D-C32E-4EE2-B280-757E4D9C1015}"/>
              </a:ext>
            </a:extLst>
          </p:cNvPr>
          <p:cNvSpPr txBox="1"/>
          <p:nvPr/>
        </p:nvSpPr>
        <p:spPr>
          <a:xfrm>
            <a:off x="884971" y="0"/>
            <a:ext cx="9432390"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빛의 예술 사진</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800">
                <a:latin typeface="나눔스퀘어라운드 ExtraBold" panose="020B0600000101010101" pitchFamily="50" charset="-127"/>
                <a:ea typeface="나눔스퀘어라운드 ExtraBold" panose="020B0600000101010101" pitchFamily="50" charset="-127"/>
              </a:rPr>
              <a:t>짧은 순간을 정지시켜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6" name="TextBox 5">
            <a:extLst>
              <a:ext uri="{FF2B5EF4-FFF2-40B4-BE49-F238E27FC236}">
                <a16:creationId xmlns:a16="http://schemas.microsoft.com/office/drawing/2014/main" id="{24889F83-90C6-4EA8-BE5F-DDBD070FB5A9}"/>
              </a:ext>
            </a:extLst>
          </p:cNvPr>
          <p:cNvSpPr txBox="1"/>
          <p:nvPr/>
        </p:nvSpPr>
        <p:spPr>
          <a:xfrm>
            <a:off x="991503" y="987871"/>
            <a:ext cx="2289409"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색다른 표현의 </a:t>
            </a:r>
            <a:r>
              <a:rPr lang="ko-KR" altLang="en-US" b="1">
                <a:solidFill>
                  <a:schemeClr val="bg1"/>
                </a:solidFill>
              </a:rPr>
              <a:t>사진</a:t>
            </a:r>
          </a:p>
        </p:txBody>
      </p:sp>
      <p:pic>
        <p:nvPicPr>
          <p:cNvPr id="8" name="그림 7">
            <a:extLst>
              <a:ext uri="{FF2B5EF4-FFF2-40B4-BE49-F238E27FC236}">
                <a16:creationId xmlns:a16="http://schemas.microsoft.com/office/drawing/2014/main" id="{8162612D-F0D8-497A-A17A-376C30615DCE}"/>
              </a:ext>
            </a:extLst>
          </p:cNvPr>
          <p:cNvPicPr>
            <a:picLocks noChangeAspect="1"/>
          </p:cNvPicPr>
          <p:nvPr/>
        </p:nvPicPr>
        <p:blipFill>
          <a:blip r:embed="rId2"/>
          <a:stretch>
            <a:fillRect/>
          </a:stretch>
        </p:blipFill>
        <p:spPr>
          <a:xfrm>
            <a:off x="303934" y="2252741"/>
            <a:ext cx="5953956" cy="2867425"/>
          </a:xfrm>
          <a:prstGeom prst="rect">
            <a:avLst/>
          </a:prstGeom>
        </p:spPr>
      </p:pic>
      <p:pic>
        <p:nvPicPr>
          <p:cNvPr id="10" name="그림 9">
            <a:extLst>
              <a:ext uri="{FF2B5EF4-FFF2-40B4-BE49-F238E27FC236}">
                <a16:creationId xmlns:a16="http://schemas.microsoft.com/office/drawing/2014/main" id="{BF5DA528-C3BF-4A59-8885-7504A695238E}"/>
              </a:ext>
            </a:extLst>
          </p:cNvPr>
          <p:cNvPicPr>
            <a:picLocks noChangeAspect="1"/>
          </p:cNvPicPr>
          <p:nvPr/>
        </p:nvPicPr>
        <p:blipFill>
          <a:blip r:embed="rId3"/>
          <a:stretch>
            <a:fillRect/>
          </a:stretch>
        </p:blipFill>
        <p:spPr>
          <a:xfrm>
            <a:off x="6559121" y="1300679"/>
            <a:ext cx="4876069" cy="3819587"/>
          </a:xfrm>
          <a:prstGeom prst="rect">
            <a:avLst/>
          </a:prstGeom>
        </p:spPr>
      </p:pic>
      <p:sp>
        <p:nvSpPr>
          <p:cNvPr id="12" name="TextBox 11">
            <a:extLst>
              <a:ext uri="{FF2B5EF4-FFF2-40B4-BE49-F238E27FC236}">
                <a16:creationId xmlns:a16="http://schemas.microsoft.com/office/drawing/2014/main" id="{5168F7D4-2708-4958-80ED-B4C4670F4E99}"/>
              </a:ext>
            </a:extLst>
          </p:cNvPr>
          <p:cNvSpPr txBox="1"/>
          <p:nvPr/>
        </p:nvSpPr>
        <p:spPr>
          <a:xfrm>
            <a:off x="163370" y="5120166"/>
            <a:ext cx="6094520" cy="1216039"/>
          </a:xfrm>
          <a:prstGeom prst="rect">
            <a:avLst/>
          </a:prstGeom>
          <a:noFill/>
        </p:spPr>
        <p:txBody>
          <a:bodyPr wrap="square">
            <a:spAutoFit/>
          </a:bodyPr>
          <a:lstStyle/>
          <a:p>
            <a:pPr algn="just">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정태섭</a:t>
            </a:r>
            <a:r>
              <a:rPr lang="ko-KR" altLang="en-US" sz="1000"/>
              <a:t>(한국/1954~ ) </a:t>
            </a:r>
            <a:r>
              <a:rPr lang="ko-KR" altLang="en-US" sz="1000" b="1"/>
              <a:t>바이올린 위의 선율</a:t>
            </a:r>
            <a:r>
              <a:rPr lang="ko-KR" altLang="en-US" sz="1000"/>
              <a:t>(피그먼트 프린트, 엑스레이(X-rays)/72× 150cm/2010년 작)</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‘엑스레이 아트</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(X-ray Art)’</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라는 새로운 예술 장르를 탄생과 의사인 그는 엑스레이 기계로 피사체를 수십 장을 촬영한 후 컴퓨터 그래픽 작업을 통해 사진들을 겹치고 색을 입히는 방식으로 자신만의 세계를 구축하였다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머리를 묶고 바이올린을 연주하는 여인의 모습을 엑스레이의 특별한 성질을 활용해 아름다운 사진 작품으로 승화시켰다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endPar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endParaRPr>
          </a:p>
        </p:txBody>
      </p:sp>
      <p:sp>
        <p:nvSpPr>
          <p:cNvPr id="14" name="TextBox 13">
            <a:extLst>
              <a:ext uri="{FF2B5EF4-FFF2-40B4-BE49-F238E27FC236}">
                <a16:creationId xmlns:a16="http://schemas.microsoft.com/office/drawing/2014/main" id="{3D062777-22C5-41DF-9CA1-E0224A7BBB5B}"/>
              </a:ext>
            </a:extLst>
          </p:cNvPr>
          <p:cNvSpPr txBox="1"/>
          <p:nvPr/>
        </p:nvSpPr>
        <p:spPr>
          <a:xfrm>
            <a:off x="6438688" y="5182312"/>
            <a:ext cx="5590713"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박승훈</a:t>
            </a:r>
            <a:r>
              <a:rPr lang="ko-KR" altLang="en-US" sz="1000"/>
              <a:t>(한국/1978~) </a:t>
            </a:r>
            <a:r>
              <a:rPr lang="ko-KR" altLang="en-US" sz="1000" b="1"/>
              <a:t>TEXTUS 201-1 Wall Street 1</a:t>
            </a:r>
            <a:r>
              <a:rPr lang="ko-KR" altLang="en-US" sz="1000"/>
              <a:t>(Digital C-print/120× 150cm/2014년 작) </a:t>
            </a:r>
          </a:p>
        </p:txBody>
      </p:sp>
      <p:sp>
        <p:nvSpPr>
          <p:cNvPr id="16" name="TextBox 15">
            <a:extLst>
              <a:ext uri="{FF2B5EF4-FFF2-40B4-BE49-F238E27FC236}">
                <a16:creationId xmlns:a16="http://schemas.microsoft.com/office/drawing/2014/main" id="{23AC1C11-890D-42F0-A77B-EF0F66C7B2DB}"/>
              </a:ext>
            </a:extLst>
          </p:cNvPr>
          <p:cNvSpPr txBox="1"/>
          <p:nvPr/>
        </p:nvSpPr>
        <p:spPr>
          <a:xfrm>
            <a:off x="6438688" y="5344907"/>
            <a:ext cx="5106137" cy="1216039"/>
          </a:xfrm>
          <a:prstGeom prst="rect">
            <a:avLst/>
          </a:prstGeom>
          <a:noFill/>
        </p:spPr>
        <p:txBody>
          <a:bodyPr wrap="square">
            <a:spAutoFit/>
          </a:bodyPr>
          <a:lstStyle/>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대상을 조각나게 촬영하여 16mm 얇은 영화용 필름을 직물을 짜듯 엮어 작업한 것이다. 작업 시리즈는 TEXT의 어원이 되는 라틴어 TEXTUS(직물)에서 비롯됐다. 직물의 씨줄과 날줄이 합쳐져 옷감이 되듯, 영화 필름으로 만든 조각들을마치 모자이크처럼 연결하여 독창적이고 새로운 이미지로 재탄생시켰다. 거대화된 대도시의 특성이 드러나는 뉴욕 월스트리트의 풍경을 영화의 한 장면처럼 담아냈다. </a:t>
            </a:r>
          </a:p>
        </p:txBody>
      </p:sp>
    </p:spTree>
    <p:extLst>
      <p:ext uri="{BB962C8B-B14F-4D97-AF65-F5344CB8AC3E}">
        <p14:creationId xmlns:p14="http://schemas.microsoft.com/office/powerpoint/2010/main" val="171698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6A2938-5E10-4855-B96C-DEDB24AE8365}"/>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03EE2DB0-2907-4E4C-9C1A-97E60402D1FD}"/>
              </a:ext>
            </a:extLst>
          </p:cNvPr>
          <p:cNvSpPr txBox="1"/>
          <p:nvPr/>
        </p:nvSpPr>
        <p:spPr>
          <a:xfrm>
            <a:off x="884971" y="0"/>
            <a:ext cx="9432390"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빛의 예술 사진</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800">
                <a:latin typeface="나눔스퀘어라운드 ExtraBold" panose="020B0600000101010101" pitchFamily="50" charset="-127"/>
                <a:ea typeface="나눔스퀘어라운드 ExtraBold" panose="020B0600000101010101" pitchFamily="50" charset="-127"/>
              </a:rPr>
              <a:t>짧은 순간을 정지시켜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6" name="TextBox 5">
            <a:extLst>
              <a:ext uri="{FF2B5EF4-FFF2-40B4-BE49-F238E27FC236}">
                <a16:creationId xmlns:a16="http://schemas.microsoft.com/office/drawing/2014/main" id="{985AB62E-841F-46B0-861A-DB5FF26902D3}"/>
              </a:ext>
            </a:extLst>
          </p:cNvPr>
          <p:cNvSpPr txBox="1"/>
          <p:nvPr/>
        </p:nvSpPr>
        <p:spPr>
          <a:xfrm>
            <a:off x="991503" y="987871"/>
            <a:ext cx="2289409"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이야기가 있는 </a:t>
            </a:r>
            <a:r>
              <a:rPr lang="ko-KR" altLang="en-US" b="1">
                <a:solidFill>
                  <a:schemeClr val="bg1"/>
                </a:solidFill>
              </a:rPr>
              <a:t>사진</a:t>
            </a:r>
          </a:p>
        </p:txBody>
      </p:sp>
      <p:pic>
        <p:nvPicPr>
          <p:cNvPr id="8" name="그림 7">
            <a:extLst>
              <a:ext uri="{FF2B5EF4-FFF2-40B4-BE49-F238E27FC236}">
                <a16:creationId xmlns:a16="http://schemas.microsoft.com/office/drawing/2014/main" id="{0A2011F3-7073-4415-9053-FC9364226FB5}"/>
              </a:ext>
            </a:extLst>
          </p:cNvPr>
          <p:cNvPicPr>
            <a:picLocks noChangeAspect="1"/>
          </p:cNvPicPr>
          <p:nvPr/>
        </p:nvPicPr>
        <p:blipFill>
          <a:blip r:embed="rId2"/>
          <a:stretch>
            <a:fillRect/>
          </a:stretch>
        </p:blipFill>
        <p:spPr>
          <a:xfrm>
            <a:off x="300857" y="2556220"/>
            <a:ext cx="4887178" cy="2738023"/>
          </a:xfrm>
          <a:prstGeom prst="rect">
            <a:avLst/>
          </a:prstGeom>
        </p:spPr>
      </p:pic>
      <p:pic>
        <p:nvPicPr>
          <p:cNvPr id="10" name="그림 9">
            <a:extLst>
              <a:ext uri="{FF2B5EF4-FFF2-40B4-BE49-F238E27FC236}">
                <a16:creationId xmlns:a16="http://schemas.microsoft.com/office/drawing/2014/main" id="{0D4C2A44-61F3-4D3C-8EF6-ECEE8FBEB5A7}"/>
              </a:ext>
            </a:extLst>
          </p:cNvPr>
          <p:cNvPicPr>
            <a:picLocks noChangeAspect="1"/>
          </p:cNvPicPr>
          <p:nvPr/>
        </p:nvPicPr>
        <p:blipFill>
          <a:blip r:embed="rId3"/>
          <a:stretch>
            <a:fillRect/>
          </a:stretch>
        </p:blipFill>
        <p:spPr>
          <a:xfrm>
            <a:off x="5876376" y="1172537"/>
            <a:ext cx="5921785" cy="4132121"/>
          </a:xfrm>
          <a:prstGeom prst="rect">
            <a:avLst/>
          </a:prstGeom>
        </p:spPr>
      </p:pic>
      <p:sp>
        <p:nvSpPr>
          <p:cNvPr id="12" name="TextBox 11">
            <a:extLst>
              <a:ext uri="{FF2B5EF4-FFF2-40B4-BE49-F238E27FC236}">
                <a16:creationId xmlns:a16="http://schemas.microsoft.com/office/drawing/2014/main" id="{063B2E1D-4FF4-41F3-9F52-0742FDBA21A7}"/>
              </a:ext>
            </a:extLst>
          </p:cNvPr>
          <p:cNvSpPr txBox="1"/>
          <p:nvPr/>
        </p:nvSpPr>
        <p:spPr>
          <a:xfrm>
            <a:off x="195309" y="5330992"/>
            <a:ext cx="4992726" cy="1139799"/>
          </a:xfrm>
          <a:prstGeom prst="rect">
            <a:avLst/>
          </a:prstGeom>
          <a:noFill/>
        </p:spPr>
        <p:txBody>
          <a:bodyPr wrap="square">
            <a:spAutoFit/>
          </a:bodyPr>
          <a:lstStyle/>
          <a:p>
            <a:pPr algn="just"/>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리드</a:t>
            </a:r>
            <a:r>
              <a:rPr lang="ko-KR" altLang="en-US" sz="1000"/>
              <a:t>(Reed, Eli/미국/1946~) </a:t>
            </a:r>
            <a:r>
              <a:rPr lang="ko-KR" altLang="en-US" sz="1000" b="1"/>
              <a:t>노량진</a:t>
            </a:r>
            <a:r>
              <a:rPr lang="ko-KR" altLang="en-US" sz="1000"/>
              <a:t>(사진/디지털 이미지/2015년 작)</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매그넘 사진의 비밀전</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브릴리언트 코리아</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(Brilliant Korea)</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에 소개된 작품이다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새벽에 육교를 오르는 수험생의 뒷모습을 작품의 중앙에 크게 배치하고 검은 실루엣으로 부각시켰다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육교의 정상에 다다른 모습을 통해 한국인의 높은 교육열</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성공에 대한 집념</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무한 경쟁 속에서 살아가는 모습을 담아내었다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a:t>
            </a:r>
            <a:r>
              <a:rPr lang="ko-KR" altLang="en-US" sz="1000">
                <a:latin typeface="함초롬바탕" panose="02030604000101010101" pitchFamily="18" charset="-127"/>
                <a:ea typeface="함초롬바탕" panose="02030604000101010101" pitchFamily="18" charset="-127"/>
                <a:cs typeface="함초롬바탕" panose="02030604000101010101" pitchFamily="18" charset="-127"/>
              </a:rPr>
              <a:t> </a:t>
            </a:r>
          </a:p>
        </p:txBody>
      </p:sp>
      <p:sp>
        <p:nvSpPr>
          <p:cNvPr id="13" name="TextBox 12">
            <a:extLst>
              <a:ext uri="{FF2B5EF4-FFF2-40B4-BE49-F238E27FC236}">
                <a16:creationId xmlns:a16="http://schemas.microsoft.com/office/drawing/2014/main" id="{8885E479-7FE3-44C1-BF79-3AC6C823BBC3}"/>
              </a:ext>
            </a:extLst>
          </p:cNvPr>
          <p:cNvSpPr txBox="1"/>
          <p:nvPr/>
        </p:nvSpPr>
        <p:spPr>
          <a:xfrm>
            <a:off x="5792648" y="5304356"/>
            <a:ext cx="6085673" cy="1216039"/>
          </a:xfrm>
          <a:prstGeom prst="rect">
            <a:avLst/>
          </a:prstGeom>
          <a:noFill/>
        </p:spPr>
        <p:txBody>
          <a:bodyPr wrap="square">
            <a:spAutoFit/>
          </a:bodyPr>
          <a:lstStyle/>
          <a:p>
            <a:pPr algn="just">
              <a:lnSpc>
                <a:spcPct val="150000"/>
              </a:lnSpc>
            </a:pPr>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들로름</a:t>
            </a:r>
            <a:r>
              <a:rPr lang="en-US" altLang="ko-KR" sz="1000" b="1"/>
              <a:t>(Delorme, Alain/</a:t>
            </a:r>
            <a:r>
              <a:rPr lang="ko-KR" altLang="en-US" sz="1000" b="1"/>
              <a:t>프랑스</a:t>
            </a:r>
            <a:r>
              <a:rPr lang="en-US" altLang="ko-KR" sz="1000" b="1"/>
              <a:t>/1979~) Totem # 11(</a:t>
            </a:r>
            <a:r>
              <a:rPr lang="ko-KR" altLang="en-US" sz="1000" b="1"/>
              <a:t>사진</a:t>
            </a:r>
            <a:r>
              <a:rPr lang="en-US" altLang="ko-KR" sz="1000" b="1"/>
              <a:t>/</a:t>
            </a:r>
            <a:r>
              <a:rPr lang="ko-KR" altLang="en-US" sz="1000" b="1"/>
              <a:t>디지털 이미지</a:t>
            </a:r>
            <a:r>
              <a:rPr lang="en-US" altLang="ko-KR" sz="1000" b="1"/>
              <a:t>/2010</a:t>
            </a:r>
            <a:r>
              <a:rPr lang="ko-KR" altLang="en-US" sz="1000" b="1"/>
              <a:t>년 작</a:t>
            </a:r>
            <a:r>
              <a:rPr lang="en-US" altLang="ko-KR" sz="1000" b="1"/>
              <a:t>) </a:t>
            </a:r>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프랑스 예술가 알렝 들로름은 상해에서 거주하며 많은 사진을 찍어 중국 사회의 단면을 나타내었다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그는 ‘</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Made in China’</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를 위한 중국 노동자들의 고달픈 삶을 비평적 시각으로 바라보았는데</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무거운 짐을 리어카에 위태롭게 쌓아 어렵게 끌고 가는 듯한 인물들을 일종의 노예처럼 부각시키기 위해 포토샵으로 물품의 양을 늘렸다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이 시리즈는 </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18</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장의 이미지로 구성되며 그는 이를 위해  </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6,000</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장의 사진을 찍었다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a:t>
            </a:r>
            <a:endParaRPr lang="ko-KR" altLang="en-US" sz="1000">
              <a:latin typeface="함초롬바탕" panose="02030604000101010101" pitchFamily="18" charset="-127"/>
              <a:ea typeface="함초롬바탕" panose="02030604000101010101" pitchFamily="18" charset="-127"/>
              <a:cs typeface="함초롬바탕" panose="02030604000101010101" pitchFamily="18" charset="-127"/>
            </a:endParaRPr>
          </a:p>
        </p:txBody>
      </p:sp>
    </p:spTree>
    <p:extLst>
      <p:ext uri="{BB962C8B-B14F-4D97-AF65-F5344CB8AC3E}">
        <p14:creationId xmlns:p14="http://schemas.microsoft.com/office/powerpoint/2010/main" val="195868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3AECC-DD49-435A-8C34-6DEB2BAFA8F1}"/>
              </a:ext>
            </a:extLst>
          </p:cNvPr>
          <p:cNvSpPr txBox="1"/>
          <p:nvPr/>
        </p:nvSpPr>
        <p:spPr>
          <a:xfrm>
            <a:off x="884971" y="0"/>
            <a:ext cx="6413935"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영상 디자인</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400">
                <a:latin typeface="나눔스퀘어라운드 ExtraBold" panose="020B0600000101010101" pitchFamily="50" charset="-127"/>
                <a:ea typeface="나눔스퀘어라운드 ExtraBold" panose="020B0600000101010101" pitchFamily="50" charset="-127"/>
              </a:rPr>
              <a:t>움직이는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6" name="TextBox 5">
            <a:extLst>
              <a:ext uri="{FF2B5EF4-FFF2-40B4-BE49-F238E27FC236}">
                <a16:creationId xmlns:a16="http://schemas.microsoft.com/office/drawing/2014/main" id="{7821DF04-C3BA-4D8A-8339-00A739144E1A}"/>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pic>
        <p:nvPicPr>
          <p:cNvPr id="8" name="그림 7" descr="실외, 산, 사람, 스노우보드이(가) 표시된 사진&#10;&#10;자동 생성된 설명">
            <a:extLst>
              <a:ext uri="{FF2B5EF4-FFF2-40B4-BE49-F238E27FC236}">
                <a16:creationId xmlns:a16="http://schemas.microsoft.com/office/drawing/2014/main" id="{7CF77634-98AE-4895-B80B-82619A4AE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6" y="1979237"/>
            <a:ext cx="7159296" cy="4536973"/>
          </a:xfrm>
          <a:prstGeom prst="rect">
            <a:avLst/>
          </a:prstGeom>
        </p:spPr>
      </p:pic>
      <p:sp>
        <p:nvSpPr>
          <p:cNvPr id="10" name="TextBox 9">
            <a:extLst>
              <a:ext uri="{FF2B5EF4-FFF2-40B4-BE49-F238E27FC236}">
                <a16:creationId xmlns:a16="http://schemas.microsoft.com/office/drawing/2014/main" id="{F15B3C5D-3597-4146-8D1E-A035A8909B5D}"/>
              </a:ext>
            </a:extLst>
          </p:cNvPr>
          <p:cNvSpPr txBox="1"/>
          <p:nvPr/>
        </p:nvSpPr>
        <p:spPr>
          <a:xfrm>
            <a:off x="-19533" y="6516210"/>
            <a:ext cx="5214760"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놀런</a:t>
            </a:r>
            <a:r>
              <a:rPr lang="ko-KR" altLang="en-US" sz="1000"/>
              <a:t>(Nolan, Christopher/영국/1970~ ) </a:t>
            </a:r>
            <a:r>
              <a:rPr lang="ko-KR" altLang="en-US" sz="1000" b="1"/>
              <a:t>인터스텔라</a:t>
            </a:r>
            <a:r>
              <a:rPr lang="ko-KR" altLang="en-US" sz="1000"/>
              <a:t>(디지털 이미지 /2014년 작)</a:t>
            </a:r>
          </a:p>
        </p:txBody>
      </p:sp>
      <p:pic>
        <p:nvPicPr>
          <p:cNvPr id="12" name="그림 11">
            <a:extLst>
              <a:ext uri="{FF2B5EF4-FFF2-40B4-BE49-F238E27FC236}">
                <a16:creationId xmlns:a16="http://schemas.microsoft.com/office/drawing/2014/main" id="{742F582B-A8B1-423A-AA77-E02E46A5AA27}"/>
              </a:ext>
            </a:extLst>
          </p:cNvPr>
          <p:cNvPicPr>
            <a:picLocks noChangeAspect="1"/>
          </p:cNvPicPr>
          <p:nvPr/>
        </p:nvPicPr>
        <p:blipFill>
          <a:blip r:embed="rId3"/>
          <a:stretch>
            <a:fillRect/>
          </a:stretch>
        </p:blipFill>
        <p:spPr>
          <a:xfrm>
            <a:off x="7345661" y="3105425"/>
            <a:ext cx="4657610" cy="3410785"/>
          </a:xfrm>
          <a:prstGeom prst="rect">
            <a:avLst/>
          </a:prstGeom>
        </p:spPr>
      </p:pic>
      <p:sp>
        <p:nvSpPr>
          <p:cNvPr id="14" name="TextBox 13">
            <a:extLst>
              <a:ext uri="{FF2B5EF4-FFF2-40B4-BE49-F238E27FC236}">
                <a16:creationId xmlns:a16="http://schemas.microsoft.com/office/drawing/2014/main" id="{8521FAA3-A6EB-422D-89AF-CBA637B12F4F}"/>
              </a:ext>
            </a:extLst>
          </p:cNvPr>
          <p:cNvSpPr txBox="1"/>
          <p:nvPr/>
        </p:nvSpPr>
        <p:spPr>
          <a:xfrm>
            <a:off x="7336783" y="1979237"/>
            <a:ext cx="4657610" cy="1139094"/>
          </a:xfrm>
          <a:prstGeom prst="rect">
            <a:avLst/>
          </a:prstGeom>
          <a:noFill/>
        </p:spPr>
        <p:txBody>
          <a:bodyPr wrap="square">
            <a:spAutoFit/>
          </a:bodyPr>
          <a:lstStyle/>
          <a:p>
            <a:pPr algn="just"/>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최정문</a:t>
            </a:r>
            <a:r>
              <a:rPr lang="ko-KR" altLang="en-US" sz="1000"/>
              <a:t>(한국/1967~) </a:t>
            </a:r>
            <a:r>
              <a:rPr lang="ko-KR" altLang="en-US" sz="1000" b="1"/>
              <a:t>In. visible – Fold</a:t>
            </a:r>
            <a:r>
              <a:rPr lang="ko-KR" altLang="en-US" sz="1000"/>
              <a:t>(빛/가변 크기/2015년 작)</a:t>
            </a:r>
            <a:endParaRPr lang="en-US" altLang="ko-KR" sz="1000"/>
          </a:p>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자외선 조명 아래에서 빛나는 색의 실을 설치함으로써 공간을 포용하고 재정의하고 있다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끝없는 양의 미세한 실을 사용하여 공간에서 입체 선을 추적하여 감상자로 하여금 원근감의 환상을 연출한다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 </a:t>
            </a: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작품이 공간의 일부분이 되어 특별한 시각적 비주얼을 나타내고 있다</a:t>
            </a:r>
            <a:r>
              <a:rPr lang="en-US" altLang="ko-KR"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a:t>
            </a:r>
            <a:endPar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endParaRPr>
          </a:p>
        </p:txBody>
      </p:sp>
      <p:sp>
        <p:nvSpPr>
          <p:cNvPr id="15" name="TextBox 14">
            <a:extLst>
              <a:ext uri="{FF2B5EF4-FFF2-40B4-BE49-F238E27FC236}">
                <a16:creationId xmlns:a16="http://schemas.microsoft.com/office/drawing/2014/main" id="{ED3DBF94-669A-4562-83CF-AB2CA07DB838}"/>
              </a:ext>
            </a:extLst>
          </p:cNvPr>
          <p:cNvSpPr txBox="1"/>
          <p:nvPr/>
        </p:nvSpPr>
        <p:spPr>
          <a:xfrm>
            <a:off x="994300" y="851119"/>
            <a:ext cx="10005133" cy="707886"/>
          </a:xfrm>
          <a:prstGeom prst="rect">
            <a:avLst/>
          </a:prstGeom>
          <a:noFill/>
        </p:spPr>
        <p:txBody>
          <a:bodyPr wrap="square" rtlCol="0">
            <a:spAutoFit/>
          </a:bodyPr>
          <a:lstStyle/>
          <a:p>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① 컴퓨터 그래픽</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②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애니메이션 </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③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뮤직 비디오 </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④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모션 그래픽 ⑤ 라이트 아트 등 시간에 따른 움직임의 변화를 빛</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소리</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 </a:t>
            </a:r>
            <a:r>
              <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시각 매체 등을 이용하여 표현하는 것이다</a:t>
            </a:r>
            <a:r>
              <a:rPr lang="en-US" altLang="ko-KR"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rPr>
              <a:t>.</a:t>
            </a:r>
            <a:endParaRPr lang="ko-KR" altLang="en-US" sz="2000">
              <a:solidFill>
                <a:schemeClr val="tx1">
                  <a:lumMod val="50000"/>
                  <a:lumOff val="50000"/>
                </a:schemeClr>
              </a:solidFill>
              <a:latin typeface="나눔스퀘어라운드 Regular" panose="020B0600000101010101" pitchFamily="50" charset="-127"/>
              <a:ea typeface="나눔스퀘어라운드 Regular" panose="020B0600000101010101" pitchFamily="50" charset="-127"/>
            </a:endParaRPr>
          </a:p>
        </p:txBody>
      </p:sp>
      <p:cxnSp>
        <p:nvCxnSpPr>
          <p:cNvPr id="17" name="직선 연결선 16">
            <a:extLst>
              <a:ext uri="{FF2B5EF4-FFF2-40B4-BE49-F238E27FC236}">
                <a16:creationId xmlns:a16="http://schemas.microsoft.com/office/drawing/2014/main" id="{508312C1-8A3C-4F2E-86A1-F92EF3463F3B}"/>
              </a:ext>
            </a:extLst>
          </p:cNvPr>
          <p:cNvCxnSpPr/>
          <p:nvPr/>
        </p:nvCxnSpPr>
        <p:spPr>
          <a:xfrm>
            <a:off x="991503" y="931072"/>
            <a:ext cx="0" cy="53369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2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6073EA-D1DF-4F52-BB0E-C4EEEE16A7E5}"/>
              </a:ext>
            </a:extLst>
          </p:cNvPr>
          <p:cNvSpPr txBox="1"/>
          <p:nvPr/>
        </p:nvSpPr>
        <p:spPr>
          <a:xfrm>
            <a:off x="884971" y="0"/>
            <a:ext cx="6413935"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영상 디자인</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400">
                <a:latin typeface="나눔스퀘어라운드 ExtraBold" panose="020B0600000101010101" pitchFamily="50" charset="-127"/>
                <a:ea typeface="나눔스퀘어라운드 ExtraBold" panose="020B0600000101010101" pitchFamily="50" charset="-127"/>
              </a:rPr>
              <a:t>움직이는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11" name="TextBox 10">
            <a:extLst>
              <a:ext uri="{FF2B5EF4-FFF2-40B4-BE49-F238E27FC236}">
                <a16:creationId xmlns:a16="http://schemas.microsoft.com/office/drawing/2014/main" id="{0B1EFA35-C164-4687-94E6-C2AD6EDEBFB6}"/>
              </a:ext>
            </a:extLst>
          </p:cNvPr>
          <p:cNvSpPr txBox="1"/>
          <p:nvPr/>
        </p:nvSpPr>
        <p:spPr>
          <a:xfrm>
            <a:off x="991503" y="987871"/>
            <a:ext cx="2190023"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애니메이션의 원리</a:t>
            </a:r>
            <a:endParaRPr lang="ko-KR" altLang="en-US" b="1">
              <a:solidFill>
                <a:schemeClr val="bg1"/>
              </a:solidFill>
            </a:endParaRPr>
          </a:p>
        </p:txBody>
      </p:sp>
      <p:sp>
        <p:nvSpPr>
          <p:cNvPr id="12" name="TextBox 11">
            <a:extLst>
              <a:ext uri="{FF2B5EF4-FFF2-40B4-BE49-F238E27FC236}">
                <a16:creationId xmlns:a16="http://schemas.microsoft.com/office/drawing/2014/main" id="{8AC6E00C-BAAC-420B-AEA9-D0C3462CF7E9}"/>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17" name="TextBox 16">
            <a:extLst>
              <a:ext uri="{FF2B5EF4-FFF2-40B4-BE49-F238E27FC236}">
                <a16:creationId xmlns:a16="http://schemas.microsoft.com/office/drawing/2014/main" id="{EB4CDDE4-9D71-49B1-9219-C837148BE013}"/>
              </a:ext>
            </a:extLst>
          </p:cNvPr>
          <p:cNvSpPr txBox="1"/>
          <p:nvPr/>
        </p:nvSpPr>
        <p:spPr>
          <a:xfrm>
            <a:off x="3181526" y="1018648"/>
            <a:ext cx="6033406" cy="307777"/>
          </a:xfrm>
          <a:prstGeom prst="rect">
            <a:avLst/>
          </a:prstGeom>
          <a:solidFill>
            <a:schemeClr val="accent4">
              <a:lumMod val="20000"/>
              <a:lumOff val="80000"/>
            </a:schemeClr>
          </a:solidFill>
        </p:spPr>
        <p:txBody>
          <a:bodyPr wrap="square" rtlCol="0">
            <a:spAutoFit/>
          </a:bodyPr>
          <a:lstStyle/>
          <a:p>
            <a:r>
              <a:rPr lang="ko-KR" altLang="en-US" sz="1400">
                <a:solidFill>
                  <a:schemeClr val="tx1">
                    <a:lumMod val="50000"/>
                    <a:lumOff val="50000"/>
                  </a:schemeClr>
                </a:solidFill>
                <a:latin typeface="+mn-ea"/>
              </a:rPr>
              <a:t>정지된 사물을 연속으로 회전하여 마치 움직이는 것처럼 보이게 하는 것</a:t>
            </a:r>
          </a:p>
        </p:txBody>
      </p:sp>
      <p:pic>
        <p:nvPicPr>
          <p:cNvPr id="18" name="그림 17">
            <a:extLst>
              <a:ext uri="{FF2B5EF4-FFF2-40B4-BE49-F238E27FC236}">
                <a16:creationId xmlns:a16="http://schemas.microsoft.com/office/drawing/2014/main" id="{1EEAA050-B76B-4D56-B60B-E7F52FB8F9D7}"/>
              </a:ext>
            </a:extLst>
          </p:cNvPr>
          <p:cNvPicPr>
            <a:picLocks noChangeAspect="1"/>
          </p:cNvPicPr>
          <p:nvPr/>
        </p:nvPicPr>
        <p:blipFill rotWithShape="1">
          <a:blip r:embed="rId2">
            <a:extLst>
              <a:ext uri="{28A0092B-C50C-407E-A947-70E740481C1C}">
                <a14:useLocalDpi xmlns:a14="http://schemas.microsoft.com/office/drawing/2010/main" val="0"/>
              </a:ext>
            </a:extLst>
          </a:blip>
          <a:srcRect r="1662"/>
          <a:stretch/>
        </p:blipFill>
        <p:spPr>
          <a:xfrm>
            <a:off x="316877" y="1879233"/>
            <a:ext cx="3483866" cy="2701098"/>
          </a:xfrm>
          <a:prstGeom prst="rect">
            <a:avLst/>
          </a:prstGeom>
        </p:spPr>
      </p:pic>
      <p:pic>
        <p:nvPicPr>
          <p:cNvPr id="19" name="그림 18">
            <a:extLst>
              <a:ext uri="{FF2B5EF4-FFF2-40B4-BE49-F238E27FC236}">
                <a16:creationId xmlns:a16="http://schemas.microsoft.com/office/drawing/2014/main" id="{2EC9057F-B97C-444E-B6B5-3565FA64A7B9}"/>
              </a:ext>
            </a:extLst>
          </p:cNvPr>
          <p:cNvPicPr>
            <a:picLocks noChangeAspect="1"/>
          </p:cNvPicPr>
          <p:nvPr/>
        </p:nvPicPr>
        <p:blipFill>
          <a:blip r:embed="rId3"/>
          <a:stretch>
            <a:fillRect/>
          </a:stretch>
        </p:blipFill>
        <p:spPr>
          <a:xfrm>
            <a:off x="4227832" y="1879233"/>
            <a:ext cx="2797076" cy="2701098"/>
          </a:xfrm>
          <a:prstGeom prst="rect">
            <a:avLst/>
          </a:prstGeom>
        </p:spPr>
      </p:pic>
      <p:pic>
        <p:nvPicPr>
          <p:cNvPr id="20" name="그림 19">
            <a:extLst>
              <a:ext uri="{FF2B5EF4-FFF2-40B4-BE49-F238E27FC236}">
                <a16:creationId xmlns:a16="http://schemas.microsoft.com/office/drawing/2014/main" id="{32D5C797-8287-4A60-AA75-9D4D91556A93}"/>
              </a:ext>
            </a:extLst>
          </p:cNvPr>
          <p:cNvPicPr>
            <a:picLocks noChangeAspect="1"/>
          </p:cNvPicPr>
          <p:nvPr/>
        </p:nvPicPr>
        <p:blipFill>
          <a:blip r:embed="rId4"/>
          <a:stretch>
            <a:fillRect/>
          </a:stretch>
        </p:blipFill>
        <p:spPr>
          <a:xfrm>
            <a:off x="7478630" y="1884269"/>
            <a:ext cx="4396493" cy="2691025"/>
          </a:xfrm>
          <a:prstGeom prst="rect">
            <a:avLst/>
          </a:prstGeom>
        </p:spPr>
      </p:pic>
      <p:sp>
        <p:nvSpPr>
          <p:cNvPr id="21" name="TextBox 20">
            <a:extLst>
              <a:ext uri="{FF2B5EF4-FFF2-40B4-BE49-F238E27FC236}">
                <a16:creationId xmlns:a16="http://schemas.microsoft.com/office/drawing/2014/main" id="{3392A474-408B-4E9E-8F38-D3BD3E1FC69F}"/>
              </a:ext>
            </a:extLst>
          </p:cNvPr>
          <p:cNvSpPr txBox="1"/>
          <p:nvPr/>
        </p:nvSpPr>
        <p:spPr>
          <a:xfrm>
            <a:off x="234276" y="4780831"/>
            <a:ext cx="3653763" cy="1908536"/>
          </a:xfrm>
          <a:prstGeom prst="rect">
            <a:avLst/>
          </a:prstGeom>
          <a:noFill/>
        </p:spPr>
        <p:txBody>
          <a:bodyPr wrap="square">
            <a:spAutoFit/>
          </a:bodyPr>
          <a:lstStyle/>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애니메이션을 제작할 때 그림을 여러 개 만든 다음 그림들을 빨리 넘겨서 마치 움직이는 것처럼 보이게 하는 원리로, 1826년 의사 존 에어튼 파리스(John Ayrton Paris)에 의해 만들어졌다. 그는 원형판 위에 새장을 그리고 그 뒷면에는 새를 그려 매어 돌려 마치 새가 새장 속에 있는 것처럼 착각하게 되는 원리를 발견하고, 양면의 그림을 빠른 속도로 번갈아 봄으로써 잔상으로 시각의 지속성을 보여주는 소마트로프(Thaumatrope)를 만들어 원리를 입증하였다. </a:t>
            </a:r>
          </a:p>
        </p:txBody>
      </p:sp>
      <p:sp>
        <p:nvSpPr>
          <p:cNvPr id="22" name="TextBox 21">
            <a:extLst>
              <a:ext uri="{FF2B5EF4-FFF2-40B4-BE49-F238E27FC236}">
                <a16:creationId xmlns:a16="http://schemas.microsoft.com/office/drawing/2014/main" id="{4C842889-EF87-42F6-9235-6157B7DD137A}"/>
              </a:ext>
            </a:extLst>
          </p:cNvPr>
          <p:cNvSpPr txBox="1"/>
          <p:nvPr/>
        </p:nvSpPr>
        <p:spPr>
          <a:xfrm>
            <a:off x="4171108" y="4789715"/>
            <a:ext cx="3045652" cy="1677703"/>
          </a:xfrm>
          <a:prstGeom prst="rect">
            <a:avLst/>
          </a:prstGeom>
          <a:noFill/>
        </p:spPr>
        <p:txBody>
          <a:bodyPr wrap="square">
            <a:spAutoFit/>
          </a:bodyPr>
          <a:lstStyle/>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회전하는 원형통의 틈새로 보이는 연속 그림의 스트립을 사용하는 초기 애니메이션 장치이다. 그림이 빠른 속도로 움직일 때 뇌에 잔상이 남는 ‘잔상 효과’를 이용한 장치로 1초에 18~24장의 그림이 넘어가면 앞 그림과 뒷 그림이 겹치게 되고 이것이 여러 장이 되면 우리 뇌는 마치 움직이는 것으로 인식하게 된다.</a:t>
            </a:r>
          </a:p>
        </p:txBody>
      </p:sp>
      <p:sp>
        <p:nvSpPr>
          <p:cNvPr id="23" name="TextBox 22">
            <a:extLst>
              <a:ext uri="{FF2B5EF4-FFF2-40B4-BE49-F238E27FC236}">
                <a16:creationId xmlns:a16="http://schemas.microsoft.com/office/drawing/2014/main" id="{CB6A7253-EAA6-4CC7-B3A9-20D6D0225526}"/>
              </a:ext>
            </a:extLst>
          </p:cNvPr>
          <p:cNvSpPr txBox="1"/>
          <p:nvPr/>
        </p:nvSpPr>
        <p:spPr>
          <a:xfrm>
            <a:off x="7379184" y="4802180"/>
            <a:ext cx="4578540" cy="1216039"/>
          </a:xfrm>
          <a:prstGeom prst="rect">
            <a:avLst/>
          </a:prstGeom>
          <a:noFill/>
        </p:spPr>
        <p:txBody>
          <a:bodyPr wrap="square">
            <a:spAutoFit/>
          </a:bodyPr>
          <a:lstStyle/>
          <a:p>
            <a:pPr algn="just">
              <a:lnSpc>
                <a:spcPct val="150000"/>
              </a:lnSpc>
            </a:pPr>
            <a:r>
              <a:rPr lang="ko-KR" altLang="en-US" sz="1000">
                <a:solidFill>
                  <a:schemeClr val="tx1">
                    <a:lumMod val="50000"/>
                    <a:lumOff val="50000"/>
                  </a:schemeClr>
                </a:solidFill>
                <a:latin typeface="함초롬바탕" panose="02030604000101010101" pitchFamily="18" charset="-127"/>
                <a:ea typeface="함초롬바탕" panose="02030604000101010101" pitchFamily="18" charset="-127"/>
                <a:cs typeface="함초롬바탕" panose="02030604000101010101" pitchFamily="18" charset="-127"/>
              </a:rPr>
              <a:t>움직임의 한 장면 한 장면을 연속적으로 공통된 규격의 종이에 그리고 그것을 연속적으로 넘겼을 때 그림이 움직이는 것처럼 보이게 하는 애니메이션 기구. 책이나 공책의 한 귀퉁이에 조금씩 변해가는 그림을 한 장씩 그려 놓고 그것을 빠르게 넘기면 그림이 마치 움직이는 것처럼 보이는데, 이것이 플립 북의 원리이다. 애니메이션 기법 중 셀 애니메이션 기법과 가장 유사하다.</a:t>
            </a:r>
          </a:p>
        </p:txBody>
      </p:sp>
      <p:sp>
        <p:nvSpPr>
          <p:cNvPr id="24" name="TextBox 23">
            <a:extLst>
              <a:ext uri="{FF2B5EF4-FFF2-40B4-BE49-F238E27FC236}">
                <a16:creationId xmlns:a16="http://schemas.microsoft.com/office/drawing/2014/main" id="{3A5F53E4-D583-46D0-81BC-A94F2389B567}"/>
              </a:ext>
            </a:extLst>
          </p:cNvPr>
          <p:cNvSpPr txBox="1"/>
          <p:nvPr/>
        </p:nvSpPr>
        <p:spPr>
          <a:xfrm>
            <a:off x="336971" y="4611731"/>
            <a:ext cx="1891323"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소마트로프</a:t>
            </a:r>
            <a:r>
              <a:rPr lang="ko-KR" altLang="en-US" sz="1000"/>
              <a:t>(Thaumatrope)</a:t>
            </a:r>
          </a:p>
        </p:txBody>
      </p:sp>
      <p:sp>
        <p:nvSpPr>
          <p:cNvPr id="25" name="TextBox 24">
            <a:extLst>
              <a:ext uri="{FF2B5EF4-FFF2-40B4-BE49-F238E27FC236}">
                <a16:creationId xmlns:a16="http://schemas.microsoft.com/office/drawing/2014/main" id="{C3740C0D-3A38-4D68-AABD-AA32E8F2572A}"/>
              </a:ext>
            </a:extLst>
          </p:cNvPr>
          <p:cNvSpPr txBox="1"/>
          <p:nvPr/>
        </p:nvSpPr>
        <p:spPr>
          <a:xfrm>
            <a:off x="4215523" y="4613027"/>
            <a:ext cx="1891322"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조이트로프</a:t>
            </a:r>
            <a:r>
              <a:rPr lang="ko-KR" altLang="en-US" sz="1000"/>
              <a:t>(Thaumatrope)</a:t>
            </a:r>
          </a:p>
        </p:txBody>
      </p:sp>
      <p:sp>
        <p:nvSpPr>
          <p:cNvPr id="26" name="TextBox 25">
            <a:extLst>
              <a:ext uri="{FF2B5EF4-FFF2-40B4-BE49-F238E27FC236}">
                <a16:creationId xmlns:a16="http://schemas.microsoft.com/office/drawing/2014/main" id="{E3E3ED9B-B955-440E-88A5-CE332EC65FB0}"/>
              </a:ext>
            </a:extLst>
          </p:cNvPr>
          <p:cNvSpPr txBox="1"/>
          <p:nvPr/>
        </p:nvSpPr>
        <p:spPr>
          <a:xfrm>
            <a:off x="7379184" y="4633079"/>
            <a:ext cx="2075156" cy="246221"/>
          </a:xfrm>
          <a:prstGeom prst="rect">
            <a:avLst/>
          </a:prstGeom>
          <a:noFill/>
        </p:spPr>
        <p:txBody>
          <a:bodyPr wrap="square">
            <a:spAutoFit/>
          </a:bodyPr>
          <a:lstStyle/>
          <a:p>
            <a:r>
              <a:rPr lang="ko-KR" altLang="en-US" sz="1000" b="1">
                <a:solidFill>
                  <a:srgbClr val="00B0F0"/>
                </a:solidFill>
                <a:latin typeface="나눔스퀘어라운드 Regular" panose="020B0600000101010101" pitchFamily="50" charset="-127"/>
                <a:ea typeface="나눔스퀘어라운드 Regular" panose="020B0600000101010101" pitchFamily="50" charset="-127"/>
              </a:rPr>
              <a:t>▲  </a:t>
            </a:r>
            <a:r>
              <a:rPr lang="ko-KR" altLang="en-US" sz="1000" b="1"/>
              <a:t>플립 북</a:t>
            </a:r>
            <a:r>
              <a:rPr lang="ko-KR" altLang="en-US" sz="1000"/>
              <a:t>(Flip book)</a:t>
            </a:r>
          </a:p>
        </p:txBody>
      </p:sp>
    </p:spTree>
    <p:extLst>
      <p:ext uri="{BB962C8B-B14F-4D97-AF65-F5344CB8AC3E}">
        <p14:creationId xmlns:p14="http://schemas.microsoft.com/office/powerpoint/2010/main" val="239434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340E1C-8836-4718-A692-50010C1AAAA7}"/>
              </a:ext>
            </a:extLst>
          </p:cNvPr>
          <p:cNvSpPr txBox="1"/>
          <p:nvPr/>
        </p:nvSpPr>
        <p:spPr>
          <a:xfrm>
            <a:off x="884971" y="0"/>
            <a:ext cx="6413935" cy="830997"/>
          </a:xfrm>
          <a:prstGeom prst="rect">
            <a:avLst/>
          </a:prstGeom>
          <a:noFill/>
        </p:spPr>
        <p:txBody>
          <a:bodyPr wrap="none" rtlCol="0">
            <a:spAutoFit/>
          </a:bodyPr>
          <a:lstStyle/>
          <a:p>
            <a:r>
              <a:rPr lang="ko-KR" altLang="en-US" sz="4800">
                <a:latin typeface="나눔스퀘어라운드 ExtraBold" panose="020B0600000101010101" pitchFamily="50" charset="-127"/>
                <a:ea typeface="나눔스퀘어라운드 ExtraBold" panose="020B0600000101010101" pitchFamily="50" charset="-127"/>
              </a:rPr>
              <a:t>영상 디자인</a:t>
            </a:r>
            <a:r>
              <a:rPr lang="en-US" altLang="ko-KR" sz="4800">
                <a:latin typeface="나눔스퀘어라운드 ExtraBold" panose="020B0600000101010101" pitchFamily="50" charset="-127"/>
                <a:ea typeface="나눔스퀘어라운드 ExtraBold" panose="020B0600000101010101" pitchFamily="50" charset="-127"/>
              </a:rPr>
              <a:t>, </a:t>
            </a:r>
            <a:r>
              <a:rPr lang="ko-KR" altLang="en-US" sz="2400">
                <a:latin typeface="나눔스퀘어라운드 ExtraBold" panose="020B0600000101010101" pitchFamily="50" charset="-127"/>
                <a:ea typeface="나눔스퀘어라운드 ExtraBold" panose="020B0600000101010101" pitchFamily="50" charset="-127"/>
              </a:rPr>
              <a:t>움직이는 이미지를 표현</a:t>
            </a:r>
            <a:endParaRPr lang="ko-KR" altLang="en-US" sz="4800">
              <a:latin typeface="나눔스퀘어라운드 ExtraBold" panose="020B0600000101010101" pitchFamily="50" charset="-127"/>
              <a:ea typeface="나눔스퀘어라운드 ExtraBold" panose="020B0600000101010101" pitchFamily="50" charset="-127"/>
            </a:endParaRPr>
          </a:p>
        </p:txBody>
      </p:sp>
      <p:sp>
        <p:nvSpPr>
          <p:cNvPr id="5" name="TextBox 4">
            <a:extLst>
              <a:ext uri="{FF2B5EF4-FFF2-40B4-BE49-F238E27FC236}">
                <a16:creationId xmlns:a16="http://schemas.microsoft.com/office/drawing/2014/main" id="{6B150F07-43FD-4C59-A5A8-6183DED070F5}"/>
              </a:ext>
            </a:extLst>
          </p:cNvPr>
          <p:cNvSpPr txBox="1"/>
          <p:nvPr/>
        </p:nvSpPr>
        <p:spPr>
          <a:xfrm>
            <a:off x="991503" y="1087429"/>
            <a:ext cx="2877711" cy="369332"/>
          </a:xfrm>
          <a:prstGeom prst="rect">
            <a:avLst/>
          </a:prstGeom>
          <a:solidFill>
            <a:srgbClr val="00B0F0"/>
          </a:solidFill>
        </p:spPr>
        <p:txBody>
          <a:bodyPr wrap="none" rtlCol="0">
            <a:spAutoFit/>
          </a:bodyPr>
          <a:lstStyle/>
          <a:p>
            <a:r>
              <a:rPr lang="ko-KR" altLang="en-US" b="1">
                <a:solidFill>
                  <a:schemeClr val="bg1"/>
                </a:solidFill>
                <a:latin typeface="나눔스퀘어라운드 Regular" panose="020B0600000101010101" pitchFamily="50" charset="-127"/>
                <a:ea typeface="나눔스퀘어라운드 Regular" panose="020B0600000101010101" pitchFamily="50" charset="-127"/>
              </a:rPr>
              <a:t>▶ 애니메이션의 종류와 기법</a:t>
            </a:r>
            <a:endParaRPr lang="ko-KR" altLang="en-US" b="1">
              <a:solidFill>
                <a:schemeClr val="bg1"/>
              </a:solidFill>
            </a:endParaRPr>
          </a:p>
        </p:txBody>
      </p:sp>
      <p:sp>
        <p:nvSpPr>
          <p:cNvPr id="6" name="TextBox 5">
            <a:extLst>
              <a:ext uri="{FF2B5EF4-FFF2-40B4-BE49-F238E27FC236}">
                <a16:creationId xmlns:a16="http://schemas.microsoft.com/office/drawing/2014/main" id="{E2859D6B-2F6E-42CB-8F42-D61997B06085}"/>
              </a:ext>
            </a:extLst>
          </p:cNvPr>
          <p:cNvSpPr txBox="1"/>
          <p:nvPr/>
        </p:nvSpPr>
        <p:spPr>
          <a:xfrm>
            <a:off x="85209" y="-184120"/>
            <a:ext cx="725496" cy="1446550"/>
          </a:xfrm>
          <a:prstGeom prst="rect">
            <a:avLst/>
          </a:prstGeom>
          <a:noFill/>
        </p:spPr>
        <p:txBody>
          <a:bodyPr wrap="square" rtlCol="0">
            <a:spAutoFit/>
          </a:bodyPr>
          <a:lstStyle/>
          <a:p>
            <a:r>
              <a:rPr lang="en-US" altLang="ko-KR" sz="8800">
                <a:ln w="12700">
                  <a:solidFill>
                    <a:srgbClr val="00B0F0"/>
                  </a:solidFill>
                </a:ln>
                <a:solidFill>
                  <a:schemeClr val="bg1"/>
                </a:solidFill>
                <a:latin typeface="Arial Black" panose="020B0A04020102020204" pitchFamily="34" charset="0"/>
              </a:rPr>
              <a:t>“</a:t>
            </a:r>
            <a:endParaRPr lang="ko-KR" altLang="en-US" sz="8800">
              <a:ln w="12700">
                <a:solidFill>
                  <a:srgbClr val="00B0F0"/>
                </a:solidFill>
              </a:ln>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88056B9F-B8CF-49CF-9E78-D82CA6F5E7FA}"/>
              </a:ext>
            </a:extLst>
          </p:cNvPr>
          <p:cNvSpPr txBox="1"/>
          <p:nvPr/>
        </p:nvSpPr>
        <p:spPr>
          <a:xfrm>
            <a:off x="223420" y="1869758"/>
            <a:ext cx="11336784" cy="4609275"/>
          </a:xfrm>
          <a:prstGeom prst="rect">
            <a:avLst/>
          </a:prstGeom>
          <a:noFill/>
        </p:spPr>
        <p:txBody>
          <a:bodyPr wrap="square">
            <a:spAutoFit/>
          </a:bodyPr>
          <a:lstStyle/>
          <a:p>
            <a:pPr>
              <a:lnSpc>
                <a:spcPct val="150000"/>
              </a:lnSpc>
            </a:pPr>
            <a:r>
              <a:rPr lang="ko-KR" altLang="en-US" sz="2000" b="1">
                <a:latin typeface="맑은 고딕" panose="020B0503020000020004" pitchFamily="50" charset="-127"/>
                <a:ea typeface="맑은 고딕" panose="020B0503020000020004" pitchFamily="50" charset="-127"/>
              </a:rPr>
              <a:t>①</a:t>
            </a:r>
            <a:r>
              <a:rPr lang="ko-KR" altLang="en-US" sz="2000">
                <a:latin typeface="맑은 고딕" panose="020B0503020000020004" pitchFamily="50" charset="-127"/>
                <a:ea typeface="맑은 고딕" panose="020B0503020000020004" pitchFamily="50" charset="-127"/>
              </a:rPr>
              <a:t> </a:t>
            </a:r>
            <a:r>
              <a:rPr lang="ko-KR" altLang="en-US" sz="2000" b="1"/>
              <a:t>셀</a:t>
            </a:r>
            <a:r>
              <a:rPr lang="ko-KR" altLang="en-US" sz="2000"/>
              <a:t>(cel animation): 종이나 필름에 그림을 그린 후 움직임을 여러 셀로 연결  </a:t>
            </a:r>
          </a:p>
          <a:p>
            <a:pPr>
              <a:lnSpc>
                <a:spcPct val="150000"/>
              </a:lnSpc>
            </a:pPr>
            <a:r>
              <a:rPr lang="ko-KR" altLang="en-US" sz="2000" b="1">
                <a:latin typeface="맑은 고딕" panose="020B0503020000020004" pitchFamily="50" charset="-127"/>
                <a:ea typeface="맑은 고딕" panose="020B0503020000020004" pitchFamily="50" charset="-127"/>
              </a:rPr>
              <a:t>②</a:t>
            </a:r>
            <a:r>
              <a:rPr lang="ko-KR" altLang="en-US" sz="2000">
                <a:latin typeface="맑은 고딕" panose="020B0503020000020004" pitchFamily="50" charset="-127"/>
                <a:ea typeface="맑은 고딕" panose="020B0503020000020004" pitchFamily="50" charset="-127"/>
              </a:rPr>
              <a:t> </a:t>
            </a:r>
            <a:r>
              <a:rPr lang="ko-KR" altLang="en-US" sz="2000" b="1"/>
              <a:t>클레이</a:t>
            </a:r>
            <a:r>
              <a:rPr lang="ko-KR" altLang="en-US" sz="2000"/>
              <a:t>(clay animation): 점토로 만든 대상을 한 프레임씩 움직이며 표현</a:t>
            </a:r>
          </a:p>
          <a:p>
            <a:pPr>
              <a:lnSpc>
                <a:spcPct val="150000"/>
              </a:lnSpc>
            </a:pPr>
            <a:r>
              <a:rPr lang="ko-KR" altLang="en-US" sz="2000" b="1">
                <a:latin typeface="맑은 고딕" panose="020B0503020000020004" pitchFamily="50" charset="-127"/>
                <a:ea typeface="맑은 고딕" panose="020B0503020000020004" pitchFamily="50" charset="-127"/>
              </a:rPr>
              <a:t>③</a:t>
            </a:r>
            <a:r>
              <a:rPr lang="ko-KR" altLang="en-US" sz="2000">
                <a:latin typeface="맑은 고딕" panose="020B0503020000020004" pitchFamily="50" charset="-127"/>
                <a:ea typeface="맑은 고딕" panose="020B0503020000020004" pitchFamily="50" charset="-127"/>
              </a:rPr>
              <a:t> </a:t>
            </a:r>
            <a:r>
              <a:rPr lang="ko-KR" altLang="en-US" sz="2000" b="1"/>
              <a:t>페이퍼</a:t>
            </a:r>
            <a:r>
              <a:rPr lang="ko-KR" altLang="en-US" sz="2000"/>
              <a:t>(paper animation): 종이에 움직이는 과정을 그림으로 그려 한 프레임씩 표현  </a:t>
            </a:r>
          </a:p>
          <a:p>
            <a:pPr>
              <a:lnSpc>
                <a:spcPct val="150000"/>
              </a:lnSpc>
            </a:pPr>
            <a:r>
              <a:rPr lang="ko-KR" altLang="en-US" sz="2000" b="1">
                <a:latin typeface="맑은 고딕" panose="020B0503020000020004" pitchFamily="50" charset="-127"/>
                <a:ea typeface="맑은 고딕" panose="020B0503020000020004" pitchFamily="50" charset="-127"/>
              </a:rPr>
              <a:t>④</a:t>
            </a:r>
            <a:r>
              <a:rPr lang="ko-KR" altLang="en-US" sz="2000">
                <a:latin typeface="맑은 고딕" panose="020B0503020000020004" pitchFamily="50" charset="-127"/>
                <a:ea typeface="맑은 고딕" panose="020B0503020000020004" pitchFamily="50" charset="-127"/>
              </a:rPr>
              <a:t> </a:t>
            </a:r>
            <a:r>
              <a:rPr lang="ko-KR" altLang="en-US" sz="2000" b="1"/>
              <a:t>컴퓨터</a:t>
            </a:r>
            <a:r>
              <a:rPr lang="ko-KR" altLang="en-US" sz="2000"/>
              <a:t>(computer animation): 컴퓨터 이미지와 움직임을 조작하여 표현</a:t>
            </a:r>
          </a:p>
          <a:p>
            <a:pPr>
              <a:lnSpc>
                <a:spcPct val="150000"/>
              </a:lnSpc>
            </a:pPr>
            <a:r>
              <a:rPr lang="ko-KR" altLang="en-US" sz="2000" b="1">
                <a:latin typeface="맑은 고딕" panose="020B0503020000020004" pitchFamily="50" charset="-127"/>
                <a:ea typeface="맑은 고딕" panose="020B0503020000020004" pitchFamily="50" charset="-127"/>
              </a:rPr>
              <a:t>⑤</a:t>
            </a:r>
            <a:r>
              <a:rPr lang="ko-KR" altLang="en-US" sz="2000">
                <a:latin typeface="맑은 고딕" panose="020B0503020000020004" pitchFamily="50" charset="-127"/>
                <a:ea typeface="맑은 고딕" panose="020B0503020000020004" pitchFamily="50" charset="-127"/>
              </a:rPr>
              <a:t> </a:t>
            </a:r>
            <a:r>
              <a:rPr lang="ko-KR" altLang="en-US" sz="2000" b="1"/>
              <a:t>컷 아웃</a:t>
            </a:r>
            <a:r>
              <a:rPr lang="ko-KR" altLang="en-US" sz="2000"/>
              <a:t>(cut-out animation): 종이를 잘라 표현한 주제를 한 프레임씩 움직이며 표현  </a:t>
            </a:r>
          </a:p>
          <a:p>
            <a:pPr>
              <a:lnSpc>
                <a:spcPct val="150000"/>
              </a:lnSpc>
            </a:pPr>
            <a:r>
              <a:rPr lang="ko-KR" altLang="en-US" sz="2000" b="1">
                <a:latin typeface="맑은 고딕" panose="020B0503020000020004" pitchFamily="50" charset="-127"/>
                <a:ea typeface="맑은 고딕" panose="020B0503020000020004" pitchFamily="50" charset="-127"/>
              </a:rPr>
              <a:t>⑥</a:t>
            </a:r>
            <a:r>
              <a:rPr lang="ko-KR" altLang="en-US" sz="2000">
                <a:latin typeface="맑은 고딕" panose="020B0503020000020004" pitchFamily="50" charset="-127"/>
                <a:ea typeface="맑은 고딕" panose="020B0503020000020004" pitchFamily="50" charset="-127"/>
              </a:rPr>
              <a:t> </a:t>
            </a:r>
            <a:r>
              <a:rPr lang="ko-KR" altLang="en-US" sz="2000" b="1"/>
              <a:t>오브젝트</a:t>
            </a:r>
            <a:r>
              <a:rPr lang="ko-KR" altLang="en-US" sz="2000"/>
              <a:t>(object animation): 생활 주위의 소품 을 이용하여 움직임을 한 프레임씩 표현</a:t>
            </a:r>
          </a:p>
          <a:p>
            <a:pPr>
              <a:lnSpc>
                <a:spcPct val="150000"/>
              </a:lnSpc>
            </a:pPr>
            <a:r>
              <a:rPr lang="ko-KR" altLang="en-US" sz="2000" b="1">
                <a:latin typeface="맑은 고딕" panose="020B0503020000020004" pitchFamily="50" charset="-127"/>
                <a:ea typeface="맑은 고딕" panose="020B0503020000020004" pitchFamily="50" charset="-127"/>
              </a:rPr>
              <a:t>⑦</a:t>
            </a:r>
            <a:r>
              <a:rPr lang="ko-KR" altLang="en-US" sz="2000">
                <a:latin typeface="맑은 고딕" panose="020B0503020000020004" pitchFamily="50" charset="-127"/>
                <a:ea typeface="맑은 고딕" panose="020B0503020000020004" pitchFamily="50" charset="-127"/>
              </a:rPr>
              <a:t> </a:t>
            </a:r>
            <a:r>
              <a:rPr lang="ko-KR" altLang="en-US" sz="2000" b="1"/>
              <a:t>픽실레이션</a:t>
            </a:r>
            <a:r>
              <a:rPr lang="ko-KR" altLang="en-US" sz="2000"/>
              <a:t>(pixilation): 피사체로 사람을 이용하여 움직임을 포착하여 한 프레임씩 표현</a:t>
            </a:r>
          </a:p>
          <a:p>
            <a:pPr>
              <a:lnSpc>
                <a:spcPct val="150000"/>
              </a:lnSpc>
            </a:pPr>
            <a:r>
              <a:rPr lang="ko-KR" altLang="en-US" sz="2000" b="1">
                <a:latin typeface="맑은 고딕" panose="020B0503020000020004" pitchFamily="50" charset="-127"/>
                <a:ea typeface="맑은 고딕" panose="020B0503020000020004" pitchFamily="50" charset="-127"/>
              </a:rPr>
              <a:t>⑧</a:t>
            </a:r>
            <a:r>
              <a:rPr lang="ko-KR" altLang="en-US" sz="2000">
                <a:latin typeface="맑은 고딕" panose="020B0503020000020004" pitchFamily="50" charset="-127"/>
                <a:ea typeface="맑은 고딕" panose="020B0503020000020004" pitchFamily="50" charset="-127"/>
              </a:rPr>
              <a:t> </a:t>
            </a:r>
            <a:r>
              <a:rPr lang="ko-KR" altLang="en-US" sz="2000" b="1"/>
              <a:t>모래(</a:t>
            </a:r>
            <a:r>
              <a:rPr lang="ko-KR" altLang="en-US" sz="2000"/>
              <a:t>sand animation): 모래에 그림을 그려 움직임을 한 프레임씩 표현</a:t>
            </a:r>
          </a:p>
          <a:p>
            <a:pPr>
              <a:lnSpc>
                <a:spcPct val="150000"/>
              </a:lnSpc>
            </a:pPr>
            <a:r>
              <a:rPr lang="ko-KR" altLang="en-US" sz="2000" b="1">
                <a:latin typeface="맑은 고딕" panose="020B0503020000020004" pitchFamily="50" charset="-127"/>
                <a:ea typeface="맑은 고딕" panose="020B0503020000020004" pitchFamily="50" charset="-127"/>
              </a:rPr>
              <a:t>⑨</a:t>
            </a:r>
            <a:r>
              <a:rPr lang="ko-KR" altLang="en-US" sz="2000">
                <a:latin typeface="맑은 고딕" panose="020B0503020000020004" pitchFamily="50" charset="-127"/>
                <a:ea typeface="맑은 고딕" panose="020B0503020000020004" pitchFamily="50" charset="-127"/>
              </a:rPr>
              <a:t> </a:t>
            </a:r>
            <a:r>
              <a:rPr lang="ko-KR" altLang="en-US" sz="2000" b="1"/>
              <a:t>그림자</a:t>
            </a:r>
            <a:r>
              <a:rPr lang="ko-KR" altLang="en-US" sz="2000"/>
              <a:t>(silhouette animation): 두꺼운 검은 종이를 접거나 조명으로 그림자를 만들어 표현</a:t>
            </a:r>
            <a:endParaRPr lang="en-US" altLang="ko-KR" sz="2000"/>
          </a:p>
          <a:p>
            <a:pPr>
              <a:lnSpc>
                <a:spcPct val="150000"/>
              </a:lnSpc>
            </a:pPr>
            <a:r>
              <a:rPr lang="ko-KR" altLang="ko-KR" sz="2000" b="1">
                <a:latin typeface="맑은 고딕" panose="020B0503020000020004" pitchFamily="50" charset="-127"/>
                <a:ea typeface="맑은 고딕" panose="020B0503020000020004" pitchFamily="50" charset="-127"/>
              </a:rPr>
              <a:t>⑩</a:t>
            </a:r>
            <a:r>
              <a:rPr lang="en-US" altLang="ko-KR" sz="2000">
                <a:latin typeface="맑은 고딕" panose="020B0503020000020004" pitchFamily="50" charset="-127"/>
                <a:ea typeface="맑은 고딕" panose="020B0503020000020004" pitchFamily="50" charset="-127"/>
              </a:rPr>
              <a:t> </a:t>
            </a:r>
            <a:r>
              <a:rPr lang="ko-KR" altLang="en-US" sz="2000" b="1">
                <a:latin typeface="맑은 고딕" panose="020B0503020000020004" pitchFamily="50" charset="-127"/>
                <a:ea typeface="맑은 고딕" panose="020B0503020000020004" pitchFamily="50" charset="-127"/>
              </a:rPr>
              <a:t>스톱모션</a:t>
            </a:r>
            <a:r>
              <a:rPr lang="en-US" altLang="ko-KR" sz="2000">
                <a:latin typeface="맑은 고딕" panose="020B0503020000020004" pitchFamily="50" charset="-127"/>
                <a:ea typeface="맑은 고딕" panose="020B0503020000020004" pitchFamily="50" charset="-127"/>
              </a:rPr>
              <a:t>(stopmotion animation): </a:t>
            </a:r>
            <a:r>
              <a:rPr lang="ko-KR" altLang="en-US" sz="2000">
                <a:latin typeface="맑은 고딕" panose="020B0503020000020004" pitchFamily="50" charset="-127"/>
                <a:ea typeface="맑은 고딕" panose="020B0503020000020004" pitchFamily="50" charset="-127"/>
              </a:rPr>
              <a:t>정지된 물체를 움직여 여러 번 활영하고 연속 재생하여 표현</a:t>
            </a:r>
            <a:endParaRPr lang="ko-KR" altLang="en-US" sz="2000"/>
          </a:p>
        </p:txBody>
      </p:sp>
      <p:sp>
        <p:nvSpPr>
          <p:cNvPr id="2" name="타원 1">
            <a:hlinkClick r:id="rId2"/>
            <a:extLst>
              <a:ext uri="{FF2B5EF4-FFF2-40B4-BE49-F238E27FC236}">
                <a16:creationId xmlns:a16="http://schemas.microsoft.com/office/drawing/2014/main" id="{0D1C6B9A-DF91-4585-89F6-1A5E01CDF943}"/>
              </a:ext>
            </a:extLst>
          </p:cNvPr>
          <p:cNvSpPr/>
          <p:nvPr/>
        </p:nvSpPr>
        <p:spPr>
          <a:xfrm>
            <a:off x="9250527" y="1957441"/>
            <a:ext cx="328375" cy="328375"/>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7" name="타원 6">
            <a:hlinkClick r:id="rId3"/>
            <a:extLst>
              <a:ext uri="{FF2B5EF4-FFF2-40B4-BE49-F238E27FC236}">
                <a16:creationId xmlns:a16="http://schemas.microsoft.com/office/drawing/2014/main" id="{C2B2BA18-A41A-46E1-8F02-6BB131DCE222}"/>
              </a:ext>
            </a:extLst>
          </p:cNvPr>
          <p:cNvSpPr/>
          <p:nvPr/>
        </p:nvSpPr>
        <p:spPr>
          <a:xfrm>
            <a:off x="8922151" y="2414825"/>
            <a:ext cx="328375" cy="328375"/>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8" name="타원 7">
            <a:hlinkClick r:id="rId4"/>
            <a:extLst>
              <a:ext uri="{FF2B5EF4-FFF2-40B4-BE49-F238E27FC236}">
                <a16:creationId xmlns:a16="http://schemas.microsoft.com/office/drawing/2014/main" id="{FDBF5E67-973A-4383-84DF-8C91B3A6BFCF}"/>
              </a:ext>
            </a:extLst>
          </p:cNvPr>
          <p:cNvSpPr/>
          <p:nvPr/>
        </p:nvSpPr>
        <p:spPr>
          <a:xfrm>
            <a:off x="10223411" y="3858930"/>
            <a:ext cx="336487" cy="336487"/>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9" name="타원 8">
            <a:hlinkClick r:id="rId4"/>
            <a:extLst>
              <a:ext uri="{FF2B5EF4-FFF2-40B4-BE49-F238E27FC236}">
                <a16:creationId xmlns:a16="http://schemas.microsoft.com/office/drawing/2014/main" id="{D6622134-77B5-40E3-8B6B-2FA45FB217C7}"/>
              </a:ext>
            </a:extLst>
          </p:cNvPr>
          <p:cNvSpPr/>
          <p:nvPr/>
        </p:nvSpPr>
        <p:spPr>
          <a:xfrm>
            <a:off x="8853256" y="3350528"/>
            <a:ext cx="328375" cy="328375"/>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11" name="타원 10">
            <a:hlinkClick r:id="rId5"/>
            <a:extLst>
              <a:ext uri="{FF2B5EF4-FFF2-40B4-BE49-F238E27FC236}">
                <a16:creationId xmlns:a16="http://schemas.microsoft.com/office/drawing/2014/main" id="{52018F3D-E091-44C6-817B-FBBEA180BDFE}"/>
              </a:ext>
            </a:extLst>
          </p:cNvPr>
          <p:cNvSpPr/>
          <p:nvPr/>
        </p:nvSpPr>
        <p:spPr>
          <a:xfrm>
            <a:off x="10591919" y="4755845"/>
            <a:ext cx="336487" cy="336487"/>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12" name="타원 11">
            <a:hlinkClick r:id="rId6"/>
            <a:extLst>
              <a:ext uri="{FF2B5EF4-FFF2-40B4-BE49-F238E27FC236}">
                <a16:creationId xmlns:a16="http://schemas.microsoft.com/office/drawing/2014/main" id="{231BC228-A300-4299-B8AB-93504C02F88F}"/>
              </a:ext>
            </a:extLst>
          </p:cNvPr>
          <p:cNvSpPr/>
          <p:nvPr/>
        </p:nvSpPr>
        <p:spPr>
          <a:xfrm>
            <a:off x="8775485" y="5175491"/>
            <a:ext cx="336487" cy="336487"/>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13" name="타원 12">
            <a:hlinkClick r:id="rId7"/>
            <a:extLst>
              <a:ext uri="{FF2B5EF4-FFF2-40B4-BE49-F238E27FC236}">
                <a16:creationId xmlns:a16="http://schemas.microsoft.com/office/drawing/2014/main" id="{C1738946-5002-4500-88D9-BE64C10F3DBE}"/>
              </a:ext>
            </a:extLst>
          </p:cNvPr>
          <p:cNvSpPr/>
          <p:nvPr/>
        </p:nvSpPr>
        <p:spPr>
          <a:xfrm>
            <a:off x="10928406" y="5671972"/>
            <a:ext cx="336487" cy="336487"/>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
        <p:nvSpPr>
          <p:cNvPr id="14" name="타원 13">
            <a:hlinkClick r:id="rId8"/>
            <a:extLst>
              <a:ext uri="{FF2B5EF4-FFF2-40B4-BE49-F238E27FC236}">
                <a16:creationId xmlns:a16="http://schemas.microsoft.com/office/drawing/2014/main" id="{2E76785F-133E-41AF-9199-19DD26CFADDD}"/>
              </a:ext>
            </a:extLst>
          </p:cNvPr>
          <p:cNvSpPr/>
          <p:nvPr/>
        </p:nvSpPr>
        <p:spPr>
          <a:xfrm>
            <a:off x="11391960" y="6142546"/>
            <a:ext cx="336487" cy="336487"/>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b="1">
                <a:latin typeface="나눔스퀘어라운드 Regular" panose="020B0600000101010101" pitchFamily="50" charset="-127"/>
                <a:ea typeface="나눔스퀘어라운드 Regular" panose="020B0600000101010101" pitchFamily="50" charset="-127"/>
              </a:rPr>
              <a:t>▶</a:t>
            </a:r>
            <a:endParaRPr lang="ko-KR" altLang="en-US" sz="1000" b="1"/>
          </a:p>
        </p:txBody>
      </p:sp>
    </p:spTree>
    <p:extLst>
      <p:ext uri="{BB962C8B-B14F-4D97-AF65-F5344CB8AC3E}">
        <p14:creationId xmlns:p14="http://schemas.microsoft.com/office/powerpoint/2010/main" val="334375054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2619</TotalTime>
  <Words>2315</Words>
  <Application>Microsoft Office PowerPoint</Application>
  <PresentationFormat>와이드스크린</PresentationFormat>
  <Paragraphs>185</Paragraphs>
  <Slides>20</Slides>
  <Notes>0</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20</vt:i4>
      </vt:variant>
    </vt:vector>
  </HeadingPairs>
  <TitlesOfParts>
    <vt:vector size="29" baseType="lpstr">
      <vt:lpstr>Adobe 고딕 Std B</vt:lpstr>
      <vt:lpstr>나눔스퀘어라운드 ExtraBold</vt:lpstr>
      <vt:lpstr>Amasis MT Pro Black</vt:lpstr>
      <vt:lpstr>나눔스퀘어라운드 Regular</vt:lpstr>
      <vt:lpstr>Arial Black</vt:lpstr>
      <vt:lpstr>맑은 고딕</vt:lpstr>
      <vt:lpstr>Arial</vt:lpstr>
      <vt:lpstr>함초롬바탕</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황근식</dc:creator>
  <cp:lastModifiedBy>황근식</cp:lastModifiedBy>
  <cp:revision>43</cp:revision>
  <dcterms:created xsi:type="dcterms:W3CDTF">2021-12-08T01:35:36Z</dcterms:created>
  <dcterms:modified xsi:type="dcterms:W3CDTF">2022-03-11T00:38:20Z</dcterms:modified>
</cp:coreProperties>
</file>