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4" r:id="rId9"/>
    <p:sldId id="267" r:id="rId10"/>
    <p:sldId id="268" r:id="rId11"/>
    <p:sldId id="263" r:id="rId12"/>
    <p:sldId id="262" r:id="rId13"/>
    <p:sldId id="283" r:id="rId14"/>
    <p:sldId id="270" r:id="rId15"/>
    <p:sldId id="269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5" r:id="rId28"/>
    <p:sldId id="286" r:id="rId29"/>
    <p:sldId id="284" r:id="rId30"/>
    <p:sldId id="287" r:id="rId31"/>
  </p:sldIdLst>
  <p:sldSz cx="12192000" cy="6858000"/>
  <p:notesSz cx="6858000" cy="9144000"/>
  <p:embeddedFontLst>
    <p:embeddedFont>
      <p:font typeface="Arial Black" panose="020B0A04020102020204" pitchFamily="34" charset="0"/>
      <p:bold r:id="rId32"/>
    </p:embeddedFont>
    <p:embeddedFont>
      <p:font typeface="HY신명조" panose="02030600000101010101" pitchFamily="18" charset="-127"/>
      <p:regular r:id="rId33"/>
    </p:embeddedFont>
    <p:embeddedFont>
      <p:font typeface="나눔고딕" panose="020D0604000000000000" pitchFamily="50" charset="-127"/>
      <p:regular r:id="rId34"/>
      <p:bold r:id="rId35"/>
    </p:embeddedFont>
    <p:embeddedFont>
      <p:font typeface="나눔손글씨 붓" panose="03060600000000000000" pitchFamily="66" charset="-127"/>
      <p:regular r:id="rId36"/>
    </p:embeddedFont>
    <p:embeddedFont>
      <p:font typeface="나눔스퀘어라운드 ExtraBold" panose="020B0600000101010101" pitchFamily="50" charset="-127"/>
      <p:bold r:id="rId37"/>
    </p:embeddedFont>
    <p:embeddedFont>
      <p:font typeface="나눔스퀘어라운드 Regular" panose="020B0600000101010101" pitchFamily="50" charset="-127"/>
      <p:regular r:id="rId38"/>
    </p:embeddedFont>
    <p:embeddedFont>
      <p:font typeface="맑은 고딕" panose="020B0503020000020004" pitchFamily="50" charset="-127"/>
      <p:regular r:id="rId39"/>
      <p:bold r:id="rId40"/>
    </p:embeddedFont>
    <p:embeddedFont>
      <p:font typeface="함초롬바탕" panose="02030604000101010101" pitchFamily="18" charset="-127"/>
      <p:regular r:id="rId41"/>
      <p:bold r:id="rId4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8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79C17-FB09-44AA-8FB6-F52D7E0BC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BAB6092-311D-4E37-82CE-A0B509E58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D27CC99-E870-474D-B07A-08AA5B97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2021-12-27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3839BD-C58A-4388-A26E-45CCC720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A5EE1E-414A-412E-B593-335E6C27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540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8B999D-5267-435D-AEDF-381DDDED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A13E40C-C2D3-4A8B-85DB-7F36E4D82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5C2856-E95E-49CD-805D-4708CBB9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2021-12-27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EF1EEA-6841-48A3-8735-CE93D338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A0C097-11ED-439D-873F-3AF06DF8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92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7E623D9-7AC1-4840-A089-BA3553C85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D499381-3192-4A5B-80F1-0A441FA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25E976-BFCA-4446-997E-D4BDED28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2021-12-27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3DB779-0663-4FDE-A97B-B32D9EE6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F1DC18B-287D-45D2-8914-A8935501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4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EBFC09-5F76-4202-8D82-13332E4B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0A99A91-C4D6-4515-A57F-33E7EA42C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6C58999-4EF6-4830-BBC0-73A8DE662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2021-12-27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AF292F7-C1F5-4D2D-96CB-9D6F9B6B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455DB4-3BD6-4F54-937A-FC5D9D3B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68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784531-FED1-4101-8364-B22809CD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A61B2F-9714-4B3D-AF6C-A758E756C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CB34EB8-61BA-40B8-96EF-A409E6AC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2021-12-27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9A0002F-D92D-414E-9FDD-1A7E4989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721666A-2B6B-4308-B685-6A919086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09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3094F1-4634-4F43-914B-3759F7F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24E716-4BAF-4FBC-A7A8-E6EF8E7BC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9C3AD20-548C-4E81-AAD2-5BD4DC87C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32BD354-156F-42B6-B149-2E395875A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2021-12-27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4CA28A2-35A9-40E0-A20D-B10FF64A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38A95ED-8EC4-43C5-995D-8E468B3C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264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D5CC64-4324-405B-91D7-FF8AFF8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68DAA0F-C126-4512-B10A-3C7BF34E6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CEFE777-B97F-45AA-B90F-FBF8C4F7F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73B4B64-D237-44D0-9D80-D4D46830C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F3046D9-F0B4-4FD5-963B-0D3B009CC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D09A8AB-C4B1-4F73-B4DF-07155CED3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2021-12-27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4FDE22-6B4E-4BCB-BCEE-A7125CC6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EA913DB-339F-4D05-A5C2-A04828D6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473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8061DD-D184-4E1B-ABB2-C616B5F5D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3B23BA7-4D8A-4631-A99A-E7B7290AC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2021-12-27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B111F32-EEE2-444B-9B3A-7EF0BA3C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F693498-C288-45D0-8284-47FEB0D0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308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D64814-2BD2-4393-98DB-7E920BB43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2021-12-27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FCB419C-3BC0-46A8-BC85-B1F45F717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BFC5FD3-C891-4FDB-8003-A8E7C4F5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24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30FF3A-5034-45F8-8D47-E9F60254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5101DB0-4CB8-4CBE-93CA-BA740816C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D079A57-7C3E-4F48-B784-827B999A0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601F5ED-72CB-4732-98FC-00725EA8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2021-12-27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1C9AACC-18ED-4285-8FA4-2F6FF82D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9D51094-CE85-4481-88A4-FD492CA4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12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6AA63D-3AC4-4131-9B1D-85DC26A6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EC29CCC-B495-46F9-8CA4-554BEA085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403F09D-6E1C-47FB-982F-A94CC30C2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A88CB9A-D213-4075-A00F-B71D37B4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2021-12-27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3994422-662C-4E25-8B9B-00515C5D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26CB583-09C8-4640-8F3C-521590A2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520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C49ABA5-78C9-4C7E-8938-F7F2E4AD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1FB04C-8F49-4517-9A32-8056E87E4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5FBB4B-286A-4744-A683-AFF0D9952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DFBF-B041-441B-AC5F-0D1431A0AA39}" type="datetimeFigureOut">
              <a:rPr lang="ko-KR" altLang="en-US" smtClean="0"/>
              <a:t>2021-12-27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385EA8-12D0-49A2-B595-91E23ADD6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19F82F-CEA8-441E-B3DC-966CD9C60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70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microsoft.com/office/2007/relationships/hdphoto" Target="../media/hdphoto15.wdp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youtube.com/watch?v=HId-HZSLCT8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>
            <a:extLst>
              <a:ext uri="{FF2B5EF4-FFF2-40B4-BE49-F238E27FC236}">
                <a16:creationId xmlns:a16="http://schemas.microsoft.com/office/drawing/2014/main" id="{5EBC8268-8054-4868-AD0D-6731FD8D401B}"/>
              </a:ext>
            </a:extLst>
          </p:cNvPr>
          <p:cNvGrpSpPr/>
          <p:nvPr/>
        </p:nvGrpSpPr>
        <p:grpSpPr>
          <a:xfrm>
            <a:off x="2554664" y="1478147"/>
            <a:ext cx="6660578" cy="2572776"/>
            <a:chOff x="2554664" y="1478147"/>
            <a:chExt cx="6660578" cy="2572776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DDB115B-610F-4023-93A3-420F3EF4284E}"/>
                </a:ext>
              </a:extLst>
            </p:cNvPr>
            <p:cNvGrpSpPr/>
            <p:nvPr/>
          </p:nvGrpSpPr>
          <p:grpSpPr>
            <a:xfrm>
              <a:off x="2554664" y="1478147"/>
              <a:ext cx="1863539" cy="1250315"/>
              <a:chOff x="7560297" y="1244338"/>
              <a:chExt cx="2720768" cy="1250315"/>
            </a:xfrm>
          </p:grpSpPr>
          <p:sp>
            <p:nvSpPr>
              <p:cNvPr id="7" name="사각형: 둥근 모서리 6">
                <a:extLst>
                  <a:ext uri="{FF2B5EF4-FFF2-40B4-BE49-F238E27FC236}">
                    <a16:creationId xmlns:a16="http://schemas.microsoft.com/office/drawing/2014/main" id="{E5D9C99D-F040-44C9-A5B7-F8A10BF0005E}"/>
                  </a:ext>
                </a:extLst>
              </p:cNvPr>
              <p:cNvSpPr/>
              <p:nvPr/>
            </p:nvSpPr>
            <p:spPr>
              <a:xfrm>
                <a:off x="7560297" y="1244338"/>
                <a:ext cx="2554664" cy="914400"/>
              </a:xfrm>
              <a:prstGeom prst="round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2DFE515-42B1-4331-B29D-1F07F0D84C93}"/>
                  </a:ext>
                </a:extLst>
              </p:cNvPr>
              <p:cNvSpPr/>
              <p:nvPr/>
            </p:nvSpPr>
            <p:spPr>
              <a:xfrm>
                <a:off x="7584999" y="1467131"/>
                <a:ext cx="2696066" cy="1027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5C353886-CFC8-49FF-98FF-F04A898F6B42}"/>
                </a:ext>
              </a:extLst>
            </p:cNvPr>
            <p:cNvCxnSpPr/>
            <p:nvPr/>
          </p:nvCxnSpPr>
          <p:spPr>
            <a:xfrm>
              <a:off x="4304433" y="1664078"/>
              <a:ext cx="0" cy="222658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56858CBF-BC31-49EF-96AB-6516452EC893}"/>
                </a:ext>
              </a:extLst>
            </p:cNvPr>
            <p:cNvSpPr/>
            <p:nvPr/>
          </p:nvSpPr>
          <p:spPr>
            <a:xfrm>
              <a:off x="4304433" y="3014470"/>
              <a:ext cx="4883084" cy="103645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B5ECE490-3165-4178-B234-12F17E3477BB}"/>
                </a:ext>
              </a:extLst>
            </p:cNvPr>
            <p:cNvSpPr/>
            <p:nvPr/>
          </p:nvSpPr>
          <p:spPr>
            <a:xfrm>
              <a:off x="4332163" y="2912882"/>
              <a:ext cx="4883079" cy="103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FCE59D-267C-4CC3-AD2C-6474DD3473D4}"/>
              </a:ext>
            </a:extLst>
          </p:cNvPr>
          <p:cNvSpPr txBox="1"/>
          <p:nvPr/>
        </p:nvSpPr>
        <p:spPr>
          <a:xfrm>
            <a:off x="4853264" y="2912884"/>
            <a:ext cx="4057521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전통 미술의 향기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A3FD0FCF-F29D-4157-8179-664EE60D3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5" b="92386" l="9804" r="93725">
                        <a14:foregroundMark x1="36078" y1="76650" x2="36078" y2="76650"/>
                        <a14:foregroundMark x1="32941" y1="82741" x2="32941" y2="82741"/>
                        <a14:foregroundMark x1="46275" y1="89848" x2="46275" y2="89848"/>
                        <a14:foregroundMark x1="49020" y1="92386" x2="49020" y2="92386"/>
                        <a14:foregroundMark x1="64706" y1="90355" x2="64706" y2="90355"/>
                        <a14:foregroundMark x1="53725" y1="87817" x2="53725" y2="87817"/>
                        <a14:foregroundMark x1="90980" y1="64975" x2="90980" y2="64975"/>
                        <a14:foregroundMark x1="93725" y1="64975" x2="93725" y2="64975"/>
                        <a14:foregroundMark x1="35686" y1="83756" x2="35686" y2="837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58163">
            <a:off x="1947359" y="651200"/>
            <a:ext cx="1214608" cy="93834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36EEBCD-7861-49C4-9C99-C61A1E6B0E14}"/>
              </a:ext>
            </a:extLst>
          </p:cNvPr>
          <p:cNvSpPr txBox="1"/>
          <p:nvPr/>
        </p:nvSpPr>
        <p:spPr>
          <a:xfrm>
            <a:off x="2760371" y="1528135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>
                <a:solidFill>
                  <a:srgbClr val="FFFF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14</a:t>
            </a:r>
            <a:endParaRPr lang="ko-KR" altLang="en-US" sz="720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E145D6-6612-4B45-BE23-3270367D1061}"/>
              </a:ext>
            </a:extLst>
          </p:cNvPr>
          <p:cNvSpPr txBox="1"/>
          <p:nvPr/>
        </p:nvSpPr>
        <p:spPr>
          <a:xfrm>
            <a:off x="2693669" y="1528135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14</a:t>
            </a:r>
            <a:endParaRPr lang="ko-KR" altLang="en-US" sz="72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5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E087729-03D3-4BE4-A2FA-4F51B10CAEC0}"/>
              </a:ext>
            </a:extLst>
          </p:cNvPr>
          <p:cNvSpPr txBox="1"/>
          <p:nvPr/>
        </p:nvSpPr>
        <p:spPr>
          <a:xfrm>
            <a:off x="828154" y="0"/>
            <a:ext cx="186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채색화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ABE80D-4868-4C4B-9354-5FFBDD2E414F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재료에 따라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4AA1B0-BD02-4028-914F-D6012E86ED6F}"/>
              </a:ext>
            </a:extLst>
          </p:cNvPr>
          <p:cNvSpPr txBox="1"/>
          <p:nvPr/>
        </p:nvSpPr>
        <p:spPr>
          <a:xfrm>
            <a:off x="322433" y="5632172"/>
            <a:ext cx="11519996" cy="754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작가 미상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조선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십장생도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종이에 채색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/132.8x329.4㎝/ 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조선 시대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 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국립고궁박물관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 </a:t>
            </a:r>
            <a:endParaRPr lang="ko-KR" altLang="en-US" sz="1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십장생도 병풍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해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구름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산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물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소나무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거북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사슴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학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복숭아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불로초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영지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등 불로장생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不老長生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을 상징하는 열 가지 소재로 구성된 십장생도 병풍이다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십장생도는 고려 시대에 이어 조선 시대에도 계속 세화로 그려졌을 뿐만 아니라 궁중의 장식화로 선호된 주제였다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십장생도는 임금이나 왕세자의 국혼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대왕대비나 왕비의 회갑연 등 궁중의 주요한 행사에 장엄과 치장을 위해 사용되었다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71480F-49CF-4D15-90EA-97B5306EDBBE}"/>
              </a:ext>
            </a:extLst>
          </p:cNvPr>
          <p:cNvSpPr txBox="1"/>
          <p:nvPr/>
        </p:nvSpPr>
        <p:spPr>
          <a:xfrm>
            <a:off x="94087" y="-175242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831417F-8A9A-4DBE-BEBF-6B587CBB9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71" y="984540"/>
            <a:ext cx="11492859" cy="454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7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04F1EEE3-529F-431F-ACFF-42E103BA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9089"/>
            <a:ext cx="6951215" cy="4543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3DB60F-732D-4F0E-8ABE-C40869ED7AA5}"/>
              </a:ext>
            </a:extLst>
          </p:cNvPr>
          <p:cNvSpPr txBox="1"/>
          <p:nvPr/>
        </p:nvSpPr>
        <p:spPr>
          <a:xfrm>
            <a:off x="946342" y="0"/>
            <a:ext cx="186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채색화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EA0F5B-EC7A-4FCC-B200-DE17546C0057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재료에 따라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EAABB8-40A7-41CA-9573-DD364B7E61CC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067D33-5AE0-4CE0-BA34-389052C1A7B9}"/>
              </a:ext>
            </a:extLst>
          </p:cNvPr>
          <p:cNvSpPr txBox="1"/>
          <p:nvPr/>
        </p:nvSpPr>
        <p:spPr>
          <a:xfrm>
            <a:off x="7057749" y="3922502"/>
            <a:ext cx="5006366" cy="2370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김홍도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조선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/1745~1806)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황묘농접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종이에 채색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/30.1x46.1㎝/ 18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세기 작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 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간송미술관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 </a:t>
            </a:r>
            <a:endParaRPr lang="ko-KR" altLang="en-US" sz="1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노란 고양이가 나비를 놀리는 모습을 그렸다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 그림은 누군가의 환갑을 축하하기 위해 그린듯하다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그런 내용을 따로 밝혀놓지는 않았지만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그림의 내용이 그렇다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예로부터 고양이는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70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노인을 상징하고 나비는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80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노인을 상징한다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화면 중앙에 있는 패랭이꽃은 꽃말이 청춘이다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 옆에 자리한 바위는 불변의 상징이고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화면 앞쪽에 있는 제비꽃은 구부러진 꽃대의 모양새가 등긁개를 닮아 여의화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如意花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라 부른다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이런 소재들의 상징성에 주목하여 이 그림을 보면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“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일흔살 여든살이 되도록 젊음을 변치 말고 장수하시고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모든 일이 뜻하시는 대로 이루어지기 바랍니다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.”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라고 읽혀진다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환갑을 맞은 분께는 더할 나위 없이 좋은 의미를 가진 그림이다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내용만 좋은 것이 아니라 그림의 정취와 아름다움이 이토록 빼어나니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최고의 선물이 되었을 것이다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49019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BBC79D-0A1B-426A-A6F2-2399B1E2E52E}"/>
              </a:ext>
            </a:extLst>
          </p:cNvPr>
          <p:cNvSpPr txBox="1"/>
          <p:nvPr/>
        </p:nvSpPr>
        <p:spPr>
          <a:xfrm>
            <a:off x="836527" y="0"/>
            <a:ext cx="186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채색화</a:t>
            </a:r>
          </a:p>
        </p:txBody>
      </p:sp>
      <p:pic>
        <p:nvPicPr>
          <p:cNvPr id="7" name="그림 6" descr="실내, 장난감이(가) 표시된 사진&#10;&#10;자동 생성된 설명">
            <a:extLst>
              <a:ext uri="{FF2B5EF4-FFF2-40B4-BE49-F238E27FC236}">
                <a16:creationId xmlns:a16="http://schemas.microsoft.com/office/drawing/2014/main" id="{0A804DDF-B03A-4EF6-AF0D-D68DB6B979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7"/>
          <a:stretch/>
        </p:blipFill>
        <p:spPr>
          <a:xfrm>
            <a:off x="6842695" y="0"/>
            <a:ext cx="5336053" cy="68604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0904F3-3AE4-4937-B9A9-7E32D594CAD8}"/>
              </a:ext>
            </a:extLst>
          </p:cNvPr>
          <p:cNvSpPr txBox="1"/>
          <p:nvPr/>
        </p:nvSpPr>
        <p:spPr>
          <a:xfrm>
            <a:off x="272820" y="3678584"/>
            <a:ext cx="5939901" cy="2811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곽수연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한국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/1977~  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길상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종이에 채색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116X88㎝, 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2015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인간과의 관계성에서 어느덧 사회의 구성원이 되어버린 반려동물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개를 작품의 주제로 삼은 이유는 사람에 관한 공부를 위해서였다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나와 자연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또 사회를 공부하려는 마음은 사람과 제일 가까운 동물인 개에 관한 작업으로 이어졌다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우리 사회에서 개는 사람으로 비유되거나 천대받기도 하고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또 사람과 비슷한 대우를 받거나 동물이 인간화되는 재미있는 일들도 생겨난다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이런 부분들은 나의 그림에서 해학과 풍자적인 요소로 표현된다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사람들의 관계 속에서 너무나 익숙해져 더 말할 필요도 없는 동물들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이렇게 인간화된 동물들은 이 사회의 단면을 보여준다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나는 이 공부를 통해 생명의 소중함을 깨달으며 인간을 위해 존재하는 동물들을 살펴보기도 하고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그들을 소유하면서 일어나는 생활 속 이야기들에 비추어 우리를 돌아본다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이는 현 사회를 보는 다른 시각이기도 하다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</a:p>
          <a:p>
            <a:pPr algn="r">
              <a:lnSpc>
                <a:spcPct val="150000"/>
              </a:lnSpc>
            </a:pPr>
            <a:r>
              <a:rPr lang="en-US" altLang="ko-KR" sz="9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- </a:t>
            </a:r>
            <a:r>
              <a:rPr lang="ko-KR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곽수연</a:t>
            </a:r>
            <a:r>
              <a:rPr lang="en-US" altLang="ko-KR" sz="9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-</a:t>
            </a:r>
            <a:endParaRPr lang="ko-KR" altLang="en-US" sz="9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5EB488-D496-419F-A691-435E6D11328A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재료에 따라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CAAE21-9F0A-450E-B2D4-93F19E269846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283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61D9E68-6618-4A94-8B95-A871BFD3C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49" y="1259518"/>
            <a:ext cx="3136094" cy="48454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2C74B9-FFDF-4E54-BE75-2C20E7D6193E}"/>
              </a:ext>
            </a:extLst>
          </p:cNvPr>
          <p:cNvSpPr txBox="1"/>
          <p:nvPr/>
        </p:nvSpPr>
        <p:spPr>
          <a:xfrm>
            <a:off x="855095" y="3751"/>
            <a:ext cx="186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채색화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59256D-0B71-447F-8AEB-A2A9B9922340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재료에 따라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B4A378F-644C-4ABA-A2F4-40CDD58D6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2430"/>
            <a:ext cx="4182387" cy="48483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0FCDA0-4348-4F26-875A-1E71B2ABC7CC}"/>
              </a:ext>
            </a:extLst>
          </p:cNvPr>
          <p:cNvSpPr txBox="1"/>
          <p:nvPr/>
        </p:nvSpPr>
        <p:spPr>
          <a:xfrm>
            <a:off x="7657007" y="4537978"/>
            <a:ext cx="4468669" cy="755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◀◁</a:t>
            </a:r>
            <a:r>
              <a:rPr lang="ko-KR" altLang="en-US" sz="1000" b="1"/>
              <a:t>김혜연</a:t>
            </a:r>
            <a:r>
              <a:rPr lang="ko-KR" altLang="en-US" sz="1000"/>
              <a:t>(한국/1976~ ) </a:t>
            </a:r>
            <a:r>
              <a:rPr lang="ko-KR" altLang="en-US" sz="1000" b="1"/>
              <a:t>머리하는 여자</a:t>
            </a:r>
            <a:r>
              <a:rPr lang="ko-KR" altLang="en-US" sz="1000"/>
              <a:t>(종이에 채/108×84cm/2006년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머리를 다듬고 있는 여자의 모습을 검은색 바탕에 선명한 형상으로 그로테스크하게 표현하고 있다.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B93509-63C6-4D11-92F8-D28B35BCB05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EF3D6B-BAC4-4A8A-9DAE-2DAEF636A8BB}"/>
              </a:ext>
            </a:extLst>
          </p:cNvPr>
          <p:cNvSpPr txBox="1"/>
          <p:nvPr/>
        </p:nvSpPr>
        <p:spPr>
          <a:xfrm>
            <a:off x="7657007" y="5580677"/>
            <a:ext cx="4468669" cy="524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◁◀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천경자</a:t>
            </a:r>
            <a:r>
              <a:rPr lang="ko-KR" altLang="en-US" sz="1000"/>
              <a:t>(한국/1924~2015) </a:t>
            </a:r>
            <a:r>
              <a:rPr lang="ko-KR" altLang="en-US" sz="1000" b="1"/>
              <a:t>고孤</a:t>
            </a:r>
            <a:r>
              <a:rPr lang="ko-KR" altLang="en-US" sz="1000"/>
              <a:t>(종이에 분채/38.5×25.3cm/1974년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대담하고 밝은 색채를 사용하여 개성 있는 화가의 내면세계를 표현하였다.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09C15B4-EF31-41A3-B1DF-78BE32830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473" y="1271346"/>
            <a:ext cx="2784211" cy="23719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E6080E-9308-44C9-A3A9-93C34AE61B3B}"/>
              </a:ext>
            </a:extLst>
          </p:cNvPr>
          <p:cNvSpPr txBox="1"/>
          <p:nvPr/>
        </p:nvSpPr>
        <p:spPr>
          <a:xfrm>
            <a:off x="8957327" y="3643292"/>
            <a:ext cx="2226075" cy="28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cs typeface="함초롬바탕" panose="02030604000101010101" pitchFamily="18" charset="-127"/>
              </a:rPr>
              <a:t>천경자 미술가의 작업실에 놓인 채색 재료</a:t>
            </a:r>
          </a:p>
        </p:txBody>
      </p:sp>
    </p:spTree>
    <p:extLst>
      <p:ext uri="{BB962C8B-B14F-4D97-AF65-F5344CB8AC3E}">
        <p14:creationId xmlns:p14="http://schemas.microsoft.com/office/powerpoint/2010/main" val="588401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D58B91-89D4-4161-9E5E-47A321E99533}"/>
              </a:ext>
            </a:extLst>
          </p:cNvPr>
          <p:cNvSpPr txBox="1"/>
          <p:nvPr/>
        </p:nvSpPr>
        <p:spPr>
          <a:xfrm>
            <a:off x="810705" y="12628"/>
            <a:ext cx="186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문인화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1A912B-D571-4343-996C-20F99A45BA58}"/>
              </a:ext>
            </a:extLst>
          </p:cNvPr>
          <p:cNvSpPr txBox="1"/>
          <p:nvPr/>
        </p:nvSpPr>
        <p:spPr>
          <a:xfrm>
            <a:off x="566237" y="1706203"/>
            <a:ext cx="11380038" cy="3908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문인화는 조선 시대 선비들이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인격을 수양하기 위해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그린 그림이다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수묵화나 수묵 담채화로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시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서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화를 하나의 화면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에 표현하였다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문인 화가들은 주로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사계절을 상징하는 사군자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를 즐겨 그렸다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사군자란 봄을 알리는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매화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여름의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난초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가을의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국화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겨울에도 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푸른 잎을 </a:t>
            </a:r>
            <a:endParaRPr lang="en-US" altLang="ko-KR" sz="2800"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가진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대나무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5.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 식물들을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군자의 기품으로 보고 닮으려는 했던 마음이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담겨 있다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35007C-FE0A-472C-B646-766294AEE19B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신분에 따라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1D311B-BF7C-4761-B86D-16E8EF72C0AF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737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C009F7A-35E3-4C69-AE74-56450B31EBDC}"/>
              </a:ext>
            </a:extLst>
          </p:cNvPr>
          <p:cNvSpPr txBox="1"/>
          <p:nvPr/>
        </p:nvSpPr>
        <p:spPr>
          <a:xfrm>
            <a:off x="828461" y="12623"/>
            <a:ext cx="186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문인화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A8768BA-1C8A-4F4D-813F-6CB2FAC7B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" y="1198824"/>
            <a:ext cx="2446909" cy="3812549"/>
          </a:xfrm>
          <a:prstGeom prst="rect">
            <a:avLst/>
          </a:prstGeom>
        </p:spPr>
      </p:pic>
      <p:pic>
        <p:nvPicPr>
          <p:cNvPr id="13" name="그림 12" descr="텍스트, 패브릭이(가) 표시된 사진&#10;&#10;자동 생성된 설명">
            <a:extLst>
              <a:ext uri="{FF2B5EF4-FFF2-40B4-BE49-F238E27FC236}">
                <a16:creationId xmlns:a16="http://schemas.microsoft.com/office/drawing/2014/main" id="{A215CF28-8C8A-4BA2-BE20-34CF2E144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61" y="1198825"/>
            <a:ext cx="2640751" cy="381254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E65BE0B-A218-4B47-B2E7-D9CD1A6965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9651" y="1190600"/>
            <a:ext cx="2042351" cy="38158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B161465-1FB9-48CB-94E9-38FFDE3BA94F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신분에 따라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0DF36-8564-428A-B927-6E2FF462F254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E774AAD-FD76-4FA4-B494-11EC5344CF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5037" y="1187344"/>
            <a:ext cx="4484013" cy="3819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0AAB88-B778-41AB-B8A8-E00DE2D77318}"/>
              </a:ext>
            </a:extLst>
          </p:cNvPr>
          <p:cNvSpPr txBox="1"/>
          <p:nvPr/>
        </p:nvSpPr>
        <p:spPr>
          <a:xfrm>
            <a:off x="6742752" y="5371880"/>
            <a:ext cx="6094520" cy="985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◀◁ ◁ ◁ </a:t>
            </a:r>
            <a:r>
              <a:rPr lang="ko-KR" altLang="en-US" sz="1000" b="1"/>
              <a:t>김홍도</a:t>
            </a:r>
            <a:r>
              <a:rPr lang="ko-KR" altLang="en-US" sz="1000"/>
              <a:t>(조선/1745～1806?) </a:t>
            </a:r>
            <a:r>
              <a:rPr lang="ko-KR" altLang="en-US" sz="1000" b="1"/>
              <a:t>매화</a:t>
            </a:r>
            <a:r>
              <a:rPr lang="ko-KR" altLang="en-US" sz="1000"/>
              <a:t>(종이에 수묵/80×51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㎝</a:t>
            </a:r>
            <a:r>
              <a:rPr lang="ko-KR" altLang="en-US" sz="1000"/>
              <a:t>/조선 후기)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◁◀ ◁ ◁ </a:t>
            </a:r>
            <a:r>
              <a:rPr lang="ko-KR" altLang="en-US" sz="1000" b="1"/>
              <a:t>김정희</a:t>
            </a:r>
            <a:r>
              <a:rPr lang="en-US" altLang="ko-KR" sz="1000"/>
              <a:t>(</a:t>
            </a:r>
            <a:r>
              <a:rPr lang="ko-KR" altLang="en-US" sz="1000"/>
              <a:t>조선</a:t>
            </a:r>
            <a:r>
              <a:rPr lang="en-US" altLang="ko-KR" sz="1000"/>
              <a:t>/1786</a:t>
            </a:r>
            <a:r>
              <a:rPr lang="ko-KR" altLang="en-US" sz="1000"/>
              <a:t>～</a:t>
            </a:r>
            <a:r>
              <a:rPr lang="en-US" altLang="ko-KR" sz="1000"/>
              <a:t>1856) </a:t>
            </a:r>
            <a:r>
              <a:rPr lang="ko-KR" altLang="en-US" sz="1000" b="1"/>
              <a:t>난맹첩</a:t>
            </a:r>
            <a:r>
              <a:rPr lang="en-US" altLang="ko-KR" sz="1000"/>
              <a:t>(</a:t>
            </a:r>
            <a:r>
              <a:rPr lang="ko-KR" altLang="en-US" sz="1000"/>
              <a:t>종이에 수묵</a:t>
            </a:r>
            <a:r>
              <a:rPr lang="en-US" altLang="ko-KR" sz="1000"/>
              <a:t>/27 x 22.9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㎝ </a:t>
            </a:r>
            <a:r>
              <a:rPr lang="en-US" altLang="ko-KR" sz="1000"/>
              <a:t>/</a:t>
            </a:r>
            <a:r>
              <a:rPr lang="ko-KR" altLang="en-US" sz="1000"/>
              <a:t>제작 연도</a:t>
            </a:r>
            <a:r>
              <a:rPr lang="en-US" altLang="ko-KR" sz="1000"/>
              <a:t>?)</a:t>
            </a: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◁ ◁ ◀ ◁ </a:t>
            </a:r>
            <a:r>
              <a:rPr lang="ko-KR" altLang="en-US" sz="1000" b="1"/>
              <a:t>강세황</a:t>
            </a:r>
            <a:r>
              <a:rPr lang="en-US" altLang="ko-KR" sz="1000"/>
              <a:t>(</a:t>
            </a:r>
            <a:r>
              <a:rPr lang="ko-KR" altLang="en-US" sz="1000"/>
              <a:t>조선</a:t>
            </a:r>
            <a:r>
              <a:rPr lang="en-US" altLang="ko-KR" sz="1000"/>
              <a:t>/17 13</a:t>
            </a:r>
            <a:r>
              <a:rPr lang="ko-KR" altLang="en-US" sz="1000"/>
              <a:t>～</a:t>
            </a:r>
            <a:r>
              <a:rPr lang="en-US" altLang="ko-KR" sz="1000"/>
              <a:t>1791) </a:t>
            </a:r>
            <a:r>
              <a:rPr lang="ko-KR" altLang="en-US" sz="1000" b="1"/>
              <a:t>국화</a:t>
            </a:r>
            <a:r>
              <a:rPr lang="en-US" altLang="ko-KR" sz="1000"/>
              <a:t>(</a:t>
            </a:r>
            <a:r>
              <a:rPr lang="ko-KR" altLang="en-US" sz="1000"/>
              <a:t>종이에 수묵</a:t>
            </a:r>
            <a:r>
              <a:rPr lang="en-US" altLang="ko-KR" sz="1000"/>
              <a:t>/68.9x 48.3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㎝ </a:t>
            </a:r>
            <a:r>
              <a:rPr lang="en-US" altLang="ko-KR" sz="1000"/>
              <a:t>/18</a:t>
            </a:r>
            <a:r>
              <a:rPr lang="ko-KR" altLang="en-US" sz="1000"/>
              <a:t>세기</a:t>
            </a:r>
            <a:r>
              <a:rPr lang="en-US" altLang="ko-KR" sz="1000"/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◁ ◁ ◁ ◀ </a:t>
            </a:r>
            <a:r>
              <a:rPr lang="ko-KR" altLang="en-US" sz="1000" b="1"/>
              <a:t>이   정</a:t>
            </a:r>
            <a:r>
              <a:rPr lang="en-US" altLang="ko-KR" sz="1000"/>
              <a:t>(</a:t>
            </a:r>
            <a:r>
              <a:rPr lang="ko-KR" altLang="en-US" sz="1000"/>
              <a:t>조선</a:t>
            </a:r>
            <a:r>
              <a:rPr lang="en-US" altLang="ko-KR" sz="1000"/>
              <a:t>/1554</a:t>
            </a:r>
            <a:r>
              <a:rPr lang="ko-KR" altLang="en-US" sz="1000"/>
              <a:t>～</a:t>
            </a:r>
            <a:r>
              <a:rPr lang="en-US" altLang="ko-KR" sz="1000"/>
              <a:t>1626) </a:t>
            </a:r>
            <a:r>
              <a:rPr lang="ko-KR" altLang="en-US" sz="1000" b="1"/>
              <a:t>대나무</a:t>
            </a:r>
            <a:r>
              <a:rPr lang="en-US" altLang="ko-KR" sz="1000"/>
              <a:t>(</a:t>
            </a:r>
            <a:r>
              <a:rPr lang="ko-KR" altLang="en-US" sz="1000"/>
              <a:t>풍죽</a:t>
            </a:r>
            <a:r>
              <a:rPr lang="en-US" altLang="ko-KR" sz="1000"/>
              <a:t>, </a:t>
            </a:r>
            <a:r>
              <a:rPr lang="ko-KR" altLang="en-US" sz="1000"/>
              <a:t>종이에 수묵</a:t>
            </a:r>
            <a:r>
              <a:rPr lang="en-US" altLang="ko-KR" sz="1000"/>
              <a:t>/71.5×127.5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㎝ </a:t>
            </a:r>
            <a:r>
              <a:rPr lang="en-US" altLang="ko-KR" sz="1000"/>
              <a:t>/1611</a:t>
            </a:r>
            <a:r>
              <a:rPr lang="ko-KR" altLang="en-US" sz="1000"/>
              <a:t>년 작</a:t>
            </a:r>
            <a:r>
              <a:rPr lang="en-US" altLang="ko-KR" sz="1000"/>
              <a:t>)</a:t>
            </a:r>
            <a:endParaRPr lang="ko-KR" altLang="en-US" sz="1000"/>
          </a:p>
        </p:txBody>
      </p:sp>
    </p:spTree>
    <p:extLst>
      <p:ext uri="{BB962C8B-B14F-4D97-AF65-F5344CB8AC3E}">
        <p14:creationId xmlns:p14="http://schemas.microsoft.com/office/powerpoint/2010/main" val="2484604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F54C48-8DAC-4855-98C4-3793BF8037B4}"/>
              </a:ext>
            </a:extLst>
          </p:cNvPr>
          <p:cNvSpPr txBox="1"/>
          <p:nvPr/>
        </p:nvSpPr>
        <p:spPr>
          <a:xfrm>
            <a:off x="810705" y="216816"/>
            <a:ext cx="1303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민화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83571E-9C87-4089-BEB3-3B46095CD0B4}"/>
              </a:ext>
            </a:extLst>
          </p:cNvPr>
          <p:cNvSpPr txBox="1"/>
          <p:nvPr/>
        </p:nvSpPr>
        <p:spPr>
          <a:xfrm>
            <a:off x="1207399" y="2014359"/>
            <a:ext cx="10174580" cy="3261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무병장수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다산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등을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기원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하는 그림이다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악한 기운을 쫓고 복을 기원하는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의미를 담은 그림이다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생동감 넘치는 선과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화려한 채색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으로 장식성이 있는 것이 특징이다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전문 화가부터 무명 화가까지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작가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들이 그렸다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민화의 종류에는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책가도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모란도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문자도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등이 있다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2800"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41877A-5B8F-4CAF-8475-79242F2BF32D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신분에 따라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DC5168-6FDA-413F-8519-F9EBA383E84D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161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1AE6BB-B87F-4EDD-ACD0-9FCE51FA8BDF}"/>
              </a:ext>
            </a:extLst>
          </p:cNvPr>
          <p:cNvSpPr txBox="1"/>
          <p:nvPr/>
        </p:nvSpPr>
        <p:spPr>
          <a:xfrm>
            <a:off x="848413" y="9422"/>
            <a:ext cx="1303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민화</a:t>
            </a:r>
          </a:p>
        </p:txBody>
      </p:sp>
      <p:pic>
        <p:nvPicPr>
          <p:cNvPr id="7" name="그림 6" descr="텍스트, 책이(가) 표시된 사진&#10;&#10;자동 생성된 설명">
            <a:extLst>
              <a:ext uri="{FF2B5EF4-FFF2-40B4-BE49-F238E27FC236}">
                <a16:creationId xmlns:a16="http://schemas.microsoft.com/office/drawing/2014/main" id="{7EB01585-1AA9-4DEF-B047-D176EA92C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738" y="133899"/>
            <a:ext cx="5461262" cy="6590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10F83F-D843-4ABA-A13A-36C8DB8B5FD9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신분에 따라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8B4B7B-C9AE-421B-998E-4DCE6B46BFBA}"/>
              </a:ext>
            </a:extLst>
          </p:cNvPr>
          <p:cNvSpPr txBox="1"/>
          <p:nvPr/>
        </p:nvSpPr>
        <p:spPr>
          <a:xfrm>
            <a:off x="109830" y="5986290"/>
            <a:ext cx="6620908" cy="754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 작가 미상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한국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까치와 호랑이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(종이에 수묵 담채/72x59.4cm/조선 시대) </a:t>
            </a:r>
            <a:endParaRPr lang="en-US" altLang="ko-KR" sz="1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해학적이고 풍자적이며 다양한 채색으로 조선 후기 우리 겨례의 심성을 잘 표현하였다. 소나무와 같이 등장하는 까치는 좋은 소식을 전해 주는 길조이며, 길흉화복을 좌우하는 서낭신이 까치를 시켜 호랑이에게 전달하였다고 한다.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F1F2A3-99E4-48B0-8B8C-BC37272C3408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B8AA641-FA8A-43C4-AACC-4CB59727F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12" y="826907"/>
            <a:ext cx="2658364" cy="46144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5BF3FD-6D10-4115-97F9-D30D05F6834E}"/>
              </a:ext>
            </a:extLst>
          </p:cNvPr>
          <p:cNvSpPr txBox="1"/>
          <p:nvPr/>
        </p:nvSpPr>
        <p:spPr>
          <a:xfrm>
            <a:off x="2867086" y="761556"/>
            <a:ext cx="3628845" cy="1908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 작가 미상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한국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효제 문자도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(종이에 채색/72x59.4cm/조선 시대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호암미술관) </a:t>
            </a:r>
            <a:endParaRPr lang="en-US" altLang="ko-KR" sz="1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민화 가운데 글자의 의미와 관계있는 고사 등의 내용을 한자 획 속에 그려 넣어 서체를 구성한 그림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그림글씨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꽃글씨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서화도이다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그림글씨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꽃글씨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서화도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書畵圖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등으로 불려지기도 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우리나라 문자도는 중국 문자도의 수용과 국내의 수공예품의 도안으로 나타난 글자의 영향을 받아 민화의 한 유형으로 발전하였다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5543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7FBAAA5-A41D-4E3F-88A0-98EDDA6511E7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신분에 따라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6333-1834-4B3D-8600-373787C1D276}"/>
              </a:ext>
            </a:extLst>
          </p:cNvPr>
          <p:cNvSpPr txBox="1"/>
          <p:nvPr/>
        </p:nvSpPr>
        <p:spPr>
          <a:xfrm>
            <a:off x="928893" y="-4090"/>
            <a:ext cx="1303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민화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9B85CC-444C-42F0-8968-1DF2AEE0204D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B2553D2-0FA9-40AA-91D6-4704D5157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9370" y="0"/>
            <a:ext cx="4135403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5E90FC-9D53-4468-9363-0789161122AD}"/>
              </a:ext>
            </a:extLst>
          </p:cNvPr>
          <p:cNvSpPr txBox="1"/>
          <p:nvPr/>
        </p:nvSpPr>
        <p:spPr>
          <a:xfrm>
            <a:off x="114895" y="1006410"/>
            <a:ext cx="3687911" cy="3755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 </a:t>
            </a:r>
            <a:r>
              <a:rPr lang="ko-KR" altLang="en-US" sz="1000" b="1">
                <a:latin typeface="notokr-regular"/>
              </a:rPr>
              <a:t>작가 미상</a:t>
            </a:r>
            <a:r>
              <a:rPr lang="en-US" altLang="ko-KR" sz="1000" b="1">
                <a:latin typeface="notokr-regular"/>
              </a:rPr>
              <a:t>(</a:t>
            </a:r>
            <a:r>
              <a:rPr lang="ko-KR" altLang="en-US" sz="1000">
                <a:latin typeface="notokr-regular"/>
              </a:rPr>
              <a:t>조선</a:t>
            </a:r>
            <a:r>
              <a:rPr lang="en-US" altLang="ko-KR" sz="1000">
                <a:latin typeface="notokr-regular"/>
              </a:rPr>
              <a:t>) </a:t>
            </a:r>
            <a:r>
              <a:rPr lang="ko-KR" altLang="en-US" sz="1000" b="1">
                <a:latin typeface="notokr-regular"/>
              </a:rPr>
              <a:t>책거리 병풍</a:t>
            </a:r>
            <a:r>
              <a:rPr lang="en-US" altLang="ko-KR" sz="1000">
                <a:latin typeface="notokr-regular"/>
              </a:rPr>
              <a:t>(</a:t>
            </a:r>
            <a:r>
              <a:rPr lang="ko-KR" altLang="en-US" sz="1000">
                <a:latin typeface="notokr-regular"/>
              </a:rPr>
              <a:t>종이에 채색</a:t>
            </a:r>
            <a:r>
              <a:rPr lang="en-US" altLang="ko-KR" sz="1000">
                <a:latin typeface="notokr-regular"/>
              </a:rPr>
              <a:t>/ </a:t>
            </a:r>
            <a:r>
              <a:rPr lang="ko-KR" altLang="en-US" sz="1000">
                <a:latin typeface="notokr-regular"/>
              </a:rPr>
              <a:t>각 </a:t>
            </a:r>
            <a:r>
              <a:rPr lang="en-US" altLang="ko-KR" sz="1000">
                <a:latin typeface="notokr-regular"/>
              </a:rPr>
              <a:t>53.5x28.1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㎝ / 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연대 미상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국립중앙박물관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 </a:t>
            </a:r>
          </a:p>
          <a:p>
            <a:pPr algn="just" latinLnBrk="0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거리는 먹을거리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입을거리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볼거리 등과 같이 복수의 의미를 갖는다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책거리는 지금의 서가인 책가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책장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가 그려진 책가도와 책가가 없는 책거리로 나눌 수 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  <a:p>
            <a:pPr algn="just" latinLnBrk="0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정조의 유난스러운 책 사랑으로 그려지기 시작하면서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19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세기에는 궁중 화풍의 책거리가 민화풍의 책거리로 확산되면서 병풍의 크기가 작아지면서 책가가 있는 형식보다 책가가 없는 형식이 더 많이 그려졌다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아울러 책가 대신에 규모가 작은 탁자나 사랑방 가구를 활용했고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책을 비롯한 물품들의 사이를 밀착시켜 한 덩어리로 표현하는 경향이 많아졌다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이는 작은 화면에 많은 것을 담기 위한 배려로 보인다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구성은 점차 자유로워지고 색채도 화려하게 베풀어졌다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사실적인 묘사보다는 표현주의적인 경향이 두드러지면서 어떤 작품은 추상적인 이미지까지 등장하게 되었다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또한 문양이 다양하게 그려지면서 전반적으로 장식화되는 경향을 보였다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F424EB3-9662-4D42-ABE5-6A9D81E21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1335" y="0"/>
            <a:ext cx="4129469" cy="68580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11F9FD3-4662-4944-BB23-BA2D3CEE79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7970"/>
          <a:stretch/>
        </p:blipFill>
        <p:spPr>
          <a:xfrm>
            <a:off x="241065" y="4906658"/>
            <a:ext cx="3152759" cy="17392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0EA020-978F-4F7E-9058-1362C68094DE}"/>
              </a:ext>
            </a:extLst>
          </p:cNvPr>
          <p:cNvSpPr txBox="1"/>
          <p:nvPr/>
        </p:nvSpPr>
        <p:spPr>
          <a:xfrm>
            <a:off x="166505" y="6642556"/>
            <a:ext cx="15247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>
                <a:solidFill>
                  <a:srgbClr val="00B0F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책가도 병풍 </a:t>
            </a:r>
            <a:r>
              <a:rPr lang="en-US" altLang="ko-KR" sz="800">
                <a:solidFill>
                  <a:srgbClr val="00B0F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/ </a:t>
            </a:r>
            <a:r>
              <a:rPr lang="ko-KR" altLang="en-US" sz="800">
                <a:solidFill>
                  <a:srgbClr val="00B0F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국립중앙박물관</a:t>
            </a:r>
          </a:p>
        </p:txBody>
      </p:sp>
    </p:spTree>
    <p:extLst>
      <p:ext uri="{BB962C8B-B14F-4D97-AF65-F5344CB8AC3E}">
        <p14:creationId xmlns:p14="http://schemas.microsoft.com/office/powerpoint/2010/main" val="1671448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E72B9CE-7285-4EF2-AD84-79BFC6576D2E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신분에 따라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513C7-56E9-44F0-9177-6B2781901DE2}"/>
              </a:ext>
            </a:extLst>
          </p:cNvPr>
          <p:cNvSpPr txBox="1"/>
          <p:nvPr/>
        </p:nvSpPr>
        <p:spPr>
          <a:xfrm>
            <a:off x="810705" y="9424"/>
            <a:ext cx="1303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민화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E1BA69-A4E1-4ABA-8866-C6D6A34D9C28}"/>
              </a:ext>
            </a:extLst>
          </p:cNvPr>
          <p:cNvSpPr txBox="1"/>
          <p:nvPr/>
        </p:nvSpPr>
        <p:spPr>
          <a:xfrm>
            <a:off x="85209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F033B5C-316B-4EF9-8EE7-E866EB693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6373"/>
            <a:ext cx="8224354" cy="50970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E22499-0240-4A05-BEB1-F7B639283F44}"/>
              </a:ext>
            </a:extLst>
          </p:cNvPr>
          <p:cNvSpPr txBox="1"/>
          <p:nvPr/>
        </p:nvSpPr>
        <p:spPr>
          <a:xfrm>
            <a:off x="8380021" y="3130712"/>
            <a:ext cx="3668765" cy="3062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작가 미상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한국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모란도 병풍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종이에 수묵 채색/72x59.4㎝/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19~20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세기초 작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국립고궁박물관) </a:t>
            </a:r>
            <a:endParaRPr lang="en-US" altLang="ko-KR" sz="1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탐스러운 꽃송이들이 달린 모란 줄기가 가득찬 여러 폭의 화면으로 구성된 그림이다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비슷한 형태의 도안화된 그림이 각 폭에 반복되고 있으며 장식적인 성격이 강하게 드러난다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국립고궁박물관이 소장하고 있는 모란도병풍은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4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폭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 6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폭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 8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폭의 형태이며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병풍 높이가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3m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이상일 정도로 대형인 것도 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모란 줄기만 그린 것과 모란 줄기가 올라오는 지면에 괴석이 놓여 있는 형태로 그린 것 두 가지 종류가 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모란꽃은 크고 화려한 모양 덕분에 부귀영화의 상징으로 인식되어왔으며 꽃 중의 왕이라는 뜻의 ‘화왕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花王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)’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이라는 별칭을 가지고 있기도 하다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왕실에서는 큰 규모의 병풍으로 만들어 중요한 의례에 사용하였다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72563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A47FE5-33C4-4372-B4F8-34FBF64C30E6}"/>
              </a:ext>
            </a:extLst>
          </p:cNvPr>
          <p:cNvSpPr txBox="1"/>
          <p:nvPr/>
        </p:nvSpPr>
        <p:spPr>
          <a:xfrm>
            <a:off x="1085366" y="1256258"/>
            <a:ext cx="16681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600">
                <a:ln w="41275">
                  <a:solidFill>
                    <a:srgbClr val="00B0F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16600">
              <a:ln w="41275">
                <a:solidFill>
                  <a:srgbClr val="00B0F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8D1D3-0145-40BF-80A8-215E0C24B6A5}"/>
              </a:ext>
            </a:extLst>
          </p:cNvPr>
          <p:cNvSpPr txBox="1"/>
          <p:nvPr/>
        </p:nvSpPr>
        <p:spPr>
          <a:xfrm>
            <a:off x="2263445" y="1663535"/>
            <a:ext cx="9240030" cy="3192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54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전통 회화</a:t>
            </a:r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 </a:t>
            </a:r>
            <a:r>
              <a:rPr lang="ko-KR" altLang="en-US" sz="54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종류</a:t>
            </a:r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와 </a:t>
            </a:r>
            <a:r>
              <a:rPr lang="ko-KR" altLang="en-US" sz="54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특징</a:t>
            </a:r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알고 </a:t>
            </a:r>
            <a:endParaRPr lang="en-US" altLang="ko-KR" sz="54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정신을 이해할 수 있다</a:t>
            </a:r>
            <a:r>
              <a:rPr lang="en-US" altLang="ko-KR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54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269ADB7-8B14-4A35-8596-3F011A762904}"/>
              </a:ext>
            </a:extLst>
          </p:cNvPr>
          <p:cNvCxnSpPr>
            <a:cxnSpLocks/>
          </p:cNvCxnSpPr>
          <p:nvPr/>
        </p:nvCxnSpPr>
        <p:spPr>
          <a:xfrm>
            <a:off x="2369980" y="3259836"/>
            <a:ext cx="8843189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D7EA72DB-C80A-414A-AAF6-0C6648FFFFCF}"/>
              </a:ext>
            </a:extLst>
          </p:cNvPr>
          <p:cNvCxnSpPr>
            <a:cxnSpLocks/>
          </p:cNvCxnSpPr>
          <p:nvPr/>
        </p:nvCxnSpPr>
        <p:spPr>
          <a:xfrm flipV="1">
            <a:off x="2263445" y="4958234"/>
            <a:ext cx="6465776" cy="1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D8CF1D-B99F-41C2-BC16-207BC5312CD8}"/>
              </a:ext>
            </a:extLst>
          </p:cNvPr>
          <p:cNvSpPr txBox="1"/>
          <p:nvPr/>
        </p:nvSpPr>
        <p:spPr>
          <a:xfrm>
            <a:off x="1210305" y="2700957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1611642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065681-167B-446E-B4F6-9A182F07E511}"/>
              </a:ext>
            </a:extLst>
          </p:cNvPr>
          <p:cNvSpPr txBox="1"/>
          <p:nvPr/>
        </p:nvSpPr>
        <p:spPr>
          <a:xfrm>
            <a:off x="815861" y="0"/>
            <a:ext cx="186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인물화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25D12F-0829-4249-AB0D-52251BA2502B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소재에 따라</a:t>
            </a:r>
          </a:p>
        </p:txBody>
      </p:sp>
      <p:pic>
        <p:nvPicPr>
          <p:cNvPr id="10" name="그림 9" descr="텍스트, 항아리, 패브릭, 돌이(가) 표시된 사진&#10;&#10;자동 생성된 설명">
            <a:extLst>
              <a:ext uri="{FF2B5EF4-FFF2-40B4-BE49-F238E27FC236}">
                <a16:creationId xmlns:a16="http://schemas.microsoft.com/office/drawing/2014/main" id="{7A4DF90A-3BE0-4F7D-8994-232BF4E77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728" y="0"/>
            <a:ext cx="2774272" cy="6858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4C887CD-EE4C-4D33-AE67-D900FF41F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1771" y="0"/>
            <a:ext cx="4318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0A1A2B-9580-4FC8-8E0F-001CAD463E91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A2A19C-02C6-4A42-AA4C-9CC39B2702D0}"/>
              </a:ext>
            </a:extLst>
          </p:cNvPr>
          <p:cNvSpPr txBox="1"/>
          <p:nvPr/>
        </p:nvSpPr>
        <p:spPr>
          <a:xfrm>
            <a:off x="280178" y="1853869"/>
            <a:ext cx="4529701" cy="2370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이재관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조선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 1783~1837)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약산 강이오 초상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비단에 채색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 63.9x40.3㎝/19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세기 작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국립중앙박물관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endParaRPr lang="en-US" altLang="ko-KR" sz="100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조선 후기 문인화가 약산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若山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 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강이오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姜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?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五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1788-?)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임을 알 수 있다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강이오는 정조 시대 예단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藝壇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의 총수 격이었던 강세황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姜世晃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의 손자이다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벼슬은 높지 않았으나 문인화가로서는 이름이 알려졌다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강이오의 초상화는 섬세한 필력을 바탕으로 강이오의 차분한 인상이 특징적으로 잘 묘사되었고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능숙하고 빠른 속도로 그려낸 의습선은 이재관의 개성적인 필법인 날카로운 각선들로 표현되었다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이재관이 이처럼 강이오의 초상화를 그린 까닭은 아마도 그들이 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1833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년 창경궁영건공사와 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1838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년 태조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太祖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 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어진 모사 작업에 함께 참여한 인연에서 시작된 것으로 추측해 볼 수 있다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FE6879-8113-4C74-900B-F3C1C8135539}"/>
              </a:ext>
            </a:extLst>
          </p:cNvPr>
          <p:cNvSpPr txBox="1"/>
          <p:nvPr/>
        </p:nvSpPr>
        <p:spPr>
          <a:xfrm>
            <a:off x="280178" y="4492120"/>
            <a:ext cx="4411744" cy="2139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신윤복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(조선/1758～?)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미인도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(비단에 채색, 114×45.5cm/18세기 작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간송미술간) </a:t>
            </a:r>
            <a:endParaRPr lang="en-US" altLang="ko-KR" sz="1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조선 시대 미인도 가운데 최고의 걸작으로 손꼽는다.</a:t>
            </a:r>
            <a:r>
              <a:rPr lang="ko-KR" altLang="en-US" sz="1000">
                <a:solidFill>
                  <a:srgbClr val="33333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신윤복의 사실주의적 미의식을 엿볼 수 있는 그림으로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머리는 트레머리라고 하는 가발을 얹어 장식하고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 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저고리 춤이 짧고 너비가 넓은 치마를 입고 삼작노리개와 고름을 수줍은 듯 매만지고 있는 젊은 여인을 묘사하였다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동그랗고 자그마한 얼굴에 둥근 아래턱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다소곳이 솟은 콧날과 좁고 긴 코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약간 통통한 뺨과 아담한 입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가느다란 눈썹에 쌍꺼풀이 없이 긴 눈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귀 뒤로 하늘거리는 잔 귀밑머리털은 우리 나라의 전통적 미인상을 보여준다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1138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8DDB9C-4DFA-42B5-82EC-0262492A5E41}"/>
              </a:ext>
            </a:extLst>
          </p:cNvPr>
          <p:cNvSpPr txBox="1"/>
          <p:nvPr/>
        </p:nvSpPr>
        <p:spPr>
          <a:xfrm>
            <a:off x="846217" y="12624"/>
            <a:ext cx="186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산수화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B9B12-D21B-4016-AF12-15892C2A19DE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소재에 따라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52D6309-2B0F-4C50-AF4C-D6BCD91D3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933" y="77291"/>
            <a:ext cx="3659881" cy="66582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B1350B-8A4C-47CA-A9CB-7B0BEB7A6E14}"/>
              </a:ext>
            </a:extLst>
          </p:cNvPr>
          <p:cNvSpPr txBox="1"/>
          <p:nvPr/>
        </p:nvSpPr>
        <p:spPr>
          <a:xfrm>
            <a:off x="59930" y="3528772"/>
            <a:ext cx="3865147" cy="1446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이인문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(조선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1745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~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182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4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지두산수화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종이에 수묵 담채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 98.5x53.9㎝ / 18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세기 작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도서화원 이인문은 특히 산수화에 능했다고 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 작품의 제목에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‘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지두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’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가 포함되는 것에서 알 수 있듯이 손가락 끝이나 손톱에 먹을 칠해서 그리는 그림이다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이런 방식으로 제작된 작품을 일컬어 지두화라고 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397AACF-CE7B-45E5-AFC1-9F86F8704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1"/>
          <a:stretch/>
        </p:blipFill>
        <p:spPr>
          <a:xfrm>
            <a:off x="7726472" y="72497"/>
            <a:ext cx="4399174" cy="66630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2DE349-1A01-4C07-9E07-79D3A7FB6C1B}"/>
              </a:ext>
            </a:extLst>
          </p:cNvPr>
          <p:cNvSpPr txBox="1"/>
          <p:nvPr/>
        </p:nvSpPr>
        <p:spPr>
          <a:xfrm>
            <a:off x="59930" y="5250667"/>
            <a:ext cx="3761341" cy="1218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최북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(조선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/1720~?)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산수도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종이에 수묵 담채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 48.4x31.2㎝ / 18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세기 작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국립중앙박물관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조선 후기 시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서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화를 겸비했던 최초의 중인 출신 직업 화가이다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대가들의 화풍을 계승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변천하여 대담하고 파격적인 자신의 조형양식을 이룩하였다</a:t>
            </a:r>
            <a:r>
              <a:rPr lang="en-US" altLang="ko-KR" sz="1000">
                <a:solidFill>
                  <a:srgbClr val="30303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A1D4FC-3C76-4AF5-88C5-4E1F1683FB9B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80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B88EB8-26D6-4D31-96FF-2C495B470957}"/>
              </a:ext>
            </a:extLst>
          </p:cNvPr>
          <p:cNvSpPr txBox="1"/>
          <p:nvPr/>
        </p:nvSpPr>
        <p:spPr>
          <a:xfrm>
            <a:off x="857840" y="12629"/>
            <a:ext cx="186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화조화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E35A03-5701-4F3B-9C40-4B6C8A6537D3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소재에 따라</a:t>
            </a:r>
          </a:p>
        </p:txBody>
      </p:sp>
      <p:pic>
        <p:nvPicPr>
          <p:cNvPr id="8" name="그림 7" descr="실외, 물새, 해오라기, 조류이(가) 표시된 사진&#10;&#10;자동 생성된 설명">
            <a:extLst>
              <a:ext uri="{FF2B5EF4-FFF2-40B4-BE49-F238E27FC236}">
                <a16:creationId xmlns:a16="http://schemas.microsoft.com/office/drawing/2014/main" id="{608F6B4F-E424-4120-B6A9-5A4039EC4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18" y="1273892"/>
            <a:ext cx="2745425" cy="538525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02CB50F-321D-451B-B542-887A770E5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483" y="1250968"/>
            <a:ext cx="3875081" cy="54081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8F3B08E-DC0C-445C-942C-EC867B9C6049}"/>
              </a:ext>
            </a:extLst>
          </p:cNvPr>
          <p:cNvSpPr txBox="1"/>
          <p:nvPr/>
        </p:nvSpPr>
        <p:spPr>
          <a:xfrm>
            <a:off x="7285491" y="5679397"/>
            <a:ext cx="4811697" cy="979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◁◀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작가 미상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한국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r>
              <a:rPr lang="en-US" altLang="ko-KR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화조도 대련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한지에 채색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각 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132.8×48㎝/19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세기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호암 미술관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r>
              <a:rPr lang="en-US" altLang="ko-KR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rgbClr val="6F6F6F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민화 화조화에는 아름다운 꽃나무 사이로 새들이 쌍쌍이 짝지은 정겨운 모습이 묘사된 경우가 많다</a:t>
            </a:r>
            <a:r>
              <a:rPr lang="en-US" altLang="ko-KR" sz="1000">
                <a:solidFill>
                  <a:srgbClr val="6F6F6F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rgbClr val="6F6F6F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이는 부부간의 좋은 금슬과 집안의 평화를 염원하는 뜻으로 그려진 것이다</a:t>
            </a:r>
            <a:r>
              <a:rPr lang="en-US" altLang="ko-KR" sz="1000">
                <a:solidFill>
                  <a:srgbClr val="6F6F6F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b="1">
              <a:solidFill>
                <a:srgbClr val="4D4D4D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6DCA6F-4A8E-4704-BB02-397487799CC8}"/>
              </a:ext>
            </a:extLst>
          </p:cNvPr>
          <p:cNvSpPr txBox="1"/>
          <p:nvPr/>
        </p:nvSpPr>
        <p:spPr>
          <a:xfrm>
            <a:off x="7285489" y="4065918"/>
            <a:ext cx="4690488" cy="1216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◀◁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정선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조선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/1676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～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1759)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백로도첩</a:t>
            </a:r>
            <a:r>
              <a:rPr lang="en-US" altLang="ko-KR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-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갈대와 수련과 쇠백로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쪽물들인 종이에 수묵 담채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/65.2×41cm/1729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쪽물을 들인 닥종이에 흰 호분으로 백로를 그린 작품들은 활달한 산수화풍으로 그려진 화조도이다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쪽물을 들인 이유는 흰색의 백로가 더 두드러져 보이게 하기 위해서다.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BBA29-E133-4D5B-805C-79F6F38663C8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663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BE4B01-68F9-4C58-80D9-14BB3C55DD82}"/>
              </a:ext>
            </a:extLst>
          </p:cNvPr>
          <p:cNvSpPr txBox="1"/>
          <p:nvPr/>
        </p:nvSpPr>
        <p:spPr>
          <a:xfrm>
            <a:off x="837339" y="12627"/>
            <a:ext cx="186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화훼화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3011E5-05BD-40F8-9B0E-30724DCA5202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소재에 따라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1D6D167-A4DF-4FF5-8AA3-BF06A5F6E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320" y="1014231"/>
            <a:ext cx="3762900" cy="553479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51F5C7A-5C72-4454-8D68-C5DE7E8E3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12" y="1014229"/>
            <a:ext cx="3503679" cy="55347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5F02B7-2FD1-45D0-880C-18888376F283}"/>
              </a:ext>
            </a:extLst>
          </p:cNvPr>
          <p:cNvSpPr txBox="1"/>
          <p:nvPr/>
        </p:nvSpPr>
        <p:spPr>
          <a:xfrm>
            <a:off x="7903509" y="4117310"/>
            <a:ext cx="4081347" cy="1216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◀◁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작가 미상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한국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화훼도 </a:t>
            </a:r>
            <a:r>
              <a:rPr lang="en-US" altLang="ko-KR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8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폭 병풍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종이에 채색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각 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165.5×51.9㎝/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조선 후기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삼성미술관 리움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산돌배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홍도화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백작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제비붓꽃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양지꽃으로 이루어진 제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5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폭과 메꽃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삼색국화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패랭이꽃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닭의장풀로 이루어진 제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8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폭이다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야생화를 사실적으로 충실히 그린 작품으로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각 폭마다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5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종의 화훼를 그렸다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01290E-5864-4ACC-B492-CBBAB1DBFBEB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AF7534-875F-4FB4-9126-F480BB195789}"/>
              </a:ext>
            </a:extLst>
          </p:cNvPr>
          <p:cNvSpPr txBox="1"/>
          <p:nvPr/>
        </p:nvSpPr>
        <p:spPr>
          <a:xfrm>
            <a:off x="7903509" y="5563820"/>
            <a:ext cx="4152369" cy="985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◁◀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신명연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조선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/1809~1892)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백합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비단에 채색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/29.8×20㎝/19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세기 작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조선말기 화단에서 새로운 감각의 화풍으로 주목받는 일군의 화가들 중 한명으로 조선 화훼에 있어 섬세한 묘사에 화사한 채색이 특징적인 그림을 남겼다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4764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4842C9-593A-415B-8EB2-6A55925AC91B}"/>
              </a:ext>
            </a:extLst>
          </p:cNvPr>
          <p:cNvSpPr txBox="1"/>
          <p:nvPr/>
        </p:nvSpPr>
        <p:spPr>
          <a:xfrm>
            <a:off x="810705" y="12627"/>
            <a:ext cx="186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어해화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4647C2-62D7-4990-9386-AF2919E7188B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소재에 따라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D8D8E475-F0BA-4BB6-B5B1-8E492FA3B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09" y="4066313"/>
            <a:ext cx="4052452" cy="225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 </a:t>
            </a:r>
            <a:r>
              <a:rPr lang="ko-KR" altLang="en-US" sz="1000" b="1">
                <a:solidFill>
                  <a:srgbClr val="303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작가 미상</a:t>
            </a:r>
            <a:r>
              <a:rPr lang="en-US" altLang="ko-KR" sz="1000">
                <a:solidFill>
                  <a:srgbClr val="303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solidFill>
                  <a:srgbClr val="303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한국</a:t>
            </a:r>
            <a:r>
              <a:rPr lang="en-US" altLang="ko-KR" sz="1000">
                <a:solidFill>
                  <a:srgbClr val="303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 </a:t>
            </a:r>
            <a:r>
              <a:rPr lang="ko-KR" altLang="en-US" sz="1000" b="1">
                <a:solidFill>
                  <a:srgbClr val="303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어해화</a:t>
            </a:r>
            <a:r>
              <a:rPr lang="en-US" altLang="ko-KR" sz="1000">
                <a:solidFill>
                  <a:srgbClr val="303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solidFill>
                  <a:srgbClr val="303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종이에 수묵 담채</a:t>
            </a:r>
            <a:r>
              <a:rPr lang="en-US" altLang="ko-KR" sz="1000">
                <a:solidFill>
                  <a:srgbClr val="303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/112.5 x 28.7/19</a:t>
            </a:r>
            <a:r>
              <a:rPr lang="ko-KR" altLang="en-US" sz="1000">
                <a:solidFill>
                  <a:srgbClr val="303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세기 작</a:t>
            </a:r>
            <a:r>
              <a:rPr lang="en-US" altLang="ko-KR" sz="1000">
                <a:solidFill>
                  <a:srgbClr val="303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>
                <a:solidFill>
                  <a:srgbClr val="303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국립중앙박물관</a:t>
            </a:r>
            <a:r>
              <a:rPr lang="en-US" altLang="ko-KR" sz="1000">
                <a:solidFill>
                  <a:srgbClr val="303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</a:p>
          <a:p>
            <a:pPr algn="just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어해도는 예부터 물고기가 가지고 있는 특징에 의미를 부여해 길상적인 의도로 제작되었다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밤낮으로 눈을 뜨고 있기에 경계의 상징으로서 뒤주에 물고기형의 자물쇠를 달거나 서랍의 물고기형 손잡이를 제작했으며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어류의 몰려다니는 습성을 부부금실과 다산에 결부시켜 작품에 물고기를 쌍으로 그리기도 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각 폭에는 쌍으로 물속을 노니는 물고기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새우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수조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水藻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등이 세밀한 필치로 표현되었으며 물 밖의 화목 또한 유려하게 묘사 되어있다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D10FA51-31C4-4166-B7AF-694F1AC2E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891" y="405353"/>
            <a:ext cx="7915502" cy="60662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46A9EA-948D-4998-9B38-723C7A3399D8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259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74093C-E61D-4FBE-9C58-B94C6FB80EAE}"/>
              </a:ext>
            </a:extLst>
          </p:cNvPr>
          <p:cNvSpPr txBox="1"/>
          <p:nvPr/>
        </p:nvSpPr>
        <p:spPr>
          <a:xfrm>
            <a:off x="839120" y="5896"/>
            <a:ext cx="186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풍속화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23B6ED-2D40-4388-B882-BCACD0BE644A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소재에 따라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F3E15FA-AA42-4C09-A09D-537152E34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768" y="936099"/>
            <a:ext cx="2727132" cy="393774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2BC7FB9-20CD-4BE8-B3D9-E1ECE95D89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7"/>
          <a:stretch/>
        </p:blipFill>
        <p:spPr>
          <a:xfrm>
            <a:off x="311587" y="958789"/>
            <a:ext cx="4958642" cy="39150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0D9F5-21C9-4923-8461-DCC096A020BF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B7A7F6-0A11-45E5-BF8F-558EA88CFD61}"/>
              </a:ext>
            </a:extLst>
          </p:cNvPr>
          <p:cNvSpPr txBox="1"/>
          <p:nvPr/>
        </p:nvSpPr>
        <p:spPr>
          <a:xfrm>
            <a:off x="5778849" y="5115763"/>
            <a:ext cx="6094520" cy="1452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◀◁◁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신윤복</a:t>
            </a:r>
            <a:r>
              <a:rPr lang="ko-KR" altLang="en-US" sz="1000"/>
              <a:t>(조선/1758~) </a:t>
            </a:r>
            <a:r>
              <a:rPr lang="ko-KR" altLang="en-US" sz="1000" b="1"/>
              <a:t>월하정인</a:t>
            </a:r>
            <a:r>
              <a:rPr lang="ko-KR" altLang="en-US" sz="1000"/>
              <a:t>(종이에 채색화/28.2 x 35.6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㎝</a:t>
            </a:r>
            <a:r>
              <a:rPr lang="ko-KR" altLang="en-US" sz="1000"/>
              <a:t>/18세기 작/간송미술관)</a:t>
            </a:r>
          </a:p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◁◀◁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조영석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조선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/1686∼1761)</a:t>
            </a:r>
            <a:r>
              <a:rPr lang="en-US" altLang="ko-KR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말징박기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종이에 수묵 담채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/28.7 × 19.9㎝/18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세기 작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국립중앙박물관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◁◁◀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>
                <a:solidFill>
                  <a:srgbClr val="333333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김홍도</a:t>
            </a:r>
            <a:r>
              <a:rPr lang="en-US" altLang="ko-KR" sz="1000">
                <a:solidFill>
                  <a:srgbClr val="333333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solidFill>
                  <a:srgbClr val="333333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조선</a:t>
            </a:r>
            <a:r>
              <a:rPr lang="en-US" altLang="ko-KR" sz="1000">
                <a:solidFill>
                  <a:srgbClr val="333333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/1745-?)</a:t>
            </a:r>
            <a:r>
              <a:rPr lang="ko-KR" altLang="en-US" sz="1000">
                <a:solidFill>
                  <a:srgbClr val="333333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>
                <a:solidFill>
                  <a:srgbClr val="333333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자리짜기</a:t>
            </a:r>
            <a:r>
              <a:rPr lang="en-US" altLang="ko-KR" sz="1000">
                <a:solidFill>
                  <a:srgbClr val="333333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solidFill>
                  <a:srgbClr val="333333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종이에 수묵 담채</a:t>
            </a:r>
            <a:r>
              <a:rPr lang="en-US" altLang="ko-KR" sz="1000">
                <a:solidFill>
                  <a:srgbClr val="333333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/28x23.9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㎝/18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세기 작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국립중앙박물관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김홍도의 풍속도 화첩에는 조선 후기 서민들의 다양한 생업을 소재로 한 풍속화들이 포함되어 있어 이를 통해 당시 서민들의 복식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생활도구 등을 살펴볼 수 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 작품은 자리를 짜는 아버지와 물레를 돌리는 어머니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그리고 그 뒤에서 한 글자 한 글자 짚어가며 책을 읽는 아들의 모습을 그렸다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 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DA58B0C-8BF6-4B67-95E7-A0461F45E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409" y="936099"/>
            <a:ext cx="3359873" cy="393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81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EAC6AF-F569-4F3B-98A5-FE890C6230CE}"/>
              </a:ext>
            </a:extLst>
          </p:cNvPr>
          <p:cNvSpPr txBox="1"/>
          <p:nvPr/>
        </p:nvSpPr>
        <p:spPr>
          <a:xfrm>
            <a:off x="837339" y="12623"/>
            <a:ext cx="186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초충도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8F957D-1220-4E8C-86D7-2D4820FFBE01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소재에 따라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D64703E-F79C-44EA-9CE0-739514A35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15" y="1165637"/>
            <a:ext cx="4129861" cy="484895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4C9722E-78FA-444D-9DEA-1B5DAFE68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264" y="1163001"/>
            <a:ext cx="3510176" cy="48515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1D64EC-1177-45CD-894F-4A428722A473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BA5442-1E44-4F2C-9842-74C6C65FCDA7}"/>
              </a:ext>
            </a:extLst>
          </p:cNvPr>
          <p:cNvSpPr txBox="1"/>
          <p:nvPr/>
        </p:nvSpPr>
        <p:spPr>
          <a:xfrm>
            <a:off x="8079158" y="3094207"/>
            <a:ext cx="3915321" cy="98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◀◁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신사임당</a:t>
            </a:r>
            <a:r>
              <a:rPr lang="ko-KR" altLang="en-US" sz="1000"/>
              <a:t>(조선/1</a:t>
            </a:r>
            <a:r>
              <a:rPr lang="en-US" altLang="ko-KR" sz="1000"/>
              <a:t>504</a:t>
            </a:r>
            <a:r>
              <a:rPr lang="ko-KR" altLang="en-US" sz="1000"/>
              <a:t>~</a:t>
            </a:r>
            <a:r>
              <a:rPr lang="en-US" altLang="ko-KR" sz="1000"/>
              <a:t>1551</a:t>
            </a:r>
            <a:r>
              <a:rPr lang="ko-KR" altLang="en-US" sz="1000"/>
              <a:t>) 화훼초충도(종이에 수묵 담채/</a:t>
            </a:r>
            <a:r>
              <a:rPr lang="en-US" altLang="ko-KR" sz="1000"/>
              <a:t>34</a:t>
            </a:r>
            <a:r>
              <a:rPr lang="ko-KR" altLang="en-US" sz="1000"/>
              <a:t>x</a:t>
            </a:r>
            <a:r>
              <a:rPr lang="en-US" altLang="ko-KR" sz="1000"/>
              <a:t>28</a:t>
            </a:r>
            <a:r>
              <a:rPr lang="ko-KR" altLang="en-US" sz="1000"/>
              <a:t>.</a:t>
            </a:r>
            <a:r>
              <a:rPr lang="en-US" altLang="ko-KR" sz="1000"/>
              <a:t>3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㎝</a:t>
            </a:r>
            <a:r>
              <a:rPr lang="ko-KR" altLang="en-US" sz="1000"/>
              <a:t>/1</a:t>
            </a:r>
            <a:r>
              <a:rPr lang="en-US" altLang="ko-KR" sz="1000"/>
              <a:t>6</a:t>
            </a:r>
            <a:r>
              <a:rPr lang="ko-KR" altLang="en-US" sz="1000"/>
              <a:t>세기 작)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길상을 뜻하는 여러 꽃과 벌레그림 솜씨가 빼어났으며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특유의 섬세한 필선과 선명한 색채로 묘사하는 것이 특징이다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 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3AD29-FC68-4655-8B47-943EC29F9C63}"/>
              </a:ext>
            </a:extLst>
          </p:cNvPr>
          <p:cNvSpPr txBox="1"/>
          <p:nvPr/>
        </p:nvSpPr>
        <p:spPr>
          <a:xfrm>
            <a:off x="8079157" y="4335225"/>
            <a:ext cx="3915321" cy="1679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◀◁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심사정</a:t>
            </a:r>
            <a:r>
              <a:rPr lang="ko-KR" altLang="en-US" sz="1000"/>
              <a:t>(조선/1</a:t>
            </a:r>
            <a:r>
              <a:rPr lang="en-US" altLang="ko-KR" sz="1000"/>
              <a:t>701</a:t>
            </a:r>
            <a:r>
              <a:rPr lang="ko-KR" altLang="en-US" sz="1000"/>
              <a:t>~</a:t>
            </a:r>
            <a:r>
              <a:rPr lang="en-US" altLang="ko-KR" sz="1000"/>
              <a:t>1769</a:t>
            </a:r>
            <a:r>
              <a:rPr lang="ko-KR" altLang="en-US" sz="1000"/>
              <a:t>) </a:t>
            </a:r>
            <a:r>
              <a:rPr lang="ko-KR" altLang="en-US" sz="1000" b="1"/>
              <a:t>버드나무와 매미</a:t>
            </a:r>
            <a:r>
              <a:rPr lang="en-US" altLang="ko-KR" sz="1000" b="1"/>
              <a:t>, </a:t>
            </a:r>
            <a:r>
              <a:rPr lang="ko-KR" altLang="en-US" sz="1000" b="1"/>
              <a:t>호박과 메뚜기</a:t>
            </a:r>
            <a:r>
              <a:rPr lang="ko-KR" altLang="en-US" sz="1000"/>
              <a:t>(종이에 수묵 담채/</a:t>
            </a:r>
            <a:r>
              <a:rPr lang="en-US" altLang="ko-KR" sz="1000"/>
              <a:t>28.4</a:t>
            </a:r>
            <a:r>
              <a:rPr lang="ko-KR" altLang="en-US" sz="1000"/>
              <a:t>x</a:t>
            </a:r>
            <a:r>
              <a:rPr lang="en-US" altLang="ko-KR" sz="1000"/>
              <a:t>20</a:t>
            </a:r>
            <a:r>
              <a:rPr lang="ko-KR" altLang="en-US" sz="1000"/>
              <a:t>.</a:t>
            </a:r>
            <a:r>
              <a:rPr lang="en-US" altLang="ko-KR" sz="1000"/>
              <a:t>9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㎝</a:t>
            </a:r>
            <a:r>
              <a:rPr lang="ko-KR" altLang="en-US" sz="1000"/>
              <a:t>/연대 미상</a:t>
            </a:r>
            <a:r>
              <a:rPr lang="en-US" altLang="ko-KR" sz="1000"/>
              <a:t>/</a:t>
            </a:r>
            <a:r>
              <a:rPr lang="ko-KR" altLang="en-US" sz="1000"/>
              <a:t>동산방 화랑)</a:t>
            </a:r>
            <a:endParaRPr lang="en-US" altLang="ko-KR" sz="1000"/>
          </a:p>
          <a:p>
            <a:pPr algn="just" fontAlgn="base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유교에서 매미는 머리가 관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冠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의 끈이 늘어진 형상이므로 문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文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 있고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이슬만 먹고 살므로 청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淸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 있고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곡식을 먹지 않으니 염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廉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 있으며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집을 짓고 살지 않아 검儉이 있고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철에 맞추어 허물을 벗고 절도를 지키니 신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信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 있어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군자가 지녀야 할 오덕五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德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을 갖추었다 하여 군자지도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君子之道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를 상징한다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3706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22022-4949-4B83-A2E9-25F1E4397935}"/>
              </a:ext>
            </a:extLst>
          </p:cNvPr>
          <p:cNvSpPr txBox="1"/>
          <p:nvPr/>
        </p:nvSpPr>
        <p:spPr>
          <a:xfrm>
            <a:off x="837339" y="12623"/>
            <a:ext cx="186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영모화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FE1DFF-153B-4B05-ACDB-C03F736EC036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소재에 따라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AE43DC-7C66-4475-B63C-F51E8CED9ED5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A15ADD5B-830D-46F9-8445-C6AE3EAA9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904" y="0"/>
            <a:ext cx="3050192" cy="6858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1A1C2E4-4FD6-4085-831A-A89F129C63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1" b="1009"/>
          <a:stretch/>
        </p:blipFill>
        <p:spPr>
          <a:xfrm>
            <a:off x="7659600" y="2"/>
            <a:ext cx="4532400" cy="3958449"/>
          </a:xfrm>
          <a:prstGeom prst="rect">
            <a:avLst/>
          </a:prstGeom>
        </p:spPr>
      </p:pic>
      <p:sp>
        <p:nvSpPr>
          <p:cNvPr id="13" name="타원 12">
            <a:extLst>
              <a:ext uri="{FF2B5EF4-FFF2-40B4-BE49-F238E27FC236}">
                <a16:creationId xmlns:a16="http://schemas.microsoft.com/office/drawing/2014/main" id="{BFE8B988-B629-4699-8B15-47240C6D44FE}"/>
              </a:ext>
            </a:extLst>
          </p:cNvPr>
          <p:cNvSpPr/>
          <p:nvPr/>
        </p:nvSpPr>
        <p:spPr>
          <a:xfrm>
            <a:off x="7819058" y="4095471"/>
            <a:ext cx="2597560" cy="259756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6B992282-9373-435E-8658-7BF2FDE830E2}"/>
              </a:ext>
            </a:extLst>
          </p:cNvPr>
          <p:cNvSpPr/>
          <p:nvPr/>
        </p:nvSpPr>
        <p:spPr>
          <a:xfrm>
            <a:off x="6137232" y="5905143"/>
            <a:ext cx="624548" cy="6245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6520D8-5837-4F9A-A9CB-90518BA34008}"/>
              </a:ext>
            </a:extLst>
          </p:cNvPr>
          <p:cNvSpPr txBox="1"/>
          <p:nvPr/>
        </p:nvSpPr>
        <p:spPr>
          <a:xfrm>
            <a:off x="10380648" y="5881888"/>
            <a:ext cx="1348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자세히 들여다 보면 고양이의 털을 하나 하나 세밀하게 그린 것을 확인 할 수 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9C69B2-38AD-40AE-886E-2058C6C16A5E}"/>
              </a:ext>
            </a:extLst>
          </p:cNvPr>
          <p:cNvSpPr txBox="1"/>
          <p:nvPr/>
        </p:nvSpPr>
        <p:spPr>
          <a:xfrm>
            <a:off x="114895" y="1996957"/>
            <a:ext cx="4130648" cy="1908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변상벽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조선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/1763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년경 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~ 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묘작도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비단에 수묵 담채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/93.7×43㎝/18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세기 작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국립중앙박물관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묘작도는‘ 고양이와 참새를 그린 그림’이라는 뜻이다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70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세 노인의 생일을 축하하기 위해 그린 그림으로 기쁨 혹은 자녀를 뜻하는 참새와 노인을 뜻하는 고양이의 모습이다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변상벽은 고양이를 사랑한 궁중 화원이었다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그의 정밀한 고양이와 닭 그림을 본 사람들은 모두 그를 변고양이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변 닭이라고 불렀다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궁중 화원으로 세밀함이 특히 요구되는 어진을 많이 그렸기 때문에 영모화에 능했다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A89AFE-91FC-4E06-B262-0A87C607AF58}"/>
              </a:ext>
            </a:extLst>
          </p:cNvPr>
          <p:cNvSpPr txBox="1"/>
          <p:nvPr/>
        </p:nvSpPr>
        <p:spPr>
          <a:xfrm>
            <a:off x="157451" y="4308881"/>
            <a:ext cx="4130648" cy="2141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김두량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조선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/1696~1763)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흑견도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종이에 수묵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/23.1×26.5㎝/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연도 미상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국립중앙박물관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김두량은 영조연간에 활약한 화원으로 영조의 총애를 받았고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아버지 김효강과 형 김두기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그의 아들 김덕리가 모두 화원 집안 출신의 화가이다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그는 산수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초상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풍속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영모화 등 여러 주제를 다 잘 그렸다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겨드랑이 쪽을 흘겨보고 있는 개의 눈은 짜증이 가득하다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 눈의 표정 하나만으로도 지금 이 개가 느끼는 가려움과 불만을 다 전달해 낸 것을 보면서 이 화가가 얼마나 뛰어난 표현력을 가진 화가인가를 단번에 알 수 있게 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A98B55A7-512A-4689-95DB-84B2F5934721}"/>
              </a:ext>
            </a:extLst>
          </p:cNvPr>
          <p:cNvCxnSpPr>
            <a:stCxn id="14" idx="6"/>
            <a:endCxn id="13" idx="2"/>
          </p:cNvCxnSpPr>
          <p:nvPr/>
        </p:nvCxnSpPr>
        <p:spPr>
          <a:xfrm flipV="1">
            <a:off x="6761780" y="5394251"/>
            <a:ext cx="1057278" cy="8231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969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CA4BAB-2BB7-422D-942D-7417EFE68896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소재에 따라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51E928-576E-4709-AF93-8A6BA560DD59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2391A9-BEF9-4400-8035-B7D5030801D7}"/>
              </a:ext>
            </a:extLst>
          </p:cNvPr>
          <p:cNvSpPr txBox="1"/>
          <p:nvPr/>
        </p:nvSpPr>
        <p:spPr>
          <a:xfrm>
            <a:off x="837339" y="12623"/>
            <a:ext cx="2981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기명절지화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867DB7F-7445-4D03-BBEA-85CB5EB8E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044" y="0"/>
            <a:ext cx="160523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27B0D3-7E13-47EC-A8C9-F4CA28CB41E9}"/>
              </a:ext>
            </a:extLst>
          </p:cNvPr>
          <p:cNvSpPr txBox="1"/>
          <p:nvPr/>
        </p:nvSpPr>
        <p:spPr>
          <a:xfrm>
            <a:off x="154935" y="3883844"/>
            <a:ext cx="4751107" cy="2837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안중식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조선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/1861-1919)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기명절지화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비단에 채색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/211.4x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 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46.2㎝/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조선 후기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국립중앙박물관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안중식은 도화서 출신답게 산수 뿐 아니라 화조영모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기명절지 등 다양한 화목에 능했다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장승업을 비롯한 이전 시기의 기명절지가 주로 담채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淡彩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로 그려진 데 비해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안중식은 서양식 명암법을 구사한 정밀한 묘사와 사실적인 채색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그리고 세로로 긴 화면에 맞는 길쭉한 기물의 배치로 세려된 공간을 구성하는 것이 특징이다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오른쪽 그림에는 복숭아 꽃가지가 꽂혀 있는 청동기 준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尊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과 유자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괴석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怪石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), 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백모란이 균형을 이루어 배치되었다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왼쪽 그림에는 보라색 난초가 심어져 있는 제기 고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觚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), 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사각 솥인 방정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方鼎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), 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복숭아와 장미로 생각되는 꽃이 조화롭게 배치되어 있다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진하고 강하게 색칠하는 진채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眞彩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를 다채롭게 사용하여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각각의 사물을 세밀하게 묘사하여 매우 화려한 효과를 내고 있다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또한 청동기는 음영법을 사용하여 입체감을 강조하였다</a:t>
            </a:r>
            <a:r>
              <a:rPr lang="en-US" altLang="ko-KR" sz="1000">
                <a:solidFill>
                  <a:srgbClr val="666666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D6E3577F-925B-4018-B5B8-0DF3EB1B3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3817" y="12624"/>
            <a:ext cx="5578185" cy="37958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F99D0E-7B0F-4A01-AC3D-D59165BB2C20}"/>
              </a:ext>
            </a:extLst>
          </p:cNvPr>
          <p:cNvSpPr txBox="1"/>
          <p:nvPr/>
        </p:nvSpPr>
        <p:spPr>
          <a:xfrm>
            <a:off x="6770928" y="3896467"/>
            <a:ext cx="5153132" cy="1216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이도영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(한국/1884～1933)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기명절지화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(종이에 담채/33x48㎝/1926년 작)</a:t>
            </a:r>
            <a:endParaRPr lang="en-US" altLang="ko-KR" sz="1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진귀한 갖가지의 옛날 그릇과 꺾은 花草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화초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의 가지를 섞어서 그린 그림을 기명절지화라고 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이도영은 중국의 고동기 대신 신라 토기와 고려 청자 등을 그려서 한국적인 그림으로의 변모를 꾀하였다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이도영은 안중식의 공필채색화풍의 기명절지화에 비해 여유로운 구성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담백한 색채를 구사하였다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8077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130B6F-3A76-47DF-86E9-127A6BF74CBE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사각형: 둥근 모서리 5">
            <a:hlinkClick r:id="rId2"/>
            <a:extLst>
              <a:ext uri="{FF2B5EF4-FFF2-40B4-BE49-F238E27FC236}">
                <a16:creationId xmlns:a16="http://schemas.microsoft.com/office/drawing/2014/main" id="{21D91EC3-055B-4BA1-8FC8-67B2CB52FB54}"/>
              </a:ext>
            </a:extLst>
          </p:cNvPr>
          <p:cNvSpPr/>
          <p:nvPr/>
        </p:nvSpPr>
        <p:spPr>
          <a:xfrm>
            <a:off x="5747780" y="760958"/>
            <a:ext cx="1167151" cy="44482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b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책가도 </a:t>
            </a:r>
            <a:r>
              <a:rPr lang="en-US" altLang="ko-KR" sz="900" b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ko-KR" altLang="en-US" sz="900" b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분 도슨트</a:t>
            </a:r>
            <a:endParaRPr lang="en-US" altLang="ko-KR" sz="900" b="1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900" b="1">
                <a:solidFill>
                  <a:srgbClr val="FFFF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여주박물관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776E5BB-4444-4E62-8813-CF472C5B0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" t="5086" r="7475"/>
          <a:stretch/>
        </p:blipFill>
        <p:spPr>
          <a:xfrm>
            <a:off x="7656507" y="0"/>
            <a:ext cx="453549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B00F21-FAAE-40CC-BD27-946DEF5FA544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2EE59A-4C72-4AA9-9121-D0634AB33631}"/>
              </a:ext>
            </a:extLst>
          </p:cNvPr>
          <p:cNvSpPr txBox="1"/>
          <p:nvPr/>
        </p:nvSpPr>
        <p:spPr>
          <a:xfrm>
            <a:off x="939740" y="124175"/>
            <a:ext cx="5900974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1_</a:t>
            </a:r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책가도 소재와 상징 찾기</a:t>
            </a:r>
          </a:p>
        </p:txBody>
      </p:sp>
      <p:graphicFrame>
        <p:nvGraphicFramePr>
          <p:cNvPr id="4" name="표 9">
            <a:extLst>
              <a:ext uri="{FF2B5EF4-FFF2-40B4-BE49-F238E27FC236}">
                <a16:creationId xmlns:a16="http://schemas.microsoft.com/office/drawing/2014/main" id="{BA93FD98-A1AB-4748-874D-9B1AA61725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14893"/>
              </p:ext>
            </p:extLst>
          </p:nvPr>
        </p:nvGraphicFramePr>
        <p:xfrm>
          <a:off x="454950" y="1479089"/>
          <a:ext cx="6385764" cy="1832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4596">
                  <a:extLst>
                    <a:ext uri="{9D8B030D-6E8A-4147-A177-3AD203B41FA5}">
                      <a16:colId xmlns:a16="http://schemas.microsoft.com/office/drawing/2014/main" val="2290979905"/>
                    </a:ext>
                  </a:extLst>
                </a:gridCol>
                <a:gridCol w="5091168">
                  <a:extLst>
                    <a:ext uri="{9D8B030D-6E8A-4147-A177-3AD203B41FA5}">
                      <a16:colId xmlns:a16="http://schemas.microsoft.com/office/drawing/2014/main" val="3087932275"/>
                    </a:ext>
                  </a:extLst>
                </a:gridCol>
              </a:tblGrid>
              <a:tr h="18329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>
                          <a:solidFill>
                            <a:schemeClr val="tx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책가도의</a:t>
                      </a:r>
                      <a:r>
                        <a:rPr lang="ko-KR" altLang="en-US" sz="2400" b="0">
                          <a:solidFill>
                            <a:schemeClr val="tx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</a:t>
                      </a:r>
                      <a:endParaRPr lang="en-US" altLang="ko-KR" sz="2400" b="0">
                        <a:solidFill>
                          <a:schemeClr val="tx1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2400" b="0">
                          <a:solidFill>
                            <a:schemeClr val="tx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소재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300000"/>
                        </a:lnSpc>
                      </a:pPr>
                      <a:r>
                        <a:rPr lang="ko-KR" altLang="en-US" sz="1200" b="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분재 소나무              연꽃              복숭아</a:t>
                      </a:r>
                      <a:r>
                        <a:rPr lang="en-US" altLang="ko-KR" sz="1200" b="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,</a:t>
                      </a:r>
                      <a:r>
                        <a:rPr lang="ko-KR" altLang="en-US" sz="1200" b="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수박</a:t>
                      </a:r>
                      <a:r>
                        <a:rPr lang="en-US" altLang="ko-KR" sz="1200" b="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,</a:t>
                      </a:r>
                      <a:r>
                        <a:rPr lang="ko-KR" altLang="en-US" sz="1200" b="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참외</a:t>
                      </a:r>
                      <a:endParaRPr lang="en-US" altLang="ko-KR" sz="1200" b="0">
                        <a:solidFill>
                          <a:schemeClr val="tx1"/>
                        </a:solidFill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  <a:p>
                      <a:pPr algn="ctr" latinLnBrk="1">
                        <a:lnSpc>
                          <a:spcPct val="300000"/>
                        </a:lnSpc>
                      </a:pPr>
                      <a:r>
                        <a:rPr lang="ko-KR" altLang="en-US" sz="1200" b="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알밤                장미                국화                감</a:t>
                      </a:r>
                      <a:r>
                        <a:rPr lang="en-US" altLang="ko-KR" sz="1200" b="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,</a:t>
                      </a:r>
                      <a:r>
                        <a:rPr lang="ko-KR" altLang="en-US" sz="1200" b="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  대추</a:t>
                      </a:r>
                      <a:endParaRPr lang="en-US" altLang="ko-KR" sz="1200" b="0">
                        <a:solidFill>
                          <a:schemeClr val="tx1"/>
                        </a:solidFill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  <a:p>
                      <a:pPr algn="ctr" latinLnBrk="1">
                        <a:lnSpc>
                          <a:spcPct val="300000"/>
                        </a:lnSpc>
                      </a:pPr>
                      <a:r>
                        <a:rPr lang="ko-KR" altLang="en-US" sz="1200" b="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모란             가지</a:t>
                      </a:r>
                      <a:r>
                        <a:rPr lang="en-US" altLang="ko-KR" sz="1200" b="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,</a:t>
                      </a:r>
                      <a:r>
                        <a:rPr lang="ko-KR" altLang="en-US" sz="1200" b="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고추</a:t>
                      </a:r>
                      <a:r>
                        <a:rPr lang="en-US" altLang="ko-KR" sz="1200" b="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,</a:t>
                      </a:r>
                      <a:r>
                        <a:rPr lang="ko-KR" altLang="en-US" sz="1200" b="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죽순</a:t>
                      </a:r>
                      <a:r>
                        <a:rPr lang="en-US" altLang="ko-KR" sz="1200" b="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,</a:t>
                      </a:r>
                      <a:r>
                        <a:rPr lang="ko-KR" altLang="en-US" sz="1200" b="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석류            배</a:t>
                      </a:r>
                      <a:r>
                        <a:rPr lang="en-US" altLang="ko-KR" sz="1200" b="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        </a:t>
                      </a:r>
                      <a:r>
                        <a:rPr lang="ko-KR" altLang="en-US" sz="1200" b="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포도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758743"/>
                  </a:ext>
                </a:extLst>
              </a:tr>
            </a:tbl>
          </a:graphicData>
        </a:graphic>
      </p:graphicFrame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3CCB041A-27BD-4784-A74E-7E7E0ABBE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446006"/>
              </p:ext>
            </p:extLst>
          </p:nvPr>
        </p:nvGraphicFramePr>
        <p:xfrm>
          <a:off x="454950" y="3517079"/>
          <a:ext cx="6385764" cy="2101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7862">
                  <a:extLst>
                    <a:ext uri="{9D8B030D-6E8A-4147-A177-3AD203B41FA5}">
                      <a16:colId xmlns:a16="http://schemas.microsoft.com/office/drawing/2014/main" val="2290979905"/>
                    </a:ext>
                  </a:extLst>
                </a:gridCol>
                <a:gridCol w="5077902">
                  <a:extLst>
                    <a:ext uri="{9D8B030D-6E8A-4147-A177-3AD203B41FA5}">
                      <a16:colId xmlns:a16="http://schemas.microsoft.com/office/drawing/2014/main" val="3087932275"/>
                    </a:ext>
                  </a:extLst>
                </a:gridCol>
              </a:tblGrid>
              <a:tr h="2101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0">
                          <a:solidFill>
                            <a:schemeClr val="tx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상징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300000"/>
                        </a:lnSpc>
                      </a:pPr>
                      <a:r>
                        <a:rPr lang="ko-KR" altLang="en-US" sz="1200" b="0">
                          <a:solidFill>
                            <a:schemeClr val="tx1"/>
                          </a:solidFill>
                        </a:rPr>
                        <a:t>충절을 지키는 선비        절개와 지조        청춘을 오래 간직함</a:t>
                      </a:r>
                      <a:endParaRPr lang="en-US" altLang="ko-KR" sz="1200" b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lnSpc>
                          <a:spcPct val="300000"/>
                        </a:lnSpc>
                      </a:pPr>
                      <a:r>
                        <a:rPr lang="ko-KR" altLang="en-US" sz="1200" b="0">
                          <a:solidFill>
                            <a:schemeClr val="tx1"/>
                          </a:solidFill>
                        </a:rPr>
                        <a:t>부귀       군자      은일자</a:t>
                      </a:r>
                      <a:r>
                        <a:rPr lang="en-US" altLang="ko-KR" sz="1200" b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200" b="0">
                          <a:solidFill>
                            <a:schemeClr val="tx1"/>
                          </a:solidFill>
                        </a:rPr>
                        <a:t>隱逸者</a:t>
                      </a:r>
                      <a:r>
                        <a:rPr lang="en-US" altLang="ko-KR" sz="1200" b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200" b="0">
                          <a:solidFill>
                            <a:schemeClr val="tx1"/>
                          </a:solidFill>
                        </a:rPr>
                        <a:t>      남성      여성     장수</a:t>
                      </a:r>
                      <a:r>
                        <a:rPr lang="en-US" altLang="ko-KR" sz="1200" b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ko-KR" altLang="en-US" sz="1200" b="0">
                          <a:solidFill>
                            <a:schemeClr val="tx1"/>
                          </a:solidFill>
                        </a:rPr>
                        <a:t>복</a:t>
                      </a:r>
                      <a:endParaRPr lang="en-US" altLang="ko-KR" sz="1200" b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lnSpc>
                          <a:spcPct val="300000"/>
                        </a:lnSpc>
                      </a:pPr>
                      <a:r>
                        <a:rPr lang="ko-KR" altLang="en-US" sz="1200" b="0">
                          <a:solidFill>
                            <a:schemeClr val="tx1"/>
                          </a:solidFill>
                        </a:rPr>
                        <a:t>신의</a:t>
                      </a:r>
                      <a:r>
                        <a:rPr lang="en-US" altLang="ko-KR" sz="1200" b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200" b="0">
                          <a:solidFill>
                            <a:schemeClr val="tx1"/>
                          </a:solidFill>
                        </a:rPr>
                        <a:t>信義</a:t>
                      </a:r>
                      <a:r>
                        <a:rPr lang="en-US" altLang="ko-KR" sz="1200" b="0">
                          <a:solidFill>
                            <a:schemeClr val="tx1"/>
                          </a:solidFill>
                        </a:rPr>
                        <a:t>)    </a:t>
                      </a:r>
                      <a:r>
                        <a:rPr lang="ko-KR" altLang="en-US" sz="1200" b="0">
                          <a:solidFill>
                            <a:schemeClr val="tx1"/>
                          </a:solidFill>
                        </a:rPr>
                        <a:t>일가친척의 단결    모성애    건강한 자손    자손의 번창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75874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49117A1-DB0D-4244-873A-BBF63E6F404E}"/>
              </a:ext>
            </a:extLst>
          </p:cNvPr>
          <p:cNvSpPr txBox="1"/>
          <p:nvPr/>
        </p:nvSpPr>
        <p:spPr>
          <a:xfrm>
            <a:off x="454950" y="5928885"/>
            <a:ext cx="6459979" cy="762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 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책거리 그림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(冊架圖)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책가도 가리개 병풍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(비단에 채색/211.5×128cm/19세기 작) </a:t>
            </a:r>
            <a:endParaRPr lang="en-US" altLang="ko-KR" sz="1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책거리 그림은 민간에서 무명 화가가 책과 기물들을 함께 그려서 가정에 걸어 두었던 민화의 한 종류로, 서양의 정물화와 비슷하다. 과거에 급제하는 것만이 출세의 길이었던 조선 시대에 평범한 사람들의 소망이 담긴 그림이다.</a:t>
            </a:r>
          </a:p>
        </p:txBody>
      </p:sp>
    </p:spTree>
    <p:extLst>
      <p:ext uri="{BB962C8B-B14F-4D97-AF65-F5344CB8AC3E}">
        <p14:creationId xmlns:p14="http://schemas.microsoft.com/office/powerpoint/2010/main" val="3432680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84971" y="0"/>
            <a:ext cx="186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수묵화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B375CF-1A46-41ED-B4C5-957037BFD0C5}"/>
              </a:ext>
            </a:extLst>
          </p:cNvPr>
          <p:cNvSpPr txBox="1"/>
          <p:nvPr/>
        </p:nvSpPr>
        <p:spPr>
          <a:xfrm>
            <a:off x="932568" y="1047815"/>
            <a:ext cx="10977685" cy="3261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1.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수묵화는 한지 위에 먹물의 짙고 옅음인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농담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살려 그린 그림이다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2.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그리는 의미와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선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여백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중요하게 생각한다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3.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여백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은 여운을 남기며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무한한 깊이를 표현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하는 중요한 요소이다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4.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모필</a:t>
            </a:r>
            <a:r>
              <a:rPr lang="ko-KR" altLang="en-US" sz="28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*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이용하여 한지 위에 다양한 기법으로 간결하며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기운생동</a:t>
            </a:r>
            <a:r>
              <a:rPr lang="ko-KR" altLang="en-US" sz="28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*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하게 </a:t>
            </a:r>
            <a:endParaRPr lang="en-US" altLang="ko-KR" sz="2800"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표현하는 것을 중요하게 생각하였다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313EA33-1E7C-459E-B6E5-C77EC52E9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330" b="89286" l="2302" r="46803">
                        <a14:foregroundMark x1="6138" y1="84890" x2="6138" y2="84890"/>
                        <a14:foregroundMark x1="4348" y1="73901" x2="4348" y2="73901"/>
                        <a14:foregroundMark x1="2302" y1="73626" x2="2302" y2="73626"/>
                        <a14:foregroundMark x1="2302" y1="84890" x2="2302" y2="84890"/>
                        <a14:foregroundMark x1="45013" y1="78022" x2="45013" y2="78022"/>
                        <a14:foregroundMark x1="46803" y1="78297" x2="46803" y2="78297"/>
                        <a14:foregroundMark x1="22506" y1="81868" x2="22506" y2="81868"/>
                      </a14:backgroundRemoval>
                    </a14:imgEffect>
                  </a14:imgLayer>
                </a14:imgProps>
              </a:ext>
            </a:extLst>
          </a:blip>
          <a:srcRect l="1746" t="68554" r="52447" b="8388"/>
          <a:stretch/>
        </p:blipFill>
        <p:spPr>
          <a:xfrm>
            <a:off x="8867514" y="5099793"/>
            <a:ext cx="1706253" cy="79954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9D65B0-E938-4F0C-90A2-9BCAD14CAB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286" b="59341" l="3325" r="48593">
                        <a14:foregroundMark x1="3325" y1="50275" x2="3325" y2="50275"/>
                        <a14:foregroundMark x1="41944" y1="55220" x2="41944" y2="55220"/>
                        <a14:foregroundMark x1="46036" y1="53297" x2="46036" y2="53297"/>
                        <a14:foregroundMark x1="48593" y1="53297" x2="48593" y2="53297"/>
                      </a14:backgroundRemoval>
                    </a14:imgEffect>
                  </a14:imgLayer>
                </a14:imgProps>
              </a:ext>
            </a:extLst>
          </a:blip>
          <a:srcRect t="36974" r="50000" b="37744"/>
          <a:stretch/>
        </p:blipFill>
        <p:spPr>
          <a:xfrm>
            <a:off x="4971853" y="4952810"/>
            <a:ext cx="1862397" cy="87669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74739F7-B506-40EB-9D8D-B76CCA4BD5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42" b="33516" l="6905" r="43478">
                        <a14:foregroundMark x1="7161" y1="22253" x2="7161" y2="22253"/>
                        <a14:foregroundMark x1="43478" y1="20879" x2="43478" y2="20879"/>
                      </a14:backgroundRemoval>
                    </a14:imgEffect>
                  </a14:imgLayer>
                </a14:imgProps>
              </a:ext>
            </a:extLst>
          </a:blip>
          <a:srcRect l="4302" t="5523" r="54091" b="62942"/>
          <a:stretch/>
        </p:blipFill>
        <p:spPr>
          <a:xfrm>
            <a:off x="1593501" y="4952812"/>
            <a:ext cx="1549743" cy="10935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1CDA7B-345F-481C-9403-B988AE0B54C9}"/>
              </a:ext>
            </a:extLst>
          </p:cNvPr>
          <p:cNvSpPr txBox="1"/>
          <p:nvPr/>
        </p:nvSpPr>
        <p:spPr>
          <a:xfrm>
            <a:off x="3259433" y="5314898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농묵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2851D2-901F-4276-98DC-B4E9781CAACE}"/>
              </a:ext>
            </a:extLst>
          </p:cNvPr>
          <p:cNvSpPr txBox="1"/>
          <p:nvPr/>
        </p:nvSpPr>
        <p:spPr>
          <a:xfrm>
            <a:off x="6965623" y="539443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중묵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BCB15B-3426-4819-8A75-BABE6F5AEEA9}"/>
              </a:ext>
            </a:extLst>
          </p:cNvPr>
          <p:cNvSpPr txBox="1"/>
          <p:nvPr/>
        </p:nvSpPr>
        <p:spPr>
          <a:xfrm>
            <a:off x="10842396" y="5318305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담묵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6809FA-AF77-4DCA-AB95-F3C087981CC1}"/>
              </a:ext>
            </a:extLst>
          </p:cNvPr>
          <p:cNvSpPr txBox="1"/>
          <p:nvPr/>
        </p:nvSpPr>
        <p:spPr>
          <a:xfrm>
            <a:off x="1593499" y="6386399"/>
            <a:ext cx="23089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b="1">
                <a:latin typeface="HY신명조" panose="02030600000101010101" pitchFamily="18" charset="-127"/>
                <a:ea typeface="HY신명조" panose="02030600000101010101" pitchFamily="18" charset="-127"/>
              </a:rPr>
              <a:t>모필</a:t>
            </a:r>
            <a:r>
              <a:rPr lang="ko-KR" altLang="en-US" sz="110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*  짐승의 털로 만든 붓</a:t>
            </a:r>
            <a:endParaRPr lang="ko-KR" altLang="en-US" sz="110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26204F-0E58-42AE-8EF3-02EE81DF4152}"/>
              </a:ext>
            </a:extLst>
          </p:cNvPr>
          <p:cNvSpPr txBox="1"/>
          <p:nvPr/>
        </p:nvSpPr>
        <p:spPr>
          <a:xfrm>
            <a:off x="4211241" y="6386399"/>
            <a:ext cx="4942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0"/>
            <a:r>
              <a:rPr lang="ko-KR" altLang="en-US" sz="1100" b="1">
                <a:solidFill>
                  <a:srgbClr val="111111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기운생동</a:t>
            </a:r>
            <a:r>
              <a:rPr lang="ko-KR" altLang="en-US" sz="110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*</a:t>
            </a:r>
            <a:r>
              <a:rPr lang="en-US" altLang="ko-KR" sz="1100" b="1">
                <a:solidFill>
                  <a:srgbClr val="111111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(</a:t>
            </a:r>
            <a:r>
              <a:rPr lang="ko-KR" altLang="en-US" sz="1100">
                <a:solidFill>
                  <a:srgbClr val="333333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氣韻生動</a:t>
            </a:r>
            <a:r>
              <a:rPr lang="en-US" altLang="ko-KR" sz="1100">
                <a:solidFill>
                  <a:srgbClr val="333333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) </a:t>
            </a:r>
            <a:r>
              <a:rPr lang="ko-KR" altLang="en-US" sz="110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기품ㆍ품격ㆍ정취가 생생하게 약동함의 뜻</a:t>
            </a:r>
            <a:endParaRPr lang="en-US" altLang="ko-KR" sz="1100">
              <a:solidFill>
                <a:srgbClr val="00B0F0"/>
              </a:soli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AFFD05-523D-4FDD-A3FF-E0A7C4B15B06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재료에 따라</a:t>
            </a:r>
          </a:p>
        </p:txBody>
      </p:sp>
    </p:spTree>
    <p:extLst>
      <p:ext uri="{BB962C8B-B14F-4D97-AF65-F5344CB8AC3E}">
        <p14:creationId xmlns:p14="http://schemas.microsoft.com/office/powerpoint/2010/main" val="3607362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CB125C-7E60-4A97-ACC6-AD646087D0F5}"/>
              </a:ext>
            </a:extLst>
          </p:cNvPr>
          <p:cNvSpPr txBox="1"/>
          <p:nvPr/>
        </p:nvSpPr>
        <p:spPr>
          <a:xfrm>
            <a:off x="4273805" y="323855"/>
            <a:ext cx="350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점검해 보기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4BF5C-E88A-4793-AC93-9B64D9FD6642}"/>
              </a:ext>
            </a:extLst>
          </p:cNvPr>
          <p:cNvSpPr txBox="1"/>
          <p:nvPr/>
        </p:nvSpPr>
        <p:spPr>
          <a:xfrm>
            <a:off x="763123" y="1565981"/>
            <a:ext cx="10746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</a:t>
            </a:r>
            <a:r>
              <a:rPr lang="ko-KR" altLang="en-US" sz="4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전통 회화의 종류와 특징을 설명할 수 있는가</a:t>
            </a:r>
            <a:r>
              <a:rPr lang="en-US" altLang="ko-KR" sz="4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40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7D018F-D272-4F3F-919E-7A7A7CEA9D43}"/>
              </a:ext>
            </a:extLst>
          </p:cNvPr>
          <p:cNvSpPr txBox="1"/>
          <p:nvPr/>
        </p:nvSpPr>
        <p:spPr>
          <a:xfrm>
            <a:off x="677501" y="4262472"/>
            <a:ext cx="10965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</a:t>
            </a:r>
            <a:r>
              <a:rPr lang="ko-KR" altLang="en-US" sz="4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전각의 종류에 대하여 이야기할 수 있는가</a:t>
            </a:r>
            <a:r>
              <a:rPr lang="en-US" altLang="ko-KR" sz="4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40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C1EBE-CE0F-4C95-99EF-B6B73F444309}"/>
              </a:ext>
            </a:extLst>
          </p:cNvPr>
          <p:cNvSpPr txBox="1"/>
          <p:nvPr/>
        </p:nvSpPr>
        <p:spPr>
          <a:xfrm>
            <a:off x="3636454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A8E725-7224-45B3-BD0F-A938B3C94A4E}"/>
              </a:ext>
            </a:extLst>
          </p:cNvPr>
          <p:cNvSpPr txBox="1"/>
          <p:nvPr/>
        </p:nvSpPr>
        <p:spPr>
          <a:xfrm>
            <a:off x="3537105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1EB5B6-AE72-4681-9578-DDAEDA2F7F88}"/>
              </a:ext>
            </a:extLst>
          </p:cNvPr>
          <p:cNvSpPr txBox="1"/>
          <p:nvPr/>
        </p:nvSpPr>
        <p:spPr>
          <a:xfrm>
            <a:off x="7644525" y="192929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83D97-F528-47DF-821A-822371B65A8D}"/>
              </a:ext>
            </a:extLst>
          </p:cNvPr>
          <p:cNvSpPr txBox="1"/>
          <p:nvPr/>
        </p:nvSpPr>
        <p:spPr>
          <a:xfrm>
            <a:off x="7711505" y="183876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웃는 얼굴 12">
            <a:extLst>
              <a:ext uri="{FF2B5EF4-FFF2-40B4-BE49-F238E27FC236}">
                <a16:creationId xmlns:a16="http://schemas.microsoft.com/office/drawing/2014/main" id="{D22DAD51-1536-4802-881D-90402886C553}"/>
              </a:ext>
            </a:extLst>
          </p:cNvPr>
          <p:cNvSpPr/>
          <p:nvPr/>
        </p:nvSpPr>
        <p:spPr>
          <a:xfrm>
            <a:off x="8119084" y="2816621"/>
            <a:ext cx="613283" cy="613283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웃는 얼굴 13">
            <a:extLst>
              <a:ext uri="{FF2B5EF4-FFF2-40B4-BE49-F238E27FC236}">
                <a16:creationId xmlns:a16="http://schemas.microsoft.com/office/drawing/2014/main" id="{ADCD985E-D4DF-4B0D-9248-BC2100B80366}"/>
              </a:ext>
            </a:extLst>
          </p:cNvPr>
          <p:cNvSpPr/>
          <p:nvPr/>
        </p:nvSpPr>
        <p:spPr>
          <a:xfrm>
            <a:off x="9257021" y="2815717"/>
            <a:ext cx="613283" cy="613283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웃는 얼굴 14">
            <a:extLst>
              <a:ext uri="{FF2B5EF4-FFF2-40B4-BE49-F238E27FC236}">
                <a16:creationId xmlns:a16="http://schemas.microsoft.com/office/drawing/2014/main" id="{B8445B35-0A4C-468D-91C0-64EFFB9013BB}"/>
              </a:ext>
            </a:extLst>
          </p:cNvPr>
          <p:cNvSpPr/>
          <p:nvPr/>
        </p:nvSpPr>
        <p:spPr>
          <a:xfrm>
            <a:off x="10394958" y="2815717"/>
            <a:ext cx="613283" cy="613283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웃는 얼굴 17">
            <a:extLst>
              <a:ext uri="{FF2B5EF4-FFF2-40B4-BE49-F238E27FC236}">
                <a16:creationId xmlns:a16="http://schemas.microsoft.com/office/drawing/2014/main" id="{069F1898-FB97-4562-A240-2F34BDA628FE}"/>
              </a:ext>
            </a:extLst>
          </p:cNvPr>
          <p:cNvSpPr/>
          <p:nvPr/>
        </p:nvSpPr>
        <p:spPr>
          <a:xfrm>
            <a:off x="8119084" y="5407995"/>
            <a:ext cx="613283" cy="613283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웃는 얼굴 18">
            <a:extLst>
              <a:ext uri="{FF2B5EF4-FFF2-40B4-BE49-F238E27FC236}">
                <a16:creationId xmlns:a16="http://schemas.microsoft.com/office/drawing/2014/main" id="{20413021-1037-41AC-A425-F88473E31ABA}"/>
              </a:ext>
            </a:extLst>
          </p:cNvPr>
          <p:cNvSpPr/>
          <p:nvPr/>
        </p:nvSpPr>
        <p:spPr>
          <a:xfrm>
            <a:off x="9257021" y="5407091"/>
            <a:ext cx="613283" cy="613283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웃는 얼굴 19">
            <a:extLst>
              <a:ext uri="{FF2B5EF4-FFF2-40B4-BE49-F238E27FC236}">
                <a16:creationId xmlns:a16="http://schemas.microsoft.com/office/drawing/2014/main" id="{389E4A53-6FCF-4376-9E14-EB3193420110}"/>
              </a:ext>
            </a:extLst>
          </p:cNvPr>
          <p:cNvSpPr/>
          <p:nvPr/>
        </p:nvSpPr>
        <p:spPr>
          <a:xfrm>
            <a:off x="10394958" y="5407091"/>
            <a:ext cx="613283" cy="613283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7039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93D899-CF16-46C1-91C1-E7758C3EE691}"/>
              </a:ext>
            </a:extLst>
          </p:cNvPr>
          <p:cNvSpPr txBox="1"/>
          <p:nvPr/>
        </p:nvSpPr>
        <p:spPr>
          <a:xfrm>
            <a:off x="855095" y="9422"/>
            <a:ext cx="186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수묵화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928D314-D465-46F5-BEC7-D01A004AD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846" y="-3"/>
            <a:ext cx="3571875" cy="68579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441705-081E-4D38-8D51-0BFD42AEA9C5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재료에 따라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009EF0E-DBE4-4964-8016-B98C05FA9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096" y="-2"/>
            <a:ext cx="495490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C13DD6-0D65-474E-8531-236C7ECD9D8E}"/>
              </a:ext>
            </a:extLst>
          </p:cNvPr>
          <p:cNvSpPr txBox="1"/>
          <p:nvPr/>
        </p:nvSpPr>
        <p:spPr>
          <a:xfrm>
            <a:off x="85209" y="5026916"/>
            <a:ext cx="3269262" cy="1446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>
                <a:solidFill>
                  <a:srgbClr val="333333"/>
                </a:solidFill>
                <a:latin typeface="Noto Sans light"/>
              </a:rPr>
              <a:t>허주혜</a:t>
            </a:r>
            <a:r>
              <a:rPr lang="en-US" altLang="ko-KR" sz="1000">
                <a:solidFill>
                  <a:srgbClr val="333333"/>
                </a:solidFill>
                <a:latin typeface="Noto Sans light"/>
              </a:rPr>
              <a:t>(</a:t>
            </a:r>
            <a:r>
              <a:rPr lang="ko-KR" altLang="en-US" sz="1000">
                <a:solidFill>
                  <a:srgbClr val="333333"/>
                </a:solidFill>
                <a:latin typeface="Noto Sans light"/>
              </a:rPr>
              <a:t>한국</a:t>
            </a:r>
            <a:r>
              <a:rPr lang="en-US" altLang="ko-KR" sz="1000">
                <a:solidFill>
                  <a:srgbClr val="333333"/>
                </a:solidFill>
                <a:latin typeface="Noto Sans light"/>
              </a:rPr>
              <a:t>/ 1991~   ) </a:t>
            </a:r>
            <a:r>
              <a:rPr lang="en-US" altLang="ko-KR" sz="1000" b="1">
                <a:solidFill>
                  <a:srgbClr val="333333"/>
                </a:solidFill>
                <a:latin typeface="Noto Sans light"/>
              </a:rPr>
              <a:t>Persistent6</a:t>
            </a:r>
            <a:r>
              <a:rPr lang="en-US" altLang="ko-KR" sz="1000">
                <a:solidFill>
                  <a:srgbClr val="333333"/>
                </a:solidFill>
                <a:latin typeface="Noto Sans light"/>
              </a:rPr>
              <a:t> (</a:t>
            </a:r>
            <a:r>
              <a:rPr lang="ko-KR" altLang="en-US" sz="1000">
                <a:solidFill>
                  <a:srgbClr val="333333"/>
                </a:solidFill>
                <a:latin typeface="Noto Sans light"/>
              </a:rPr>
              <a:t>한지에 수묵</a:t>
            </a:r>
            <a:r>
              <a:rPr lang="en-US" altLang="ko-KR" sz="1000">
                <a:solidFill>
                  <a:srgbClr val="333333"/>
                </a:solidFill>
                <a:latin typeface="Noto Sans light"/>
              </a:rPr>
              <a:t>/ 73x61</a:t>
            </a:r>
            <a:r>
              <a:rPr lang="en-US" altLang="ko-KR" sz="1000">
                <a:solidFill>
                  <a:srgbClr val="333333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㎝ /</a:t>
            </a:r>
            <a:r>
              <a:rPr lang="en-US" altLang="ko-KR" sz="1000" b="1">
                <a:solidFill>
                  <a:srgbClr val="333333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en-US" altLang="ko-KR" sz="1000">
                <a:solidFill>
                  <a:srgbClr val="333333"/>
                </a:solidFill>
                <a:latin typeface="Noto Sans light"/>
              </a:rPr>
              <a:t>2017</a:t>
            </a:r>
            <a:r>
              <a:rPr lang="ko-KR" altLang="en-US" sz="1000">
                <a:solidFill>
                  <a:srgbClr val="333333"/>
                </a:solidFill>
                <a:latin typeface="Noto Sans light"/>
              </a:rPr>
              <a:t>년 작</a:t>
            </a:r>
            <a:r>
              <a:rPr lang="en-US" altLang="ko-KR" sz="1000">
                <a:solidFill>
                  <a:srgbClr val="333333"/>
                </a:solidFill>
                <a:latin typeface="Noto Sans light"/>
              </a:rPr>
              <a:t> / </a:t>
            </a:r>
            <a:r>
              <a:rPr lang="ko-KR" altLang="en-US" sz="1000">
                <a:solidFill>
                  <a:srgbClr val="333333"/>
                </a:solidFill>
                <a:latin typeface="Noto Sans light"/>
              </a:rPr>
              <a:t>오픈갤러리</a:t>
            </a:r>
            <a:r>
              <a:rPr lang="en-US" altLang="ko-KR" sz="1000">
                <a:solidFill>
                  <a:srgbClr val="333333"/>
                </a:solidFill>
                <a:latin typeface="Noto Sans light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도시의 풍경을 수묵 산수화의 형식 속으로 자연스럽게 녹여냄으로써 화려한 도시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 이면에 숨겨진 고독과 외로움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그리고 사이에서 발견할 수 있는 소소한 여유를 조화롭게 표현한다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 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64874" y="3684207"/>
            <a:ext cx="3353029" cy="985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배렴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한국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/1911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～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1968)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비 온 후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종이에 수묵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/176×92.5cm/1960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endParaRPr lang="en-US" altLang="ko-KR" sz="1000"/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먹의 농담을 이용하여 비 온 후 산의 정감 있는 느낌을 잘 표현하고 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6238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78A437-4EB3-43A0-A39A-6D086A3BD4A5}"/>
              </a:ext>
            </a:extLst>
          </p:cNvPr>
          <p:cNvSpPr txBox="1"/>
          <p:nvPr/>
        </p:nvSpPr>
        <p:spPr>
          <a:xfrm>
            <a:off x="810705" y="9424"/>
            <a:ext cx="3135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수묵 담채화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86CF9-B875-468D-ABA3-025016A0FCF3}"/>
              </a:ext>
            </a:extLst>
          </p:cNvPr>
          <p:cNvSpPr txBox="1"/>
          <p:nvPr/>
        </p:nvSpPr>
        <p:spPr>
          <a:xfrm>
            <a:off x="446714" y="2107251"/>
            <a:ext cx="11570796" cy="2615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수묵 담채화는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먹물로 그린 후 채색한 그림을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말하며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먹선과 색의 조화로 </a:t>
            </a:r>
            <a:endParaRPr lang="en-US" altLang="ko-KR" sz="2800"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맑고 담백한 표현이 가능하다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2. 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수묵 담채화의 표현 방법은 먼저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선으로 그린 후 색을 입히는 것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과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색을 먼저 </a:t>
            </a:r>
            <a:endParaRPr lang="en-US" altLang="ko-KR" sz="28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칠한 후에 선을 그리는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방법이다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2800"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9ACF94-3371-45B9-BBCC-0AC296B37A06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9C45C-673B-445E-80E2-5C09F6AD41B6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재료에 따라</a:t>
            </a:r>
          </a:p>
        </p:txBody>
      </p:sp>
    </p:spTree>
    <p:extLst>
      <p:ext uri="{BB962C8B-B14F-4D97-AF65-F5344CB8AC3E}">
        <p14:creationId xmlns:p14="http://schemas.microsoft.com/office/powerpoint/2010/main" val="3371811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E5A365-136F-4872-B9CE-DE6743B87D6F}"/>
              </a:ext>
            </a:extLst>
          </p:cNvPr>
          <p:cNvSpPr txBox="1"/>
          <p:nvPr/>
        </p:nvSpPr>
        <p:spPr>
          <a:xfrm>
            <a:off x="846217" y="9422"/>
            <a:ext cx="3135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수묵 담채화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4C1AE-AC13-418A-84FD-54550A5EAB84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7A33CE-8D1F-4EF5-B1BF-346DED3FBD8F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재료에 따라</a:t>
            </a:r>
          </a:p>
        </p:txBody>
      </p:sp>
      <p:pic>
        <p:nvPicPr>
          <p:cNvPr id="6" name="그림 5" descr="텍스트, 실외, 그림그리기이(가) 표시된 사진&#10;&#10;자동 생성된 설명">
            <a:extLst>
              <a:ext uri="{FF2B5EF4-FFF2-40B4-BE49-F238E27FC236}">
                <a16:creationId xmlns:a16="http://schemas.microsoft.com/office/drawing/2014/main" id="{DC8E5F0E-FAD8-491C-8D86-96A0EF314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82782"/>
            <a:ext cx="7908698" cy="4547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F27051-5FE8-435E-BF58-77E147F4BB81}"/>
              </a:ext>
            </a:extLst>
          </p:cNvPr>
          <p:cNvSpPr txBox="1"/>
          <p:nvPr/>
        </p:nvSpPr>
        <p:spPr>
          <a:xfrm>
            <a:off x="7972148" y="4649355"/>
            <a:ext cx="4065546" cy="1280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청전 이상범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(1897~1972)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추경산수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종이에 수묵 담채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55x89.5㎝, 1958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물기 없는 붓에 먹을 묻혀 그리는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‘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갈필법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’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과 점을 찍는 듯한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‘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미점법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’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을 개발한 그는 농담을 달리한 짧은 붓질을 수없이 반복하면서 가을 정취를 그렸다</a:t>
            </a:r>
            <a:r>
              <a:rPr lang="en-US" altLang="ko-KR" sz="105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7715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6FEB57-B708-4FDB-98CE-A7C40CA13BE1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BD516-7D47-4E6A-BC46-39B56B3F46CE}"/>
              </a:ext>
            </a:extLst>
          </p:cNvPr>
          <p:cNvSpPr txBox="1"/>
          <p:nvPr/>
        </p:nvSpPr>
        <p:spPr>
          <a:xfrm>
            <a:off x="810705" y="9424"/>
            <a:ext cx="3135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수묵 담채화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5835C1-8C08-425A-938E-B855B0515980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재료에 따라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854E33-B385-4799-B22A-EB4E5FCADC41}"/>
              </a:ext>
            </a:extLst>
          </p:cNvPr>
          <p:cNvSpPr txBox="1"/>
          <p:nvPr/>
        </p:nvSpPr>
        <p:spPr>
          <a:xfrm>
            <a:off x="67760" y="5393840"/>
            <a:ext cx="12124240" cy="760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오용길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(한국/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1946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～) 황산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-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군봉(종이에 수묵 담채 /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230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×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39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0cm/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2017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년 작)</a:t>
            </a:r>
            <a:endParaRPr lang="en-US" altLang="ko-KR" sz="1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오용길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(한국/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1946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～) 사계 공원(종이에 수묵 담채 /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230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×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39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0cm/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2013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년 작)</a:t>
            </a:r>
            <a:endParaRPr lang="en-US" altLang="ko-KR" sz="1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실제의 경치나 광경을 주로 그린다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산수의 전통 방법을 따르지 않고 자유로운 필법으로 현실과 풍경 너머의 정적을 주관화된 화면에 담는다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D25C99C-26A7-4706-99B6-CB782BD07A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8540"/>
          <a:stretch/>
        </p:blipFill>
        <p:spPr>
          <a:xfrm>
            <a:off x="0" y="1576325"/>
            <a:ext cx="6010183" cy="350362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CEB56CFB-F83C-4B18-BF9A-33005F50F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576326"/>
            <a:ext cx="6014832" cy="350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55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2CB651-6D84-467A-A423-81E424548192}"/>
              </a:ext>
            </a:extLst>
          </p:cNvPr>
          <p:cNvSpPr txBox="1"/>
          <p:nvPr/>
        </p:nvSpPr>
        <p:spPr>
          <a:xfrm>
            <a:off x="855095" y="9423"/>
            <a:ext cx="186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채색화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5F47E0-81E3-4674-BD63-DE8488A268FE}"/>
              </a:ext>
            </a:extLst>
          </p:cNvPr>
          <p:cNvSpPr txBox="1"/>
          <p:nvPr/>
        </p:nvSpPr>
        <p:spPr>
          <a:xfrm>
            <a:off x="446714" y="2240422"/>
            <a:ext cx="11250196" cy="1969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우리나라 전통 회화에서 채색화란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비단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이나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두꺼운 한지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위에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아교</a:t>
            </a:r>
            <a:r>
              <a:rPr lang="ko-KR" altLang="en-US" sz="28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*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물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</a:t>
            </a:r>
            <a:endParaRPr lang="en-US" altLang="ko-KR" sz="2800"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여러 번 바르고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채색 물감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여러 번 칠하여 작업하는 그림을 말한다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2. 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전통 채색화는 장식적 효과가 있어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벽화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불화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초상화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민화에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사용되었다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2800"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FA2E43-3347-4B2B-BBCB-BDCE3FEF1B16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재료에 따라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7FDCF5-23D0-4606-B6DE-D7D71953CE26}"/>
              </a:ext>
            </a:extLst>
          </p:cNvPr>
          <p:cNvSpPr txBox="1"/>
          <p:nvPr/>
        </p:nvSpPr>
        <p:spPr>
          <a:xfrm>
            <a:off x="928893" y="6360440"/>
            <a:ext cx="63701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b="1">
                <a:latin typeface="HY신명조" panose="02030600000101010101" pitchFamily="18" charset="-127"/>
                <a:ea typeface="HY신명조" panose="02030600000101010101" pitchFamily="18" charset="-127"/>
              </a:rPr>
              <a:t>아교</a:t>
            </a:r>
            <a:r>
              <a:rPr lang="ko-KR" altLang="en-US" sz="110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* 짐승의 가죽</a:t>
            </a:r>
            <a:r>
              <a:rPr lang="en-US" altLang="ko-KR" sz="110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, </a:t>
            </a:r>
            <a:r>
              <a:rPr lang="ko-KR" altLang="en-US" sz="110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힘줄</a:t>
            </a:r>
            <a:r>
              <a:rPr lang="en-US" altLang="ko-KR" sz="110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, </a:t>
            </a:r>
            <a:r>
              <a:rPr lang="ko-KR" altLang="en-US" sz="110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뼈 따위를 진하게 고아서 굳힌 끈끈한 것</a:t>
            </a:r>
            <a:r>
              <a:rPr lang="en-US" altLang="ko-KR" sz="110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. </a:t>
            </a:r>
            <a:r>
              <a:rPr lang="ko-KR" altLang="en-US" sz="110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풀로도 쓰고 지혈제로도 쓴다</a:t>
            </a:r>
            <a:r>
              <a:rPr lang="en-US" altLang="ko-KR" sz="110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.</a:t>
            </a:r>
            <a:endParaRPr lang="ko-KR" altLang="en-US" sz="1100">
              <a:solidFill>
                <a:srgbClr val="00B0F0"/>
              </a:soli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C8523C-62B0-49FC-B656-402E69F2B29B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534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8ADA26E-1E1F-4200-8299-CB26C9BF2C60}"/>
              </a:ext>
            </a:extLst>
          </p:cNvPr>
          <p:cNvSpPr txBox="1"/>
          <p:nvPr/>
        </p:nvSpPr>
        <p:spPr>
          <a:xfrm>
            <a:off x="828154" y="-4090"/>
            <a:ext cx="2016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채색화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6AA088-3841-45CF-92A8-57432CAC3E99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재료에 따라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B82D91-892B-46C2-915D-9F9D1F2076AA}"/>
              </a:ext>
            </a:extLst>
          </p:cNvPr>
          <p:cNvSpPr txBox="1"/>
          <p:nvPr/>
        </p:nvSpPr>
        <p:spPr>
          <a:xfrm>
            <a:off x="810705" y="5398802"/>
            <a:ext cx="10349060" cy="985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작가 미상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조선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일월오봉도 </a:t>
            </a:r>
            <a:r>
              <a:rPr lang="en-US" altLang="ko-KR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6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폭 병풍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비단에 채색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/196.5x362.2㎝/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조선 시대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국립고궁박물관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다섯 개의 산봉우리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해와 달을 그린 그림이다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통치자가 다스리는 삼라만상을 상징한다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어좌 뒤에 놓인 일월오봉도는 절대자가 다스리는 세계를 시각화 한 것으로 음양과 오행의 원리를 보여주고 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아울러 오봉도는 왕의 초상화를 모신 전주 경기전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신선원전 같은 곳에도 설치되었다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이를 통해 일월오봉도가 왕의 초상인 어진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御眞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을 모신 곳에도 배설되었음을 확인할 수 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또한 조선시대 어진을 이동할 때에도 항시 일월오봉도를 함께 배설했으며 왕이 죽고 난 후 시신을 모실 때에도 일월오봉도를 배설했다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 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543C88-74AA-4271-A369-0CEB6104B229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87BB9D7-A33F-4C9F-B785-C27D0BBC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893" y="866389"/>
            <a:ext cx="10130231" cy="435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84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1773</TotalTime>
  <Words>3066</Words>
  <Application>Microsoft Office PowerPoint</Application>
  <PresentationFormat>와이드스크린</PresentationFormat>
  <Paragraphs>213</Paragraphs>
  <Slides>30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30</vt:i4>
      </vt:variant>
    </vt:vector>
  </HeadingPairs>
  <TitlesOfParts>
    <vt:vector size="42" baseType="lpstr">
      <vt:lpstr>나눔스퀘어라운드 ExtraBold</vt:lpstr>
      <vt:lpstr>Arial Black</vt:lpstr>
      <vt:lpstr>나눔스퀘어라운드 Regular</vt:lpstr>
      <vt:lpstr>Arial</vt:lpstr>
      <vt:lpstr>나눔손글씨 붓</vt:lpstr>
      <vt:lpstr>함초롬바탕</vt:lpstr>
      <vt:lpstr>나눔고딕</vt:lpstr>
      <vt:lpstr>HY신명조</vt:lpstr>
      <vt:lpstr>notokr-regular</vt:lpstr>
      <vt:lpstr>Noto Sans light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황근식</cp:lastModifiedBy>
  <cp:revision>28</cp:revision>
  <dcterms:created xsi:type="dcterms:W3CDTF">2021-12-08T01:35:36Z</dcterms:created>
  <dcterms:modified xsi:type="dcterms:W3CDTF">2021-12-27T01:38:28Z</dcterms:modified>
</cp:coreProperties>
</file>