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</p:sldMasterIdLst>
  <p:notesMasterIdLst>
    <p:notesMasterId r:id="rId25"/>
  </p:notesMasterIdLst>
  <p:sldIdLst>
    <p:sldId id="292" r:id="rId3"/>
    <p:sldId id="310" r:id="rId4"/>
    <p:sldId id="311" r:id="rId5"/>
    <p:sldId id="327" r:id="rId6"/>
    <p:sldId id="312" r:id="rId7"/>
    <p:sldId id="331" r:id="rId8"/>
    <p:sldId id="4279" r:id="rId9"/>
    <p:sldId id="4280" r:id="rId10"/>
    <p:sldId id="4267" r:id="rId11"/>
    <p:sldId id="4269" r:id="rId12"/>
    <p:sldId id="4270" r:id="rId13"/>
    <p:sldId id="313" r:id="rId14"/>
    <p:sldId id="4271" r:id="rId15"/>
    <p:sldId id="4272" r:id="rId16"/>
    <p:sldId id="4273" r:id="rId17"/>
    <p:sldId id="4274" r:id="rId18"/>
    <p:sldId id="4275" r:id="rId19"/>
    <p:sldId id="4276" r:id="rId20"/>
    <p:sldId id="4277" r:id="rId21"/>
    <p:sldId id="4278" r:id="rId22"/>
    <p:sldId id="320" r:id="rId23"/>
    <p:sldId id="4281" r:id="rId24"/>
  </p:sldIdLst>
  <p:sldSz cx="12192000" cy="6858000"/>
  <p:notesSz cx="6858000" cy="9144000"/>
  <p:embeddedFontLst>
    <p:embeddedFont>
      <p:font typeface="Adobe 고딕 Std B" panose="020B0800000000000000" pitchFamily="34" charset="-127"/>
      <p:bold r:id="rId26"/>
    </p:embeddedFont>
    <p:embeddedFont>
      <p:font typeface="HY견고딕" panose="02030600000101010101" pitchFamily="18" charset="-127"/>
      <p:regular r:id="rId27"/>
    </p:embeddedFont>
    <p:embeddedFont>
      <p:font typeface="NanumGothicExtraBold" panose="020D0904000000000000" pitchFamily="50" charset="-127"/>
      <p:bold r:id="rId28"/>
    </p:embeddedFont>
    <p:embeddedFont>
      <p:font typeface="나눔고딕" panose="020D0604000000000000" pitchFamily="50" charset="-127"/>
      <p:regular r:id="rId29"/>
      <p:bold r:id="rId30"/>
    </p:embeddedFont>
    <p:embeddedFont>
      <p:font typeface="나눔고딕" panose="020D0604000000000000" pitchFamily="50" charset="-127"/>
      <p:regular r:id="rId29"/>
      <p:bold r:id="rId30"/>
    </p:embeddedFont>
    <p:embeddedFont>
      <p:font typeface="나눔고딕 ExtraBold" panose="020D0904000000000000" pitchFamily="50" charset="-127"/>
      <p:bold r:id="rId31"/>
    </p:embeddedFont>
    <p:embeddedFont>
      <p:font typeface="나눔스퀘어_ac ExtraBold" panose="020B0600000101010101" pitchFamily="50" charset="-127"/>
      <p:bold r:id="rId32"/>
    </p:embeddedFont>
    <p:embeddedFont>
      <p:font typeface="맑은 고딕" panose="020B0503020000020004" pitchFamily="50" charset="-127"/>
      <p:regular r:id="rId33"/>
      <p:bold r:id="rId3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92F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22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1868F2-8054-499E-A1B8-409D2938DC3E}" type="datetimeFigureOut">
              <a:rPr lang="ko-KR" altLang="en-US" smtClean="0"/>
              <a:t>2024-08-31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B6A9C9-8637-4C50-B9A8-2D699CD4758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35557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6A9C9-8637-4C50-B9A8-2D699CD47588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3521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6A9C9-8637-4C50-B9A8-2D699CD47588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5645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6A9C9-8637-4C50-B9A8-2D699CD47588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7251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6A9C9-8637-4C50-B9A8-2D699CD47588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490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6A9C9-8637-4C50-B9A8-2D699CD47588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6610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6A9C9-8637-4C50-B9A8-2D699CD47588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1095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6A9C9-8637-4C50-B9A8-2D699CD47588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1394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0D530E4-7E2F-DB8D-5E44-B8F4F00FBE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04FFD4E1-7B71-81F6-8945-32A5A6CDB9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20F6E95-ED23-D076-7E53-5F6A56AED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06C9B9D-CCD8-8FB3-9382-D01C3A64B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9F7A71C-682D-4903-C4A7-008182ED6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7627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0153C9F-747A-5764-C9B6-0881B24B2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35173A4B-CBAF-9B98-6C3F-9E4FD443CA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15BC8A8-19D2-E3BA-0BDD-1A7E73FF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2268EC7-973A-474D-0F1D-8643894F6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9CAEE4A-5D09-F74C-CF91-6AFD583A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79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238F387C-45EC-2F26-30B2-43A7EB8A85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291EC5A7-8714-568F-B98D-F9EEC0DB3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37A752-2F16-C23E-2C05-9F07BF920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E22D26C-65D7-B6C6-10DE-7D7A5035B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7363B4C-4C01-AA08-2D05-FF8CA250B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39369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46BEFA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4036425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46BEFA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8745033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BCA4766-440B-A1D5-09DA-A864ED77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D8CF6E9-8D76-B5FB-8644-EB66AD41C3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93F800-F02C-29B5-9B74-385B129F8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DDC4642-1943-7448-8F8A-E2EE8A158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DE00923-7083-ECD5-3869-D60039853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3283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AD32C30-5A4F-FB84-B4C8-A59DF0DD4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D3A227-A046-CAFA-039B-AAC861517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4D58FCC-0CEE-FF20-0E6F-D81952913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D3B3D8E-C93F-1860-4FD9-E3CF6C870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FD1CEE2-B50F-2500-2884-D16560E43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247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B30FE4E-E240-E0F2-81CB-12A1B68A9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83332B7-2B50-9312-3D7A-16D9FA9439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CD24458-1897-389A-C14F-D801C1585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445B5DE-48BA-55AB-BD9E-B4A5313B4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2024-08-31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35B31A5-7B7C-EF41-39DD-DA2E7CF5A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34ED65D-775B-744A-A3F4-E8B6F9DA9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5243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18501EE-3F75-0266-9D82-88B334E68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71C7D2C-3AAF-31BF-64C3-22AC85D5F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8243639-686C-1BF0-EED6-1211C10084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F9624C4C-31BC-A972-324D-0D2E7E5C88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AAF5D158-759E-032A-BCF5-BBFDA9AED0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A731EEE9-9C17-142F-D360-6AE3EA9EE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2024-08-31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3922DC9B-F654-9316-2198-443D09AD2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0CBEC904-39AB-5C38-98D8-FE553EAF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4945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CC66411-5D5C-768D-D814-D3D76923D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795FF77-065C-7B3D-907B-6032A446F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2024-08-31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8FDCC342-7657-298D-6DC0-52CACE2BC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9B8EAA3-9F4C-2AAA-F748-9E6E8B7E6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8905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1B32A8EA-DFFE-D351-974E-AF0C9A004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2024-08-31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EF444899-33F9-8221-C5D6-C0F81779F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CA3B6AD-7EF7-D9A8-FEE3-70FB329D1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5658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50DE2AA-ABFE-331B-D6CC-39C0069D1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585F10D-8F71-0391-73C3-283A87206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F08749B-DCF5-B135-CA26-CFA2F08165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8F338CC-A30E-B360-FD54-9AE3598DB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2024-08-31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3CF2BA5-FDBC-504F-2BEE-0E5CADF27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C6B32BDA-A0D3-003E-6655-E17978EAB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12230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4C6E288-DB97-78E7-434F-213DB4AF4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F2D097C6-91EA-4F3E-07CF-BB4B7AA53C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218BC9E-4397-57CC-A9D5-B78544AC18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1EEEDFF-818D-4681-AD10-ED7EA60FB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2024-08-31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3D7C571-3D63-F29E-BCB4-95C0531A9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8D0E9C9-E60D-562A-4D55-AB893BEF2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9640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BB754F6D-00EC-D270-B91B-398BAE8CA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463D1DD-96B6-4815-CEE4-A4BE7C4DCB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357977B-F275-F016-FC24-107645EEFB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E383B3-5DEE-48D4-BE2D-ABCBAB879060}" type="datetimeFigureOut">
              <a:rPr lang="ko-KR" altLang="en-US" smtClean="0"/>
              <a:t>2024-08-31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373FEC5-72C8-6E3C-BA95-1CD94826FC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536BFFC-F65D-4E61-6551-A10F7D4ACF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8959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스크린샷, 도표, 디자인, 일러스트레이션이(가) 표시된 사진&#10;&#10;자동 생성된 설명">
            <a:extLst>
              <a:ext uri="{FF2B5EF4-FFF2-40B4-BE49-F238E27FC236}">
                <a16:creationId xmlns:a16="http://schemas.microsoft.com/office/drawing/2014/main" id="{43F382E0-1E8D-6C30-7B4F-927F3FD369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5" name="그림 4" descr="블랙, 어둠이(가) 표시된 사진&#10;&#10;자동 생성된 설명">
            <a:extLst>
              <a:ext uri="{FF2B5EF4-FFF2-40B4-BE49-F238E27FC236}">
                <a16:creationId xmlns:a16="http://schemas.microsoft.com/office/drawing/2014/main" id="{88E52099-49CE-5638-D5B0-044A34672D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115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7.png"/><Relationship Id="rId7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7.png"/><Relationship Id="rId7" Type="http://schemas.openxmlformats.org/officeDocument/2006/relationships/image" Target="../media/image41.png"/><Relationship Id="rId12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11" Type="http://schemas.openxmlformats.org/officeDocument/2006/relationships/image" Target="../media/image24.png"/><Relationship Id="rId5" Type="http://schemas.openxmlformats.org/officeDocument/2006/relationships/image" Target="../media/image39.png"/><Relationship Id="rId10" Type="http://schemas.microsoft.com/office/2007/relationships/hdphoto" Target="../media/hdphoto2.wdp"/><Relationship Id="rId4" Type="http://schemas.openxmlformats.org/officeDocument/2006/relationships/image" Target="../media/image38.png"/><Relationship Id="rId9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12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image" Target="../media/image13.svg"/><Relationship Id="rId4" Type="http://schemas.openxmlformats.org/officeDocument/2006/relationships/image" Target="../media/image20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61630" y="3211717"/>
            <a:ext cx="7324754" cy="792000"/>
          </a:xfrm>
        </p:spPr>
        <p:txBody>
          <a:bodyPr/>
          <a:lstStyle/>
          <a:p>
            <a:r>
              <a:rPr kumimoji="1" lang="en-US" altLang="ko-KR"/>
              <a:t>3.</a:t>
            </a:r>
            <a:r>
              <a:rPr kumimoji="1" lang="ko-KR" altLang="en-US"/>
              <a:t> 사회현상에 대한</a:t>
            </a:r>
            <a:endParaRPr kumimoji="1" lang="en-US" altLang="ko-KR"/>
          </a:p>
          <a:p>
            <a:r>
              <a:rPr kumimoji="1" lang="ko-KR" altLang="en-US"/>
              <a:t>자료 수집 방법</a:t>
            </a:r>
            <a:endParaRPr kumimoji="1" lang="en-US" altLang="ko-KR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851771"/>
            <a:ext cx="3960000" cy="288000"/>
          </a:xfrm>
        </p:spPr>
        <p:txBody>
          <a:bodyPr/>
          <a:lstStyle/>
          <a:p>
            <a:r>
              <a:rPr kumimoji="1" lang="en-US" altLang="ko-KR">
                <a:latin typeface="맑은 고딕" panose="020B0503020000020004" pitchFamily="50" charset="-127"/>
                <a:ea typeface="맑은 고딕" panose="020B0503020000020004" pitchFamily="50" charset="-127"/>
              </a:rPr>
              <a:t>Ⅰ. </a:t>
            </a:r>
            <a:r>
              <a:rPr kumimoji="1" lang="ko-KR" altLang="en-US">
                <a:latin typeface="맑은 고딕" panose="020B0503020000020004" pitchFamily="50" charset="-127"/>
                <a:ea typeface="맑은 고딕" panose="020B0503020000020004" pitchFamily="50" charset="-127"/>
              </a:rPr>
              <a:t>사회현상의 이해와 탐구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4182428" y="614948"/>
            <a:ext cx="34635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0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질문지법</a:t>
            </a:r>
            <a:endParaRPr kumimoji="0" lang="ko-KR" altLang="en-US" sz="40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215" y="1521124"/>
            <a:ext cx="866906" cy="436054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EED9216E-4EDA-91AB-EBEF-EE9E541B94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7582643" y="1641431"/>
            <a:ext cx="1932549" cy="238625"/>
          </a:xfrm>
          <a:prstGeom prst="rect">
            <a:avLst/>
          </a:prstGeom>
        </p:spPr>
      </p:pic>
      <p:sp>
        <p:nvSpPr>
          <p:cNvPr id="20" name="Rectangle 7">
            <a:extLst>
              <a:ext uri="{FF2B5EF4-FFF2-40B4-BE49-F238E27FC236}">
                <a16:creationId xmlns:a16="http://schemas.microsoft.com/office/drawing/2014/main" id="{F9B50142-134A-7F19-F30C-29AC994411E9}"/>
              </a:ext>
            </a:extLst>
          </p:cNvPr>
          <p:cNvSpPr/>
          <p:nvPr/>
        </p:nvSpPr>
        <p:spPr>
          <a:xfrm>
            <a:off x="1515955" y="2162832"/>
            <a:ext cx="9217729" cy="43375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dobe 고딕 Std B" panose="020B0800000000000000" pitchFamily="34" charset="-127"/>
              <a:cs typeface="+mn-cs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88EE4849-1969-8E07-061E-F98A65911E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4783615" y="1620544"/>
            <a:ext cx="1130566" cy="238625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28893D6B-2844-192F-5025-60439A935E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4844035" y="5312784"/>
            <a:ext cx="561842" cy="238625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53BFE522-99FC-72AF-B2AD-A6065869DE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3675707" y="2490551"/>
            <a:ext cx="606582" cy="238625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ABC5A9D3-ECBF-9DB0-073A-9B6978B5D5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6096000" y="2996898"/>
            <a:ext cx="362972" cy="238625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B988E3F6-3AF7-D0D8-F5A0-618CB1A272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5864797" y="3375390"/>
            <a:ext cx="662752" cy="238625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42D8F152-A4BE-0C78-A4F4-6648906E9B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6095008" y="3788609"/>
            <a:ext cx="740357" cy="238625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645857D4-4EBC-86FC-B002-20E82BB06A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6869378" y="5312783"/>
            <a:ext cx="371193" cy="238625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246B2D7C-083E-88C2-1FE6-905498F24C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2904837" y="5626965"/>
            <a:ext cx="371193" cy="238625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6A9C7406-C8B2-BDC8-0CA7-08989D1854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5124956" y="5635402"/>
            <a:ext cx="389264" cy="238625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E2C509E4-C978-1B69-EB7A-A712717101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6497644" y="5626964"/>
            <a:ext cx="2418327" cy="238625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B5B933CA-22AA-0302-AF45-FB97EC11A3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4079317" y="5979874"/>
            <a:ext cx="2612960" cy="2386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A599DE-03EB-49B2-2721-1B30BFD5A452}"/>
              </a:ext>
            </a:extLst>
          </p:cNvPr>
          <p:cNvSpPr txBox="1"/>
          <p:nvPr/>
        </p:nvSpPr>
        <p:spPr>
          <a:xfrm>
            <a:off x="2894477" y="1601309"/>
            <a:ext cx="7426308" cy="318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NanumGothicExtraBold" panose="020D0904000000000000" pitchFamily="50" charset="-127"/>
                <a:cs typeface="+mn-cs"/>
              </a:rPr>
              <a:t>조사하고자 하는 내용을 질문지로 작성하여 연구 대상자에게 답변을 얻어 자료를 수집하는 방법</a:t>
            </a:r>
          </a:p>
        </p:txBody>
      </p:sp>
      <p:pic>
        <p:nvPicPr>
          <p:cNvPr id="41" name="그림 40">
            <a:extLst>
              <a:ext uri="{FF2B5EF4-FFF2-40B4-BE49-F238E27FC236}">
                <a16:creationId xmlns:a16="http://schemas.microsoft.com/office/drawing/2014/main" id="{3E0617DD-59D1-11CC-8E41-C956495E5D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3241742" y="4889185"/>
            <a:ext cx="433965" cy="238625"/>
          </a:xfrm>
          <a:prstGeom prst="rect">
            <a:avLst/>
          </a:prstGeom>
        </p:spPr>
      </p:pic>
      <p:grpSp>
        <p:nvGrpSpPr>
          <p:cNvPr id="31" name="그룹 30">
            <a:extLst>
              <a:ext uri="{FF2B5EF4-FFF2-40B4-BE49-F238E27FC236}">
                <a16:creationId xmlns:a16="http://schemas.microsoft.com/office/drawing/2014/main" id="{95F436A1-7426-0E9E-CB02-E6949436E9CF}"/>
              </a:ext>
            </a:extLst>
          </p:cNvPr>
          <p:cNvGrpSpPr/>
          <p:nvPr/>
        </p:nvGrpSpPr>
        <p:grpSpPr>
          <a:xfrm>
            <a:off x="2034642" y="2437064"/>
            <a:ext cx="8385327" cy="3821214"/>
            <a:chOff x="2034642" y="2437064"/>
            <a:chExt cx="8385327" cy="3821214"/>
          </a:xfrm>
        </p:grpSpPr>
        <p:pic>
          <p:nvPicPr>
            <p:cNvPr id="21" name="그림 20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78D99DF0-F524-9488-F944-C1F02101D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4642" y="2437064"/>
              <a:ext cx="292112" cy="29211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3F6FB79-A45F-639C-3D12-2651670256FE}"/>
                </a:ext>
              </a:extLst>
            </p:cNvPr>
            <p:cNvSpPr txBox="1"/>
            <p:nvPr/>
          </p:nvSpPr>
          <p:spPr>
            <a:xfrm>
              <a:off x="2434213" y="2437064"/>
              <a:ext cx="2074413" cy="318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40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1400">
                  <a:solidFill>
                    <a:prstClr val="black"/>
                  </a:solidFill>
                  <a:ea typeface="NanumGothicExtraBold" panose="020D0904000000000000" pitchFamily="50" charset="-127"/>
                </a:rPr>
                <a:t>질문지 작성의 유의점 </a:t>
              </a:r>
              <a:endPara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NanumGothicExtraBold" panose="020D0904000000000000" pitchFamily="50" charset="-127"/>
                <a:cs typeface="+mn-cs"/>
              </a:endParaRPr>
            </a:p>
          </p:txBody>
        </p:sp>
        <p:sp>
          <p:nvSpPr>
            <p:cNvPr id="2" name="Rectangle 5">
              <a:extLst>
                <a:ext uri="{FF2B5EF4-FFF2-40B4-BE49-F238E27FC236}">
                  <a16:creationId xmlns:a16="http://schemas.microsoft.com/office/drawing/2014/main" id="{CDD113FD-F715-E75F-E761-5BDEDF5D4B22}"/>
                </a:ext>
              </a:extLst>
            </p:cNvPr>
            <p:cNvSpPr/>
            <p:nvPr/>
          </p:nvSpPr>
          <p:spPr>
            <a:xfrm>
              <a:off x="2366667" y="3001969"/>
              <a:ext cx="4325610" cy="21698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ko-KR" altLang="en-US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모호하거나 부정확한 표현을 쓰지 않아야 한다</a:t>
              </a:r>
              <a:r>
                <a:rPr lang="en-US" altLang="ko-KR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. ex. </a:t>
              </a:r>
              <a:r>
                <a:rPr lang="ko-KR" altLang="en-US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최근</a:t>
              </a:r>
              <a:endParaRPr lang="en-US" altLang="ko-KR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8A9E359-3287-DB67-C908-454B2E0ACF58}"/>
                </a:ext>
              </a:extLst>
            </p:cNvPr>
            <p:cNvSpPr txBox="1"/>
            <p:nvPr/>
          </p:nvSpPr>
          <p:spPr>
            <a:xfrm>
              <a:off x="2557492" y="3738022"/>
              <a:ext cx="4348139" cy="309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특정 응답을 유도하는 질문을 하지 않아야 한다</a:t>
              </a:r>
              <a:r>
                <a:rPr kumimoji="0" lang="en-US" altLang="ko-KR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. &gt;&gt; </a:t>
              </a: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가치중립적</a:t>
              </a:r>
              <a:endPara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802D000-A9C3-B302-1C7B-8923C2593D72}"/>
                </a:ext>
              </a:extLst>
            </p:cNvPr>
            <p:cNvSpPr txBox="1"/>
            <p:nvPr/>
          </p:nvSpPr>
          <p:spPr>
            <a:xfrm>
              <a:off x="2238489" y="4418117"/>
              <a:ext cx="3675692" cy="309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응답이 가능한 모든 보기를 제시해야 한다</a:t>
              </a:r>
              <a:r>
                <a:rPr kumimoji="0" lang="en-US" altLang="ko-KR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.</a:t>
              </a:r>
            </a:p>
          </p:txBody>
        </p:sp>
        <p:pic>
          <p:nvPicPr>
            <p:cNvPr id="11" name="그림 10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FBF16377-5D1A-26E6-BC9B-D290838C9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4642" y="4854123"/>
              <a:ext cx="292112" cy="29211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4ABFE17-107A-F849-EDCF-3F326A3D0E0C}"/>
                </a:ext>
              </a:extLst>
            </p:cNvPr>
            <p:cNvSpPr txBox="1"/>
            <p:nvPr/>
          </p:nvSpPr>
          <p:spPr>
            <a:xfrm>
              <a:off x="2421390" y="5251151"/>
              <a:ext cx="6602669" cy="309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질문지법은 연구의 전체 대상인 모집단으로부터 실제로 조사할 표본을 추출하여 조사를 수행</a:t>
              </a:r>
              <a:endPara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3FF2232-4F1F-C511-82E0-8AFBBC7BA37E}"/>
                </a:ext>
              </a:extLst>
            </p:cNvPr>
            <p:cNvSpPr txBox="1"/>
            <p:nvPr/>
          </p:nvSpPr>
          <p:spPr>
            <a:xfrm>
              <a:off x="2497975" y="5580822"/>
              <a:ext cx="7921994" cy="309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표본은 모집단의 특성을 잘 반영한 대표성을 가져야지만 신뢰성 확보 및 조사 결과 일반화 가능  </a:t>
              </a:r>
              <a:r>
                <a:rPr kumimoji="0" lang="en-US" altLang="ko-KR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&gt;&gt; </a:t>
              </a:r>
              <a:r>
                <a:rPr kumimoji="0" lang="en-US" altLang="ko-KR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4592FA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"</a:t>
              </a: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4592FA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대표성의 원리</a:t>
              </a:r>
              <a:r>
                <a:rPr kumimoji="0" lang="en-US" altLang="ko-KR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4592FA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"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56DF09D-0B1A-99BE-30B0-5E247E6479CB}"/>
                </a:ext>
              </a:extLst>
            </p:cNvPr>
            <p:cNvSpPr txBox="1"/>
            <p:nvPr/>
          </p:nvSpPr>
          <p:spPr>
            <a:xfrm>
              <a:off x="2128645" y="3327037"/>
              <a:ext cx="4926330" cy="309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응답 보기 간에 내용의 중복이 없어야 한다</a:t>
              </a:r>
              <a:r>
                <a:rPr kumimoji="0" lang="en-US" altLang="ko-KR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. &gt;&gt; </a:t>
              </a: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상호배타성</a:t>
              </a:r>
              <a:endPara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BC33AB6-7AC2-A04A-0F57-066D47B3DA3D}"/>
                </a:ext>
              </a:extLst>
            </p:cNvPr>
            <p:cNvSpPr txBox="1"/>
            <p:nvPr/>
          </p:nvSpPr>
          <p:spPr>
            <a:xfrm>
              <a:off x="2532199" y="4083363"/>
              <a:ext cx="2873678" cy="309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한 문항에는 한 가지 질문만 해야 한다</a:t>
              </a:r>
              <a:r>
                <a:rPr kumimoji="0" lang="en-US" altLang="ko-KR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.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F82FDBC-3891-F137-595D-D711F1A708B4}"/>
                </a:ext>
              </a:extLst>
            </p:cNvPr>
            <p:cNvSpPr txBox="1"/>
            <p:nvPr/>
          </p:nvSpPr>
          <p:spPr>
            <a:xfrm>
              <a:off x="2391221" y="5948963"/>
              <a:ext cx="5756898" cy="309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표본을 추출할 때는 주관적인 요소나 조작 없이 추출해야 함 </a:t>
              </a:r>
              <a:r>
                <a:rPr kumimoji="0" lang="en-US" altLang="ko-KR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&gt;&gt; </a:t>
              </a:r>
              <a:r>
                <a:rPr kumimoji="0" lang="en-US" altLang="ko-KR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4592FA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"</a:t>
              </a: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4592FA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무작위 추출</a:t>
              </a:r>
              <a:r>
                <a:rPr kumimoji="0" lang="en-US" altLang="ko-KR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4592FA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"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409269A-EA19-F86C-D39D-7EAEA9BD7A2D}"/>
                </a:ext>
              </a:extLst>
            </p:cNvPr>
            <p:cNvSpPr txBox="1"/>
            <p:nvPr/>
          </p:nvSpPr>
          <p:spPr>
            <a:xfrm>
              <a:off x="2421390" y="4853573"/>
              <a:ext cx="1547648" cy="318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40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1400">
                  <a:solidFill>
                    <a:prstClr val="black"/>
                  </a:solidFill>
                  <a:ea typeface="NanumGothicExtraBold" panose="020D0904000000000000" pitchFamily="50" charset="-127"/>
                </a:rPr>
                <a:t>질문지법 특징</a:t>
              </a:r>
              <a:endPara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NanumGothicExtraBold" panose="020D0904000000000000" pitchFamily="50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05041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7">
            <a:extLst>
              <a:ext uri="{FF2B5EF4-FFF2-40B4-BE49-F238E27FC236}">
                <a16:creationId xmlns:a16="http://schemas.microsoft.com/office/drawing/2014/main" id="{F9B50142-134A-7F19-F30C-29AC994411E9}"/>
              </a:ext>
            </a:extLst>
          </p:cNvPr>
          <p:cNvSpPr/>
          <p:nvPr/>
        </p:nvSpPr>
        <p:spPr>
          <a:xfrm>
            <a:off x="1487135" y="1338967"/>
            <a:ext cx="9217729" cy="43375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dobe 고딕 Std B" panose="020B0800000000000000" pitchFamily="34" charset="-127"/>
              <a:cs typeface="+mn-cs"/>
            </a:endParaRPr>
          </a:p>
        </p:txBody>
      </p:sp>
      <p:pic>
        <p:nvPicPr>
          <p:cNvPr id="40" name="그림 39">
            <a:extLst>
              <a:ext uri="{FF2B5EF4-FFF2-40B4-BE49-F238E27FC236}">
                <a16:creationId xmlns:a16="http://schemas.microsoft.com/office/drawing/2014/main" id="{B5B933CA-22AA-0302-AF45-FB97EC11A3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59" b="29395"/>
          <a:stretch/>
        </p:blipFill>
        <p:spPr>
          <a:xfrm>
            <a:off x="2713148" y="2147719"/>
            <a:ext cx="853917" cy="23862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47CB126F-4DD3-DD79-A05E-F4CEAA6293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59" b="29395"/>
          <a:stretch/>
        </p:blipFill>
        <p:spPr>
          <a:xfrm>
            <a:off x="3770488" y="2499145"/>
            <a:ext cx="2221688" cy="23862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17F2B055-21E8-0E9A-C624-9844A51F35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59" b="29395"/>
          <a:stretch/>
        </p:blipFill>
        <p:spPr>
          <a:xfrm>
            <a:off x="2713148" y="2842375"/>
            <a:ext cx="1214247" cy="238625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45BD6006-175F-DAFB-4D6D-903BEA5169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59" b="29395"/>
          <a:stretch/>
        </p:blipFill>
        <p:spPr>
          <a:xfrm>
            <a:off x="4026603" y="2826376"/>
            <a:ext cx="1577492" cy="238625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DAEE97E6-CB03-C0A0-75D8-D182BD19BE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59" b="29395"/>
          <a:stretch/>
        </p:blipFill>
        <p:spPr>
          <a:xfrm>
            <a:off x="3522380" y="3912767"/>
            <a:ext cx="1864431" cy="238625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B752C00A-FD34-60D1-F243-A8B45CC1A7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59" b="29395"/>
          <a:stretch/>
        </p:blipFill>
        <p:spPr>
          <a:xfrm>
            <a:off x="6328765" y="3919360"/>
            <a:ext cx="1612593" cy="23862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C6DDC5FF-C0F6-9405-0701-EAEC116118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59" b="29395"/>
          <a:stretch/>
        </p:blipFill>
        <p:spPr>
          <a:xfrm>
            <a:off x="5370051" y="4296279"/>
            <a:ext cx="514701" cy="238625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4F86E668-A052-2563-5FF4-A12CDC0293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59" b="29395"/>
          <a:stretch/>
        </p:blipFill>
        <p:spPr>
          <a:xfrm>
            <a:off x="3830882" y="4721030"/>
            <a:ext cx="1539169" cy="238625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5D0F2CEB-6701-9726-D959-8B1744C6FE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59" b="29395"/>
          <a:stretch/>
        </p:blipFill>
        <p:spPr>
          <a:xfrm>
            <a:off x="5370051" y="5163505"/>
            <a:ext cx="2162432" cy="238625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12178E54-6885-B672-BBFE-45B07D8FDD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t="21059" b="29395"/>
          <a:stretch/>
        </p:blipFill>
        <p:spPr>
          <a:xfrm>
            <a:off x="2507826" y="1731410"/>
            <a:ext cx="1262661" cy="238625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E5C0596A-CB29-7E6C-4E3E-87ED131AA7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t="21059" b="29395"/>
          <a:stretch/>
        </p:blipFill>
        <p:spPr>
          <a:xfrm>
            <a:off x="2528651" y="3529378"/>
            <a:ext cx="1302231" cy="238625"/>
          </a:xfrm>
          <a:prstGeom prst="rect">
            <a:avLst/>
          </a:prstGeom>
        </p:spPr>
      </p:pic>
      <p:grpSp>
        <p:nvGrpSpPr>
          <p:cNvPr id="39" name="그룹 38">
            <a:extLst>
              <a:ext uri="{FF2B5EF4-FFF2-40B4-BE49-F238E27FC236}">
                <a16:creationId xmlns:a16="http://schemas.microsoft.com/office/drawing/2014/main" id="{1B5C79AB-F788-5EAF-54DD-2D8E41385AF6}"/>
              </a:ext>
            </a:extLst>
          </p:cNvPr>
          <p:cNvGrpSpPr/>
          <p:nvPr/>
        </p:nvGrpSpPr>
        <p:grpSpPr>
          <a:xfrm>
            <a:off x="1992999" y="1723510"/>
            <a:ext cx="6756529" cy="3713966"/>
            <a:chOff x="1992999" y="1723510"/>
            <a:chExt cx="6756529" cy="3713966"/>
          </a:xfrm>
        </p:grpSpPr>
        <p:pic>
          <p:nvPicPr>
            <p:cNvPr id="21" name="그림 20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78D99DF0-F524-9488-F944-C1F02101D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2999" y="1723510"/>
              <a:ext cx="292112" cy="29211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3F6FB79-A45F-639C-3D12-2651670256FE}"/>
                </a:ext>
              </a:extLst>
            </p:cNvPr>
            <p:cNvSpPr txBox="1"/>
            <p:nvPr/>
          </p:nvSpPr>
          <p:spPr>
            <a:xfrm>
              <a:off x="2392570" y="1723510"/>
              <a:ext cx="1534825" cy="318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40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1400">
                  <a:solidFill>
                    <a:prstClr val="black"/>
                  </a:solidFill>
                  <a:ea typeface="NanumGothicExtraBold" panose="020D0904000000000000" pitchFamily="50" charset="-127"/>
                </a:rPr>
                <a:t>질문지법의 장점</a:t>
              </a:r>
              <a:endPara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NanumGothicExtraBold" panose="020D0904000000000000" pitchFamily="50" charset="-127"/>
                <a:cs typeface="+mn-cs"/>
              </a:endParaRPr>
            </a:p>
          </p:txBody>
        </p:sp>
        <p:sp>
          <p:nvSpPr>
            <p:cNvPr id="2" name="Rectangle 5">
              <a:extLst>
                <a:ext uri="{FF2B5EF4-FFF2-40B4-BE49-F238E27FC236}">
                  <a16:creationId xmlns:a16="http://schemas.microsoft.com/office/drawing/2014/main" id="{CDD113FD-F715-E75F-E761-5BDEDF5D4B22}"/>
                </a:ext>
              </a:extLst>
            </p:cNvPr>
            <p:cNvSpPr/>
            <p:nvPr/>
          </p:nvSpPr>
          <p:spPr>
            <a:xfrm>
              <a:off x="2321288" y="2153319"/>
              <a:ext cx="2758289" cy="21698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ko-KR" altLang="en-US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시간과 비용의 측면에서 효율적</a:t>
              </a:r>
              <a:endParaRPr lang="en-US" altLang="ko-KR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8A9E359-3287-DB67-C908-454B2E0ACF58}"/>
                </a:ext>
              </a:extLst>
            </p:cNvPr>
            <p:cNvSpPr txBox="1"/>
            <p:nvPr/>
          </p:nvSpPr>
          <p:spPr>
            <a:xfrm>
              <a:off x="2392570" y="2794772"/>
              <a:ext cx="3562809" cy="309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통계처리가 용이하여 비교 분석 연구에 적합함</a:t>
              </a:r>
              <a:endPara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endParaRPr>
            </a:p>
          </p:txBody>
        </p:sp>
        <p:pic>
          <p:nvPicPr>
            <p:cNvPr id="11" name="그림 10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FBF16377-5D1A-26E6-BC9B-D290838C9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5822" y="3507744"/>
              <a:ext cx="292112" cy="29211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409269A-EA19-F86C-D39D-7EAEA9BD7A2D}"/>
                </a:ext>
              </a:extLst>
            </p:cNvPr>
            <p:cNvSpPr txBox="1"/>
            <p:nvPr/>
          </p:nvSpPr>
          <p:spPr>
            <a:xfrm>
              <a:off x="2405393" y="3509186"/>
              <a:ext cx="1547648" cy="318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40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1400">
                  <a:solidFill>
                    <a:prstClr val="black"/>
                  </a:solidFill>
                  <a:ea typeface="NanumGothicExtraBold" panose="020D0904000000000000" pitchFamily="50" charset="-127"/>
                </a:rPr>
                <a:t>질문지법의 단점</a:t>
              </a:r>
              <a:endPara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NanumGothicExtraBold" panose="020D0904000000000000" pitchFamily="50" charset="-127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4ABFE17-107A-F849-EDCF-3F326A3D0E0C}"/>
                </a:ext>
              </a:extLst>
            </p:cNvPr>
            <p:cNvSpPr txBox="1"/>
            <p:nvPr/>
          </p:nvSpPr>
          <p:spPr>
            <a:xfrm>
              <a:off x="2469155" y="3884016"/>
              <a:ext cx="5713906" cy="309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질문지의 회수율이 낮게 나타나는 경우에 인해 자료의 신뢰도가 떨어질 수 있음</a:t>
              </a:r>
              <a:endPara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3FF2232-4F1F-C511-82E0-8AFBBC7BA37E}"/>
                </a:ext>
              </a:extLst>
            </p:cNvPr>
            <p:cNvSpPr txBox="1"/>
            <p:nvPr/>
          </p:nvSpPr>
          <p:spPr>
            <a:xfrm>
              <a:off x="2507827" y="4670896"/>
              <a:ext cx="3545538" cy="309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질문지에 대한 불성실한 답변의 가능성이 존재</a:t>
              </a:r>
              <a:endPara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56DF09D-0B1A-99BE-30B0-5E247E6479CB}"/>
                </a:ext>
              </a:extLst>
            </p:cNvPr>
            <p:cNvSpPr txBox="1"/>
            <p:nvPr/>
          </p:nvSpPr>
          <p:spPr>
            <a:xfrm>
              <a:off x="2362401" y="2440134"/>
              <a:ext cx="3966364" cy="309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다수를 대상으로 대량의 자료를 수집하는데 유리함</a:t>
              </a:r>
              <a:endPara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F82FDBC-3891-F137-595D-D711F1A708B4}"/>
                </a:ext>
              </a:extLst>
            </p:cNvPr>
            <p:cNvSpPr txBox="1"/>
            <p:nvPr/>
          </p:nvSpPr>
          <p:spPr>
            <a:xfrm>
              <a:off x="2458322" y="5128161"/>
              <a:ext cx="5242510" cy="309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표본이 대표성을 갖추지 못 할 경우에는 조사 결과를 일반화하기 어려움</a:t>
              </a:r>
              <a:endPara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459967A-AA5D-0BC6-8ED1-B078147BC102}"/>
                </a:ext>
              </a:extLst>
            </p:cNvPr>
            <p:cNvSpPr txBox="1"/>
            <p:nvPr/>
          </p:nvSpPr>
          <p:spPr>
            <a:xfrm>
              <a:off x="2362401" y="4256242"/>
              <a:ext cx="6387127" cy="309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문자 언어를 사용하여 조사할 경우에는 문맹자의 경우 질문을 이해하지 못할 수도 있음</a:t>
              </a:r>
              <a:endPara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26547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>
            <a:extLst>
              <a:ext uri="{FF2B5EF4-FFF2-40B4-BE49-F238E27FC236}">
                <a16:creationId xmlns:a16="http://schemas.microsoft.com/office/drawing/2014/main" id="{46C7F577-0662-A16A-9F9A-E90EA6D7F28D}"/>
              </a:ext>
            </a:extLst>
          </p:cNvPr>
          <p:cNvGrpSpPr/>
          <p:nvPr/>
        </p:nvGrpSpPr>
        <p:grpSpPr>
          <a:xfrm>
            <a:off x="3030651" y="387993"/>
            <a:ext cx="6130691" cy="737724"/>
            <a:chOff x="3030654" y="641490"/>
            <a:chExt cx="6130691" cy="737724"/>
          </a:xfrm>
        </p:grpSpPr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C45A72DB-948D-0F8F-170F-98BEA1BBEC15}"/>
                </a:ext>
              </a:extLst>
            </p:cNvPr>
            <p:cNvSpPr/>
            <p:nvPr/>
          </p:nvSpPr>
          <p:spPr>
            <a:xfrm>
              <a:off x="3030654" y="641490"/>
              <a:ext cx="6130691" cy="707886"/>
            </a:xfrm>
            <a:prstGeom prst="rect">
              <a:avLst/>
            </a:prstGeom>
            <a:solidFill>
              <a:srgbClr val="5B9EF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98C5915-DBCF-0E49-5115-D85C9FBCDC80}"/>
                </a:ext>
              </a:extLst>
            </p:cNvPr>
            <p:cNvSpPr txBox="1"/>
            <p:nvPr/>
          </p:nvSpPr>
          <p:spPr>
            <a:xfrm>
              <a:off x="3772883" y="671328"/>
              <a:ext cx="46462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고딕 Std B" panose="020B0800000000000000" pitchFamily="34" charset="-127"/>
                  <a:ea typeface="Adobe 고딕 Std B" panose="020B0800000000000000" pitchFamily="34" charset="-127"/>
                  <a:cs typeface="+mn-cs"/>
                </a:rPr>
                <a:t>질문지법 사례</a:t>
              </a:r>
            </a:p>
          </p:txBody>
        </p:sp>
      </p:grpSp>
      <p:pic>
        <p:nvPicPr>
          <p:cNvPr id="33" name="그림 32">
            <a:extLst>
              <a:ext uri="{FF2B5EF4-FFF2-40B4-BE49-F238E27FC236}">
                <a16:creationId xmlns:a16="http://schemas.microsoft.com/office/drawing/2014/main" id="{DB29D8F8-F421-4504-BC52-59E6C06B1A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t="21059" b="29395"/>
          <a:stretch/>
        </p:blipFill>
        <p:spPr>
          <a:xfrm>
            <a:off x="4180494" y="1165324"/>
            <a:ext cx="3830997" cy="2386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421A80-95D2-BB6E-9F05-51B7F9108DB1}"/>
              </a:ext>
            </a:extLst>
          </p:cNvPr>
          <p:cNvSpPr txBox="1"/>
          <p:nvPr/>
        </p:nvSpPr>
        <p:spPr>
          <a:xfrm>
            <a:off x="4060179" y="1155555"/>
            <a:ext cx="4071628" cy="2866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>
              <a:defRPr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>
                    <a:lumMod val="75000"/>
                    <a:lumOff val="2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“</a:t>
            </a:r>
            <a:r>
              <a:rPr kumimoji="0" lang="ko-KR" altLang="en-US" sz="16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수면 시간이 청소년들의 정서에 미치는 영향</a:t>
            </a:r>
            <a:r>
              <a:rPr kumimoji="0" lang="en-US" altLang="ko-KR" sz="16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”</a:t>
            </a:r>
            <a:endParaRPr kumimoji="0" lang="ko-KR" altLang="en-US" sz="1600" b="0" i="0" u="none" strike="noStrike" kern="1200" cap="none" spc="-80" normalizeH="0" baseline="0" noProof="0" dirty="0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rgbClr val="262626">
                  <a:lumMod val="75000"/>
                  <a:lumOff val="25000"/>
                </a:srgbClr>
              </a:solidFill>
              <a:effectLst/>
              <a:uLnTx/>
              <a:uFillTx/>
              <a:latin typeface="Adobe 고딕 Std B" panose="020B0800000000000000" pitchFamily="34" charset="-127"/>
              <a:ea typeface="Adobe 고딕 Std B" panose="020B0800000000000000" pitchFamily="34" charset="-127"/>
              <a:cs typeface="+mn-cs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93B41F32-F9B4-9082-0221-33324EAF2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890" y="1472076"/>
            <a:ext cx="5004114" cy="50870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841C65E-C094-1804-D3D1-3D8CF4523E80}"/>
              </a:ext>
            </a:extLst>
          </p:cNvPr>
          <p:cNvSpPr txBox="1"/>
          <p:nvPr/>
        </p:nvSpPr>
        <p:spPr>
          <a:xfrm>
            <a:off x="8236153" y="2679513"/>
            <a:ext cx="3480477" cy="3583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>
              <a:defRPr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>
                    <a:lumMod val="75000"/>
                    <a:lumOff val="2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ㄱ</a:t>
            </a:r>
            <a:r>
              <a:rPr kumimoji="0" lang="ko-KR" altLang="en-US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 </a:t>
            </a:r>
            <a:r>
              <a:rPr kumimoji="0" lang="en-US" altLang="ko-KR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: </a:t>
            </a:r>
            <a:r>
              <a:rPr kumimoji="0" lang="ko-KR" altLang="en-US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모집단 </a:t>
            </a:r>
            <a:r>
              <a:rPr kumimoji="0" lang="en-US" altLang="ko-KR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/</a:t>
            </a:r>
            <a:r>
              <a:rPr kumimoji="0" lang="ko-KR" altLang="en-US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ㄴ</a:t>
            </a:r>
            <a:r>
              <a:rPr kumimoji="0" lang="ko-KR" altLang="en-US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 </a:t>
            </a:r>
            <a:r>
              <a:rPr kumimoji="0" lang="en-US" altLang="ko-KR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: </a:t>
            </a:r>
            <a:r>
              <a:rPr kumimoji="0" lang="ko-KR" altLang="en-US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무작위 추출</a:t>
            </a:r>
            <a:endParaRPr kumimoji="0" lang="ko-KR" altLang="en-US" sz="2000" b="0" i="0" u="none" strike="noStrike" kern="1200" cap="none" spc="-80" normalizeH="0" baseline="0" noProof="0" dirty="0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rgbClr val="262626">
                  <a:lumMod val="75000"/>
                  <a:lumOff val="25000"/>
                </a:srgbClr>
              </a:solidFill>
              <a:effectLst/>
              <a:uLnTx/>
              <a:uFillTx/>
              <a:latin typeface="Adobe 고딕 Std B" panose="020B0800000000000000" pitchFamily="34" charset="-127"/>
              <a:ea typeface="Adobe 고딕 Std B" panose="020B0800000000000000" pitchFamily="34" charset="-127"/>
              <a:cs typeface="+mn-cs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AB1895CB-D803-A4B0-BEFA-3E5A98431B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2666" y="2159252"/>
            <a:ext cx="2028825" cy="40386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26F7EEA2-FCA3-65A5-BF00-C2E315F3F2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6153" y="3824368"/>
            <a:ext cx="3634119" cy="110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1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4182428" y="614948"/>
            <a:ext cx="34635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실험법</a:t>
            </a: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763" y="1397767"/>
            <a:ext cx="749956" cy="377228"/>
          </a:xfrm>
          <a:prstGeom prst="rect">
            <a:avLst/>
          </a:prstGeom>
        </p:spPr>
      </p:pic>
      <p:sp>
        <p:nvSpPr>
          <p:cNvPr id="20" name="Rectangle 7">
            <a:extLst>
              <a:ext uri="{FF2B5EF4-FFF2-40B4-BE49-F238E27FC236}">
                <a16:creationId xmlns:a16="http://schemas.microsoft.com/office/drawing/2014/main" id="{F9B50142-134A-7F19-F30C-29AC994411E9}"/>
              </a:ext>
            </a:extLst>
          </p:cNvPr>
          <p:cNvSpPr/>
          <p:nvPr/>
        </p:nvSpPr>
        <p:spPr>
          <a:xfrm>
            <a:off x="1515955" y="2162832"/>
            <a:ext cx="9217729" cy="43375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dobe 고딕 Std B" panose="020B0800000000000000" pitchFamily="34" charset="-127"/>
              <a:cs typeface="+mn-cs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88EE4849-1969-8E07-061E-F98A65911E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2639286" y="1447605"/>
            <a:ext cx="1733537" cy="23862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09DF9ADA-3ACE-613C-33B2-F651DFF0DF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5592204" y="1455075"/>
            <a:ext cx="1313428" cy="23862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502F2CEB-6C6E-8BEB-8002-022C67A52F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4844034" y="1752526"/>
            <a:ext cx="2299149" cy="2386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A599DE-03EB-49B2-2721-1B30BFD5A452}"/>
              </a:ext>
            </a:extLst>
          </p:cNvPr>
          <p:cNvSpPr txBox="1"/>
          <p:nvPr/>
        </p:nvSpPr>
        <p:spPr>
          <a:xfrm>
            <a:off x="2564331" y="1353745"/>
            <a:ext cx="7584603" cy="700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NanumGothicExtraBold" panose="020D0904000000000000" pitchFamily="50" charset="-127"/>
                <a:cs typeface="+mn-cs"/>
              </a:rPr>
              <a:t>인위적으로 만든 환경에서 어떤 변수에 의도적으로 조작을 가한 후 그 변수로 초래된 다른 변수의 변화를 관찰하여 자료를 수집하는 방법</a:t>
            </a:r>
          </a:p>
        </p:txBody>
      </p:sp>
      <p:pic>
        <p:nvPicPr>
          <p:cNvPr id="28" name="그림 27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E9182D11-6657-740E-3A7D-41EF73CEB1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746" b="73399" l="56473" r="84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48" t="67039" r="11798" b="25894"/>
          <a:stretch/>
        </p:blipFill>
        <p:spPr>
          <a:xfrm>
            <a:off x="8327322" y="3033047"/>
            <a:ext cx="834993" cy="236228"/>
          </a:xfrm>
          <a:prstGeom prst="rect">
            <a:avLst/>
          </a:prstGeom>
        </p:spPr>
      </p:pic>
      <p:pic>
        <p:nvPicPr>
          <p:cNvPr id="36" name="그림 35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30F6897F-EC50-7729-C6BC-646F4B1581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746" b="73399" l="56473" r="84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48" t="67039" r="11798" b="25894"/>
          <a:stretch/>
        </p:blipFill>
        <p:spPr>
          <a:xfrm>
            <a:off x="5006502" y="3455630"/>
            <a:ext cx="834993" cy="236228"/>
          </a:xfrm>
          <a:prstGeom prst="rect">
            <a:avLst/>
          </a:prstGeom>
        </p:spPr>
      </p:pic>
      <p:pic>
        <p:nvPicPr>
          <p:cNvPr id="38" name="그림 37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65C28172-4453-55D2-95B0-2E6B9C3466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746" b="73399" l="56473" r="84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48" t="67039" r="11798" b="25894"/>
          <a:stretch/>
        </p:blipFill>
        <p:spPr>
          <a:xfrm>
            <a:off x="6694574" y="3873840"/>
            <a:ext cx="834993" cy="236228"/>
          </a:xfrm>
          <a:prstGeom prst="rect">
            <a:avLst/>
          </a:prstGeom>
        </p:spPr>
      </p:pic>
      <p:pic>
        <p:nvPicPr>
          <p:cNvPr id="39" name="그림 38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DF4ACD4E-73D2-10C1-3F70-70BB26911E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746" b="73399" l="56473" r="84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48" t="67039" r="11798" b="25894"/>
          <a:stretch/>
        </p:blipFill>
        <p:spPr>
          <a:xfrm>
            <a:off x="7379049" y="4270896"/>
            <a:ext cx="834993" cy="236228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BF9511B2-3C75-EC86-C5E2-54DDBE7A8E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5534157" y="5002484"/>
            <a:ext cx="1609026" cy="238625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D3E7451F-EB42-3E56-F0D1-D1E929C3A9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3829013" y="5433955"/>
            <a:ext cx="2648819" cy="238625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6D48CCEF-1C1D-4E06-ABF0-1FA9B45DAE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6477832" y="5957355"/>
            <a:ext cx="1462058" cy="238625"/>
          </a:xfrm>
          <a:prstGeom prst="rect">
            <a:avLst/>
          </a:prstGeom>
        </p:spPr>
      </p:pic>
      <p:grpSp>
        <p:nvGrpSpPr>
          <p:cNvPr id="45" name="그룹 44">
            <a:extLst>
              <a:ext uri="{FF2B5EF4-FFF2-40B4-BE49-F238E27FC236}">
                <a16:creationId xmlns:a16="http://schemas.microsoft.com/office/drawing/2014/main" id="{F21A1A99-3A38-B888-5847-EE5CA5002000}"/>
              </a:ext>
            </a:extLst>
          </p:cNvPr>
          <p:cNvGrpSpPr/>
          <p:nvPr/>
        </p:nvGrpSpPr>
        <p:grpSpPr>
          <a:xfrm>
            <a:off x="2218741" y="2452718"/>
            <a:ext cx="7055888" cy="3752110"/>
            <a:chOff x="2218741" y="2452718"/>
            <a:chExt cx="7055888" cy="3752110"/>
          </a:xfrm>
        </p:grpSpPr>
        <p:pic>
          <p:nvPicPr>
            <p:cNvPr id="21" name="그림 20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78D99DF0-F524-9488-F944-C1F02101D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8741" y="2452718"/>
              <a:ext cx="292112" cy="29211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3F6FB79-A45F-639C-3D12-2651670256FE}"/>
                </a:ext>
              </a:extLst>
            </p:cNvPr>
            <p:cNvSpPr txBox="1"/>
            <p:nvPr/>
          </p:nvSpPr>
          <p:spPr>
            <a:xfrm>
              <a:off x="2618312" y="2452718"/>
              <a:ext cx="2074413" cy="318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40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1400">
                  <a:solidFill>
                    <a:prstClr val="black"/>
                  </a:solidFill>
                  <a:ea typeface="NanumGothicExtraBold" panose="020D0904000000000000" pitchFamily="50" charset="-127"/>
                </a:rPr>
                <a:t>실험법의 중요한 키워드</a:t>
              </a:r>
              <a:endPara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NanumGothicExtraBold" panose="020D0904000000000000" pitchFamily="50" charset="-127"/>
                <a:cs typeface="+mn-cs"/>
              </a:endParaRPr>
            </a:p>
          </p:txBody>
        </p:sp>
        <p:sp>
          <p:nvSpPr>
            <p:cNvPr id="2" name="Rectangle 5">
              <a:extLst>
                <a:ext uri="{FF2B5EF4-FFF2-40B4-BE49-F238E27FC236}">
                  <a16:creationId xmlns:a16="http://schemas.microsoft.com/office/drawing/2014/main" id="{CDD113FD-F715-E75F-E761-5BDEDF5D4B22}"/>
                </a:ext>
              </a:extLst>
            </p:cNvPr>
            <p:cNvSpPr/>
            <p:nvPr/>
          </p:nvSpPr>
          <p:spPr>
            <a:xfrm>
              <a:off x="2564331" y="2915231"/>
              <a:ext cx="6710298" cy="21698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ko-KR" altLang="en-US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연구자가 조작하여 변화시키는 변수</a:t>
              </a:r>
              <a:r>
                <a:rPr lang="en-US" altLang="ko-KR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 / </a:t>
              </a:r>
              <a:r>
                <a:rPr lang="ko-KR" altLang="en-US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즉</a:t>
              </a:r>
              <a:r>
                <a:rPr lang="en-US" altLang="ko-KR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, </a:t>
              </a:r>
              <a:r>
                <a:rPr lang="ko-KR" altLang="en-US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결과를 가져오는 원인으로 작용하는 변수 </a:t>
              </a:r>
              <a:r>
                <a:rPr lang="en-US" altLang="ko-KR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&gt;&gt; </a:t>
              </a:r>
              <a:r>
                <a:rPr lang="ko-KR" altLang="en-US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4592FA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독립변수</a:t>
              </a:r>
              <a:endParaRPr lang="en-US" altLang="ko-KR" sz="1200" b="1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592FA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8A9E359-3287-DB67-C908-454B2E0ACF58}"/>
                </a:ext>
              </a:extLst>
            </p:cNvPr>
            <p:cNvSpPr txBox="1"/>
            <p:nvPr/>
          </p:nvSpPr>
          <p:spPr>
            <a:xfrm>
              <a:off x="2687339" y="3691858"/>
              <a:ext cx="4832167" cy="309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독립 변수의 조작으로 실험 처치한 내용을 수행하는 집단 </a:t>
              </a:r>
              <a:r>
                <a:rPr kumimoji="0" lang="en-US" altLang="ko-KR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&gt;&gt; </a:t>
              </a: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4592FA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실험 집단</a:t>
              </a:r>
              <a:endPara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endParaRPr>
            </a:p>
          </p:txBody>
        </p:sp>
        <p:pic>
          <p:nvPicPr>
            <p:cNvPr id="11" name="그림 10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FBF16377-5D1A-26E6-BC9B-D290838C9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8741" y="4541085"/>
              <a:ext cx="292112" cy="29211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4ABFE17-107A-F849-EDCF-3F326A3D0E0C}"/>
                </a:ext>
              </a:extLst>
            </p:cNvPr>
            <p:cNvSpPr txBox="1"/>
            <p:nvPr/>
          </p:nvSpPr>
          <p:spPr>
            <a:xfrm>
              <a:off x="2848962" y="5395814"/>
              <a:ext cx="5895856" cy="309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실험 환경의 엄격한 통제와 변수의 조작이 쉽지 않음</a:t>
              </a:r>
              <a:r>
                <a:rPr kumimoji="0" lang="en-US" altLang="ko-KR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(</a:t>
              </a: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외부 변인이 개입될 가능성이 존재</a:t>
              </a:r>
              <a:r>
                <a:rPr kumimoji="0" lang="en-US" altLang="ko-KR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3FF2232-4F1F-C511-82E0-8AFBBC7BA37E}"/>
                </a:ext>
              </a:extLst>
            </p:cNvPr>
            <p:cNvSpPr txBox="1"/>
            <p:nvPr/>
          </p:nvSpPr>
          <p:spPr>
            <a:xfrm>
              <a:off x="2633956" y="4985950"/>
              <a:ext cx="4745093" cy="309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실험의 조건을 통제함으로써 변수 간의 인과 관계를 명확히 파악</a:t>
              </a:r>
              <a:endPara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56DF09D-0B1A-99BE-30B0-5E247E6479CB}"/>
                </a:ext>
              </a:extLst>
            </p:cNvPr>
            <p:cNvSpPr txBox="1"/>
            <p:nvPr/>
          </p:nvSpPr>
          <p:spPr>
            <a:xfrm>
              <a:off x="2633956" y="3284458"/>
              <a:ext cx="3252956" cy="309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독립 변수로 영향을 받는 변수 </a:t>
              </a:r>
              <a:r>
                <a:rPr kumimoji="0" lang="en-US" altLang="ko-KR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&gt;&gt; </a:t>
              </a: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4592FA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종속 변수</a:t>
              </a:r>
              <a:endPara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BC33AB6-7AC2-A04A-0F57-066D47B3DA3D}"/>
                </a:ext>
              </a:extLst>
            </p:cNvPr>
            <p:cNvSpPr txBox="1"/>
            <p:nvPr/>
          </p:nvSpPr>
          <p:spPr>
            <a:xfrm>
              <a:off x="2505840" y="4099258"/>
              <a:ext cx="5895857" cy="309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실험 집단과 실험 처치 결과를 비교하기 위해처치를 하지 않은 집단 </a:t>
              </a:r>
              <a:r>
                <a:rPr kumimoji="0" lang="en-US" altLang="ko-KR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&gt;&gt; </a:t>
              </a: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4592FA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통제 집단</a:t>
              </a:r>
              <a:endPara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F82FDBC-3891-F137-595D-D711F1A708B4}"/>
                </a:ext>
              </a:extLst>
            </p:cNvPr>
            <p:cNvSpPr txBox="1"/>
            <p:nvPr/>
          </p:nvSpPr>
          <p:spPr>
            <a:xfrm>
              <a:off x="2337638" y="5895513"/>
              <a:ext cx="6710298" cy="309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사회현상 연구에서 인간을 실험 대상으로 하기 때문에 윤리적인 문제가 발생할 수 있음</a:t>
              </a:r>
              <a:endPara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409269A-EA19-F86C-D39D-7EAEA9BD7A2D}"/>
                </a:ext>
              </a:extLst>
            </p:cNvPr>
            <p:cNvSpPr txBox="1"/>
            <p:nvPr/>
          </p:nvSpPr>
          <p:spPr>
            <a:xfrm>
              <a:off x="2605489" y="4540535"/>
              <a:ext cx="1547648" cy="318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NanumGothicExtraBold" panose="020D0904000000000000" pitchFamily="50" charset="-127"/>
                  <a:cs typeface="+mn-cs"/>
                </a:rPr>
                <a:t>실험법의 특징</a:t>
              </a:r>
            </a:p>
          </p:txBody>
        </p:sp>
      </p:grpSp>
      <p:pic>
        <p:nvPicPr>
          <p:cNvPr id="17" name="그림 16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165F2621-2983-279E-4AFE-C117C10433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746" b="73399" l="56473" r="84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48" t="67039" r="11798" b="25894"/>
          <a:stretch/>
        </p:blipFill>
        <p:spPr>
          <a:xfrm>
            <a:off x="3829013" y="5154229"/>
            <a:ext cx="834993" cy="23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877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그림 32">
            <a:extLst>
              <a:ext uri="{FF2B5EF4-FFF2-40B4-BE49-F238E27FC236}">
                <a16:creationId xmlns:a16="http://schemas.microsoft.com/office/drawing/2014/main" id="{DB29D8F8-F421-4504-BC52-59E6C06B1A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t="21059" b="29395"/>
          <a:stretch/>
        </p:blipFill>
        <p:spPr>
          <a:xfrm>
            <a:off x="3196888" y="1179583"/>
            <a:ext cx="5964454" cy="238625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46C7F577-0662-A16A-9F9A-E90EA6D7F28D}"/>
              </a:ext>
            </a:extLst>
          </p:cNvPr>
          <p:cNvGrpSpPr/>
          <p:nvPr/>
        </p:nvGrpSpPr>
        <p:grpSpPr>
          <a:xfrm>
            <a:off x="3030651" y="387993"/>
            <a:ext cx="6130691" cy="737724"/>
            <a:chOff x="3030654" y="641490"/>
            <a:chExt cx="6130691" cy="737724"/>
          </a:xfrm>
        </p:grpSpPr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C45A72DB-948D-0F8F-170F-98BEA1BBEC15}"/>
                </a:ext>
              </a:extLst>
            </p:cNvPr>
            <p:cNvSpPr/>
            <p:nvPr/>
          </p:nvSpPr>
          <p:spPr>
            <a:xfrm>
              <a:off x="3030654" y="641490"/>
              <a:ext cx="6130691" cy="707886"/>
            </a:xfrm>
            <a:prstGeom prst="rect">
              <a:avLst/>
            </a:prstGeom>
            <a:solidFill>
              <a:srgbClr val="5B9EF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98C5915-DBCF-0E49-5115-D85C9FBCDC80}"/>
                </a:ext>
              </a:extLst>
            </p:cNvPr>
            <p:cNvSpPr txBox="1"/>
            <p:nvPr/>
          </p:nvSpPr>
          <p:spPr>
            <a:xfrm>
              <a:off x="3772883" y="671328"/>
              <a:ext cx="46462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고딕 Std B" panose="020B0800000000000000" pitchFamily="34" charset="-127"/>
                  <a:ea typeface="Adobe 고딕 Std B" panose="020B0800000000000000" pitchFamily="34" charset="-127"/>
                  <a:cs typeface="+mn-cs"/>
                </a:rPr>
                <a:t>실험법 사례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D421A80-95D2-BB6E-9F05-51B7F9108DB1}"/>
              </a:ext>
            </a:extLst>
          </p:cNvPr>
          <p:cNvSpPr txBox="1"/>
          <p:nvPr/>
        </p:nvSpPr>
        <p:spPr>
          <a:xfrm>
            <a:off x="3196888" y="1155555"/>
            <a:ext cx="5964454" cy="2866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>
              <a:defRPr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>
                    <a:lumMod val="75000"/>
                    <a:lumOff val="2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“</a:t>
            </a:r>
            <a:r>
              <a:rPr kumimoji="0" lang="ko-KR" altLang="en-US" sz="16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중학생 대상 대학생 교육 기부 프로그램의 효과에 대한 탐색적 연구</a:t>
            </a:r>
            <a:r>
              <a:rPr kumimoji="0" lang="en-US" altLang="ko-KR" sz="16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”</a:t>
            </a:r>
            <a:endParaRPr kumimoji="0" lang="ko-KR" altLang="en-US" sz="1600" b="0" i="0" u="none" strike="noStrike" kern="1200" cap="none" spc="-80" normalizeH="0" baseline="0" noProof="0" dirty="0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rgbClr val="262626">
                  <a:lumMod val="75000"/>
                  <a:lumOff val="25000"/>
                </a:srgbClr>
              </a:solidFill>
              <a:effectLst/>
              <a:uLnTx/>
              <a:uFillTx/>
              <a:latin typeface="Adobe 고딕 Std B" panose="020B0800000000000000" pitchFamily="34" charset="-127"/>
              <a:ea typeface="Adobe 고딕 Std B" panose="020B0800000000000000" pitchFamily="34" charset="-127"/>
              <a:cs typeface="+mn-cs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E1281A5-E26E-D2B4-270E-722D6A97EB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592" y="1610555"/>
            <a:ext cx="5137782" cy="4938256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33A12863-A66D-187D-B839-9B2853246A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3041964" y="3206305"/>
            <a:ext cx="2779414" cy="336749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8C429BBA-72DA-70F3-6E1C-35F628380E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1573347" y="3438054"/>
            <a:ext cx="1649686" cy="33674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B7DF8AD-5A9A-8D45-A3FC-FDF01571F6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1326593" y="3911308"/>
            <a:ext cx="4847870" cy="33674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4F28566F-7A5F-3E29-9E77-CD253CC2D9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1659088" y="4087527"/>
            <a:ext cx="684784" cy="336749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FAFA9B00-E55C-30C9-E253-AC94BF751D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2001479" y="4331947"/>
            <a:ext cx="1357356" cy="336749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600E669B-B882-9A52-BC06-342C5872AA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1129" y="1765425"/>
            <a:ext cx="1998796" cy="1981415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FDEF68F-EB8D-E992-9E81-F0808516C9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6692" y="3856782"/>
            <a:ext cx="4503698" cy="261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7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사각형: 모서리가 접힌 도형 11">
            <a:extLst>
              <a:ext uri="{FF2B5EF4-FFF2-40B4-BE49-F238E27FC236}">
                <a16:creationId xmlns:a16="http://schemas.microsoft.com/office/drawing/2014/main" id="{B36F3C2C-BA28-04F6-26D4-B2EF9636A1A8}"/>
              </a:ext>
            </a:extLst>
          </p:cNvPr>
          <p:cNvSpPr/>
          <p:nvPr/>
        </p:nvSpPr>
        <p:spPr>
          <a:xfrm>
            <a:off x="1955678" y="3290439"/>
            <a:ext cx="8193386" cy="3096691"/>
          </a:xfrm>
          <a:prstGeom prst="foldedCorner">
            <a:avLst/>
          </a:prstGeom>
          <a:solidFill>
            <a:schemeClr val="bg1"/>
          </a:solidFill>
          <a:ln>
            <a:solidFill>
              <a:srgbClr val="4592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ㅎ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455681FA-B460-F7F1-271F-1990BE4294E5}"/>
              </a:ext>
            </a:extLst>
          </p:cNvPr>
          <p:cNvCxnSpPr>
            <a:cxnSpLocks/>
          </p:cNvCxnSpPr>
          <p:nvPr/>
        </p:nvCxnSpPr>
        <p:spPr>
          <a:xfrm>
            <a:off x="2499626" y="1344168"/>
            <a:ext cx="7011658" cy="0"/>
          </a:xfrm>
          <a:prstGeom prst="line">
            <a:avLst/>
          </a:prstGeom>
          <a:ln>
            <a:solidFill>
              <a:srgbClr val="4592F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499626" y="679888"/>
            <a:ext cx="6830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>
                <a:latin typeface="HY견고딕" panose="02030600000101010101" pitchFamily="18" charset="-127"/>
                <a:ea typeface="HY견고딕" panose="02030600000101010101" pitchFamily="18" charset="-127"/>
              </a:rPr>
              <a:t>03. </a:t>
            </a:r>
            <a:r>
              <a:rPr lang="ko-KR" altLang="en-US" sz="3200" b="1">
                <a:latin typeface="HY견고딕" panose="02030600000101010101" pitchFamily="18" charset="-127"/>
                <a:ea typeface="HY견고딕" panose="02030600000101010101" pitchFamily="18" charset="-127"/>
              </a:rPr>
              <a:t>질적 자료 수집 방법과 사례 분석</a:t>
            </a:r>
          </a:p>
        </p:txBody>
      </p:sp>
      <p:pic>
        <p:nvPicPr>
          <p:cNvPr id="11" name="그림 10" descr="그래픽, 스크린샷, 디자인, 폰트이(가) 표시된 사진&#10;&#10;자동 생성된 설명">
            <a:extLst>
              <a:ext uri="{FF2B5EF4-FFF2-40B4-BE49-F238E27FC236}">
                <a16:creationId xmlns:a16="http://schemas.microsoft.com/office/drawing/2014/main" id="{4DC2AA2F-A8A5-A414-5D00-CF11BCA104B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961566" y="241808"/>
            <a:ext cx="730808" cy="584647"/>
          </a:xfrm>
          <a:prstGeom prst="rect">
            <a:avLst/>
          </a:prstGeom>
        </p:spPr>
      </p:pic>
      <p:pic>
        <p:nvPicPr>
          <p:cNvPr id="23" name="그림 22" descr="그래픽, 그래픽 디자인, 클립아트, 로고이(가) 표시된 사진&#10;&#10;자동 생성된 설명">
            <a:extLst>
              <a:ext uri="{FF2B5EF4-FFF2-40B4-BE49-F238E27FC236}">
                <a16:creationId xmlns:a16="http://schemas.microsoft.com/office/drawing/2014/main" id="{4FD56821-4CF5-4E1D-6B99-CAF69A525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0136" y="1620850"/>
            <a:ext cx="539490" cy="5394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F4CA24-74FD-1255-083B-217766ACE724}"/>
              </a:ext>
            </a:extLst>
          </p:cNvPr>
          <p:cNvSpPr txBox="1"/>
          <p:nvPr/>
        </p:nvSpPr>
        <p:spPr>
          <a:xfrm>
            <a:off x="4458624" y="2683705"/>
            <a:ext cx="1450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>
                <a:latin typeface="HY견고딕" panose="02030600000101010101" pitchFamily="18" charset="-127"/>
                <a:ea typeface="HY견고딕" panose="02030600000101010101" pitchFamily="18" charset="-127"/>
              </a:rPr>
              <a:t>면접법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9FA13A-1513-8431-BEE0-52A42109A98F}"/>
              </a:ext>
            </a:extLst>
          </p:cNvPr>
          <p:cNvSpPr txBox="1"/>
          <p:nvPr/>
        </p:nvSpPr>
        <p:spPr>
          <a:xfrm>
            <a:off x="6089823" y="2693253"/>
            <a:ext cx="1425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>
                <a:latin typeface="HY견고딕" panose="02030600000101010101" pitchFamily="18" charset="-127"/>
                <a:ea typeface="HY견고딕" panose="02030600000101010101" pitchFamily="18" charset="-127"/>
              </a:rPr>
              <a:t>참여관찰법</a:t>
            </a:r>
          </a:p>
        </p:txBody>
      </p:sp>
      <p:pic>
        <p:nvPicPr>
          <p:cNvPr id="21" name="그림 20" descr="블랙, 어둠이(가) 표시된 사진&#10;&#10;자동 생성된 설명">
            <a:extLst>
              <a:ext uri="{FF2B5EF4-FFF2-40B4-BE49-F238E27FC236}">
                <a16:creationId xmlns:a16="http://schemas.microsoft.com/office/drawing/2014/main" id="{975C763E-65CB-BFE4-0A3F-DEABC3226E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6563" r="63842" b="53535"/>
          <a:stretch/>
        </p:blipFill>
        <p:spPr>
          <a:xfrm>
            <a:off x="4277534" y="2693253"/>
            <a:ext cx="390043" cy="311700"/>
          </a:xfrm>
          <a:prstGeom prst="rect">
            <a:avLst/>
          </a:prstGeom>
        </p:spPr>
      </p:pic>
      <p:pic>
        <p:nvPicPr>
          <p:cNvPr id="22" name="그림 21" descr="블랙, 어둠이(가) 표시된 사진&#10;&#10;자동 생성된 설명">
            <a:extLst>
              <a:ext uri="{FF2B5EF4-FFF2-40B4-BE49-F238E27FC236}">
                <a16:creationId xmlns:a16="http://schemas.microsoft.com/office/drawing/2014/main" id="{64F8E5E9-3CDB-CAD2-57F0-97A9AF5A5F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6563" r="63842" b="53535"/>
          <a:stretch/>
        </p:blipFill>
        <p:spPr>
          <a:xfrm>
            <a:off x="5857350" y="2693253"/>
            <a:ext cx="390043" cy="3117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0D60C6B4-CA38-9517-DCE9-8C0E752402E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059" b="29395"/>
          <a:stretch/>
        </p:blipFill>
        <p:spPr>
          <a:xfrm>
            <a:off x="5183710" y="2113008"/>
            <a:ext cx="2127366" cy="291124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EA221B16-42E1-A54B-0E3B-045E5317C6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059" b="29395"/>
          <a:stretch/>
        </p:blipFill>
        <p:spPr>
          <a:xfrm>
            <a:off x="5052032" y="1706707"/>
            <a:ext cx="3118959" cy="301410"/>
          </a:xfrm>
          <a:prstGeom prst="rect">
            <a:avLst/>
          </a:prstGeom>
        </p:spPr>
      </p:pic>
      <p:sp>
        <p:nvSpPr>
          <p:cNvPr id="24" name="Rectangle 5">
            <a:extLst>
              <a:ext uri="{FF2B5EF4-FFF2-40B4-BE49-F238E27FC236}">
                <a16:creationId xmlns:a16="http://schemas.microsoft.com/office/drawing/2014/main" id="{D340E777-72B9-C4E6-BBF6-B525EDD0C302}"/>
              </a:ext>
            </a:extLst>
          </p:cNvPr>
          <p:cNvSpPr/>
          <p:nvPr/>
        </p:nvSpPr>
        <p:spPr>
          <a:xfrm>
            <a:off x="1999307" y="1686582"/>
            <a:ext cx="8193386" cy="7437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latinLnBrk="0">
              <a:lnSpc>
                <a:spcPct val="130000"/>
              </a:lnSpc>
              <a:defRPr/>
            </a:pPr>
            <a:r>
              <a:rPr lang="ko-KR" altLang="en-US" sz="2000" b="1">
                <a:ln>
                  <a:solidFill>
                    <a:srgbClr val="4472C4">
                      <a:alpha val="0"/>
                    </a:srgbClr>
                  </a:solidFill>
                </a:ln>
                <a:latin typeface="HY견고딕" panose="02030600000101010101" pitchFamily="18" charset="-127"/>
                <a:ea typeface="HY견고딕" panose="02030600000101010101" pitchFamily="18" charset="-127"/>
                <a:cs typeface="Pretendard" panose="02000503000000020004" pitchFamily="2" charset="-127"/>
              </a:rPr>
              <a:t>사회현상 탐구에 필요한 질적 자료 수집 방법의 특징을 설명하고 </a:t>
            </a:r>
            <a:endParaRPr lang="en-US" altLang="ko-KR" sz="2000" b="1">
              <a:ln>
                <a:solidFill>
                  <a:srgbClr val="4472C4">
                    <a:alpha val="0"/>
                  </a:srgbClr>
                </a:solidFill>
              </a:ln>
              <a:latin typeface="HY견고딕" panose="02030600000101010101" pitchFamily="18" charset="-127"/>
              <a:ea typeface="HY견고딕" panose="02030600000101010101" pitchFamily="18" charset="-127"/>
              <a:cs typeface="Pretendard" panose="02000503000000020004" pitchFamily="2" charset="-127"/>
            </a:endParaRPr>
          </a:p>
          <a:p>
            <a:pPr algn="ctr" latinLnBrk="0">
              <a:lnSpc>
                <a:spcPct val="130000"/>
              </a:lnSpc>
              <a:defRPr/>
            </a:pPr>
            <a:r>
              <a:rPr lang="ko-KR" altLang="en-US" sz="2000" b="1">
                <a:ln>
                  <a:solidFill>
                    <a:srgbClr val="4472C4">
                      <a:alpha val="0"/>
                    </a:srgbClr>
                  </a:solidFill>
                </a:ln>
                <a:latin typeface="HY견고딕" panose="02030600000101010101" pitchFamily="18" charset="-127"/>
                <a:ea typeface="HY견고딕" panose="02030600000101010101" pitchFamily="18" charset="-127"/>
                <a:cs typeface="Pretendard" panose="02000503000000020004" pitchFamily="2" charset="-127"/>
              </a:rPr>
              <a:t>이를 활용한 연구 사례를 분석할 수 있다</a:t>
            </a:r>
            <a:r>
              <a:rPr lang="en-US" altLang="ko-KR" sz="2000" b="1">
                <a:ln>
                  <a:solidFill>
                    <a:srgbClr val="4472C4">
                      <a:alpha val="0"/>
                    </a:srgbClr>
                  </a:solidFill>
                </a:ln>
                <a:latin typeface="HY견고딕" panose="02030600000101010101" pitchFamily="18" charset="-127"/>
                <a:ea typeface="HY견고딕" panose="02030600000101010101" pitchFamily="18" charset="-127"/>
                <a:cs typeface="Pretendard" panose="02000503000000020004" pitchFamily="2" charset="-127"/>
              </a:rPr>
              <a:t>.</a:t>
            </a:r>
            <a:endParaRPr lang="en-US" altLang="ko-KR" sz="2000" b="1" dirty="0">
              <a:ln>
                <a:solidFill>
                  <a:srgbClr val="4472C4">
                    <a:alpha val="0"/>
                  </a:srgbClr>
                </a:solidFill>
              </a:ln>
              <a:latin typeface="HY견고딕" panose="02030600000101010101" pitchFamily="18" charset="-127"/>
              <a:ea typeface="HY견고딕" panose="02030600000101010101" pitchFamily="18" charset="-127"/>
              <a:cs typeface="Pretendard" panose="02000503000000020004" pitchFamily="2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E1CB7402-61E6-8685-2F65-26BFD50CA5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4229" y="3594757"/>
            <a:ext cx="6636284" cy="258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54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4182428" y="614948"/>
            <a:ext cx="34635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0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면접법</a:t>
            </a:r>
            <a:endParaRPr kumimoji="0" lang="ko-KR" altLang="en-US" sz="40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754" y="1445632"/>
            <a:ext cx="866906" cy="436054"/>
          </a:xfrm>
          <a:prstGeom prst="rect">
            <a:avLst/>
          </a:prstGeom>
        </p:spPr>
      </p:pic>
      <p:sp>
        <p:nvSpPr>
          <p:cNvPr id="20" name="Rectangle 7">
            <a:extLst>
              <a:ext uri="{FF2B5EF4-FFF2-40B4-BE49-F238E27FC236}">
                <a16:creationId xmlns:a16="http://schemas.microsoft.com/office/drawing/2014/main" id="{F9B50142-134A-7F19-F30C-29AC994411E9}"/>
              </a:ext>
            </a:extLst>
          </p:cNvPr>
          <p:cNvSpPr/>
          <p:nvPr/>
        </p:nvSpPr>
        <p:spPr>
          <a:xfrm>
            <a:off x="1515955" y="2162832"/>
            <a:ext cx="9217729" cy="43375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dobe 고딕 Std B" panose="020B0800000000000000" pitchFamily="34" charset="-127"/>
              <a:cs typeface="+mn-cs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88EE4849-1969-8E07-061E-F98A65911E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5269670" y="1585029"/>
            <a:ext cx="3267748" cy="2386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A599DE-03EB-49B2-2721-1B30BFD5A452}"/>
              </a:ext>
            </a:extLst>
          </p:cNvPr>
          <p:cNvSpPr txBox="1"/>
          <p:nvPr/>
        </p:nvSpPr>
        <p:spPr>
          <a:xfrm>
            <a:off x="3241742" y="1539191"/>
            <a:ext cx="5588620" cy="318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NanumGothicExtraBold" panose="020D0904000000000000" pitchFamily="50" charset="-127"/>
                <a:cs typeface="+mn-cs"/>
              </a:rPr>
              <a:t>연구자가 연구 대상자와의 대화를 통해서 직접 자료를 수집하는 방법</a:t>
            </a:r>
          </a:p>
        </p:txBody>
      </p:sp>
      <p:pic>
        <p:nvPicPr>
          <p:cNvPr id="12" name="그림 11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EB4FF1E9-B0D6-DC2B-6979-E77D63821E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746" b="73399" l="56473" r="84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48" t="67039" r="11798" b="25894"/>
          <a:stretch/>
        </p:blipFill>
        <p:spPr>
          <a:xfrm>
            <a:off x="2585388" y="2864702"/>
            <a:ext cx="1160984" cy="484618"/>
          </a:xfrm>
          <a:prstGeom prst="rect">
            <a:avLst/>
          </a:prstGeom>
        </p:spPr>
      </p:pic>
      <p:pic>
        <p:nvPicPr>
          <p:cNvPr id="17" name="그림 16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BF607F11-0FBF-4DD6-ABB4-614B37EFA55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746" b="73399" l="56473" r="84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48" t="67039" r="11798" b="25894"/>
          <a:stretch/>
        </p:blipFill>
        <p:spPr>
          <a:xfrm>
            <a:off x="2613168" y="3253625"/>
            <a:ext cx="1160984" cy="484618"/>
          </a:xfrm>
          <a:prstGeom prst="rect">
            <a:avLst/>
          </a:prstGeom>
        </p:spPr>
      </p:pic>
      <p:pic>
        <p:nvPicPr>
          <p:cNvPr id="19" name="그림 18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8CB4A6C6-AF8E-A33B-0F82-6DBB1236D12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746" b="73399" l="56473" r="84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48" t="67039" r="11798" b="25894"/>
          <a:stretch/>
        </p:blipFill>
        <p:spPr>
          <a:xfrm>
            <a:off x="7562030" y="3713732"/>
            <a:ext cx="1268332" cy="484618"/>
          </a:xfrm>
          <a:prstGeom prst="rect">
            <a:avLst/>
          </a:prstGeom>
        </p:spPr>
      </p:pic>
      <p:pic>
        <p:nvPicPr>
          <p:cNvPr id="24" name="그림 23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BD9D1BB6-BE09-126E-4956-E02BF5CA991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746" b="73399" l="56473" r="84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48" t="67039" r="11798" b="25894"/>
          <a:stretch/>
        </p:blipFill>
        <p:spPr>
          <a:xfrm>
            <a:off x="5652023" y="4090467"/>
            <a:ext cx="1386419" cy="484618"/>
          </a:xfrm>
          <a:prstGeom prst="rect">
            <a:avLst/>
          </a:prstGeom>
        </p:spPr>
      </p:pic>
      <p:pic>
        <p:nvPicPr>
          <p:cNvPr id="25" name="그림 24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51A925DD-DEE7-44FC-64E9-45D4DC71CE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746" b="73399" l="56473" r="84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48" t="67039" r="11798" b="25894"/>
          <a:stretch/>
        </p:blipFill>
        <p:spPr>
          <a:xfrm>
            <a:off x="2691025" y="4469762"/>
            <a:ext cx="1386419" cy="484618"/>
          </a:xfrm>
          <a:prstGeom prst="rect">
            <a:avLst/>
          </a:prstGeom>
        </p:spPr>
      </p:pic>
      <p:pic>
        <p:nvPicPr>
          <p:cNvPr id="28" name="그림 27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875686A8-0015-CD75-7848-815A220DAE4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746" b="73399" l="56473" r="84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48" t="67039" r="11798" b="25894"/>
          <a:stretch/>
        </p:blipFill>
        <p:spPr>
          <a:xfrm>
            <a:off x="5146030" y="4477276"/>
            <a:ext cx="1547648" cy="484618"/>
          </a:xfrm>
          <a:prstGeom prst="rect">
            <a:avLst/>
          </a:prstGeom>
        </p:spPr>
      </p:pic>
      <p:pic>
        <p:nvPicPr>
          <p:cNvPr id="36" name="그림 35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D8323CF5-5F9E-3944-E87C-A5AEB99BDB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746" b="73399" l="56473" r="84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48" t="67039" r="11798" b="25894"/>
          <a:stretch/>
        </p:blipFill>
        <p:spPr>
          <a:xfrm>
            <a:off x="3939704" y="5245528"/>
            <a:ext cx="2370396" cy="484618"/>
          </a:xfrm>
          <a:prstGeom prst="rect">
            <a:avLst/>
          </a:prstGeom>
        </p:spPr>
      </p:pic>
      <p:pic>
        <p:nvPicPr>
          <p:cNvPr id="38" name="그림 37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0052216B-5407-D963-6727-1CE8745E1E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746" b="73399" l="56473" r="84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48" t="67039" r="11798" b="25894"/>
          <a:stretch/>
        </p:blipFill>
        <p:spPr>
          <a:xfrm>
            <a:off x="8432398" y="5280867"/>
            <a:ext cx="1046581" cy="484618"/>
          </a:xfrm>
          <a:prstGeom prst="rect">
            <a:avLst/>
          </a:prstGeom>
        </p:spPr>
      </p:pic>
      <p:pic>
        <p:nvPicPr>
          <p:cNvPr id="39" name="그림 38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FBE9D41E-1CC9-B7B6-5DFA-B2305F51EB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746" b="73399" l="56473" r="84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48" t="67039" r="11798" b="25894"/>
          <a:stretch/>
        </p:blipFill>
        <p:spPr>
          <a:xfrm>
            <a:off x="3223081" y="5629218"/>
            <a:ext cx="1638630" cy="484618"/>
          </a:xfrm>
          <a:prstGeom prst="rect">
            <a:avLst/>
          </a:prstGeom>
        </p:spPr>
      </p:pic>
      <p:pic>
        <p:nvPicPr>
          <p:cNvPr id="42" name="그림 41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2AAA8CBA-210A-FBC1-6822-D3529C0BB6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746" b="73399" l="56473" r="84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48" t="67039" r="11798" b="25894"/>
          <a:stretch/>
        </p:blipFill>
        <p:spPr>
          <a:xfrm>
            <a:off x="2679797" y="6017302"/>
            <a:ext cx="1638630" cy="484618"/>
          </a:xfrm>
          <a:prstGeom prst="rect">
            <a:avLst/>
          </a:prstGeom>
        </p:spPr>
      </p:pic>
      <p:pic>
        <p:nvPicPr>
          <p:cNvPr id="43" name="그림 42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2C30F470-06E1-BB9D-058F-F4BE153BAD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746" b="73399" l="56473" r="84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48" t="67039" r="11798" b="25894"/>
          <a:stretch/>
        </p:blipFill>
        <p:spPr>
          <a:xfrm>
            <a:off x="4749696" y="5990004"/>
            <a:ext cx="1638630" cy="484618"/>
          </a:xfrm>
          <a:prstGeom prst="rect">
            <a:avLst/>
          </a:prstGeom>
        </p:spPr>
      </p:pic>
      <p:grpSp>
        <p:nvGrpSpPr>
          <p:cNvPr id="10" name="그룹 9">
            <a:extLst>
              <a:ext uri="{FF2B5EF4-FFF2-40B4-BE49-F238E27FC236}">
                <a16:creationId xmlns:a16="http://schemas.microsoft.com/office/drawing/2014/main" id="{345F0DBE-1D79-53EB-CBEE-EFAA0E5EB5C0}"/>
              </a:ext>
            </a:extLst>
          </p:cNvPr>
          <p:cNvGrpSpPr/>
          <p:nvPr/>
        </p:nvGrpSpPr>
        <p:grpSpPr>
          <a:xfrm>
            <a:off x="1966885" y="2421838"/>
            <a:ext cx="7725275" cy="3840655"/>
            <a:chOff x="1966885" y="2421838"/>
            <a:chExt cx="7725275" cy="3840655"/>
          </a:xfrm>
        </p:grpSpPr>
        <p:pic>
          <p:nvPicPr>
            <p:cNvPr id="21" name="그림 20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78D99DF0-F524-9488-F944-C1F02101D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5308" y="2421838"/>
              <a:ext cx="292112" cy="29211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3F6FB79-A45F-639C-3D12-2651670256FE}"/>
                </a:ext>
              </a:extLst>
            </p:cNvPr>
            <p:cNvSpPr txBox="1"/>
            <p:nvPr/>
          </p:nvSpPr>
          <p:spPr>
            <a:xfrm>
              <a:off x="2404879" y="2421838"/>
              <a:ext cx="2074413" cy="318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40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1400">
                  <a:solidFill>
                    <a:prstClr val="black"/>
                  </a:solidFill>
                  <a:ea typeface="NanumGothicExtraBold" panose="020D0904000000000000" pitchFamily="50" charset="-127"/>
                </a:rPr>
                <a:t>면접법 특징</a:t>
              </a:r>
              <a:endPara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NanumGothicExtraBold" panose="020D0904000000000000" pitchFamily="50" charset="-127"/>
                <a:cs typeface="+mn-cs"/>
              </a:endParaRPr>
            </a:p>
          </p:txBody>
        </p:sp>
        <p:sp>
          <p:nvSpPr>
            <p:cNvPr id="2" name="Rectangle 5">
              <a:extLst>
                <a:ext uri="{FF2B5EF4-FFF2-40B4-BE49-F238E27FC236}">
                  <a16:creationId xmlns:a16="http://schemas.microsoft.com/office/drawing/2014/main" id="{CDD113FD-F715-E75F-E761-5BDEDF5D4B22}"/>
                </a:ext>
              </a:extLst>
            </p:cNvPr>
            <p:cNvSpPr/>
            <p:nvPr/>
          </p:nvSpPr>
          <p:spPr>
            <a:xfrm>
              <a:off x="2019623" y="2873769"/>
              <a:ext cx="4325610" cy="21698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ko-KR" altLang="en-US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4592FA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소수의 대상</a:t>
              </a:r>
              <a:r>
                <a:rPr lang="ko-KR" altLang="en-US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으로부터 깊이 있는 정보 획득 가능 </a:t>
              </a:r>
              <a:endParaRPr lang="en-US" altLang="ko-KR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8A9E359-3287-DB67-C908-454B2E0ACF58}"/>
                </a:ext>
              </a:extLst>
            </p:cNvPr>
            <p:cNvSpPr txBox="1"/>
            <p:nvPr/>
          </p:nvSpPr>
          <p:spPr>
            <a:xfrm>
              <a:off x="2086086" y="3686804"/>
              <a:ext cx="7178396" cy="309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미리 정해진 질문 외에도 추가적인 질문을 통해 보충 설명이 가능 </a:t>
              </a:r>
              <a:r>
                <a:rPr kumimoji="0" lang="en-US" altLang="ko-KR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&gt;&gt; </a:t>
              </a: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응답의 </a:t>
              </a: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4592FA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정확성↑</a:t>
              </a:r>
              <a:r>
                <a:rPr kumimoji="0" lang="en-US" altLang="ko-KR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4592FA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, </a:t>
              </a: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4592FA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응답률</a:t>
              </a:r>
              <a:r>
                <a:rPr lang="ko-KR" altLang="en-US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4592FA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↑</a:t>
              </a:r>
              <a:endPara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802D000-A9C3-B302-1C7B-8923C2593D72}"/>
                </a:ext>
              </a:extLst>
            </p:cNvPr>
            <p:cNvSpPr txBox="1"/>
            <p:nvPr/>
          </p:nvSpPr>
          <p:spPr>
            <a:xfrm>
              <a:off x="1966885" y="4429206"/>
              <a:ext cx="5909630" cy="309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4592FA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언어적 상호작용</a:t>
              </a: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으로 이루어지기 때문에 </a:t>
              </a: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4592FA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문맹자에게도 사용</a:t>
              </a: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할 수 있음</a:t>
              </a:r>
              <a:endPara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endParaRPr>
            </a:p>
          </p:txBody>
        </p:sp>
        <p:pic>
          <p:nvPicPr>
            <p:cNvPr id="11" name="그림 10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FBF16377-5D1A-26E6-BC9B-D290838C9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5308" y="4838897"/>
              <a:ext cx="292112" cy="29211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4ABFE17-107A-F849-EDCF-3F326A3D0E0C}"/>
                </a:ext>
              </a:extLst>
            </p:cNvPr>
            <p:cNvSpPr txBox="1"/>
            <p:nvPr/>
          </p:nvSpPr>
          <p:spPr>
            <a:xfrm>
              <a:off x="2297420" y="5236161"/>
              <a:ext cx="7394740" cy="309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연구 목적에 적합한 </a:t>
              </a: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4592FA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면접 대상자를 찾는 데 어려움</a:t>
              </a: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이 존재</a:t>
              </a:r>
              <a:r>
                <a:rPr lang="en-US" altLang="ko-KR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 / </a:t>
              </a:r>
              <a:r>
                <a:rPr lang="ko-KR" altLang="en-US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또한</a:t>
              </a:r>
              <a:r>
                <a:rPr lang="en-US" altLang="ko-KR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, </a:t>
              </a:r>
              <a:r>
                <a:rPr lang="ko-KR" altLang="en-US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소수를 대상으로 하기에 </a:t>
              </a:r>
              <a:r>
                <a:rPr lang="ko-KR" altLang="en-US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4592FA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일반화 곤란</a:t>
              </a:r>
              <a:endPara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3FF2232-4F1F-C511-82E0-8AFBBC7BA37E}"/>
                </a:ext>
              </a:extLst>
            </p:cNvPr>
            <p:cNvSpPr txBox="1"/>
            <p:nvPr/>
          </p:nvSpPr>
          <p:spPr>
            <a:xfrm>
              <a:off x="2361887" y="5610828"/>
              <a:ext cx="3515700" cy="309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연구자의 </a:t>
              </a: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4592FA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주관적 의견이 개입</a:t>
              </a: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될 가능성 존재</a:t>
              </a:r>
              <a:endPara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56DF09D-0B1A-99BE-30B0-5E247E6479CB}"/>
                </a:ext>
              </a:extLst>
            </p:cNvPr>
            <p:cNvSpPr txBox="1"/>
            <p:nvPr/>
          </p:nvSpPr>
          <p:spPr>
            <a:xfrm>
              <a:off x="2005308" y="3247584"/>
              <a:ext cx="7187752" cy="309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4592FA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심층적 자료 </a:t>
              </a: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수집이 가능 </a:t>
              </a:r>
              <a:r>
                <a:rPr kumimoji="0" lang="en-US" altLang="ko-KR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&gt;&gt; </a:t>
              </a: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생생한 체험과 기억</a:t>
              </a:r>
              <a:r>
                <a:rPr kumimoji="0" lang="en-US" altLang="ko-KR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, </a:t>
              </a: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생애사 등 인간의 내면 의식과 관련된 정보</a:t>
              </a:r>
              <a:endPara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BC33AB6-7AC2-A04A-0F57-066D47B3DA3D}"/>
                </a:ext>
              </a:extLst>
            </p:cNvPr>
            <p:cNvSpPr txBox="1"/>
            <p:nvPr/>
          </p:nvSpPr>
          <p:spPr>
            <a:xfrm>
              <a:off x="2502865" y="4068137"/>
              <a:ext cx="5373650" cy="309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연구자는 면접법이라는 자료 수집 과정을 통해 </a:t>
              </a: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4592FA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유연성</a:t>
              </a: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이나 </a:t>
              </a: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4592FA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융통성</a:t>
              </a: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을 발휘 가능</a:t>
              </a:r>
              <a:endPara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F82FDBC-3891-F137-595D-D711F1A708B4}"/>
                </a:ext>
              </a:extLst>
            </p:cNvPr>
            <p:cNvSpPr txBox="1"/>
            <p:nvPr/>
          </p:nvSpPr>
          <p:spPr>
            <a:xfrm>
              <a:off x="2326754" y="5953178"/>
              <a:ext cx="3983346" cy="309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4592FA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시간과 비용</a:t>
              </a: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이 많이 들며</a:t>
              </a:r>
              <a:r>
                <a:rPr kumimoji="0" lang="en-US" altLang="ko-KR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, </a:t>
              </a: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연구자의 </a:t>
              </a: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4592FA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전문성이 요구</a:t>
              </a:r>
              <a:endPara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409269A-EA19-F86C-D39D-7EAEA9BD7A2D}"/>
                </a:ext>
              </a:extLst>
            </p:cNvPr>
            <p:cNvSpPr txBox="1"/>
            <p:nvPr/>
          </p:nvSpPr>
          <p:spPr>
            <a:xfrm>
              <a:off x="2392056" y="4838347"/>
              <a:ext cx="1547648" cy="318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40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1400">
                  <a:solidFill>
                    <a:prstClr val="black"/>
                  </a:solidFill>
                  <a:ea typeface="NanumGothicExtraBold" panose="020D0904000000000000" pitchFamily="50" charset="-127"/>
                </a:rPr>
                <a:t>면접법 단점</a:t>
              </a:r>
              <a:endPara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NanumGothicExtraBold" panose="020D0904000000000000" pitchFamily="50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9770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그림 32">
            <a:extLst>
              <a:ext uri="{FF2B5EF4-FFF2-40B4-BE49-F238E27FC236}">
                <a16:creationId xmlns:a16="http://schemas.microsoft.com/office/drawing/2014/main" id="{DB29D8F8-F421-4504-BC52-59E6C06B1A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t="21059" b="29395"/>
          <a:stretch/>
        </p:blipFill>
        <p:spPr>
          <a:xfrm>
            <a:off x="4151338" y="1179583"/>
            <a:ext cx="4106253" cy="238625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46C7F577-0662-A16A-9F9A-E90EA6D7F28D}"/>
              </a:ext>
            </a:extLst>
          </p:cNvPr>
          <p:cNvGrpSpPr/>
          <p:nvPr/>
        </p:nvGrpSpPr>
        <p:grpSpPr>
          <a:xfrm>
            <a:off x="3030651" y="387993"/>
            <a:ext cx="6130691" cy="737724"/>
            <a:chOff x="3030654" y="641490"/>
            <a:chExt cx="6130691" cy="737724"/>
          </a:xfrm>
        </p:grpSpPr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C45A72DB-948D-0F8F-170F-98BEA1BBEC15}"/>
                </a:ext>
              </a:extLst>
            </p:cNvPr>
            <p:cNvSpPr/>
            <p:nvPr/>
          </p:nvSpPr>
          <p:spPr>
            <a:xfrm>
              <a:off x="3030654" y="641490"/>
              <a:ext cx="6130691" cy="707886"/>
            </a:xfrm>
            <a:prstGeom prst="rect">
              <a:avLst/>
            </a:prstGeom>
            <a:solidFill>
              <a:srgbClr val="5B9EF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98C5915-DBCF-0E49-5115-D85C9FBCDC80}"/>
                </a:ext>
              </a:extLst>
            </p:cNvPr>
            <p:cNvSpPr txBox="1"/>
            <p:nvPr/>
          </p:nvSpPr>
          <p:spPr>
            <a:xfrm>
              <a:off x="3772883" y="671328"/>
              <a:ext cx="46462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고딕 Std B" panose="020B0800000000000000" pitchFamily="34" charset="-127"/>
                  <a:ea typeface="Adobe 고딕 Std B" panose="020B0800000000000000" pitchFamily="34" charset="-127"/>
                  <a:cs typeface="+mn-cs"/>
                </a:rPr>
                <a:t>면접법 사례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D421A80-95D2-BB6E-9F05-51B7F9108DB1}"/>
              </a:ext>
            </a:extLst>
          </p:cNvPr>
          <p:cNvSpPr txBox="1"/>
          <p:nvPr/>
        </p:nvSpPr>
        <p:spPr>
          <a:xfrm>
            <a:off x="4042867" y="1149338"/>
            <a:ext cx="4106252" cy="2866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>
              <a:defRPr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>
                    <a:lumMod val="75000"/>
                    <a:lumOff val="2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“</a:t>
            </a:r>
            <a:r>
              <a:rPr kumimoji="0" lang="ko-KR" altLang="en-US" sz="16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탈북 청소년의 남한 사회 적응에 관한 인터뷰</a:t>
            </a:r>
            <a:r>
              <a:rPr kumimoji="0" lang="en-US" altLang="ko-KR" sz="16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”</a:t>
            </a:r>
            <a:endParaRPr kumimoji="0" lang="ko-KR" altLang="en-US" sz="1600" b="0" i="0" u="none" strike="noStrike" kern="1200" cap="none" spc="-80" normalizeH="0" baseline="0" noProof="0" dirty="0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rgbClr val="262626">
                  <a:lumMod val="75000"/>
                  <a:lumOff val="25000"/>
                </a:srgbClr>
              </a:solidFill>
              <a:effectLst/>
              <a:uLnTx/>
              <a:uFillTx/>
              <a:latin typeface="Adobe 고딕 Std B" panose="020B0800000000000000" pitchFamily="34" charset="-127"/>
              <a:ea typeface="Adobe 고딕 Std B" panose="020B0800000000000000" pitchFamily="34" charset="-127"/>
              <a:cs typeface="+mn-cs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3DC1B40E-5579-FF59-0D4D-287917E4E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288" y="1889351"/>
            <a:ext cx="6896100" cy="4124325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A3CEE52-DFBF-BB03-444B-AA7C3B4DDB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3595" y="2028053"/>
            <a:ext cx="2499372" cy="15621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A7A7CF1A-C91E-52CA-7BFF-70B770EC5C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1140" y="4401955"/>
            <a:ext cx="3991661" cy="118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0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4182428" y="614948"/>
            <a:ext cx="34635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0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참여 관찰법</a:t>
            </a:r>
            <a:endParaRPr kumimoji="0" lang="ko-KR" altLang="en-US" sz="40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17" y="1393957"/>
            <a:ext cx="659278" cy="331617"/>
          </a:xfrm>
          <a:prstGeom prst="rect">
            <a:avLst/>
          </a:prstGeom>
        </p:spPr>
      </p:pic>
      <p:sp>
        <p:nvSpPr>
          <p:cNvPr id="20" name="Rectangle 7">
            <a:extLst>
              <a:ext uri="{FF2B5EF4-FFF2-40B4-BE49-F238E27FC236}">
                <a16:creationId xmlns:a16="http://schemas.microsoft.com/office/drawing/2014/main" id="{F9B50142-134A-7F19-F30C-29AC994411E9}"/>
              </a:ext>
            </a:extLst>
          </p:cNvPr>
          <p:cNvSpPr/>
          <p:nvPr/>
        </p:nvSpPr>
        <p:spPr>
          <a:xfrm>
            <a:off x="1568095" y="2043805"/>
            <a:ext cx="9525067" cy="43375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dobe 고딕 Std B" panose="020B0800000000000000" pitchFamily="34" charset="-127"/>
              <a:cs typeface="+mn-cs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88EE4849-1969-8E07-061E-F98A65911E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2361887" y="1459972"/>
            <a:ext cx="1790372" cy="238625"/>
          </a:xfrm>
          <a:prstGeom prst="rect">
            <a:avLst/>
          </a:prstGeom>
        </p:spPr>
      </p:pic>
      <p:pic>
        <p:nvPicPr>
          <p:cNvPr id="43" name="그림 42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2C30F470-06E1-BB9D-058F-F4BE153BAD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746" b="73399" l="56473" r="84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48" t="67039" r="11798" b="25894"/>
          <a:stretch/>
        </p:blipFill>
        <p:spPr>
          <a:xfrm>
            <a:off x="2875384" y="2798556"/>
            <a:ext cx="1053820" cy="366245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ED94E08E-6514-58F9-E7A1-85AA225ECB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4479292" y="1459971"/>
            <a:ext cx="5841658" cy="2386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A599DE-03EB-49B2-2721-1B30BFD5A452}"/>
              </a:ext>
            </a:extLst>
          </p:cNvPr>
          <p:cNvSpPr txBox="1"/>
          <p:nvPr/>
        </p:nvSpPr>
        <p:spPr>
          <a:xfrm>
            <a:off x="1582698" y="1417797"/>
            <a:ext cx="95250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NanumGothicExtraBold" panose="020D0904000000000000" pitchFamily="50" charset="-127"/>
                <a:cs typeface="+mn-cs"/>
              </a:rPr>
              <a:t>연구자가 연구 대상과 함께 생활하거나 연구 대상의 활동에 직접 참여하여 보고 느낀 것을 기록하면서 자료를 수집하는 방법</a:t>
            </a:r>
          </a:p>
        </p:txBody>
      </p:sp>
      <p:pic>
        <p:nvPicPr>
          <p:cNvPr id="22" name="그림 21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62B12CB0-3023-8082-316E-C4221B3153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746" b="73399" l="56473" r="84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48" t="67039" r="11798" b="25894"/>
          <a:stretch/>
        </p:blipFill>
        <p:spPr>
          <a:xfrm>
            <a:off x="5569090" y="3187820"/>
            <a:ext cx="1053820" cy="366245"/>
          </a:xfrm>
          <a:prstGeom prst="rect">
            <a:avLst/>
          </a:prstGeom>
        </p:spPr>
      </p:pic>
      <p:pic>
        <p:nvPicPr>
          <p:cNvPr id="26" name="그림 25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3A0E48A8-E385-530E-5293-D049AB6E6F0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746" b="73399" l="56473" r="84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48" t="67039" r="11798" b="25894"/>
          <a:stretch/>
        </p:blipFill>
        <p:spPr>
          <a:xfrm>
            <a:off x="5450072" y="3592201"/>
            <a:ext cx="1053820" cy="366245"/>
          </a:xfrm>
          <a:prstGeom prst="rect">
            <a:avLst/>
          </a:prstGeom>
        </p:spPr>
      </p:pic>
      <p:pic>
        <p:nvPicPr>
          <p:cNvPr id="27" name="그림 26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3C7DE1BA-D490-A311-9ABE-19BF7B49E8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746" b="73399" l="56473" r="84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48" t="67039" r="11798" b="25894"/>
          <a:stretch/>
        </p:blipFill>
        <p:spPr>
          <a:xfrm>
            <a:off x="3655517" y="4022772"/>
            <a:ext cx="2183967" cy="366245"/>
          </a:xfrm>
          <a:prstGeom prst="rect">
            <a:avLst/>
          </a:prstGeom>
        </p:spPr>
      </p:pic>
      <p:pic>
        <p:nvPicPr>
          <p:cNvPr id="29" name="그림 28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C948A037-2B8E-BCD8-6460-F882FF9825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746" b="73399" l="56473" r="84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48" t="67039" r="11798" b="25894"/>
          <a:stretch/>
        </p:blipFill>
        <p:spPr>
          <a:xfrm>
            <a:off x="2875384" y="5090169"/>
            <a:ext cx="1133727" cy="366245"/>
          </a:xfrm>
          <a:prstGeom prst="rect">
            <a:avLst/>
          </a:prstGeom>
        </p:spPr>
      </p:pic>
      <p:pic>
        <p:nvPicPr>
          <p:cNvPr id="31" name="그림 30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98D7DB07-DD5D-F1F6-E0F4-AB0C9F5E0D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746" b="73399" l="56473" r="84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48" t="67039" r="11798" b="25894"/>
          <a:stretch/>
        </p:blipFill>
        <p:spPr>
          <a:xfrm>
            <a:off x="9316616" y="5440203"/>
            <a:ext cx="1426623" cy="366245"/>
          </a:xfrm>
          <a:prstGeom prst="rect">
            <a:avLst/>
          </a:prstGeom>
        </p:spPr>
      </p:pic>
      <p:pic>
        <p:nvPicPr>
          <p:cNvPr id="32" name="그림 31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85063A0F-3D15-42BC-C964-E93BC3875D7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746" b="73399" l="56473" r="84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48" t="67039" r="11798" b="25894"/>
          <a:stretch/>
        </p:blipFill>
        <p:spPr>
          <a:xfrm>
            <a:off x="4142467" y="5837034"/>
            <a:ext cx="2361425" cy="366245"/>
          </a:xfrm>
          <a:prstGeom prst="rect">
            <a:avLst/>
          </a:prstGeom>
        </p:spPr>
      </p:pic>
      <p:grpSp>
        <p:nvGrpSpPr>
          <p:cNvPr id="33" name="그룹 32">
            <a:extLst>
              <a:ext uri="{FF2B5EF4-FFF2-40B4-BE49-F238E27FC236}">
                <a16:creationId xmlns:a16="http://schemas.microsoft.com/office/drawing/2014/main" id="{20B1E054-40C2-203B-3AA9-0A088DA5D6B4}"/>
              </a:ext>
            </a:extLst>
          </p:cNvPr>
          <p:cNvGrpSpPr/>
          <p:nvPr/>
        </p:nvGrpSpPr>
        <p:grpSpPr>
          <a:xfrm>
            <a:off x="2271785" y="2292254"/>
            <a:ext cx="8549397" cy="3761270"/>
            <a:chOff x="2271785" y="2292254"/>
            <a:chExt cx="8549397" cy="3761270"/>
          </a:xfrm>
        </p:grpSpPr>
        <p:pic>
          <p:nvPicPr>
            <p:cNvPr id="21" name="그림 20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78D99DF0-F524-9488-F944-C1F02101D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1785" y="2292254"/>
              <a:ext cx="292112" cy="29211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3F6FB79-A45F-639C-3D12-2651670256FE}"/>
                </a:ext>
              </a:extLst>
            </p:cNvPr>
            <p:cNvSpPr txBox="1"/>
            <p:nvPr/>
          </p:nvSpPr>
          <p:spPr>
            <a:xfrm>
              <a:off x="2671356" y="2292254"/>
              <a:ext cx="2074413" cy="318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40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1400">
                  <a:solidFill>
                    <a:prstClr val="black"/>
                  </a:solidFill>
                  <a:ea typeface="NanumGothicExtraBold" panose="020D0904000000000000" pitchFamily="50" charset="-127"/>
                </a:rPr>
                <a:t>참여 관찰법 특징</a:t>
              </a:r>
              <a:endPara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NanumGothicExtraBold" panose="020D0904000000000000" pitchFamily="50" charset="-127"/>
                <a:cs typeface="+mn-cs"/>
              </a:endParaRPr>
            </a:p>
          </p:txBody>
        </p:sp>
        <p:sp>
          <p:nvSpPr>
            <p:cNvPr id="2" name="Rectangle 5">
              <a:extLst>
                <a:ext uri="{FF2B5EF4-FFF2-40B4-BE49-F238E27FC236}">
                  <a16:creationId xmlns:a16="http://schemas.microsoft.com/office/drawing/2014/main" id="{CDD113FD-F715-E75F-E761-5BDEDF5D4B22}"/>
                </a:ext>
              </a:extLst>
            </p:cNvPr>
            <p:cNvSpPr/>
            <p:nvPr/>
          </p:nvSpPr>
          <p:spPr>
            <a:xfrm>
              <a:off x="2686835" y="2739951"/>
              <a:ext cx="7634115" cy="21698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ko-KR" altLang="en-US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4592FA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현지 조사</a:t>
              </a:r>
              <a:r>
                <a:rPr lang="en-US" altLang="ko-KR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4592FA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(</a:t>
              </a:r>
              <a:r>
                <a:rPr lang="ko-KR" altLang="en-US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4592FA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연구 대상자 일상 생활에 참여</a:t>
              </a:r>
              <a:r>
                <a:rPr lang="en-US" altLang="ko-KR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4592FA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)</a:t>
              </a:r>
              <a:r>
                <a:rPr lang="ko-KR" altLang="en-US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를 통해 다른 문화권이나 부족을 연구하는 문화 인류학자들이 자주 사용</a:t>
              </a:r>
              <a:endParaRPr lang="en-US" altLang="ko-KR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8A9E359-3287-DB67-C908-454B2E0ACF58}"/>
                </a:ext>
              </a:extLst>
            </p:cNvPr>
            <p:cNvSpPr txBox="1"/>
            <p:nvPr/>
          </p:nvSpPr>
          <p:spPr>
            <a:xfrm>
              <a:off x="2361887" y="3499937"/>
              <a:ext cx="4915854" cy="309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4592FA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장기간 연구를 </a:t>
              </a: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통해 연구 대상자에 대한 </a:t>
              </a: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4592FA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심층적 이해</a:t>
              </a: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가 가능</a:t>
              </a:r>
              <a:endPara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endParaRPr>
            </a:p>
          </p:txBody>
        </p:sp>
        <p:pic>
          <p:nvPicPr>
            <p:cNvPr id="11" name="그림 10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FBF16377-5D1A-26E6-BC9B-D290838C9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1887" y="4510261"/>
              <a:ext cx="292112" cy="29211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4ABFE17-107A-F849-EDCF-3F326A3D0E0C}"/>
                </a:ext>
              </a:extLst>
            </p:cNvPr>
            <p:cNvSpPr txBox="1"/>
            <p:nvPr/>
          </p:nvSpPr>
          <p:spPr>
            <a:xfrm>
              <a:off x="2790507" y="4992154"/>
              <a:ext cx="5756238" cy="309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4592FA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시간과 비용이 많이 듦 </a:t>
              </a:r>
              <a:r>
                <a:rPr kumimoji="0" lang="en-US" altLang="ko-KR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&gt;&gt; </a:t>
              </a: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관찰하고자 하는 현상이 나타날 때까지 기다려야 하기 때문</a:t>
              </a:r>
              <a:endPara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3FF2232-4F1F-C511-82E0-8AFBBC7BA37E}"/>
                </a:ext>
              </a:extLst>
            </p:cNvPr>
            <p:cNvSpPr txBox="1"/>
            <p:nvPr/>
          </p:nvSpPr>
          <p:spPr>
            <a:xfrm>
              <a:off x="2790507" y="5411470"/>
              <a:ext cx="8030675" cy="309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연구자의 존재 자체가 연구 대상의 행동에 영향을 미쳐 평소와 다른 행동을 할 수 있음 </a:t>
              </a:r>
              <a:r>
                <a:rPr kumimoji="0" lang="en-US" altLang="ko-KR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+ </a:t>
              </a: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4592FA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예상치 못한 돌발 상황 통제 곤란</a:t>
              </a:r>
              <a:endPara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56DF09D-0B1A-99BE-30B0-5E247E6479CB}"/>
                </a:ext>
              </a:extLst>
            </p:cNvPr>
            <p:cNvSpPr txBox="1"/>
            <p:nvPr/>
          </p:nvSpPr>
          <p:spPr>
            <a:xfrm>
              <a:off x="2686835" y="3077627"/>
              <a:ext cx="4343215" cy="309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4592FA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생생한 자료</a:t>
              </a: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를 얻을 수 있으며</a:t>
              </a:r>
              <a:r>
                <a:rPr kumimoji="0" lang="en-US" altLang="ko-KR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,</a:t>
              </a: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 자료에 대한 </a:t>
              </a: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4592FA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실제성</a:t>
              </a: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이 보장됨</a:t>
              </a:r>
              <a:endPara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BC33AB6-7AC2-A04A-0F57-066D47B3DA3D}"/>
                </a:ext>
              </a:extLst>
            </p:cNvPr>
            <p:cNvSpPr txBox="1"/>
            <p:nvPr/>
          </p:nvSpPr>
          <p:spPr>
            <a:xfrm>
              <a:off x="2686835" y="3915784"/>
              <a:ext cx="3577137" cy="309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연구 대상의 </a:t>
              </a: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4592FA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사회적 상호작용과 행동 관찰</a:t>
              </a: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이 가능</a:t>
              </a:r>
              <a:endPara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F82FDBC-3891-F137-595D-D711F1A708B4}"/>
                </a:ext>
              </a:extLst>
            </p:cNvPr>
            <p:cNvSpPr txBox="1"/>
            <p:nvPr/>
          </p:nvSpPr>
          <p:spPr>
            <a:xfrm>
              <a:off x="2543798" y="5744209"/>
              <a:ext cx="5102409" cy="309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해석하는 과정에서 </a:t>
              </a: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4592FA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연구자의 주관이 지나치게 개입될</a:t>
              </a: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 가능성이 있음</a:t>
              </a:r>
              <a:endPara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409269A-EA19-F86C-D39D-7EAEA9BD7A2D}"/>
                </a:ext>
              </a:extLst>
            </p:cNvPr>
            <p:cNvSpPr txBox="1"/>
            <p:nvPr/>
          </p:nvSpPr>
          <p:spPr>
            <a:xfrm>
              <a:off x="2748635" y="4509711"/>
              <a:ext cx="1547648" cy="318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400">
                  <a:solidFill>
                    <a:prstClr val="black"/>
                  </a:solidFill>
                  <a:ea typeface="NanumGothicExtraBold" panose="020D0904000000000000" pitchFamily="50" charset="-127"/>
                </a:rPr>
                <a:t>참여 관찰법 단점</a:t>
              </a:r>
              <a:endPara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NanumGothicExtraBold" panose="020D0904000000000000" pitchFamily="50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932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그림 32">
            <a:extLst>
              <a:ext uri="{FF2B5EF4-FFF2-40B4-BE49-F238E27FC236}">
                <a16:creationId xmlns:a16="http://schemas.microsoft.com/office/drawing/2014/main" id="{DB29D8F8-F421-4504-BC52-59E6C06B1A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t="21059" b="29395"/>
          <a:stretch/>
        </p:blipFill>
        <p:spPr>
          <a:xfrm>
            <a:off x="4151338" y="1179583"/>
            <a:ext cx="2944611" cy="238625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46C7F577-0662-A16A-9F9A-E90EA6D7F28D}"/>
              </a:ext>
            </a:extLst>
          </p:cNvPr>
          <p:cNvGrpSpPr/>
          <p:nvPr/>
        </p:nvGrpSpPr>
        <p:grpSpPr>
          <a:xfrm>
            <a:off x="3030651" y="387993"/>
            <a:ext cx="6130691" cy="737724"/>
            <a:chOff x="3030654" y="641490"/>
            <a:chExt cx="6130691" cy="737724"/>
          </a:xfrm>
        </p:grpSpPr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C45A72DB-948D-0F8F-170F-98BEA1BBEC15}"/>
                </a:ext>
              </a:extLst>
            </p:cNvPr>
            <p:cNvSpPr/>
            <p:nvPr/>
          </p:nvSpPr>
          <p:spPr>
            <a:xfrm>
              <a:off x="3030654" y="641490"/>
              <a:ext cx="6130691" cy="707886"/>
            </a:xfrm>
            <a:prstGeom prst="rect">
              <a:avLst/>
            </a:prstGeom>
            <a:solidFill>
              <a:srgbClr val="5B9EF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98C5915-DBCF-0E49-5115-D85C9FBCDC80}"/>
                </a:ext>
              </a:extLst>
            </p:cNvPr>
            <p:cNvSpPr txBox="1"/>
            <p:nvPr/>
          </p:nvSpPr>
          <p:spPr>
            <a:xfrm>
              <a:off x="3772883" y="671328"/>
              <a:ext cx="46462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고딕 Std B" panose="020B0800000000000000" pitchFamily="34" charset="-127"/>
                  <a:ea typeface="Adobe 고딕 Std B" panose="020B0800000000000000" pitchFamily="34" charset="-127"/>
                  <a:cs typeface="+mn-cs"/>
                </a:rPr>
                <a:t>참여 관찰법 사례</a:t>
              </a:r>
              <a:r>
                <a:rPr kumimoji="0" lang="en-US" altLang="ko-KR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고딕 Std B" panose="020B0800000000000000" pitchFamily="34" charset="-127"/>
                  <a:ea typeface="Adobe 고딕 Std B" panose="020B0800000000000000" pitchFamily="34" charset="-127"/>
                  <a:cs typeface="+mn-cs"/>
                </a:rPr>
                <a:t>1</a:t>
              </a:r>
              <a:endParaRPr kumimoji="0" lang="ko-KR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D421A80-95D2-BB6E-9F05-51B7F9108DB1}"/>
              </a:ext>
            </a:extLst>
          </p:cNvPr>
          <p:cNvSpPr txBox="1"/>
          <p:nvPr/>
        </p:nvSpPr>
        <p:spPr>
          <a:xfrm>
            <a:off x="4151338" y="1179131"/>
            <a:ext cx="2832828" cy="2866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>
              <a:defRPr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>
                    <a:lumMod val="75000"/>
                    <a:lumOff val="2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“</a:t>
            </a:r>
            <a:r>
              <a:rPr kumimoji="0" lang="ko-KR" altLang="en-US" sz="16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이누이트 사람들의 노래 시합</a:t>
            </a:r>
            <a:r>
              <a:rPr kumimoji="0" lang="en-US" altLang="ko-KR" sz="16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”</a:t>
            </a:r>
            <a:endParaRPr kumimoji="0" lang="ko-KR" altLang="en-US" sz="1600" b="0" i="0" u="none" strike="noStrike" kern="1200" cap="none" spc="-80" normalizeH="0" baseline="0" noProof="0" dirty="0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rgbClr val="262626">
                  <a:lumMod val="75000"/>
                  <a:lumOff val="25000"/>
                </a:srgbClr>
              </a:solidFill>
              <a:effectLst/>
              <a:uLnTx/>
              <a:uFillTx/>
              <a:latin typeface="Adobe 고딕 Std B" panose="020B0800000000000000" pitchFamily="34" charset="-127"/>
              <a:ea typeface="Adobe 고딕 Std B" panose="020B0800000000000000" pitchFamily="34" charset="-127"/>
              <a:cs typeface="+mn-cs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38A75A0-6830-9070-1A54-87B097BD6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280" y="1692996"/>
            <a:ext cx="4827694" cy="463188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383BA516-453F-83C1-3452-D80B9E5C8A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1678" y="2246095"/>
            <a:ext cx="2367009" cy="11195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10A6B3-AD04-89E2-395F-C148C6AC0B1E}"/>
              </a:ext>
            </a:extLst>
          </p:cNvPr>
          <p:cNvSpPr txBox="1"/>
          <p:nvPr/>
        </p:nvSpPr>
        <p:spPr>
          <a:xfrm>
            <a:off x="6984166" y="4306852"/>
            <a:ext cx="3480477" cy="3583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>
              <a:defRPr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>
                    <a:lumMod val="75000"/>
                    <a:lumOff val="2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ㄱ</a:t>
            </a:r>
            <a:r>
              <a:rPr kumimoji="0" lang="ko-KR" altLang="en-US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 </a:t>
            </a:r>
            <a:r>
              <a:rPr kumimoji="0" lang="en-US" altLang="ko-KR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: </a:t>
            </a:r>
            <a:r>
              <a:rPr kumimoji="0" lang="ko-KR" altLang="en-US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문화 인류학 </a:t>
            </a:r>
            <a:r>
              <a:rPr kumimoji="0" lang="en-US" altLang="ko-KR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/ </a:t>
            </a:r>
            <a:r>
              <a:rPr kumimoji="0" lang="ko-KR" altLang="en-US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ㄴ</a:t>
            </a:r>
            <a:r>
              <a:rPr kumimoji="0" lang="ko-KR" altLang="en-US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 </a:t>
            </a:r>
            <a:r>
              <a:rPr kumimoji="0" lang="en-US" altLang="ko-KR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: </a:t>
            </a:r>
            <a:r>
              <a:rPr kumimoji="0" lang="ko-KR" altLang="en-US" sz="20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현지 조사</a:t>
            </a:r>
            <a:endParaRPr kumimoji="0" lang="ko-KR" altLang="en-US" sz="2000" b="0" i="0" u="none" strike="noStrike" kern="1200" cap="none" spc="-80" normalizeH="0" baseline="0" noProof="0" dirty="0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rgbClr val="262626">
                  <a:lumMod val="75000"/>
                  <a:lumOff val="25000"/>
                </a:srgbClr>
              </a:solidFill>
              <a:effectLst/>
              <a:uLnTx/>
              <a:uFillTx/>
              <a:latin typeface="Adobe 고딕 Std B" panose="020B0800000000000000" pitchFamily="34" charset="-127"/>
              <a:ea typeface="Adobe 고딕 Std B" panose="020B0800000000000000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88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사각형: 모서리가 접힌 도형 11">
            <a:extLst>
              <a:ext uri="{FF2B5EF4-FFF2-40B4-BE49-F238E27FC236}">
                <a16:creationId xmlns:a16="http://schemas.microsoft.com/office/drawing/2014/main" id="{B36F3C2C-BA28-04F6-26D4-B2EF9636A1A8}"/>
              </a:ext>
            </a:extLst>
          </p:cNvPr>
          <p:cNvSpPr/>
          <p:nvPr/>
        </p:nvSpPr>
        <p:spPr>
          <a:xfrm>
            <a:off x="1832518" y="3031015"/>
            <a:ext cx="7893246" cy="3147097"/>
          </a:xfrm>
          <a:prstGeom prst="foldedCorner">
            <a:avLst/>
          </a:prstGeom>
          <a:solidFill>
            <a:schemeClr val="bg1"/>
          </a:solidFill>
          <a:ln>
            <a:solidFill>
              <a:srgbClr val="4592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ㅎ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455681FA-B460-F7F1-271F-1990BE4294E5}"/>
              </a:ext>
            </a:extLst>
          </p:cNvPr>
          <p:cNvCxnSpPr/>
          <p:nvPr/>
        </p:nvCxnSpPr>
        <p:spPr>
          <a:xfrm>
            <a:off x="2680716" y="1344168"/>
            <a:ext cx="6830568" cy="0"/>
          </a:xfrm>
          <a:prstGeom prst="line">
            <a:avLst/>
          </a:prstGeom>
          <a:ln>
            <a:solidFill>
              <a:srgbClr val="4592F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499626" y="679888"/>
            <a:ext cx="6559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>
                <a:latin typeface="HY견고딕" panose="02030600000101010101" pitchFamily="18" charset="-127"/>
                <a:ea typeface="HY견고딕" panose="02030600000101010101" pitchFamily="18" charset="-127"/>
              </a:rPr>
              <a:t>01. </a:t>
            </a:r>
            <a:r>
              <a:rPr lang="ko-KR" altLang="en-US" sz="3200" b="1">
                <a:latin typeface="HY견고딕" panose="02030600000101010101" pitchFamily="18" charset="-127"/>
                <a:ea typeface="HY견고딕" panose="02030600000101010101" pitchFamily="18" charset="-127"/>
              </a:rPr>
              <a:t>연구에 필요한 자료 수집 방법</a:t>
            </a:r>
          </a:p>
        </p:txBody>
      </p:sp>
      <p:pic>
        <p:nvPicPr>
          <p:cNvPr id="11" name="그림 10" descr="그래픽, 스크린샷, 디자인, 폰트이(가) 표시된 사진&#10;&#10;자동 생성된 설명">
            <a:extLst>
              <a:ext uri="{FF2B5EF4-FFF2-40B4-BE49-F238E27FC236}">
                <a16:creationId xmlns:a16="http://schemas.microsoft.com/office/drawing/2014/main" id="{4DC2AA2F-A8A5-A414-5D00-CF11BCA104B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469075" y="267829"/>
            <a:ext cx="730808" cy="584647"/>
          </a:xfrm>
          <a:prstGeom prst="rect">
            <a:avLst/>
          </a:prstGeom>
        </p:spPr>
      </p:pic>
      <p:pic>
        <p:nvPicPr>
          <p:cNvPr id="23" name="그림 22" descr="그래픽, 그래픽 디자인, 클립아트, 로고이(가) 표시된 사진&#10;&#10;자동 생성된 설명">
            <a:extLst>
              <a:ext uri="{FF2B5EF4-FFF2-40B4-BE49-F238E27FC236}">
                <a16:creationId xmlns:a16="http://schemas.microsoft.com/office/drawing/2014/main" id="{4FD56821-4CF5-4E1D-6B99-CAF69A525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569" y="1502060"/>
            <a:ext cx="451853" cy="4518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F4CA24-74FD-1255-083B-217766ACE724}"/>
              </a:ext>
            </a:extLst>
          </p:cNvPr>
          <p:cNvSpPr txBox="1"/>
          <p:nvPr/>
        </p:nvSpPr>
        <p:spPr>
          <a:xfrm>
            <a:off x="3494196" y="2355579"/>
            <a:ext cx="1450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b="1">
                <a:latin typeface="HY견고딕" panose="02030600000101010101" pitchFamily="18" charset="-127"/>
                <a:ea typeface="HY견고딕" panose="02030600000101010101" pitchFamily="18" charset="-127"/>
              </a:rPr>
              <a:t>차 자료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FB4F9B-145D-804B-14A0-EFF1C9B7F391}"/>
              </a:ext>
            </a:extLst>
          </p:cNvPr>
          <p:cNvSpPr txBox="1"/>
          <p:nvPr/>
        </p:nvSpPr>
        <p:spPr>
          <a:xfrm>
            <a:off x="6581870" y="2355579"/>
            <a:ext cx="1579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>
                <a:latin typeface="HY견고딕" panose="02030600000101010101" pitchFamily="18" charset="-127"/>
                <a:ea typeface="HY견고딕" panose="02030600000101010101" pitchFamily="18" charset="-127"/>
              </a:rPr>
              <a:t>문헌 연구법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9FA13A-1513-8431-BEE0-52A42109A98F}"/>
              </a:ext>
            </a:extLst>
          </p:cNvPr>
          <p:cNvSpPr txBox="1"/>
          <p:nvPr/>
        </p:nvSpPr>
        <p:spPr>
          <a:xfrm>
            <a:off x="5041027" y="2355579"/>
            <a:ext cx="1425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b="1">
                <a:latin typeface="HY견고딕" panose="02030600000101010101" pitchFamily="18" charset="-127"/>
                <a:ea typeface="HY견고딕" panose="02030600000101010101" pitchFamily="18" charset="-127"/>
              </a:rPr>
              <a:t>차 자료</a:t>
            </a:r>
          </a:p>
        </p:txBody>
      </p:sp>
      <p:pic>
        <p:nvPicPr>
          <p:cNvPr id="21" name="그림 20" descr="블랙, 어둠이(가) 표시된 사진&#10;&#10;자동 생성된 설명">
            <a:extLst>
              <a:ext uri="{FF2B5EF4-FFF2-40B4-BE49-F238E27FC236}">
                <a16:creationId xmlns:a16="http://schemas.microsoft.com/office/drawing/2014/main" id="{975C763E-65CB-BFE4-0A3F-DEABC3226E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6563" r="63842" b="53535"/>
          <a:stretch/>
        </p:blipFill>
        <p:spPr>
          <a:xfrm>
            <a:off x="3313106" y="2365127"/>
            <a:ext cx="390043" cy="311700"/>
          </a:xfrm>
          <a:prstGeom prst="rect">
            <a:avLst/>
          </a:prstGeom>
        </p:spPr>
      </p:pic>
      <p:pic>
        <p:nvPicPr>
          <p:cNvPr id="22" name="그림 21" descr="블랙, 어둠이(가) 표시된 사진&#10;&#10;자동 생성된 설명">
            <a:extLst>
              <a:ext uri="{FF2B5EF4-FFF2-40B4-BE49-F238E27FC236}">
                <a16:creationId xmlns:a16="http://schemas.microsoft.com/office/drawing/2014/main" id="{64F8E5E9-3CDB-CAD2-57F0-97A9AF5A5F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6563" r="63842" b="53535"/>
          <a:stretch/>
        </p:blipFill>
        <p:spPr>
          <a:xfrm>
            <a:off x="4892922" y="2365127"/>
            <a:ext cx="390043" cy="311700"/>
          </a:xfrm>
          <a:prstGeom prst="rect">
            <a:avLst/>
          </a:prstGeom>
        </p:spPr>
      </p:pic>
      <p:pic>
        <p:nvPicPr>
          <p:cNvPr id="26" name="그림 25" descr="블랙, 어둠이(가) 표시된 사진&#10;&#10;자동 생성된 설명">
            <a:extLst>
              <a:ext uri="{FF2B5EF4-FFF2-40B4-BE49-F238E27FC236}">
                <a16:creationId xmlns:a16="http://schemas.microsoft.com/office/drawing/2014/main" id="{A9DA4B7F-EDD6-74A6-4DB7-976E75B7E7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6563" r="63842" b="53535"/>
          <a:stretch/>
        </p:blipFill>
        <p:spPr>
          <a:xfrm>
            <a:off x="6298569" y="2365127"/>
            <a:ext cx="390043" cy="3117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0D60C6B4-CA38-9517-DCE9-8C0E752402E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059" b="29395"/>
          <a:stretch/>
        </p:blipFill>
        <p:spPr>
          <a:xfrm>
            <a:off x="7745666" y="1610793"/>
            <a:ext cx="1454217" cy="291124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EA221B16-42E1-A54B-0E3B-045E5317C6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059" b="29395"/>
          <a:stretch/>
        </p:blipFill>
        <p:spPr>
          <a:xfrm>
            <a:off x="3838587" y="1581363"/>
            <a:ext cx="2743283" cy="301410"/>
          </a:xfrm>
          <a:prstGeom prst="rect">
            <a:avLst/>
          </a:prstGeom>
        </p:spPr>
      </p:pic>
      <p:sp>
        <p:nvSpPr>
          <p:cNvPr id="24" name="Rectangle 5">
            <a:extLst>
              <a:ext uri="{FF2B5EF4-FFF2-40B4-BE49-F238E27FC236}">
                <a16:creationId xmlns:a16="http://schemas.microsoft.com/office/drawing/2014/main" id="{D340E777-72B9-C4E6-BBF6-B525EDD0C302}"/>
              </a:ext>
            </a:extLst>
          </p:cNvPr>
          <p:cNvSpPr/>
          <p:nvPr/>
        </p:nvSpPr>
        <p:spPr>
          <a:xfrm>
            <a:off x="1197756" y="1556177"/>
            <a:ext cx="10605341" cy="343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atinLnBrk="0">
              <a:lnSpc>
                <a:spcPct val="130000"/>
              </a:lnSpc>
              <a:defRPr/>
            </a:pPr>
            <a:r>
              <a:rPr lang="ko-KR" altLang="en-US" sz="2000" b="1">
                <a:ln>
                  <a:solidFill>
                    <a:srgbClr val="4472C4">
                      <a:alpha val="0"/>
                    </a:srgbClr>
                  </a:solidFill>
                </a:ln>
                <a:latin typeface="HY견고딕" panose="02030600000101010101" pitchFamily="18" charset="-127"/>
                <a:ea typeface="HY견고딕" panose="02030600000101010101" pitchFamily="18" charset="-127"/>
                <a:cs typeface="Pretendard" panose="02000503000000020004" pitchFamily="2" charset="-127"/>
              </a:rPr>
              <a:t>사회현상의 탐구를 위한 자료 수집 방법의 유형을 이해하고 문헌 연구법에 관해 설명할 수 있다</a:t>
            </a:r>
            <a:r>
              <a:rPr lang="en-US" altLang="ko-KR" sz="2000" b="1">
                <a:ln>
                  <a:solidFill>
                    <a:srgbClr val="4472C4">
                      <a:alpha val="0"/>
                    </a:srgbClr>
                  </a:solidFill>
                </a:ln>
                <a:latin typeface="HY견고딕" panose="02030600000101010101" pitchFamily="18" charset="-127"/>
                <a:ea typeface="HY견고딕" panose="02030600000101010101" pitchFamily="18" charset="-127"/>
                <a:cs typeface="Pretendard" panose="02000503000000020004" pitchFamily="2" charset="-127"/>
              </a:rPr>
              <a:t>.</a:t>
            </a:r>
            <a:endParaRPr lang="en-US" altLang="ko-KR" sz="2000" b="1" dirty="0">
              <a:ln>
                <a:solidFill>
                  <a:srgbClr val="4472C4">
                    <a:alpha val="0"/>
                  </a:srgbClr>
                </a:solidFill>
              </a:ln>
              <a:latin typeface="HY견고딕" panose="02030600000101010101" pitchFamily="18" charset="-127"/>
              <a:ea typeface="HY견고딕" panose="02030600000101010101" pitchFamily="18" charset="-127"/>
              <a:cs typeface="Pretendard" panose="02000503000000020004" pitchFamily="2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9B473518-684F-DC70-A713-A3D8BE527F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9626" y="3269385"/>
            <a:ext cx="6236947" cy="267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7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그림 32">
            <a:extLst>
              <a:ext uri="{FF2B5EF4-FFF2-40B4-BE49-F238E27FC236}">
                <a16:creationId xmlns:a16="http://schemas.microsoft.com/office/drawing/2014/main" id="{DB29D8F8-F421-4504-BC52-59E6C06B1A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t="21059" b="29395"/>
          <a:stretch/>
        </p:blipFill>
        <p:spPr>
          <a:xfrm>
            <a:off x="3853030" y="1158745"/>
            <a:ext cx="4663550" cy="238625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46C7F577-0662-A16A-9F9A-E90EA6D7F28D}"/>
              </a:ext>
            </a:extLst>
          </p:cNvPr>
          <p:cNvGrpSpPr/>
          <p:nvPr/>
        </p:nvGrpSpPr>
        <p:grpSpPr>
          <a:xfrm>
            <a:off x="3030651" y="387993"/>
            <a:ext cx="6130691" cy="737724"/>
            <a:chOff x="3030654" y="641490"/>
            <a:chExt cx="6130691" cy="737724"/>
          </a:xfrm>
        </p:grpSpPr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C45A72DB-948D-0F8F-170F-98BEA1BBEC15}"/>
                </a:ext>
              </a:extLst>
            </p:cNvPr>
            <p:cNvSpPr/>
            <p:nvPr/>
          </p:nvSpPr>
          <p:spPr>
            <a:xfrm>
              <a:off x="3030654" y="641490"/>
              <a:ext cx="6130691" cy="707886"/>
            </a:xfrm>
            <a:prstGeom prst="rect">
              <a:avLst/>
            </a:prstGeom>
            <a:solidFill>
              <a:srgbClr val="5B9EF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98C5915-DBCF-0E49-5115-D85C9FBCDC80}"/>
                </a:ext>
              </a:extLst>
            </p:cNvPr>
            <p:cNvSpPr txBox="1"/>
            <p:nvPr/>
          </p:nvSpPr>
          <p:spPr>
            <a:xfrm>
              <a:off x="3772883" y="671328"/>
              <a:ext cx="46462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고딕 Std B" panose="020B0800000000000000" pitchFamily="34" charset="-127"/>
                  <a:ea typeface="Adobe 고딕 Std B" panose="020B0800000000000000" pitchFamily="34" charset="-127"/>
                  <a:cs typeface="+mn-cs"/>
                </a:rPr>
                <a:t>참여 관찰법 사례</a:t>
              </a:r>
              <a:r>
                <a:rPr kumimoji="0" lang="en-US" altLang="ko-KR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고딕 Std B" panose="020B0800000000000000" pitchFamily="34" charset="-127"/>
                  <a:ea typeface="Adobe 고딕 Std B" panose="020B0800000000000000" pitchFamily="34" charset="-127"/>
                  <a:cs typeface="+mn-cs"/>
                </a:rPr>
                <a:t>2</a:t>
              </a:r>
              <a:endParaRPr kumimoji="0" lang="ko-KR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D421A80-95D2-BB6E-9F05-51B7F9108DB1}"/>
              </a:ext>
            </a:extLst>
          </p:cNvPr>
          <p:cNvSpPr txBox="1"/>
          <p:nvPr/>
        </p:nvSpPr>
        <p:spPr>
          <a:xfrm>
            <a:off x="3853030" y="1155555"/>
            <a:ext cx="4625626" cy="2866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>
              <a:defRPr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>
                    <a:lumMod val="75000"/>
                    <a:lumOff val="2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“</a:t>
            </a:r>
            <a:r>
              <a:rPr kumimoji="0" lang="ko-KR" altLang="en-US" sz="16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대중문화 속 </a:t>
            </a:r>
            <a:r>
              <a:rPr lang="en-US" altLang="ko-KR" sz="160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 </a:t>
            </a:r>
            <a:r>
              <a:rPr lang="ko-KR" altLang="en-US" sz="160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아이돌</a:t>
            </a:r>
            <a:r>
              <a:rPr lang="en-US" altLang="ko-KR" sz="160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-</a:t>
            </a:r>
            <a:r>
              <a:rPr lang="ko-KR" altLang="en-US" sz="160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latin typeface="Adobe 고딕 Std B" panose="020B0800000000000000" pitchFamily="34" charset="-127"/>
                <a:ea typeface="Adobe 고딕 Std B" panose="020B0800000000000000" pitchFamily="34" charset="-127"/>
              </a:rPr>
              <a:t>팬</a:t>
            </a:r>
            <a:r>
              <a:rPr kumimoji="0" lang="ko-KR" altLang="en-US" sz="16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 관계에 대한 참여 관찰 연구</a:t>
            </a:r>
            <a:r>
              <a:rPr kumimoji="0" lang="en-US" altLang="ko-KR" sz="16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”</a:t>
            </a:r>
            <a:endParaRPr kumimoji="0" lang="ko-KR" altLang="en-US" sz="1600" b="0" i="0" u="none" strike="noStrike" kern="1200" cap="none" spc="-80" normalizeH="0" baseline="0" noProof="0" dirty="0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rgbClr val="262626">
                  <a:lumMod val="75000"/>
                  <a:lumOff val="25000"/>
                </a:srgbClr>
              </a:solidFill>
              <a:effectLst/>
              <a:uLnTx/>
              <a:uFillTx/>
              <a:latin typeface="Adobe 고딕 Std B" panose="020B0800000000000000" pitchFamily="34" charset="-127"/>
              <a:ea typeface="Adobe 고딕 Std B" panose="020B0800000000000000" pitchFamily="34" charset="-127"/>
              <a:cs typeface="+mn-cs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C8F39CE-F3FA-60A5-5C9E-24B081E65A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714" y="1501913"/>
            <a:ext cx="3788469" cy="5118008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B93E6E49-3F55-33B6-B421-D65A1CC34A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4365" y="1794173"/>
            <a:ext cx="1485900" cy="828675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4CA0342A-39DC-C6F9-855B-E5F1F7C1EF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8592"/>
          <a:stretch/>
        </p:blipFill>
        <p:spPr>
          <a:xfrm>
            <a:off x="5914365" y="3452966"/>
            <a:ext cx="1533525" cy="686274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E8D26031-5A18-DE81-E2B7-02811ED419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4365" y="5107498"/>
            <a:ext cx="1533525" cy="88582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1FD49401-A63C-9918-E796-2E51D75F61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0505" y="1656783"/>
            <a:ext cx="3617575" cy="4548895"/>
          </a:xfrm>
          <a:prstGeom prst="rect">
            <a:avLst/>
          </a:prstGeom>
        </p:spPr>
      </p:pic>
      <p:pic>
        <p:nvPicPr>
          <p:cNvPr id="8" name="그림 7" descr="원, 봄, 코일 스프링, 자연이(가) 표시된 사진&#10;&#10;자동 생성된 설명">
            <a:extLst>
              <a:ext uri="{FF2B5EF4-FFF2-40B4-BE49-F238E27FC236}">
                <a16:creationId xmlns:a16="http://schemas.microsoft.com/office/drawing/2014/main" id="{5EC54349-57EE-55EC-DFFC-7EF6C937CD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4500" b="87500" l="68000" r="87200">
                        <a14:foregroundMark x1="69000" y1="80200" x2="69000" y2="80200"/>
                        <a14:foregroundMark x1="69000" y1="80700" x2="69000" y2="80700"/>
                        <a14:foregroundMark x1="68600" y1="82000" x2="68600" y2="82000"/>
                        <a14:foregroundMark x1="68000" y1="82900" x2="68000" y2="82900"/>
                        <a14:foregroundMark x1="80900" y1="74500" x2="80900" y2="74500"/>
                        <a14:foregroundMark x1="77400" y1="87400" x2="77400" y2="8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26" t="73028" r="10436" b="10818"/>
          <a:stretch/>
        </p:blipFill>
        <p:spPr>
          <a:xfrm>
            <a:off x="8003078" y="1794173"/>
            <a:ext cx="832058" cy="336748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753D061-0DBF-7204-DE7F-187109B8C97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9161342" y="1866303"/>
            <a:ext cx="2340116" cy="336749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B5966120-EC7C-A1A5-C2A3-A404A42B46D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7805408" y="2099936"/>
            <a:ext cx="1933884" cy="336749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119DDD3-71D2-C368-8921-0896E0C8E34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7822750" y="2355076"/>
            <a:ext cx="1933884" cy="336749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97CA6CD9-59D5-637A-5966-6097EC02764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9721951" y="5201217"/>
            <a:ext cx="1468132" cy="336749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7C264CD9-6AB5-3690-FE63-4FB2AE067F3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10187703" y="5415763"/>
            <a:ext cx="1237770" cy="336749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0F60D7E8-BD3F-A742-099A-72F9BA39A44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7913642" y="5656574"/>
            <a:ext cx="3701954" cy="336749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E678A211-0BE8-B10F-AAAC-1AEE6B74494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7978130" y="5890207"/>
            <a:ext cx="1163607" cy="33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6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 descr="스크린샷, 직사각형, 디자인, 문구용품이(가) 표시된 사진&#10;&#10;자동 생성된 설명">
            <a:extLst>
              <a:ext uri="{FF2B5EF4-FFF2-40B4-BE49-F238E27FC236}">
                <a16:creationId xmlns:a16="http://schemas.microsoft.com/office/drawing/2014/main" id="{A25D240B-9341-8D79-FB49-A463CC5DFD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172" y="1544864"/>
            <a:ext cx="5326638" cy="4403263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BF03F758-D855-3E8F-EDCF-14FF3932BE3F}"/>
              </a:ext>
            </a:extLst>
          </p:cNvPr>
          <p:cNvSpPr/>
          <p:nvPr/>
        </p:nvSpPr>
        <p:spPr>
          <a:xfrm>
            <a:off x="4080063" y="389875"/>
            <a:ext cx="3425675" cy="707886"/>
          </a:xfrm>
          <a:prstGeom prst="rect">
            <a:avLst/>
          </a:prstGeom>
          <a:solidFill>
            <a:srgbClr val="5B9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C337FE-B286-34A8-0D01-B7E2A5C4F008}"/>
              </a:ext>
            </a:extLst>
          </p:cNvPr>
          <p:cNvSpPr txBox="1"/>
          <p:nvPr/>
        </p:nvSpPr>
        <p:spPr>
          <a:xfrm>
            <a:off x="3743602" y="366973"/>
            <a:ext cx="4182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>
                <a:solidFill>
                  <a:schemeClr val="bg1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총 정리</a:t>
            </a:r>
            <a:r>
              <a:rPr lang="en-US" altLang="ko-KR" sz="4000">
                <a:solidFill>
                  <a:schemeClr val="bg1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 Time</a:t>
            </a:r>
            <a:endParaRPr lang="ko-KR" altLang="en-US" sz="4000">
              <a:solidFill>
                <a:schemeClr val="bg1"/>
              </a:solidFill>
              <a:latin typeface="NanumGothicExtraBold" panose="020D0904000000000000" pitchFamily="50" charset="-127"/>
              <a:ea typeface="NanumGothicExtraBold" panose="020D0904000000000000" pitchFamily="50" charset="-127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306A871-C227-EA44-B23A-D294745B16AA}"/>
              </a:ext>
            </a:extLst>
          </p:cNvPr>
          <p:cNvSpPr txBox="1"/>
          <p:nvPr/>
        </p:nvSpPr>
        <p:spPr>
          <a:xfrm>
            <a:off x="3596857" y="1127344"/>
            <a:ext cx="4329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>
                <a:solidFill>
                  <a:srgbClr val="4592FA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사회현상에 대한 자료 수집 방법</a:t>
            </a:r>
          </a:p>
        </p:txBody>
      </p:sp>
      <p:pic>
        <p:nvPicPr>
          <p:cNvPr id="6" name="그림 5" descr="스크린샷, 직사각형, 디자인, 문구용품이(가) 표시된 사진&#10;&#10;자동 생성된 설명">
            <a:extLst>
              <a:ext uri="{FF2B5EF4-FFF2-40B4-BE49-F238E27FC236}">
                <a16:creationId xmlns:a16="http://schemas.microsoft.com/office/drawing/2014/main" id="{934AF581-D3EC-A2F6-69AC-2957F4041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87" y="1544864"/>
            <a:ext cx="4949523" cy="45370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D9EEDA-C04A-7767-555E-61FF36D0BE10}"/>
              </a:ext>
            </a:extLst>
          </p:cNvPr>
          <p:cNvSpPr txBox="1"/>
          <p:nvPr/>
        </p:nvSpPr>
        <p:spPr>
          <a:xfrm>
            <a:off x="1683336" y="2742578"/>
            <a:ext cx="3227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양적 자료 수집 방법</a:t>
            </a: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2B07566B-9833-3DD1-1055-AEAC39C170B6}"/>
              </a:ext>
            </a:extLst>
          </p:cNvPr>
          <p:cNvGrpSpPr/>
          <p:nvPr/>
        </p:nvGrpSpPr>
        <p:grpSpPr>
          <a:xfrm>
            <a:off x="1124754" y="3420280"/>
            <a:ext cx="1409293" cy="314460"/>
            <a:chOff x="1124754" y="3420280"/>
            <a:chExt cx="1409293" cy="31446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D124812-D846-CAEE-ACE0-17927A66E739}"/>
                </a:ext>
              </a:extLst>
            </p:cNvPr>
            <p:cNvSpPr txBox="1"/>
            <p:nvPr/>
          </p:nvSpPr>
          <p:spPr>
            <a:xfrm>
              <a:off x="1404274" y="3420280"/>
              <a:ext cx="11297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>
                  <a:solidFill>
                    <a:srgbClr val="4592FA"/>
                  </a:solidFill>
                  <a:latin typeface="NanumGothicExtraBold" panose="020D0904000000000000" pitchFamily="50" charset="-127"/>
                  <a:ea typeface="NanumGothicExtraBold" panose="020D0904000000000000" pitchFamily="50" charset="-127"/>
                </a:rPr>
                <a:t>질문지법</a:t>
              </a:r>
            </a:p>
          </p:txBody>
        </p:sp>
        <p:pic>
          <p:nvPicPr>
            <p:cNvPr id="35" name="그림 34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EA530568-2EF8-272B-367A-0908CDD8C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754" y="3443384"/>
              <a:ext cx="269751" cy="291356"/>
            </a:xfrm>
            <a:prstGeom prst="rect">
              <a:avLst/>
            </a:prstGeom>
          </p:spPr>
        </p:pic>
      </p:grp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0240F902-4877-E231-0633-CE30CF27E172}"/>
              </a:ext>
            </a:extLst>
          </p:cNvPr>
          <p:cNvGrpSpPr/>
          <p:nvPr/>
        </p:nvGrpSpPr>
        <p:grpSpPr>
          <a:xfrm>
            <a:off x="1124753" y="3796263"/>
            <a:ext cx="1769528" cy="307777"/>
            <a:chOff x="1124753" y="3796263"/>
            <a:chExt cx="1769528" cy="307777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FEC763D-5E4A-F935-AE2D-762FCD017B68}"/>
                </a:ext>
              </a:extLst>
            </p:cNvPr>
            <p:cNvSpPr txBox="1"/>
            <p:nvPr/>
          </p:nvSpPr>
          <p:spPr>
            <a:xfrm>
              <a:off x="1259628" y="3796263"/>
              <a:ext cx="16346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>
                  <a:latin typeface="NanumGothicExtraBold" panose="020D0904000000000000" pitchFamily="50" charset="-127"/>
                  <a:ea typeface="NanumGothicExtraBold" panose="020D0904000000000000" pitchFamily="50" charset="-127"/>
                </a:rPr>
                <a:t>모집단</a:t>
              </a:r>
              <a:r>
                <a:rPr lang="en-US" altLang="ko-KR" sz="1400">
                  <a:latin typeface="NanumGothicExtraBold" panose="020D0904000000000000" pitchFamily="50" charset="-127"/>
                  <a:ea typeface="NanumGothicExtraBold" panose="020D0904000000000000" pitchFamily="50" charset="-127"/>
                </a:rPr>
                <a:t>, </a:t>
              </a:r>
              <a:r>
                <a:rPr lang="ko-KR" altLang="en-US" sz="1400">
                  <a:latin typeface="NanumGothicExtraBold" panose="020D0904000000000000" pitchFamily="50" charset="-127"/>
                  <a:ea typeface="NanumGothicExtraBold" panose="020D0904000000000000" pitchFamily="50" charset="-127"/>
                </a:rPr>
                <a:t>표본</a:t>
              </a:r>
            </a:p>
          </p:txBody>
        </p:sp>
        <p:pic>
          <p:nvPicPr>
            <p:cNvPr id="39" name="그림 38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471E3643-7BDA-4251-D291-16DA871F3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753" y="3802946"/>
              <a:ext cx="269751" cy="291356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5C13566-A73B-1419-F983-92C7510B9CF8}"/>
              </a:ext>
            </a:extLst>
          </p:cNvPr>
          <p:cNvSpPr txBox="1"/>
          <p:nvPr/>
        </p:nvSpPr>
        <p:spPr>
          <a:xfrm>
            <a:off x="1420278" y="4168606"/>
            <a:ext cx="14740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대표성의 원리</a:t>
            </a:r>
          </a:p>
        </p:txBody>
      </p:sp>
      <p:pic>
        <p:nvPicPr>
          <p:cNvPr id="4" name="그림 3" descr="그래픽, 일렉트릭 블루, 스크린샷, 상징이(가) 표시된 사진&#10;&#10;자동 생성된 설명">
            <a:extLst>
              <a:ext uri="{FF2B5EF4-FFF2-40B4-BE49-F238E27FC236}">
                <a16:creationId xmlns:a16="http://schemas.microsoft.com/office/drawing/2014/main" id="{D18F1336-CB33-1EC0-001F-3ECF0ED6FE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753" y="4168606"/>
            <a:ext cx="269751" cy="291356"/>
          </a:xfrm>
          <a:prstGeom prst="rect">
            <a:avLst/>
          </a:prstGeom>
        </p:spPr>
      </p:pic>
      <p:grpSp>
        <p:nvGrpSpPr>
          <p:cNvPr id="60" name="그룹 59">
            <a:extLst>
              <a:ext uri="{FF2B5EF4-FFF2-40B4-BE49-F238E27FC236}">
                <a16:creationId xmlns:a16="http://schemas.microsoft.com/office/drawing/2014/main" id="{4B10BB6F-B77A-529F-9D65-E96357362F51}"/>
              </a:ext>
            </a:extLst>
          </p:cNvPr>
          <p:cNvGrpSpPr/>
          <p:nvPr/>
        </p:nvGrpSpPr>
        <p:grpSpPr>
          <a:xfrm>
            <a:off x="1124753" y="4557309"/>
            <a:ext cx="1561155" cy="337705"/>
            <a:chOff x="1124753" y="4557309"/>
            <a:chExt cx="1561155" cy="33770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0002E07-D9DF-68BB-1827-4EE932B8C367}"/>
                </a:ext>
              </a:extLst>
            </p:cNvPr>
            <p:cNvSpPr txBox="1"/>
            <p:nvPr/>
          </p:nvSpPr>
          <p:spPr>
            <a:xfrm>
              <a:off x="1493211" y="4587237"/>
              <a:ext cx="11926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>
                  <a:latin typeface="NanumGothicExtraBold" panose="020D0904000000000000" pitchFamily="50" charset="-127"/>
                  <a:ea typeface="NanumGothicExtraBold" panose="020D0904000000000000" pitchFamily="50" charset="-127"/>
                </a:rPr>
                <a:t>무작위 추출</a:t>
              </a:r>
            </a:p>
          </p:txBody>
        </p:sp>
        <p:pic>
          <p:nvPicPr>
            <p:cNvPr id="18" name="그림 17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8D9FD1D4-63D8-6C19-9B10-8E47AAAC3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753" y="4557309"/>
              <a:ext cx="269751" cy="291356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76E9A55-7BEE-D08B-BCA2-30F296A83587}"/>
              </a:ext>
            </a:extLst>
          </p:cNvPr>
          <p:cNvSpPr txBox="1"/>
          <p:nvPr/>
        </p:nvSpPr>
        <p:spPr>
          <a:xfrm>
            <a:off x="3483526" y="3441150"/>
            <a:ext cx="1311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>
                <a:solidFill>
                  <a:srgbClr val="4592FA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실험법</a:t>
            </a:r>
          </a:p>
        </p:txBody>
      </p:sp>
      <p:pic>
        <p:nvPicPr>
          <p:cNvPr id="20" name="그림 19" descr="그래픽, 일렉트릭 블루, 스크린샷, 상징이(가) 표시된 사진&#10;&#10;자동 생성된 설명">
            <a:extLst>
              <a:ext uri="{FF2B5EF4-FFF2-40B4-BE49-F238E27FC236}">
                <a16:creationId xmlns:a16="http://schemas.microsoft.com/office/drawing/2014/main" id="{B9547512-4954-23D9-1B58-503B69F12D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638" y="3441150"/>
            <a:ext cx="269751" cy="2913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739390-7F99-3EFD-242F-BFABC1DCD218}"/>
              </a:ext>
            </a:extLst>
          </p:cNvPr>
          <p:cNvSpPr txBox="1"/>
          <p:nvPr/>
        </p:nvSpPr>
        <p:spPr>
          <a:xfrm>
            <a:off x="3631643" y="3805082"/>
            <a:ext cx="1170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독립 변수</a:t>
            </a:r>
          </a:p>
        </p:txBody>
      </p:sp>
      <p:pic>
        <p:nvPicPr>
          <p:cNvPr id="13" name="그림 12" descr="그래픽, 일렉트릭 블루, 스크린샷, 상징이(가) 표시된 사진&#10;&#10;자동 생성된 설명">
            <a:extLst>
              <a:ext uri="{FF2B5EF4-FFF2-40B4-BE49-F238E27FC236}">
                <a16:creationId xmlns:a16="http://schemas.microsoft.com/office/drawing/2014/main" id="{B328813D-DDAA-E9B8-5F4F-178D904279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767" y="3811765"/>
            <a:ext cx="269751" cy="2913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D17AE28-A9A4-7A6E-7C79-3228F3601572}"/>
              </a:ext>
            </a:extLst>
          </p:cNvPr>
          <p:cNvSpPr txBox="1"/>
          <p:nvPr/>
        </p:nvSpPr>
        <p:spPr>
          <a:xfrm>
            <a:off x="3624303" y="4172022"/>
            <a:ext cx="1170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종속 변수</a:t>
            </a:r>
          </a:p>
        </p:txBody>
      </p:sp>
      <p:pic>
        <p:nvPicPr>
          <p:cNvPr id="15" name="그림 14" descr="그래픽, 일렉트릭 블루, 스크린샷, 상징이(가) 표시된 사진&#10;&#10;자동 생성된 설명">
            <a:extLst>
              <a:ext uri="{FF2B5EF4-FFF2-40B4-BE49-F238E27FC236}">
                <a16:creationId xmlns:a16="http://schemas.microsoft.com/office/drawing/2014/main" id="{980F1D85-516D-CF6E-C4E2-5ED67ECC10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427" y="4178705"/>
            <a:ext cx="269751" cy="29135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0F2CD28-018E-C8B1-B21F-01EE98A6C011}"/>
              </a:ext>
            </a:extLst>
          </p:cNvPr>
          <p:cNvSpPr txBox="1"/>
          <p:nvPr/>
        </p:nvSpPr>
        <p:spPr>
          <a:xfrm>
            <a:off x="3681442" y="4587237"/>
            <a:ext cx="17625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실험 집단</a:t>
            </a:r>
            <a:r>
              <a:rPr lang="en-US" altLang="ko-KR" sz="14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, </a:t>
            </a:r>
            <a:r>
              <a:rPr lang="ko-KR" altLang="en-US" sz="14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통제 집단</a:t>
            </a:r>
          </a:p>
        </p:txBody>
      </p:sp>
      <p:pic>
        <p:nvPicPr>
          <p:cNvPr id="27" name="그림 26" descr="그래픽, 일렉트릭 블루, 스크린샷, 상징이(가) 표시된 사진&#10;&#10;자동 생성된 설명">
            <a:extLst>
              <a:ext uri="{FF2B5EF4-FFF2-40B4-BE49-F238E27FC236}">
                <a16:creationId xmlns:a16="http://schemas.microsoft.com/office/drawing/2014/main" id="{6C44B498-2816-C5F1-1B48-F2B1DA06F8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427" y="4588950"/>
            <a:ext cx="269751" cy="29135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960A544-A81D-540E-D6D8-0B316D0EC0BD}"/>
              </a:ext>
            </a:extLst>
          </p:cNvPr>
          <p:cNvSpPr txBox="1"/>
          <p:nvPr/>
        </p:nvSpPr>
        <p:spPr>
          <a:xfrm>
            <a:off x="7505738" y="2742578"/>
            <a:ext cx="3227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질적 자료 수집 방법</a:t>
            </a:r>
          </a:p>
        </p:txBody>
      </p: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42988A2B-1C4E-B9A1-DB52-985667FD07AE}"/>
              </a:ext>
            </a:extLst>
          </p:cNvPr>
          <p:cNvGrpSpPr/>
          <p:nvPr/>
        </p:nvGrpSpPr>
        <p:grpSpPr>
          <a:xfrm>
            <a:off x="6884300" y="3302012"/>
            <a:ext cx="1409293" cy="314460"/>
            <a:chOff x="1124754" y="3420280"/>
            <a:chExt cx="1409293" cy="31446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40DCE06-85E0-B56B-5BA3-2A55DFDB23E0}"/>
                </a:ext>
              </a:extLst>
            </p:cNvPr>
            <p:cNvSpPr txBox="1"/>
            <p:nvPr/>
          </p:nvSpPr>
          <p:spPr>
            <a:xfrm>
              <a:off x="1404274" y="3420280"/>
              <a:ext cx="11297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>
                  <a:solidFill>
                    <a:srgbClr val="4592FA"/>
                  </a:solidFill>
                  <a:latin typeface="NanumGothicExtraBold" panose="020D0904000000000000" pitchFamily="50" charset="-127"/>
                  <a:ea typeface="NanumGothicExtraBold" panose="020D0904000000000000" pitchFamily="50" charset="-127"/>
                </a:rPr>
                <a:t>면접법</a:t>
              </a:r>
            </a:p>
          </p:txBody>
        </p:sp>
        <p:pic>
          <p:nvPicPr>
            <p:cNvPr id="36" name="그림 35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53777AA6-1B10-E65A-16F3-13C0EDDBC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754" y="3443384"/>
              <a:ext cx="269751" cy="291356"/>
            </a:xfrm>
            <a:prstGeom prst="rect">
              <a:avLst/>
            </a:prstGeom>
          </p:spPr>
        </p:pic>
      </p:grp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FD9C86EF-43A6-E1FC-DD0B-0DD38FC27CAC}"/>
              </a:ext>
            </a:extLst>
          </p:cNvPr>
          <p:cNvGrpSpPr/>
          <p:nvPr/>
        </p:nvGrpSpPr>
        <p:grpSpPr>
          <a:xfrm>
            <a:off x="9323972" y="3302012"/>
            <a:ext cx="1409293" cy="314460"/>
            <a:chOff x="1124754" y="3420280"/>
            <a:chExt cx="1409293" cy="314460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4D591E8-B2BF-D4E3-5AF1-003348F5A347}"/>
                </a:ext>
              </a:extLst>
            </p:cNvPr>
            <p:cNvSpPr txBox="1"/>
            <p:nvPr/>
          </p:nvSpPr>
          <p:spPr>
            <a:xfrm>
              <a:off x="1404274" y="3420280"/>
              <a:ext cx="11297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>
                  <a:solidFill>
                    <a:srgbClr val="4592FA"/>
                  </a:solidFill>
                  <a:latin typeface="NanumGothicExtraBold" panose="020D0904000000000000" pitchFamily="50" charset="-127"/>
                  <a:ea typeface="NanumGothicExtraBold" panose="020D0904000000000000" pitchFamily="50" charset="-127"/>
                </a:rPr>
                <a:t>참여 관찰법</a:t>
              </a:r>
            </a:p>
          </p:txBody>
        </p:sp>
        <p:pic>
          <p:nvPicPr>
            <p:cNvPr id="43" name="그림 42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46F43337-A18A-67A0-23C3-4A1C8EE0A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754" y="3443384"/>
              <a:ext cx="269751" cy="291356"/>
            </a:xfrm>
            <a:prstGeom prst="rect">
              <a:avLst/>
            </a:prstGeom>
          </p:spPr>
        </p:pic>
      </p:grp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49260E3A-EE46-C2EE-3E23-0F741CDB9D43}"/>
              </a:ext>
            </a:extLst>
          </p:cNvPr>
          <p:cNvGrpSpPr/>
          <p:nvPr/>
        </p:nvGrpSpPr>
        <p:grpSpPr>
          <a:xfrm>
            <a:off x="9216428" y="3811765"/>
            <a:ext cx="1769528" cy="307777"/>
            <a:chOff x="1124753" y="3796263"/>
            <a:chExt cx="1769528" cy="307777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D86D27E-C601-2E69-4BA0-1202F4672CF3}"/>
                </a:ext>
              </a:extLst>
            </p:cNvPr>
            <p:cNvSpPr txBox="1"/>
            <p:nvPr/>
          </p:nvSpPr>
          <p:spPr>
            <a:xfrm>
              <a:off x="1259628" y="3796263"/>
              <a:ext cx="16346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>
                  <a:latin typeface="NanumGothicExtraBold" panose="020D0904000000000000" pitchFamily="50" charset="-127"/>
                  <a:ea typeface="NanumGothicExtraBold" panose="020D0904000000000000" pitchFamily="50" charset="-127"/>
                </a:rPr>
                <a:t>일상 생활에 참여</a:t>
              </a:r>
            </a:p>
          </p:txBody>
        </p:sp>
        <p:pic>
          <p:nvPicPr>
            <p:cNvPr id="47" name="그림 46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6A9B24FB-7B18-DB8E-862C-24612EDF5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753" y="3802946"/>
              <a:ext cx="269751" cy="291356"/>
            </a:xfrm>
            <a:prstGeom prst="rect">
              <a:avLst/>
            </a:prstGeom>
          </p:spPr>
        </p:pic>
      </p:grpSp>
      <p:grpSp>
        <p:nvGrpSpPr>
          <p:cNvPr id="48" name="그룹 47">
            <a:extLst>
              <a:ext uri="{FF2B5EF4-FFF2-40B4-BE49-F238E27FC236}">
                <a16:creationId xmlns:a16="http://schemas.microsoft.com/office/drawing/2014/main" id="{EDB61DBA-5153-5688-8691-B69E9B6EE3B8}"/>
              </a:ext>
            </a:extLst>
          </p:cNvPr>
          <p:cNvGrpSpPr/>
          <p:nvPr/>
        </p:nvGrpSpPr>
        <p:grpSpPr>
          <a:xfrm>
            <a:off x="6780275" y="4403420"/>
            <a:ext cx="2372486" cy="307777"/>
            <a:chOff x="1124753" y="3796263"/>
            <a:chExt cx="2372486" cy="307777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C6FE276-629A-641A-93DA-04A88980BB90}"/>
                </a:ext>
              </a:extLst>
            </p:cNvPr>
            <p:cNvSpPr txBox="1"/>
            <p:nvPr/>
          </p:nvSpPr>
          <p:spPr>
            <a:xfrm>
              <a:off x="1259628" y="3796263"/>
              <a:ext cx="22376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>
                  <a:latin typeface="NanumGothicExtraBold" panose="020D0904000000000000" pitchFamily="50" charset="-127"/>
                  <a:ea typeface="NanumGothicExtraBold" panose="020D0904000000000000" pitchFamily="50" charset="-127"/>
                </a:rPr>
                <a:t>보충 설명</a:t>
              </a:r>
              <a:r>
                <a:rPr lang="en-US" altLang="ko-KR" sz="1400">
                  <a:latin typeface="NanumGothicExtraBold" panose="020D0904000000000000" pitchFamily="50" charset="-127"/>
                  <a:ea typeface="NanumGothicExtraBold" panose="020D0904000000000000" pitchFamily="50" charset="-127"/>
                </a:rPr>
                <a:t>, </a:t>
              </a:r>
              <a:r>
                <a:rPr lang="ko-KR" altLang="en-US" sz="1400">
                  <a:latin typeface="NanumGothicExtraBold" panose="020D0904000000000000" pitchFamily="50" charset="-127"/>
                  <a:ea typeface="NanumGothicExtraBold" panose="020D0904000000000000" pitchFamily="50" charset="-127"/>
                </a:rPr>
                <a:t>응답의 정확성</a:t>
              </a:r>
            </a:p>
          </p:txBody>
        </p:sp>
        <p:pic>
          <p:nvPicPr>
            <p:cNvPr id="50" name="그림 49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09E1788E-2D7D-F501-05C7-F53A79250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753" y="3802946"/>
              <a:ext cx="269751" cy="291356"/>
            </a:xfrm>
            <a:prstGeom prst="rect">
              <a:avLst/>
            </a:prstGeom>
          </p:spPr>
        </p:pic>
      </p:grp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59598D54-CDAB-8500-8955-59C545D104D6}"/>
              </a:ext>
            </a:extLst>
          </p:cNvPr>
          <p:cNvGrpSpPr/>
          <p:nvPr/>
        </p:nvGrpSpPr>
        <p:grpSpPr>
          <a:xfrm>
            <a:off x="6745194" y="3908955"/>
            <a:ext cx="1769528" cy="307777"/>
            <a:chOff x="1124753" y="3796263"/>
            <a:chExt cx="1769528" cy="307777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8C36CB6-3D88-9E54-7710-F5B6600C1B55}"/>
                </a:ext>
              </a:extLst>
            </p:cNvPr>
            <p:cNvSpPr txBox="1"/>
            <p:nvPr/>
          </p:nvSpPr>
          <p:spPr>
            <a:xfrm>
              <a:off x="1259628" y="3796263"/>
              <a:ext cx="16346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>
                  <a:latin typeface="NanumGothicExtraBold" panose="020D0904000000000000" pitchFamily="50" charset="-127"/>
                  <a:ea typeface="NanumGothicExtraBold" panose="020D0904000000000000" pitchFamily="50" charset="-127"/>
                </a:rPr>
                <a:t>깊이 있는 정보</a:t>
              </a:r>
            </a:p>
          </p:txBody>
        </p:sp>
        <p:pic>
          <p:nvPicPr>
            <p:cNvPr id="53" name="그림 52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20E08AAD-4728-043C-5438-1835D0469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753" y="3802946"/>
              <a:ext cx="269751" cy="291356"/>
            </a:xfrm>
            <a:prstGeom prst="rect">
              <a:avLst/>
            </a:prstGeom>
          </p:spPr>
        </p:pic>
      </p:grpSp>
      <p:grpSp>
        <p:nvGrpSpPr>
          <p:cNvPr id="54" name="그룹 53">
            <a:extLst>
              <a:ext uri="{FF2B5EF4-FFF2-40B4-BE49-F238E27FC236}">
                <a16:creationId xmlns:a16="http://schemas.microsoft.com/office/drawing/2014/main" id="{E5C03C91-1801-63FA-50FA-CEC4529162F2}"/>
              </a:ext>
            </a:extLst>
          </p:cNvPr>
          <p:cNvGrpSpPr/>
          <p:nvPr/>
        </p:nvGrpSpPr>
        <p:grpSpPr>
          <a:xfrm>
            <a:off x="9216428" y="4227241"/>
            <a:ext cx="1769528" cy="307777"/>
            <a:chOff x="1124753" y="3796263"/>
            <a:chExt cx="1769528" cy="307777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315EC75-C26B-138F-61AA-C992F906A8D2}"/>
                </a:ext>
              </a:extLst>
            </p:cNvPr>
            <p:cNvSpPr txBox="1"/>
            <p:nvPr/>
          </p:nvSpPr>
          <p:spPr>
            <a:xfrm>
              <a:off x="1259628" y="3796263"/>
              <a:ext cx="16346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>
                  <a:latin typeface="NanumGothicExtraBold" panose="020D0904000000000000" pitchFamily="50" charset="-127"/>
                  <a:ea typeface="NanumGothicExtraBold" panose="020D0904000000000000" pitchFamily="50" charset="-127"/>
                </a:rPr>
                <a:t>심층적 이해</a:t>
              </a:r>
            </a:p>
          </p:txBody>
        </p:sp>
        <p:pic>
          <p:nvPicPr>
            <p:cNvPr id="56" name="그림 55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3044CEB7-0A39-801D-0560-BA0D725BA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753" y="3802946"/>
              <a:ext cx="269751" cy="291356"/>
            </a:xfrm>
            <a:prstGeom prst="rect">
              <a:avLst/>
            </a:prstGeom>
          </p:spPr>
        </p:pic>
      </p:grpSp>
      <p:grpSp>
        <p:nvGrpSpPr>
          <p:cNvPr id="57" name="그룹 56">
            <a:extLst>
              <a:ext uri="{FF2B5EF4-FFF2-40B4-BE49-F238E27FC236}">
                <a16:creationId xmlns:a16="http://schemas.microsoft.com/office/drawing/2014/main" id="{2D98D971-8962-FE1F-603A-226044DFDF65}"/>
              </a:ext>
            </a:extLst>
          </p:cNvPr>
          <p:cNvGrpSpPr/>
          <p:nvPr/>
        </p:nvGrpSpPr>
        <p:grpSpPr>
          <a:xfrm>
            <a:off x="6780275" y="4841201"/>
            <a:ext cx="2372486" cy="307777"/>
            <a:chOff x="1124753" y="3796263"/>
            <a:chExt cx="2372486" cy="307777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982576D-4260-7C5A-C777-B9921CAF7F83}"/>
                </a:ext>
              </a:extLst>
            </p:cNvPr>
            <p:cNvSpPr txBox="1"/>
            <p:nvPr/>
          </p:nvSpPr>
          <p:spPr>
            <a:xfrm>
              <a:off x="1259628" y="3796263"/>
              <a:ext cx="22376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>
                  <a:latin typeface="NanumGothicExtraBold" panose="020D0904000000000000" pitchFamily="50" charset="-127"/>
                  <a:ea typeface="NanumGothicExtraBold" panose="020D0904000000000000" pitchFamily="50" charset="-127"/>
                </a:rPr>
                <a:t>전문성 요구</a:t>
              </a:r>
              <a:r>
                <a:rPr lang="en-US" altLang="ko-KR" sz="1400">
                  <a:latin typeface="NanumGothicExtraBold" panose="020D0904000000000000" pitchFamily="50" charset="-127"/>
                  <a:ea typeface="NanumGothicExtraBold" panose="020D0904000000000000" pitchFamily="50" charset="-127"/>
                </a:rPr>
                <a:t>, </a:t>
              </a:r>
              <a:r>
                <a:rPr lang="ko-KR" altLang="en-US" sz="1400">
                  <a:latin typeface="NanumGothicExtraBold" panose="020D0904000000000000" pitchFamily="50" charset="-127"/>
                  <a:ea typeface="NanumGothicExtraBold" panose="020D0904000000000000" pitchFamily="50" charset="-127"/>
                </a:rPr>
                <a:t>주관 개입 </a:t>
              </a:r>
            </a:p>
          </p:txBody>
        </p:sp>
        <p:pic>
          <p:nvPicPr>
            <p:cNvPr id="59" name="그림 58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E1892E2E-9B70-5DE5-9DB6-01E122EBA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753" y="3802946"/>
              <a:ext cx="269751" cy="291356"/>
            </a:xfrm>
            <a:prstGeom prst="rect">
              <a:avLst/>
            </a:prstGeom>
          </p:spPr>
        </p:pic>
      </p:grpSp>
      <p:grpSp>
        <p:nvGrpSpPr>
          <p:cNvPr id="61" name="그룹 60">
            <a:extLst>
              <a:ext uri="{FF2B5EF4-FFF2-40B4-BE49-F238E27FC236}">
                <a16:creationId xmlns:a16="http://schemas.microsoft.com/office/drawing/2014/main" id="{63E5B66C-B6E2-72A0-80FA-931D392197C7}"/>
              </a:ext>
            </a:extLst>
          </p:cNvPr>
          <p:cNvGrpSpPr/>
          <p:nvPr/>
        </p:nvGrpSpPr>
        <p:grpSpPr>
          <a:xfrm>
            <a:off x="1124753" y="5007694"/>
            <a:ext cx="2003111" cy="337705"/>
            <a:chOff x="1124753" y="4557309"/>
            <a:chExt cx="2003111" cy="337705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A727576-7F2F-0542-024A-3B032D885A31}"/>
                </a:ext>
              </a:extLst>
            </p:cNvPr>
            <p:cNvSpPr txBox="1"/>
            <p:nvPr/>
          </p:nvSpPr>
          <p:spPr>
            <a:xfrm>
              <a:off x="1493211" y="4587237"/>
              <a:ext cx="16346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>
                  <a:latin typeface="NanumGothicExtraBold" panose="020D0904000000000000" pitchFamily="50" charset="-127"/>
                  <a:ea typeface="NanumGothicExtraBold" panose="020D0904000000000000" pitchFamily="50" charset="-127"/>
                </a:rPr>
                <a:t>질문지 회수율 낮음</a:t>
              </a:r>
            </a:p>
          </p:txBody>
        </p:sp>
        <p:pic>
          <p:nvPicPr>
            <p:cNvPr id="64" name="그림 63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2514BB16-C863-89CA-0B7C-4D94DA531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753" y="4557309"/>
              <a:ext cx="269751" cy="291356"/>
            </a:xfrm>
            <a:prstGeom prst="rect">
              <a:avLst/>
            </a:prstGeom>
          </p:spPr>
        </p:pic>
      </p:grpSp>
      <p:grpSp>
        <p:nvGrpSpPr>
          <p:cNvPr id="65" name="그룹 64">
            <a:extLst>
              <a:ext uri="{FF2B5EF4-FFF2-40B4-BE49-F238E27FC236}">
                <a16:creationId xmlns:a16="http://schemas.microsoft.com/office/drawing/2014/main" id="{09C91D3F-2DC4-8196-4A4D-C34D60F0D7FC}"/>
              </a:ext>
            </a:extLst>
          </p:cNvPr>
          <p:cNvGrpSpPr/>
          <p:nvPr/>
        </p:nvGrpSpPr>
        <p:grpSpPr>
          <a:xfrm>
            <a:off x="3429512" y="5001245"/>
            <a:ext cx="1769323" cy="307777"/>
            <a:chOff x="1124753" y="4550860"/>
            <a:chExt cx="1769323" cy="307777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734EE08-A930-59E5-C38F-DBC01205CED0}"/>
                </a:ext>
              </a:extLst>
            </p:cNvPr>
            <p:cNvSpPr txBox="1"/>
            <p:nvPr/>
          </p:nvSpPr>
          <p:spPr>
            <a:xfrm>
              <a:off x="1259423" y="4550860"/>
              <a:ext cx="16346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>
                  <a:latin typeface="NanumGothicExtraBold" panose="020D0904000000000000" pitchFamily="50" charset="-127"/>
                  <a:ea typeface="NanumGothicExtraBold" panose="020D0904000000000000" pitchFamily="50" charset="-127"/>
                </a:rPr>
                <a:t>윤리적 문제 등</a:t>
              </a:r>
            </a:p>
          </p:txBody>
        </p:sp>
        <p:pic>
          <p:nvPicPr>
            <p:cNvPr id="67" name="그림 66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410F3BB6-6123-BC59-E2EC-4681B91F8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753" y="4557309"/>
              <a:ext cx="269751" cy="291356"/>
            </a:xfrm>
            <a:prstGeom prst="rect">
              <a:avLst/>
            </a:prstGeom>
          </p:spPr>
        </p:pic>
      </p:grpSp>
      <p:grpSp>
        <p:nvGrpSpPr>
          <p:cNvPr id="68" name="그룹 67">
            <a:extLst>
              <a:ext uri="{FF2B5EF4-FFF2-40B4-BE49-F238E27FC236}">
                <a16:creationId xmlns:a16="http://schemas.microsoft.com/office/drawing/2014/main" id="{1FE4E935-E027-EF25-C37C-B7FA61316BD9}"/>
              </a:ext>
            </a:extLst>
          </p:cNvPr>
          <p:cNvGrpSpPr/>
          <p:nvPr/>
        </p:nvGrpSpPr>
        <p:grpSpPr>
          <a:xfrm>
            <a:off x="9099159" y="4634730"/>
            <a:ext cx="2372486" cy="307777"/>
            <a:chOff x="1124753" y="3796263"/>
            <a:chExt cx="2372486" cy="307777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7626751-FDEE-DDF0-9FD6-4568B0E50246}"/>
                </a:ext>
              </a:extLst>
            </p:cNvPr>
            <p:cNvSpPr txBox="1"/>
            <p:nvPr/>
          </p:nvSpPr>
          <p:spPr>
            <a:xfrm>
              <a:off x="1259628" y="3796263"/>
              <a:ext cx="22376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>
                  <a:latin typeface="NanumGothicExtraBold" panose="020D0904000000000000" pitchFamily="50" charset="-127"/>
                  <a:ea typeface="NanumGothicExtraBold" panose="020D0904000000000000" pitchFamily="50" charset="-127"/>
                </a:rPr>
                <a:t>돌발 상황 통제 곤란</a:t>
              </a:r>
            </a:p>
          </p:txBody>
        </p:sp>
        <p:pic>
          <p:nvPicPr>
            <p:cNvPr id="70" name="그림 69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2FE833CF-C829-789B-3637-403F11F5B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753" y="3802946"/>
              <a:ext cx="269751" cy="291356"/>
            </a:xfrm>
            <a:prstGeom prst="rect">
              <a:avLst/>
            </a:prstGeom>
          </p:spPr>
        </p:pic>
      </p:grpSp>
      <p:grpSp>
        <p:nvGrpSpPr>
          <p:cNvPr id="71" name="그룹 70">
            <a:extLst>
              <a:ext uri="{FF2B5EF4-FFF2-40B4-BE49-F238E27FC236}">
                <a16:creationId xmlns:a16="http://schemas.microsoft.com/office/drawing/2014/main" id="{D922542A-C056-5823-0DA8-81D25E8EE987}"/>
              </a:ext>
            </a:extLst>
          </p:cNvPr>
          <p:cNvGrpSpPr/>
          <p:nvPr/>
        </p:nvGrpSpPr>
        <p:grpSpPr>
          <a:xfrm>
            <a:off x="9099159" y="5027313"/>
            <a:ext cx="2372486" cy="307777"/>
            <a:chOff x="1124753" y="3796263"/>
            <a:chExt cx="2372486" cy="307777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3B5FB79-C838-BA1B-4449-0B41BEFEBF07}"/>
                </a:ext>
              </a:extLst>
            </p:cNvPr>
            <p:cNvSpPr txBox="1"/>
            <p:nvPr/>
          </p:nvSpPr>
          <p:spPr>
            <a:xfrm>
              <a:off x="1259628" y="3796263"/>
              <a:ext cx="22376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>
                  <a:latin typeface="NanumGothicExtraBold" panose="020D0904000000000000" pitchFamily="50" charset="-127"/>
                  <a:ea typeface="NanumGothicExtraBold" panose="020D0904000000000000" pitchFamily="50" charset="-127"/>
                </a:rPr>
                <a:t>시간</a:t>
              </a:r>
              <a:r>
                <a:rPr lang="en-US" altLang="ko-KR" sz="1400">
                  <a:latin typeface="NanumGothicExtraBold" panose="020D0904000000000000" pitchFamily="50" charset="-127"/>
                  <a:ea typeface="NanumGothicExtraBold" panose="020D0904000000000000" pitchFamily="50" charset="-127"/>
                </a:rPr>
                <a:t>, </a:t>
              </a:r>
              <a:r>
                <a:rPr lang="ko-KR" altLang="en-US" sz="1400">
                  <a:latin typeface="NanumGothicExtraBold" panose="020D0904000000000000" pitchFamily="50" charset="-127"/>
                  <a:ea typeface="NanumGothicExtraBold" panose="020D0904000000000000" pitchFamily="50" charset="-127"/>
                </a:rPr>
                <a:t>비용</a:t>
              </a:r>
              <a:r>
                <a:rPr lang="en-US" altLang="ko-KR" sz="1400">
                  <a:latin typeface="NanumGothicExtraBold" panose="020D0904000000000000" pitchFamily="50" charset="-127"/>
                  <a:ea typeface="NanumGothicExtraBold" panose="020D0904000000000000" pitchFamily="50" charset="-127"/>
                </a:rPr>
                <a:t>, </a:t>
              </a:r>
              <a:r>
                <a:rPr lang="ko-KR" altLang="en-US" sz="1400">
                  <a:latin typeface="NanumGothicExtraBold" panose="020D0904000000000000" pitchFamily="50" charset="-127"/>
                  <a:ea typeface="NanumGothicExtraBold" panose="020D0904000000000000" pitchFamily="50" charset="-127"/>
                </a:rPr>
                <a:t>주관 개입 문제</a:t>
              </a:r>
            </a:p>
          </p:txBody>
        </p:sp>
        <p:pic>
          <p:nvPicPr>
            <p:cNvPr id="73" name="그림 72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18B17C51-3C08-9B7A-0682-6262071AE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753" y="3802946"/>
              <a:ext cx="269751" cy="2913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5205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BF03F758-D855-3E8F-EDCF-14FF3932BE3F}"/>
              </a:ext>
            </a:extLst>
          </p:cNvPr>
          <p:cNvSpPr/>
          <p:nvPr/>
        </p:nvSpPr>
        <p:spPr>
          <a:xfrm>
            <a:off x="4080063" y="389875"/>
            <a:ext cx="3425675" cy="707886"/>
          </a:xfrm>
          <a:prstGeom prst="rect">
            <a:avLst/>
          </a:prstGeom>
          <a:solidFill>
            <a:srgbClr val="5B9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C337FE-B286-34A8-0D01-B7E2A5C4F008}"/>
              </a:ext>
            </a:extLst>
          </p:cNvPr>
          <p:cNvSpPr txBox="1"/>
          <p:nvPr/>
        </p:nvSpPr>
        <p:spPr>
          <a:xfrm>
            <a:off x="3743602" y="366973"/>
            <a:ext cx="4182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>
                <a:solidFill>
                  <a:schemeClr val="bg1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총 정리</a:t>
            </a:r>
            <a:r>
              <a:rPr lang="en-US" altLang="ko-KR" sz="4000">
                <a:solidFill>
                  <a:schemeClr val="bg1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 Time</a:t>
            </a:r>
            <a:endParaRPr lang="ko-KR" altLang="en-US" sz="4000">
              <a:solidFill>
                <a:schemeClr val="bg1"/>
              </a:solidFill>
              <a:latin typeface="NanumGothicExtraBold" panose="020D0904000000000000" pitchFamily="50" charset="-127"/>
              <a:ea typeface="NanumGothicExtraBold" panose="020D0904000000000000" pitchFamily="50" charset="-127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306A871-C227-EA44-B23A-D294745B16AA}"/>
              </a:ext>
            </a:extLst>
          </p:cNvPr>
          <p:cNvSpPr txBox="1"/>
          <p:nvPr/>
        </p:nvSpPr>
        <p:spPr>
          <a:xfrm>
            <a:off x="3596857" y="1127344"/>
            <a:ext cx="4329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>
                <a:solidFill>
                  <a:srgbClr val="4592FA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사회현상에 대한 자료 수집 방법</a:t>
            </a:r>
          </a:p>
        </p:txBody>
      </p:sp>
      <p:pic>
        <p:nvPicPr>
          <p:cNvPr id="6" name="그림 5" descr="스크린샷, 직사각형, 디자인, 문구용품이(가) 표시된 사진&#10;&#10;자동 생성된 설명">
            <a:extLst>
              <a:ext uri="{FF2B5EF4-FFF2-40B4-BE49-F238E27FC236}">
                <a16:creationId xmlns:a16="http://schemas.microsoft.com/office/drawing/2014/main" id="{934AF581-D3EC-A2F6-69AC-2957F4041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57" y="1296621"/>
            <a:ext cx="6467252" cy="51715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D9EEDA-C04A-7767-555E-61FF36D0BE10}"/>
              </a:ext>
            </a:extLst>
          </p:cNvPr>
          <p:cNvSpPr txBox="1"/>
          <p:nvPr/>
        </p:nvSpPr>
        <p:spPr>
          <a:xfrm>
            <a:off x="3547530" y="2751287"/>
            <a:ext cx="5096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양적 자료 수집 방법 </a:t>
            </a:r>
            <a:r>
              <a:rPr lang="en-US" altLang="ko-KR" sz="20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+ </a:t>
            </a:r>
            <a:r>
              <a:rPr lang="ko-KR" altLang="en-US" sz="20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질적 자료 수집 방법</a:t>
            </a: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2B07566B-9833-3DD1-1055-AEAC39C170B6}"/>
              </a:ext>
            </a:extLst>
          </p:cNvPr>
          <p:cNvGrpSpPr/>
          <p:nvPr/>
        </p:nvGrpSpPr>
        <p:grpSpPr>
          <a:xfrm>
            <a:off x="5359636" y="3244541"/>
            <a:ext cx="1409293" cy="314460"/>
            <a:chOff x="1124754" y="3420280"/>
            <a:chExt cx="1409293" cy="31446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D124812-D846-CAEE-ACE0-17927A66E739}"/>
                </a:ext>
              </a:extLst>
            </p:cNvPr>
            <p:cNvSpPr txBox="1"/>
            <p:nvPr/>
          </p:nvSpPr>
          <p:spPr>
            <a:xfrm>
              <a:off x="1404274" y="3420280"/>
              <a:ext cx="11297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>
                  <a:solidFill>
                    <a:srgbClr val="4592FA"/>
                  </a:solidFill>
                  <a:latin typeface="NanumGothicExtraBold" panose="020D0904000000000000" pitchFamily="50" charset="-127"/>
                  <a:ea typeface="NanumGothicExtraBold" panose="020D0904000000000000" pitchFamily="50" charset="-127"/>
                </a:rPr>
                <a:t>문헌 연구법</a:t>
              </a:r>
            </a:p>
          </p:txBody>
        </p:sp>
        <p:pic>
          <p:nvPicPr>
            <p:cNvPr id="35" name="그림 34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EA530568-2EF8-272B-367A-0908CDD8C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754" y="3443384"/>
              <a:ext cx="269751" cy="291356"/>
            </a:xfrm>
            <a:prstGeom prst="rect">
              <a:avLst/>
            </a:prstGeom>
          </p:spPr>
        </p:pic>
      </p:grp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0240F902-4877-E231-0633-CE30CF27E172}"/>
              </a:ext>
            </a:extLst>
          </p:cNvPr>
          <p:cNvGrpSpPr/>
          <p:nvPr/>
        </p:nvGrpSpPr>
        <p:grpSpPr>
          <a:xfrm>
            <a:off x="4478633" y="3676565"/>
            <a:ext cx="3215096" cy="319450"/>
            <a:chOff x="1124753" y="3802946"/>
            <a:chExt cx="3215096" cy="319450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FEC763D-5E4A-F935-AE2D-762FCD017B68}"/>
                </a:ext>
              </a:extLst>
            </p:cNvPr>
            <p:cNvSpPr txBox="1"/>
            <p:nvPr/>
          </p:nvSpPr>
          <p:spPr>
            <a:xfrm>
              <a:off x="1349221" y="3814619"/>
              <a:ext cx="29906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>
                  <a:latin typeface="NanumGothicExtraBold" panose="020D0904000000000000" pitchFamily="50" charset="-127"/>
                  <a:ea typeface="NanumGothicExtraBold" panose="020D0904000000000000" pitchFamily="50" charset="-127"/>
                </a:rPr>
                <a:t>이미 존재하는 문헌에서 자료 수집</a:t>
              </a:r>
            </a:p>
          </p:txBody>
        </p:sp>
        <p:pic>
          <p:nvPicPr>
            <p:cNvPr id="39" name="그림 38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471E3643-7BDA-4251-D291-16DA871F3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753" y="3802946"/>
              <a:ext cx="269751" cy="291356"/>
            </a:xfrm>
            <a:prstGeom prst="rect">
              <a:avLst/>
            </a:prstGeom>
          </p:spPr>
        </p:pic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65CD60A5-EB0A-3EB9-517D-6B0ED77B0DE1}"/>
              </a:ext>
            </a:extLst>
          </p:cNvPr>
          <p:cNvGrpSpPr/>
          <p:nvPr/>
        </p:nvGrpSpPr>
        <p:grpSpPr>
          <a:xfrm>
            <a:off x="4223434" y="4484855"/>
            <a:ext cx="3380702" cy="307777"/>
            <a:chOff x="869554" y="3786624"/>
            <a:chExt cx="3380702" cy="30777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207F148-B653-C37D-2809-F7CFBA40D21A}"/>
                </a:ext>
              </a:extLst>
            </p:cNvPr>
            <p:cNvSpPr txBox="1"/>
            <p:nvPr/>
          </p:nvSpPr>
          <p:spPr>
            <a:xfrm>
              <a:off x="869554" y="3786624"/>
              <a:ext cx="33807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>
                  <a:latin typeface="NanumGothicExtraBold" panose="020D0904000000000000" pitchFamily="50" charset="-127"/>
                  <a:ea typeface="NanumGothicExtraBold" panose="020D0904000000000000" pitchFamily="50" charset="-127"/>
                </a:rPr>
                <a:t>시간과 공간의 제약이 적음</a:t>
              </a:r>
            </a:p>
          </p:txBody>
        </p:sp>
        <p:pic>
          <p:nvPicPr>
            <p:cNvPr id="9" name="그림 8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5942D7AF-9992-D0FB-8261-F6859B5F0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753" y="3802946"/>
              <a:ext cx="269751" cy="291356"/>
            </a:xfrm>
            <a:prstGeom prst="rect">
              <a:avLst/>
            </a:prstGeom>
          </p:spPr>
        </p:pic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8C9D394A-8205-38B2-001D-F34C7C5C1E4C}"/>
              </a:ext>
            </a:extLst>
          </p:cNvPr>
          <p:cNvGrpSpPr/>
          <p:nvPr/>
        </p:nvGrpSpPr>
        <p:grpSpPr>
          <a:xfrm>
            <a:off x="4478633" y="4054494"/>
            <a:ext cx="3650453" cy="311610"/>
            <a:chOff x="1124753" y="3802946"/>
            <a:chExt cx="3650453" cy="31161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42D8390-8667-45DF-2E56-2F2585BB94F3}"/>
                </a:ext>
              </a:extLst>
            </p:cNvPr>
            <p:cNvSpPr txBox="1"/>
            <p:nvPr/>
          </p:nvSpPr>
          <p:spPr>
            <a:xfrm>
              <a:off x="1394504" y="3806779"/>
              <a:ext cx="33807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>
                  <a:latin typeface="NanumGothicExtraBold" panose="020D0904000000000000" pitchFamily="50" charset="-127"/>
                  <a:ea typeface="NanumGothicExtraBold" panose="020D0904000000000000" pitchFamily="50" charset="-127"/>
                </a:rPr>
                <a:t>양적 연구 방법</a:t>
              </a:r>
              <a:r>
                <a:rPr lang="en-US" altLang="ko-KR" sz="1400">
                  <a:latin typeface="NanumGothicExtraBold" panose="020D0904000000000000" pitchFamily="50" charset="-127"/>
                  <a:ea typeface="NanumGothicExtraBold" panose="020D0904000000000000" pitchFamily="50" charset="-127"/>
                </a:rPr>
                <a:t>/ </a:t>
              </a:r>
              <a:r>
                <a:rPr lang="ko-KR" altLang="en-US" sz="1400">
                  <a:latin typeface="NanumGothicExtraBold" panose="020D0904000000000000" pitchFamily="50" charset="-127"/>
                  <a:ea typeface="NanumGothicExtraBold" panose="020D0904000000000000" pitchFamily="50" charset="-127"/>
                </a:rPr>
                <a:t>질적 연구 방법 모두 활용</a:t>
              </a:r>
            </a:p>
          </p:txBody>
        </p:sp>
        <p:pic>
          <p:nvPicPr>
            <p:cNvPr id="22" name="그림 21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B248E3B4-D268-62EC-C5B3-46DCB37E1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753" y="3802946"/>
              <a:ext cx="269751" cy="291356"/>
            </a:xfrm>
            <a:prstGeom prst="rect">
              <a:avLst/>
            </a:prstGeom>
          </p:spPr>
        </p:pic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FA1DA8E0-4A62-02C7-3631-DAC578AF80F8}"/>
              </a:ext>
            </a:extLst>
          </p:cNvPr>
          <p:cNvGrpSpPr/>
          <p:nvPr/>
        </p:nvGrpSpPr>
        <p:grpSpPr>
          <a:xfrm>
            <a:off x="4144601" y="4872522"/>
            <a:ext cx="3380702" cy="325125"/>
            <a:chOff x="790721" y="3769177"/>
            <a:chExt cx="3380702" cy="32512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DE7304D-5CF8-0443-2DD9-9AD99A51F6C5}"/>
                </a:ext>
              </a:extLst>
            </p:cNvPr>
            <p:cNvSpPr txBox="1"/>
            <p:nvPr/>
          </p:nvSpPr>
          <p:spPr>
            <a:xfrm>
              <a:off x="790721" y="3769177"/>
              <a:ext cx="33807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>
                  <a:latin typeface="NanumGothicExtraBold" panose="020D0904000000000000" pitchFamily="50" charset="-127"/>
                  <a:ea typeface="NanumGothicExtraBold" panose="020D0904000000000000" pitchFamily="50" charset="-127"/>
                </a:rPr>
                <a:t>기존 연구 동향 파악 유용</a:t>
              </a:r>
            </a:p>
          </p:txBody>
        </p:sp>
        <p:pic>
          <p:nvPicPr>
            <p:cNvPr id="25" name="그림 24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CB8F328F-1855-CE7A-1D51-A76A80046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753" y="3802946"/>
              <a:ext cx="269751" cy="291356"/>
            </a:xfrm>
            <a:prstGeom prst="rect">
              <a:avLst/>
            </a:prstGeom>
          </p:spPr>
        </p:pic>
      </p:grpSp>
      <p:grpSp>
        <p:nvGrpSpPr>
          <p:cNvPr id="74" name="그룹 73">
            <a:extLst>
              <a:ext uri="{FF2B5EF4-FFF2-40B4-BE49-F238E27FC236}">
                <a16:creationId xmlns:a16="http://schemas.microsoft.com/office/drawing/2014/main" id="{1B8EB2C7-1AF8-6764-F04D-C2DCD2AB7F3F}"/>
              </a:ext>
            </a:extLst>
          </p:cNvPr>
          <p:cNvGrpSpPr/>
          <p:nvPr/>
        </p:nvGrpSpPr>
        <p:grpSpPr>
          <a:xfrm>
            <a:off x="4478633" y="5299050"/>
            <a:ext cx="4585505" cy="307777"/>
            <a:chOff x="1124753" y="3796263"/>
            <a:chExt cx="4585505" cy="307777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9BA5DD4-54C6-D1A2-35C7-7493DBD6C91C}"/>
                </a:ext>
              </a:extLst>
            </p:cNvPr>
            <p:cNvSpPr txBox="1"/>
            <p:nvPr/>
          </p:nvSpPr>
          <p:spPr>
            <a:xfrm>
              <a:off x="1259628" y="3796263"/>
              <a:ext cx="44506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>
                  <a:latin typeface="NanumGothicExtraBold" panose="020D0904000000000000" pitchFamily="50" charset="-127"/>
                  <a:ea typeface="NanumGothicExtraBold" panose="020D0904000000000000" pitchFamily="50" charset="-127"/>
                </a:rPr>
                <a:t>정확성</a:t>
              </a:r>
              <a:r>
                <a:rPr lang="en-US" altLang="ko-KR" sz="1400">
                  <a:latin typeface="NanumGothicExtraBold" panose="020D0904000000000000" pitchFamily="50" charset="-127"/>
                  <a:ea typeface="NanumGothicExtraBold" panose="020D0904000000000000" pitchFamily="50" charset="-127"/>
                </a:rPr>
                <a:t>, </a:t>
              </a:r>
              <a:r>
                <a:rPr lang="ko-KR" altLang="en-US" sz="1400">
                  <a:latin typeface="NanumGothicExtraBold" panose="020D0904000000000000" pitchFamily="50" charset="-127"/>
                  <a:ea typeface="NanumGothicExtraBold" panose="020D0904000000000000" pitchFamily="50" charset="-127"/>
                </a:rPr>
                <a:t>신뢰도 확보 어려움</a:t>
              </a:r>
              <a:r>
                <a:rPr lang="en-US" altLang="ko-KR" sz="1400">
                  <a:latin typeface="NanumGothicExtraBold" panose="020D0904000000000000" pitchFamily="50" charset="-127"/>
                  <a:ea typeface="NanumGothicExtraBold" panose="020D0904000000000000" pitchFamily="50" charset="-127"/>
                </a:rPr>
                <a:t>, </a:t>
              </a:r>
              <a:r>
                <a:rPr lang="ko-KR" altLang="en-US" sz="1400">
                  <a:latin typeface="NanumGothicExtraBold" panose="020D0904000000000000" pitchFamily="50" charset="-127"/>
                  <a:ea typeface="NanumGothicExtraBold" panose="020D0904000000000000" pitchFamily="50" charset="-127"/>
                </a:rPr>
                <a:t>연구자 주관 개입 가능성</a:t>
              </a:r>
            </a:p>
          </p:txBody>
        </p:sp>
        <p:pic>
          <p:nvPicPr>
            <p:cNvPr id="76" name="그림 75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E3F4231E-428A-DC1A-2320-276A664D0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753" y="3802946"/>
              <a:ext cx="269751" cy="2913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71856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5018DE25-31D4-5830-9F03-A3F55A8968E4}"/>
              </a:ext>
            </a:extLst>
          </p:cNvPr>
          <p:cNvSpPr/>
          <p:nvPr/>
        </p:nvSpPr>
        <p:spPr>
          <a:xfrm>
            <a:off x="1263002" y="2956764"/>
            <a:ext cx="10126257" cy="30094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latinLnBrk="0">
              <a:defRPr/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611C21BC-04E6-8654-1559-09F9EDF4D23E}"/>
              </a:ext>
            </a:extLst>
          </p:cNvPr>
          <p:cNvSpPr/>
          <p:nvPr/>
        </p:nvSpPr>
        <p:spPr>
          <a:xfrm>
            <a:off x="1263002" y="2743203"/>
            <a:ext cx="1403370" cy="425292"/>
          </a:xfrm>
          <a:prstGeom prst="rect">
            <a:avLst/>
          </a:prstGeom>
          <a:solidFill>
            <a:srgbClr val="4592FA"/>
          </a:solidFill>
          <a:ln>
            <a:noFill/>
          </a:ln>
          <a:effectLst>
            <a:outerShdw blurRad="889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latinLnBrk="0">
              <a:defRPr/>
            </a:pPr>
            <a:r>
              <a:rPr lang="ko-KR" altLang="en-US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종류</a:t>
            </a:r>
            <a:endParaRPr 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anumGothicExtraBold" panose="020D0904000000000000" pitchFamily="50" charset="-127"/>
              <a:ea typeface="NanumGothicExtraBold" panose="020D0904000000000000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3585172" y="741324"/>
            <a:ext cx="4879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자료의</a:t>
            </a:r>
            <a:r>
              <a:rPr lang="en-US" altLang="ko-KR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고딕 Std B" panose="020B0800000000000000" pitchFamily="34" charset="-127"/>
                <a:ea typeface="Adobe 고딕 Std B" panose="020B0800000000000000" pitchFamily="34" charset="-127"/>
              </a:rPr>
              <a:t> </a:t>
            </a:r>
            <a:r>
              <a:rPr lang="ko-KR" alt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종류</a:t>
            </a: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47" y="1622555"/>
            <a:ext cx="866906" cy="4360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66B29E-F403-2C64-B3F1-AAF9CDCED88D}"/>
              </a:ext>
            </a:extLst>
          </p:cNvPr>
          <p:cNvSpPr txBox="1"/>
          <p:nvPr/>
        </p:nvSpPr>
        <p:spPr>
          <a:xfrm>
            <a:off x="2052647" y="3415426"/>
            <a:ext cx="1233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>
                <a:solidFill>
                  <a:srgbClr val="4592FA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1</a:t>
            </a:r>
            <a:r>
              <a:rPr lang="ko-KR" altLang="en-US">
                <a:solidFill>
                  <a:srgbClr val="4592FA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차 자료</a:t>
            </a:r>
            <a:endParaRPr lang="en-US" altLang="ko-KR">
              <a:solidFill>
                <a:srgbClr val="4592FA"/>
              </a:solidFill>
              <a:latin typeface="NanumGothicExtraBold" panose="020D0904000000000000" pitchFamily="50" charset="-127"/>
              <a:ea typeface="NanumGothicExtraBold" panose="020D0904000000000000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086A72-9F39-5382-AD57-FA4C997CC519}"/>
              </a:ext>
            </a:extLst>
          </p:cNvPr>
          <p:cNvSpPr txBox="1"/>
          <p:nvPr/>
        </p:nvSpPr>
        <p:spPr>
          <a:xfrm>
            <a:off x="2036551" y="4781264"/>
            <a:ext cx="1997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>
                <a:solidFill>
                  <a:srgbClr val="4592FA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2</a:t>
            </a:r>
            <a:r>
              <a:rPr lang="ko-KR" altLang="en-US">
                <a:solidFill>
                  <a:srgbClr val="4592FA"/>
                </a:solidFill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차 자료</a:t>
            </a:r>
            <a:endParaRPr lang="en-US" altLang="ko-KR">
              <a:solidFill>
                <a:srgbClr val="4592FA"/>
              </a:solidFill>
              <a:latin typeface="NanumGothicExtraBold" panose="020D0904000000000000" pitchFamily="50" charset="-127"/>
              <a:ea typeface="NanumGothicExtraBold" panose="020D0904000000000000" pitchFamily="50" charset="-127"/>
            </a:endParaRPr>
          </a:p>
        </p:txBody>
      </p:sp>
      <p:pic>
        <p:nvPicPr>
          <p:cNvPr id="13" name="그림 12" descr="그래픽, 디자인이(가) 표시된 사진&#10;&#10;자동 생성된 설명">
            <a:extLst>
              <a:ext uri="{FF2B5EF4-FFF2-40B4-BE49-F238E27FC236}">
                <a16:creationId xmlns:a16="http://schemas.microsoft.com/office/drawing/2014/main" id="{E6F80ED3-CD19-0890-C8DB-688F4ADAE6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416" y="3399309"/>
            <a:ext cx="329135" cy="329135"/>
          </a:xfrm>
          <a:prstGeom prst="rect">
            <a:avLst/>
          </a:prstGeom>
        </p:spPr>
      </p:pic>
      <p:pic>
        <p:nvPicPr>
          <p:cNvPr id="15" name="그림 14" descr="그래픽, 디자인이(가) 표시된 사진&#10;&#10;자동 생성된 설명">
            <a:extLst>
              <a:ext uri="{FF2B5EF4-FFF2-40B4-BE49-F238E27FC236}">
                <a16:creationId xmlns:a16="http://schemas.microsoft.com/office/drawing/2014/main" id="{F396C21F-57A0-3EF0-CD7E-F98FD6F2D1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047" y="4768241"/>
            <a:ext cx="329135" cy="329135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DD751FBA-1384-8E33-BD0B-494C59D2AD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4404552" y="1754932"/>
            <a:ext cx="3684761" cy="23862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0C42621B-4E4E-4265-C639-3F3762B4E7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9454878" y="1761494"/>
            <a:ext cx="1252270" cy="2386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1484853" y="1696141"/>
            <a:ext cx="10556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사회현상을 탐구하기 위해서는 연구 주제에 적합한 연구방법을 결정하고</a:t>
            </a:r>
            <a:r>
              <a:rPr lang="en-US" altLang="ko-KR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  <a:r>
              <a:rPr lang="ko-KR" altLang="en-US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이에 따라 자료를 수집해야 한다</a:t>
            </a:r>
            <a:r>
              <a:rPr lang="en-US" altLang="ko-KR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</a:t>
            </a:r>
            <a:endParaRPr lang="ko-KR" altLang="en-US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075E4F-ED4D-CCA0-126D-EEEEBC57C5A2}"/>
              </a:ext>
            </a:extLst>
          </p:cNvPr>
          <p:cNvSpPr txBox="1"/>
          <p:nvPr/>
        </p:nvSpPr>
        <p:spPr>
          <a:xfrm>
            <a:off x="2104015" y="3853089"/>
            <a:ext cx="4505015" cy="373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sz="1400" b="1" spc="-15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• </a:t>
            </a:r>
            <a:r>
              <a:rPr kumimoji="0" lang="ko-KR" altLang="en-US" sz="1400" b="1" i="0" u="none" strike="noStrike" kern="1200" cap="none" spc="-15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연구자가 자신의 의도에 따라 직접 수집하여 작성한 자료</a:t>
            </a:r>
            <a:endParaRPr kumimoji="0" lang="en-US" altLang="ko-KR" sz="1400" b="1" i="0" u="none" strike="noStrike" kern="1200" cap="none" spc="-150" normalizeH="0" baseline="0" noProof="0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rgbClr val="262626">
                  <a:lumMod val="75000"/>
                  <a:lumOff val="25000"/>
                </a:srgb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C1F3AF-6ED1-9527-492A-CAB9DB5FDAB8}"/>
              </a:ext>
            </a:extLst>
          </p:cNvPr>
          <p:cNvSpPr txBox="1"/>
          <p:nvPr/>
        </p:nvSpPr>
        <p:spPr>
          <a:xfrm>
            <a:off x="2104014" y="4222567"/>
            <a:ext cx="8824984" cy="373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sz="1400" b="1" spc="-15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• </a:t>
            </a:r>
            <a:r>
              <a:rPr kumimoji="0" lang="ko-KR" altLang="en-US" sz="1400" b="1" i="0" u="none" strike="noStrike" kern="1200" cap="none" spc="-15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연구자가 관찰</a:t>
            </a:r>
            <a:r>
              <a:rPr kumimoji="0" lang="en-US" altLang="ko-KR" sz="1400" b="1" i="0" u="none" strike="noStrike" kern="1200" cap="none" spc="-15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0" lang="ko-KR" altLang="en-US" sz="1400" b="1" i="0" u="none" strike="noStrike" kern="1200" cap="none" spc="-15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실험</a:t>
            </a:r>
            <a:r>
              <a:rPr kumimoji="0" lang="en-US" altLang="ko-KR" sz="1400" b="1" i="0" u="none" strike="noStrike" kern="1200" cap="none" spc="-15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0" lang="ko-KR" altLang="en-US" sz="1400" b="1" i="0" u="none" strike="noStrike" kern="1200" cap="none" spc="-15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설문 조사</a:t>
            </a:r>
            <a:r>
              <a:rPr kumimoji="0" lang="en-US" altLang="ko-KR" sz="1400" b="1" i="0" u="none" strike="noStrike" kern="1200" cap="none" spc="-15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0" lang="ko-KR" altLang="en-US" sz="1400" b="1" i="0" u="none" strike="noStrike" kern="1200" cap="none" spc="-15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면담 등을 통해 해당 연구 주제에 맞는 정보를 직접 수집한 경우</a:t>
            </a:r>
            <a:endParaRPr kumimoji="0" lang="en-US" altLang="ko-KR" sz="1400" b="1" i="0" u="none" strike="noStrike" kern="1200" cap="none" spc="-150" normalizeH="0" baseline="0" noProof="0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rgbClr val="262626">
                  <a:lumMod val="75000"/>
                  <a:lumOff val="25000"/>
                </a:srgb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A576FD-A064-8B73-2EE9-5BDA5A446C04}"/>
              </a:ext>
            </a:extLst>
          </p:cNvPr>
          <p:cNvSpPr txBox="1"/>
          <p:nvPr/>
        </p:nvSpPr>
        <p:spPr>
          <a:xfrm>
            <a:off x="2104015" y="5118265"/>
            <a:ext cx="4767565" cy="373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sz="1400" b="1" spc="-15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• </a:t>
            </a:r>
            <a:r>
              <a:rPr kumimoji="0" lang="ko-KR" altLang="en-US" sz="1400" b="1" i="0" u="none" strike="noStrike" kern="1200" cap="none" spc="-15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이전 연구자가 수집한 자료를 자신의 연구에 맞게 가공한 자료</a:t>
            </a:r>
            <a:endParaRPr kumimoji="0" lang="en-US" altLang="ko-KR" sz="1400" b="1" i="0" u="none" strike="noStrike" kern="1200" cap="none" spc="-150" normalizeH="0" baseline="0" noProof="0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rgbClr val="262626">
                  <a:lumMod val="75000"/>
                  <a:lumOff val="25000"/>
                </a:srgb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399CB1-F023-86CC-0188-0B654054F3C6}"/>
              </a:ext>
            </a:extLst>
          </p:cNvPr>
          <p:cNvSpPr txBox="1"/>
          <p:nvPr/>
        </p:nvSpPr>
        <p:spPr>
          <a:xfrm>
            <a:off x="2104014" y="5465858"/>
            <a:ext cx="9194315" cy="373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sz="1400" b="1" spc="-15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• 이전 연구자나 기관에서 수집한 자료를 의미하며</a:t>
            </a:r>
            <a:r>
              <a:rPr lang="en-US" altLang="ko-KR" sz="1400" b="1" spc="-15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b="1" spc="-15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연구자는 다양한 분야에서 수집한 정보를 자신의 연구 목적에 맞게 활용 가능</a:t>
            </a:r>
            <a:endParaRPr kumimoji="0" lang="en-US" altLang="ko-KR" sz="1400" b="1" i="0" u="none" strike="noStrike" kern="1200" cap="none" spc="-150" normalizeH="0" baseline="0" noProof="0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rgbClr val="262626">
                  <a:lumMod val="75000"/>
                  <a:lumOff val="25000"/>
                </a:srgb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05032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>
            <a:extLst>
              <a:ext uri="{FF2B5EF4-FFF2-40B4-BE49-F238E27FC236}">
                <a16:creationId xmlns:a16="http://schemas.microsoft.com/office/drawing/2014/main" id="{BBE03F17-28FE-CA5F-BDF2-D21203F78CC7}"/>
              </a:ext>
            </a:extLst>
          </p:cNvPr>
          <p:cNvSpPr/>
          <p:nvPr/>
        </p:nvSpPr>
        <p:spPr>
          <a:xfrm>
            <a:off x="2248074" y="1784308"/>
            <a:ext cx="8555525" cy="46192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latinLnBrk="0">
              <a:defRPr/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4" name="그림 53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D96EF1A9-216E-5851-6D74-B97D79EF01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746" b="73399" l="56473" r="84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48" t="67039" r="11798" b="25894"/>
          <a:stretch/>
        </p:blipFill>
        <p:spPr>
          <a:xfrm>
            <a:off x="7268067" y="2286652"/>
            <a:ext cx="1712972" cy="484618"/>
          </a:xfrm>
          <a:prstGeom prst="rect">
            <a:avLst/>
          </a:prstGeom>
        </p:spPr>
      </p:pic>
      <p:pic>
        <p:nvPicPr>
          <p:cNvPr id="56" name="그림 55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6A90994B-FE59-3319-490F-B1F76D9873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746" b="73399" l="56473" r="84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48" t="67039" r="11798" b="25894"/>
          <a:stretch/>
        </p:blipFill>
        <p:spPr>
          <a:xfrm>
            <a:off x="7268067" y="3886646"/>
            <a:ext cx="2310500" cy="4846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703993-E102-8356-A372-D8043655D5EA}"/>
              </a:ext>
            </a:extLst>
          </p:cNvPr>
          <p:cNvSpPr txBox="1"/>
          <p:nvPr/>
        </p:nvSpPr>
        <p:spPr>
          <a:xfrm>
            <a:off x="432632" y="454420"/>
            <a:ext cx="4116448" cy="98488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>
              <a:defRPr sz="3600" spc="-15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3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-151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5B9EF9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연구 방법에 따라 </a:t>
            </a:r>
            <a:endParaRPr kumimoji="0" lang="en-US" altLang="ko-KR" sz="3200" b="1" i="0" u="none" strike="noStrike" kern="1200" cap="none" spc="-151" normalizeH="0" baseline="0" noProof="0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rgbClr val="5B9EF9"/>
              </a:solidFill>
              <a:effectLst/>
              <a:uLnTx/>
              <a:uFillTx/>
              <a:latin typeface="Adobe 고딕 Std B" panose="020B0800000000000000" pitchFamily="34" charset="-127"/>
              <a:ea typeface="Adobe 고딕 Std B" panose="020B0800000000000000" pitchFamily="34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-151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5B9EF9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구분되는 자료 수집 방법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FA73B2-CB12-5373-78A0-3E98C9B5AF72}"/>
              </a:ext>
            </a:extLst>
          </p:cNvPr>
          <p:cNvSpPr txBox="1"/>
          <p:nvPr/>
        </p:nvSpPr>
        <p:spPr>
          <a:xfrm>
            <a:off x="3296615" y="2269398"/>
            <a:ext cx="1245534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양적 연구</a:t>
            </a:r>
          </a:p>
        </p:txBody>
      </p:sp>
      <p:pic>
        <p:nvPicPr>
          <p:cNvPr id="40" name="그래픽 39" descr="갈매기형 화살표 단색으로 채워진">
            <a:extLst>
              <a:ext uri="{FF2B5EF4-FFF2-40B4-BE49-F238E27FC236}">
                <a16:creationId xmlns:a16="http://schemas.microsoft.com/office/drawing/2014/main" id="{49F1686A-FB84-7B1D-C61E-3F5D93EAC6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5695360" y="1965323"/>
            <a:ext cx="830477" cy="914400"/>
          </a:xfrm>
          <a:prstGeom prst="rect">
            <a:avLst/>
          </a:prstGeom>
        </p:spPr>
      </p:pic>
      <p:pic>
        <p:nvPicPr>
          <p:cNvPr id="41" name="그래픽 40" descr="갈매기형 화살표 단색으로 채워진">
            <a:extLst>
              <a:ext uri="{FF2B5EF4-FFF2-40B4-BE49-F238E27FC236}">
                <a16:creationId xmlns:a16="http://schemas.microsoft.com/office/drawing/2014/main" id="{0CDAECC0-8161-E6A1-EBDB-7855D117DF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5826839" y="3534660"/>
            <a:ext cx="830477" cy="914400"/>
          </a:xfrm>
          <a:prstGeom prst="rect">
            <a:avLst/>
          </a:prstGeom>
        </p:spPr>
      </p:pic>
      <p:sp>
        <p:nvSpPr>
          <p:cNvPr id="42" name="Rectangle 5">
            <a:extLst>
              <a:ext uri="{FF2B5EF4-FFF2-40B4-BE49-F238E27FC236}">
                <a16:creationId xmlns:a16="http://schemas.microsoft.com/office/drawing/2014/main" id="{A90AA1CC-FFD3-E645-F55A-7A3ED4FB530D}"/>
              </a:ext>
            </a:extLst>
          </p:cNvPr>
          <p:cNvSpPr/>
          <p:nvPr/>
        </p:nvSpPr>
        <p:spPr>
          <a:xfrm>
            <a:off x="6720906" y="2209576"/>
            <a:ext cx="2787314" cy="2893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실험법</a:t>
            </a:r>
            <a:r>
              <a:rPr kumimoji="0" lang="en-US" altLang="ko-KR" sz="16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, </a:t>
            </a:r>
            <a:r>
              <a:rPr kumimoji="0" lang="ko-KR" altLang="en-US" sz="16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질문지법</a:t>
            </a:r>
            <a:endParaRPr kumimoji="0" lang="en-US" altLang="ko-KR" sz="1600" b="1" i="0" u="none" strike="noStrike" kern="1200" cap="none" spc="0" normalizeH="0" baseline="0" noProof="0">
              <a:ln>
                <a:solidFill>
                  <a:srgbClr val="4472C4">
                    <a:alpha val="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  <p:sp>
        <p:nvSpPr>
          <p:cNvPr id="55" name="Rectangle 5">
            <a:extLst>
              <a:ext uri="{FF2B5EF4-FFF2-40B4-BE49-F238E27FC236}">
                <a16:creationId xmlns:a16="http://schemas.microsoft.com/office/drawing/2014/main" id="{7132B831-99C7-B06E-5E63-15291918E21B}"/>
              </a:ext>
            </a:extLst>
          </p:cNvPr>
          <p:cNvSpPr/>
          <p:nvPr/>
        </p:nvSpPr>
        <p:spPr>
          <a:xfrm>
            <a:off x="6961814" y="3839645"/>
            <a:ext cx="2787314" cy="2893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면접법</a:t>
            </a:r>
            <a:r>
              <a:rPr kumimoji="0" lang="en-US" altLang="ko-KR" sz="16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, </a:t>
            </a:r>
            <a:r>
              <a:rPr kumimoji="0" lang="ko-KR" altLang="en-US" sz="16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참여 관찰법</a:t>
            </a:r>
            <a:endParaRPr kumimoji="0" lang="en-US" altLang="ko-KR" sz="1600" b="1" i="0" u="none" strike="noStrike" kern="1200" cap="none" spc="0" normalizeH="0" baseline="0" noProof="0">
              <a:ln>
                <a:solidFill>
                  <a:srgbClr val="4472C4">
                    <a:alpha val="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2DC32D-31C2-B422-C19F-D9914B4CC796}"/>
              </a:ext>
            </a:extLst>
          </p:cNvPr>
          <p:cNvSpPr txBox="1"/>
          <p:nvPr/>
        </p:nvSpPr>
        <p:spPr>
          <a:xfrm>
            <a:off x="3296615" y="3944289"/>
            <a:ext cx="1245534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질적 연구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170E80-864F-F12A-9401-BD6E36E1DD2D}"/>
              </a:ext>
            </a:extLst>
          </p:cNvPr>
          <p:cNvSpPr txBox="1"/>
          <p:nvPr/>
        </p:nvSpPr>
        <p:spPr>
          <a:xfrm>
            <a:off x="2975467" y="5554884"/>
            <a:ext cx="212397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양적</a:t>
            </a:r>
            <a:r>
              <a:rPr kumimoji="0" lang="ko-KR" altLang="en-US" sz="24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 ∙ </a:t>
            </a:r>
            <a:r>
              <a:rPr kumimoji="0" lang="ko-KR" altLang="en-US" sz="24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4592FA"/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질적 연구</a:t>
            </a:r>
          </a:p>
        </p:txBody>
      </p:sp>
      <p:pic>
        <p:nvPicPr>
          <p:cNvPr id="17" name="그래픽 16" descr="갈매기형 화살표 단색으로 채워진">
            <a:extLst>
              <a:ext uri="{FF2B5EF4-FFF2-40B4-BE49-F238E27FC236}">
                <a16:creationId xmlns:a16="http://schemas.microsoft.com/office/drawing/2014/main" id="{E9305EB1-E630-EA5C-8807-2B63066662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5826839" y="5282350"/>
            <a:ext cx="830477" cy="914400"/>
          </a:xfrm>
          <a:prstGeom prst="rect">
            <a:avLst/>
          </a:prstGeom>
        </p:spPr>
      </p:pic>
      <p:pic>
        <p:nvPicPr>
          <p:cNvPr id="18" name="그림 17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1F9D98AB-E96C-1277-68A7-55E110AEAE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746" b="73399" l="56473" r="84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48" t="67039" r="11798" b="25894"/>
          <a:stretch/>
        </p:blipFill>
        <p:spPr>
          <a:xfrm>
            <a:off x="7498985" y="5584253"/>
            <a:ext cx="1712972" cy="484618"/>
          </a:xfrm>
          <a:prstGeom prst="rect">
            <a:avLst/>
          </a:prstGeom>
        </p:spPr>
      </p:pic>
      <p:sp>
        <p:nvSpPr>
          <p:cNvPr id="21" name="Rectangle 5">
            <a:extLst>
              <a:ext uri="{FF2B5EF4-FFF2-40B4-BE49-F238E27FC236}">
                <a16:creationId xmlns:a16="http://schemas.microsoft.com/office/drawing/2014/main" id="{71C38287-DE92-009B-42EA-B9A6727CB3A4}"/>
              </a:ext>
            </a:extLst>
          </p:cNvPr>
          <p:cNvSpPr/>
          <p:nvPr/>
        </p:nvSpPr>
        <p:spPr>
          <a:xfrm>
            <a:off x="6961814" y="5537252"/>
            <a:ext cx="2787314" cy="2893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rPr>
              <a:t>문헌 연구법</a:t>
            </a:r>
            <a:endParaRPr kumimoji="0" lang="en-US" altLang="ko-KR" sz="1600" b="1" i="0" u="none" strike="noStrike" kern="1200" cap="none" spc="0" normalizeH="0" baseline="0" noProof="0">
              <a:ln>
                <a:solidFill>
                  <a:srgbClr val="4472C4">
                    <a:alpha val="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나눔고딕" panose="020D0604000000000000" pitchFamily="50" charset="-127"/>
              <a:ea typeface="나눔고딕" panose="020D0604000000000000" pitchFamily="50" charset="-127"/>
              <a:cs typeface="Pretendard" panose="02000503000000020004" pitchFamily="2" charset="-127"/>
            </a:endParaRPr>
          </a:p>
        </p:txBody>
      </p: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A1CAF5DD-546F-D3E3-AF10-F4A65A470467}"/>
              </a:ext>
            </a:extLst>
          </p:cNvPr>
          <p:cNvCxnSpPr/>
          <p:nvPr/>
        </p:nvCxnSpPr>
        <p:spPr>
          <a:xfrm>
            <a:off x="432632" y="1530036"/>
            <a:ext cx="4033032" cy="0"/>
          </a:xfrm>
          <a:prstGeom prst="line">
            <a:avLst/>
          </a:prstGeom>
          <a:ln>
            <a:solidFill>
              <a:srgbClr val="4592F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그림 38">
            <a:extLst>
              <a:ext uri="{FF2B5EF4-FFF2-40B4-BE49-F238E27FC236}">
                <a16:creationId xmlns:a16="http://schemas.microsoft.com/office/drawing/2014/main" id="{A2A8649E-F86D-9294-C9A0-AC6E4D5CED9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6" r="30067" b="31091"/>
          <a:stretch/>
        </p:blipFill>
        <p:spPr>
          <a:xfrm>
            <a:off x="8684522" y="2111615"/>
            <a:ext cx="560108" cy="485231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877F4C41-3357-3A8C-E91E-0EF515D0CC3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6" r="30067" b="31091"/>
          <a:stretch/>
        </p:blipFill>
        <p:spPr>
          <a:xfrm>
            <a:off x="9134701" y="3718121"/>
            <a:ext cx="560108" cy="485231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CCADB31F-23C9-83D4-5725-EDDE007EB9E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6" r="30067" b="31091"/>
          <a:stretch/>
        </p:blipFill>
        <p:spPr>
          <a:xfrm>
            <a:off x="8827487" y="5469714"/>
            <a:ext cx="560108" cy="48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310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스크린샷, 직사각형, 라인, 디자인이(가) 표시된 사진&#10;&#10;자동 생성된 설명">
            <a:extLst>
              <a:ext uri="{FF2B5EF4-FFF2-40B4-BE49-F238E27FC236}">
                <a16:creationId xmlns:a16="http://schemas.microsoft.com/office/drawing/2014/main" id="{87C74A06-39B7-D1CC-E545-ACE384B0F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59" y="371705"/>
            <a:ext cx="2107683" cy="5985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E0D9F8-E6BC-A47F-1ECB-A55158355D4E}"/>
              </a:ext>
            </a:extLst>
          </p:cNvPr>
          <p:cNvSpPr txBox="1"/>
          <p:nvPr/>
        </p:nvSpPr>
        <p:spPr>
          <a:xfrm>
            <a:off x="394711" y="455390"/>
            <a:ext cx="2107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도약하며 읽기</a:t>
            </a:r>
            <a:r>
              <a:rPr lang="ko-KR" altLang="en-US">
                <a:latin typeface="맑은 고딕" panose="020B0503020000020004" pitchFamily="50" charset="-127"/>
                <a:ea typeface="맑은 고딕" panose="020B0503020000020004" pitchFamily="50" charset="-127"/>
              </a:rPr>
              <a:t>∙</a:t>
            </a:r>
            <a:r>
              <a:rPr lang="ko-KR" altLang="en-US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이해</a:t>
            </a:r>
          </a:p>
        </p:txBody>
      </p:sp>
      <p:pic>
        <p:nvPicPr>
          <p:cNvPr id="14" name="그림 13" descr="스크린샷, 직사각형, 라인, 프레임이(가) 표시된 사진&#10;&#10;자동 생성된 설명">
            <a:extLst>
              <a:ext uri="{FF2B5EF4-FFF2-40B4-BE49-F238E27FC236}">
                <a16:creationId xmlns:a16="http://schemas.microsoft.com/office/drawing/2014/main" id="{1DF6AF45-080F-CA7A-5992-C5245EBC83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26" y="1439501"/>
            <a:ext cx="10154347" cy="4725908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2CB1F849-9CDD-60DC-F957-097872CE33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826" y="2410296"/>
            <a:ext cx="3428562" cy="278431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38DB6285-F3FF-173B-DAFD-80D3DE15D5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0403" y="2507286"/>
            <a:ext cx="4788954" cy="2865948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6195CC53-F75C-03AC-FA22-84F127CFB0B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1059" b="29395"/>
          <a:stretch/>
        </p:blipFill>
        <p:spPr>
          <a:xfrm>
            <a:off x="2542246" y="534366"/>
            <a:ext cx="843750" cy="23862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B987E4EB-5198-6291-E306-E22A3E5A65D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1059" b="29395"/>
          <a:stretch/>
        </p:blipFill>
        <p:spPr>
          <a:xfrm>
            <a:off x="3550107" y="551683"/>
            <a:ext cx="843750" cy="2386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9D9AB00-FC7C-2B81-DEAD-3B41ABC46846}"/>
              </a:ext>
            </a:extLst>
          </p:cNvPr>
          <p:cNvSpPr txBox="1"/>
          <p:nvPr/>
        </p:nvSpPr>
        <p:spPr>
          <a:xfrm>
            <a:off x="2542246" y="486168"/>
            <a:ext cx="2250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1</a:t>
            </a:r>
            <a:r>
              <a:rPr lang="ko-KR" altLang="en-US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차 자료와 </a:t>
            </a:r>
            <a:r>
              <a:rPr lang="en-US" altLang="ko-KR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2</a:t>
            </a:r>
            <a:r>
              <a:rPr lang="ko-KR" altLang="en-US" sz="1600">
                <a:latin typeface="NanumGothicExtraBold" panose="020D0904000000000000" pitchFamily="50" charset="-127"/>
                <a:ea typeface="NanumGothicExtraBold" panose="020D0904000000000000" pitchFamily="50" charset="-127"/>
              </a:rPr>
              <a:t>차 자료</a:t>
            </a:r>
          </a:p>
        </p:txBody>
      </p:sp>
    </p:spTree>
    <p:extLst>
      <p:ext uri="{BB962C8B-B14F-4D97-AF65-F5344CB8AC3E}">
        <p14:creationId xmlns:p14="http://schemas.microsoft.com/office/powerpoint/2010/main" val="1554682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4182428" y="614948"/>
            <a:ext cx="34635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0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문헌 연구법</a:t>
            </a:r>
            <a:endParaRPr kumimoji="0" lang="ko-KR" altLang="en-US" sz="40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931" y="1509957"/>
            <a:ext cx="866906" cy="436054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EED9216E-4EDA-91AB-EBEF-EE9E541B94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3044607" y="1612958"/>
            <a:ext cx="3926561" cy="238625"/>
          </a:xfrm>
          <a:prstGeom prst="rect">
            <a:avLst/>
          </a:prstGeom>
        </p:spPr>
      </p:pic>
      <p:sp>
        <p:nvSpPr>
          <p:cNvPr id="20" name="Rectangle 7">
            <a:extLst>
              <a:ext uri="{FF2B5EF4-FFF2-40B4-BE49-F238E27FC236}">
                <a16:creationId xmlns:a16="http://schemas.microsoft.com/office/drawing/2014/main" id="{F9B50142-134A-7F19-F30C-29AC994411E9}"/>
              </a:ext>
            </a:extLst>
          </p:cNvPr>
          <p:cNvSpPr/>
          <p:nvPr/>
        </p:nvSpPr>
        <p:spPr>
          <a:xfrm>
            <a:off x="1515955" y="2162832"/>
            <a:ext cx="9217729" cy="43375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dobe 고딕 Std B" panose="020B0800000000000000" pitchFamily="34" charset="-127"/>
              <a:cs typeface="+mn-cs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88EE4849-1969-8E07-061E-F98A65911E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8185472" y="1612958"/>
            <a:ext cx="2548212" cy="238625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B5B933CA-22AA-0302-AF45-FB97EC11A3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5425720" y="2955271"/>
            <a:ext cx="1340560" cy="2386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3044607" y="1584594"/>
            <a:ext cx="7774284" cy="318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NanumGothicExtraBold" panose="020D0904000000000000" pitchFamily="50" charset="-127"/>
                <a:cs typeface="+mn-cs"/>
              </a:rPr>
              <a:t>역사적 문헌</a:t>
            </a:r>
            <a:r>
              <a:rPr kumimoji="0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NanumGothicExtraBold" panose="020D0904000000000000" pitchFamily="50" charset="-127"/>
                <a:cs typeface="+mn-cs"/>
              </a:rPr>
              <a:t>, </a:t>
            </a: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NanumGothicExtraBold" panose="020D0904000000000000" pitchFamily="50" charset="-127"/>
                <a:cs typeface="+mn-cs"/>
              </a:rPr>
              <a:t>신문이나 잡지</a:t>
            </a:r>
            <a:r>
              <a:rPr kumimoji="0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NanumGothicExtraBold" panose="020D0904000000000000" pitchFamily="50" charset="-127"/>
                <a:cs typeface="+mn-cs"/>
              </a:rPr>
              <a:t>, </a:t>
            </a: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NanumGothicExtraBold" panose="020D0904000000000000" pitchFamily="50" charset="-127"/>
                <a:cs typeface="+mn-cs"/>
              </a:rPr>
              <a:t>통계 자료</a:t>
            </a:r>
            <a:r>
              <a:rPr kumimoji="0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NanumGothicExtraBold" panose="020D0904000000000000" pitchFamily="50" charset="-127"/>
                <a:cs typeface="+mn-cs"/>
              </a:rPr>
              <a:t>, </a:t>
            </a: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NanumGothicExtraBold" panose="020D0904000000000000" pitchFamily="50" charset="-127"/>
                <a:cs typeface="+mn-cs"/>
              </a:rPr>
              <a:t>일기</a:t>
            </a:r>
            <a:r>
              <a:rPr kumimoji="0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NanumGothicExtraBold" panose="020D0904000000000000" pitchFamily="50" charset="-127"/>
                <a:cs typeface="+mn-cs"/>
              </a:rPr>
              <a:t>, </a:t>
            </a: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NanumGothicExtraBold" panose="020D0904000000000000" pitchFamily="50" charset="-127"/>
                <a:cs typeface="+mn-cs"/>
              </a:rPr>
              <a:t>논문 등 이미 존재하는 문헌에서 자료를 수집하는 방법</a:t>
            </a:r>
          </a:p>
        </p:txBody>
      </p:sp>
      <p:pic>
        <p:nvPicPr>
          <p:cNvPr id="43" name="그림 42">
            <a:extLst>
              <a:ext uri="{FF2B5EF4-FFF2-40B4-BE49-F238E27FC236}">
                <a16:creationId xmlns:a16="http://schemas.microsoft.com/office/drawing/2014/main" id="{6E887A24-F8D6-2DAD-1CB9-9248D2BCD5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2904836" y="3709926"/>
            <a:ext cx="2520883" cy="238625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2AC0AB70-4497-DEF4-A0E5-EB15C66F0E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2921986" y="4143375"/>
            <a:ext cx="2503733" cy="238625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2788340E-F564-DEED-A0C1-44055163DF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3193384" y="4967471"/>
            <a:ext cx="1840343" cy="238625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4DF04939-7404-DE4E-62FA-A948F2240C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3122276" y="5436386"/>
            <a:ext cx="2029146" cy="238625"/>
          </a:xfrm>
          <a:prstGeom prst="rect">
            <a:avLst/>
          </a:prstGeom>
        </p:spPr>
      </p:pic>
      <p:pic>
        <p:nvPicPr>
          <p:cNvPr id="47" name="그림 46">
            <a:extLst>
              <a:ext uri="{FF2B5EF4-FFF2-40B4-BE49-F238E27FC236}">
                <a16:creationId xmlns:a16="http://schemas.microsoft.com/office/drawing/2014/main" id="{D995650F-AD3F-D985-0C23-76D5BB6B38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59" b="29395"/>
          <a:stretch/>
        </p:blipFill>
        <p:spPr>
          <a:xfrm>
            <a:off x="4345832" y="5801471"/>
            <a:ext cx="1611348" cy="238625"/>
          </a:xfrm>
          <a:prstGeom prst="rect">
            <a:avLst/>
          </a:prstGeom>
        </p:spPr>
      </p:pic>
      <p:grpSp>
        <p:nvGrpSpPr>
          <p:cNvPr id="48" name="그룹 47">
            <a:extLst>
              <a:ext uri="{FF2B5EF4-FFF2-40B4-BE49-F238E27FC236}">
                <a16:creationId xmlns:a16="http://schemas.microsoft.com/office/drawing/2014/main" id="{8DBD1CE3-B357-CE64-AA8F-470A380AFEDC}"/>
              </a:ext>
            </a:extLst>
          </p:cNvPr>
          <p:cNvGrpSpPr/>
          <p:nvPr/>
        </p:nvGrpSpPr>
        <p:grpSpPr>
          <a:xfrm>
            <a:off x="1882667" y="2513958"/>
            <a:ext cx="5088501" cy="3577452"/>
            <a:chOff x="1882667" y="2513958"/>
            <a:chExt cx="5088501" cy="3577452"/>
          </a:xfrm>
        </p:grpSpPr>
        <p:pic>
          <p:nvPicPr>
            <p:cNvPr id="21" name="그림 20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78D99DF0-F524-9488-F944-C1F02101D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880" y="2513958"/>
              <a:ext cx="292112" cy="29211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3F6FB79-A45F-639C-3D12-2651670256FE}"/>
                </a:ext>
              </a:extLst>
            </p:cNvPr>
            <p:cNvSpPr txBox="1"/>
            <p:nvPr/>
          </p:nvSpPr>
          <p:spPr>
            <a:xfrm>
              <a:off x="2589451" y="2513958"/>
              <a:ext cx="2074413" cy="318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40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1400">
                  <a:solidFill>
                    <a:prstClr val="black"/>
                  </a:solidFill>
                  <a:ea typeface="NanumGothicExtraBold" panose="020D0904000000000000" pitchFamily="50" charset="-127"/>
                </a:rPr>
                <a:t>문헌 연구법의 특징</a:t>
              </a:r>
              <a:endPara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NanumGothicExtraBold" panose="020D0904000000000000" pitchFamily="50" charset="-127"/>
                <a:cs typeface="+mn-cs"/>
              </a:endParaRPr>
            </a:p>
          </p:txBody>
        </p:sp>
        <p:sp>
          <p:nvSpPr>
            <p:cNvPr id="2" name="Rectangle 5">
              <a:extLst>
                <a:ext uri="{FF2B5EF4-FFF2-40B4-BE49-F238E27FC236}">
                  <a16:creationId xmlns:a16="http://schemas.microsoft.com/office/drawing/2014/main" id="{CDD113FD-F715-E75F-E761-5BDEDF5D4B22}"/>
                </a:ext>
              </a:extLst>
            </p:cNvPr>
            <p:cNvSpPr/>
            <p:nvPr/>
          </p:nvSpPr>
          <p:spPr>
            <a:xfrm>
              <a:off x="2576628" y="2966972"/>
              <a:ext cx="4325610" cy="21698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en-US" altLang="ko-KR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1</a:t>
              </a:r>
              <a:r>
                <a:rPr lang="ko-KR" altLang="en-US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차 자료를 직접 수집하기 어려운 경우</a:t>
              </a:r>
              <a:r>
                <a:rPr lang="en-US" altLang="ko-KR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, 2</a:t>
              </a:r>
              <a:r>
                <a:rPr lang="ko-KR" altLang="en-US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차 자료 수집용</a:t>
              </a:r>
              <a:endParaRPr lang="en-US" altLang="ko-KR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8A9E359-3287-DB67-C908-454B2E0ACF58}"/>
                </a:ext>
              </a:extLst>
            </p:cNvPr>
            <p:cNvSpPr txBox="1"/>
            <p:nvPr/>
          </p:nvSpPr>
          <p:spPr>
            <a:xfrm>
              <a:off x="2687437" y="4078235"/>
              <a:ext cx="3052460" cy="309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연구 주제 설정</a:t>
              </a:r>
              <a:r>
                <a:rPr kumimoji="0" lang="en-US" altLang="ko-KR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, </a:t>
              </a: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가설 설정의 기초 자료</a:t>
              </a:r>
              <a:endPara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endParaRPr>
            </a:p>
          </p:txBody>
        </p:sp>
        <p:pic>
          <p:nvPicPr>
            <p:cNvPr id="11" name="그림 10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FBF16377-5D1A-26E6-BC9B-D290838C9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2703" y="4547273"/>
              <a:ext cx="292112" cy="29211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409269A-EA19-F86C-D39D-7EAEA9BD7A2D}"/>
                </a:ext>
              </a:extLst>
            </p:cNvPr>
            <p:cNvSpPr txBox="1"/>
            <p:nvPr/>
          </p:nvSpPr>
          <p:spPr>
            <a:xfrm>
              <a:off x="2589451" y="4546723"/>
              <a:ext cx="1855800" cy="318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40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1400">
                  <a:solidFill>
                    <a:prstClr val="black"/>
                  </a:solidFill>
                  <a:ea typeface="NanumGothicExtraBold" panose="020D0904000000000000" pitchFamily="50" charset="-127"/>
                </a:rPr>
                <a:t>문헌 연구법의 장점</a:t>
              </a:r>
              <a:endPara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NanumGothicExtraBold" panose="020D0904000000000000" pitchFamily="50" charset="-127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4ABFE17-107A-F849-EDCF-3F326A3D0E0C}"/>
                </a:ext>
              </a:extLst>
            </p:cNvPr>
            <p:cNvSpPr txBox="1"/>
            <p:nvPr/>
          </p:nvSpPr>
          <p:spPr>
            <a:xfrm>
              <a:off x="2576628" y="4946854"/>
              <a:ext cx="4325610" cy="309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시간과 공간의 제약이 적음 </a:t>
              </a:r>
              <a:r>
                <a:rPr kumimoji="0" lang="en-US" altLang="ko-KR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&gt;&gt; </a:t>
              </a: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폭넓은 연구 가능</a:t>
              </a:r>
              <a:endPara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56DF09D-0B1A-99BE-30B0-5E247E6479CB}"/>
                </a:ext>
              </a:extLst>
            </p:cNvPr>
            <p:cNvSpPr txBox="1"/>
            <p:nvPr/>
          </p:nvSpPr>
          <p:spPr>
            <a:xfrm>
              <a:off x="1882667" y="3657019"/>
              <a:ext cx="4926330" cy="309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양적 연구와 질적 연구에서 모두 활용이 가능</a:t>
              </a:r>
              <a:endPara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F82FDBC-3891-F137-595D-D711F1A708B4}"/>
                </a:ext>
              </a:extLst>
            </p:cNvPr>
            <p:cNvSpPr txBox="1"/>
            <p:nvPr/>
          </p:nvSpPr>
          <p:spPr>
            <a:xfrm>
              <a:off x="2809010" y="5394648"/>
              <a:ext cx="2752105" cy="309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시간과 비용 측면에서 효율적임</a:t>
              </a:r>
              <a:endPara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A64165C-3F08-2F30-D851-29661CDA0389}"/>
                </a:ext>
              </a:extLst>
            </p:cNvPr>
            <p:cNvSpPr txBox="1"/>
            <p:nvPr/>
          </p:nvSpPr>
          <p:spPr>
            <a:xfrm>
              <a:off x="3328734" y="3263136"/>
              <a:ext cx="2549228" cy="309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altLang="ko-KR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&gt;&gt; </a:t>
              </a: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역사 연구 </a:t>
              </a:r>
              <a:r>
                <a:rPr kumimoji="0" lang="en-US" altLang="ko-KR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or </a:t>
              </a: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지역 연구 해당</a:t>
              </a:r>
              <a:endPara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9733276-C12F-C8A5-9E92-8C26356FBDB6}"/>
                </a:ext>
              </a:extLst>
            </p:cNvPr>
            <p:cNvSpPr txBox="1"/>
            <p:nvPr/>
          </p:nvSpPr>
          <p:spPr>
            <a:xfrm>
              <a:off x="2809010" y="5782095"/>
              <a:ext cx="4162158" cy="309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연구 문제에 대한 기존의 연구 동향을 파악하는데 유용</a:t>
              </a:r>
              <a:endPara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4111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7">
            <a:extLst>
              <a:ext uri="{FF2B5EF4-FFF2-40B4-BE49-F238E27FC236}">
                <a16:creationId xmlns:a16="http://schemas.microsoft.com/office/drawing/2014/main" id="{F9B50142-134A-7F19-F30C-29AC994411E9}"/>
              </a:ext>
            </a:extLst>
          </p:cNvPr>
          <p:cNvSpPr/>
          <p:nvPr/>
        </p:nvSpPr>
        <p:spPr>
          <a:xfrm>
            <a:off x="1487135" y="2032200"/>
            <a:ext cx="9217729" cy="31334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dobe 고딕 Std B" panose="020B0800000000000000" pitchFamily="34" charset="-127"/>
              <a:cs typeface="+mn-cs"/>
            </a:endParaRPr>
          </a:p>
        </p:txBody>
      </p:sp>
      <p:pic>
        <p:nvPicPr>
          <p:cNvPr id="40" name="그림 39">
            <a:extLst>
              <a:ext uri="{FF2B5EF4-FFF2-40B4-BE49-F238E27FC236}">
                <a16:creationId xmlns:a16="http://schemas.microsoft.com/office/drawing/2014/main" id="{B5B933CA-22AA-0302-AF45-FB97EC11A3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59" b="29395"/>
          <a:stretch/>
        </p:blipFill>
        <p:spPr>
          <a:xfrm>
            <a:off x="3407846" y="3308812"/>
            <a:ext cx="1407507" cy="23862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56623734-AD21-E4DE-160D-72D76DCBC0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59" b="29395"/>
          <a:stretch/>
        </p:blipFill>
        <p:spPr>
          <a:xfrm>
            <a:off x="6339566" y="3292521"/>
            <a:ext cx="1407507" cy="238625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95D66E97-8DED-2586-382F-441F78016D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59" b="29395"/>
          <a:stretch/>
        </p:blipFill>
        <p:spPr>
          <a:xfrm>
            <a:off x="4110905" y="3656060"/>
            <a:ext cx="2461911" cy="238625"/>
          </a:xfrm>
          <a:prstGeom prst="rect">
            <a:avLst/>
          </a:prstGeom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0B9B85F5-0B7B-DC84-4E81-06118743EE9E}"/>
              </a:ext>
            </a:extLst>
          </p:cNvPr>
          <p:cNvGrpSpPr/>
          <p:nvPr/>
        </p:nvGrpSpPr>
        <p:grpSpPr>
          <a:xfrm>
            <a:off x="2197513" y="2897786"/>
            <a:ext cx="5465880" cy="996899"/>
            <a:chOff x="2197513" y="2897786"/>
            <a:chExt cx="5465880" cy="996899"/>
          </a:xfrm>
        </p:grpSpPr>
        <p:sp>
          <p:nvSpPr>
            <p:cNvPr id="2" name="Rectangle 5">
              <a:extLst>
                <a:ext uri="{FF2B5EF4-FFF2-40B4-BE49-F238E27FC236}">
                  <a16:creationId xmlns:a16="http://schemas.microsoft.com/office/drawing/2014/main" id="{CDD113FD-F715-E75F-E761-5BDEDF5D4B22}"/>
                </a:ext>
              </a:extLst>
            </p:cNvPr>
            <p:cNvSpPr/>
            <p:nvPr/>
          </p:nvSpPr>
          <p:spPr>
            <a:xfrm>
              <a:off x="2812135" y="3292522"/>
              <a:ext cx="4851258" cy="21698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ko-KR" altLang="en-US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문헌의 정확성 문제가 발생 시</a:t>
              </a:r>
              <a:r>
                <a:rPr lang="en-US" altLang="ko-KR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,</a:t>
              </a:r>
              <a:r>
                <a:rPr lang="ko-KR" altLang="en-US" sz="1200" b="1">
                  <a:ln>
                    <a:solidFill>
                      <a:srgbClr val="4472C4">
                        <a:alpha val="0"/>
                      </a:srgbClr>
                    </a:solidFill>
                  </a:ln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 이에 따른 연구 전반의 신뢰도 확보의 곤란</a:t>
              </a:r>
              <a:endParaRPr lang="en-US" altLang="ko-KR" sz="1200" b="1">
                <a:ln>
                  <a:solidFill>
                    <a:srgbClr val="4472C4">
                      <a:alpha val="0"/>
                    </a:srgb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56DF09D-0B1A-99BE-30B0-5E247E6479CB}"/>
                </a:ext>
              </a:extLst>
            </p:cNvPr>
            <p:cNvSpPr txBox="1"/>
            <p:nvPr/>
          </p:nvSpPr>
          <p:spPr>
            <a:xfrm>
              <a:off x="2571438" y="3585370"/>
              <a:ext cx="4728756" cy="309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marR="0" lvl="0" indent="-17145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ko-KR" altLang="en-US" sz="1200" b="1" i="0" u="none" strike="noStrike" kern="1200" cap="none" spc="0" normalizeH="0" baseline="0" noProof="0">
                  <a:ln>
                    <a:solidFill>
                      <a:srgbClr val="4472C4">
                        <a:alpha val="0"/>
                      </a:srgbClr>
                    </a:solidFill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cs typeface="Pretendard" panose="02000503000000020004" pitchFamily="2" charset="-127"/>
                </a:rPr>
                <a:t>문헌 해석 과정에 연구자의 편견과 주관이 개입될 가능성이 존재</a:t>
              </a:r>
              <a:endParaRPr kumimoji="0" lang="en-US" altLang="ko-KR" sz="1200" b="1" i="0" u="none" strike="noStrike" kern="1200" cap="none" spc="0" normalizeH="0" baseline="0" noProof="0">
                <a:ln>
                  <a:solidFill>
                    <a:srgbClr val="4472C4">
                      <a:alpha val="0"/>
                    </a:srgbClr>
                  </a:solidFill>
                </a:ln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  <a:cs typeface="Pretendard" panose="02000503000000020004" pitchFamily="2" charset="-127"/>
              </a:endParaRPr>
            </a:p>
          </p:txBody>
        </p:sp>
        <p:pic>
          <p:nvPicPr>
            <p:cNvPr id="4" name="그림 3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4539D5AD-A560-AB8C-FA22-EC7770FBE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7513" y="2898336"/>
              <a:ext cx="292112" cy="29211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78AC32F-678D-3FC1-A602-EE705FD71F54}"/>
                </a:ext>
              </a:extLst>
            </p:cNvPr>
            <p:cNvSpPr txBox="1"/>
            <p:nvPr/>
          </p:nvSpPr>
          <p:spPr>
            <a:xfrm>
              <a:off x="2584261" y="2897786"/>
              <a:ext cx="1855800" cy="318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40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1400">
                  <a:solidFill>
                    <a:prstClr val="black"/>
                  </a:solidFill>
                  <a:ea typeface="NanumGothicExtraBold" panose="020D0904000000000000" pitchFamily="50" charset="-127"/>
                </a:rPr>
                <a:t>문헌 연구법의 단점</a:t>
              </a:r>
              <a:endPara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NanumGothicExtraBold" panose="020D0904000000000000" pitchFamily="50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3537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>
            <a:extLst>
              <a:ext uri="{FF2B5EF4-FFF2-40B4-BE49-F238E27FC236}">
                <a16:creationId xmlns:a16="http://schemas.microsoft.com/office/drawing/2014/main" id="{46C7F577-0662-A16A-9F9A-E90EA6D7F28D}"/>
              </a:ext>
            </a:extLst>
          </p:cNvPr>
          <p:cNvGrpSpPr/>
          <p:nvPr/>
        </p:nvGrpSpPr>
        <p:grpSpPr>
          <a:xfrm>
            <a:off x="3030651" y="387993"/>
            <a:ext cx="6130691" cy="737724"/>
            <a:chOff x="3030654" y="641490"/>
            <a:chExt cx="6130691" cy="737724"/>
          </a:xfrm>
        </p:grpSpPr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C45A72DB-948D-0F8F-170F-98BEA1BBEC15}"/>
                </a:ext>
              </a:extLst>
            </p:cNvPr>
            <p:cNvSpPr/>
            <p:nvPr/>
          </p:nvSpPr>
          <p:spPr>
            <a:xfrm>
              <a:off x="3030654" y="641490"/>
              <a:ext cx="6130691" cy="707886"/>
            </a:xfrm>
            <a:prstGeom prst="rect">
              <a:avLst/>
            </a:prstGeom>
            <a:solidFill>
              <a:srgbClr val="5B9EF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98C5915-DBCF-0E49-5115-D85C9FBCDC80}"/>
                </a:ext>
              </a:extLst>
            </p:cNvPr>
            <p:cNvSpPr txBox="1"/>
            <p:nvPr/>
          </p:nvSpPr>
          <p:spPr>
            <a:xfrm>
              <a:off x="3772883" y="671328"/>
              <a:ext cx="46462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고딕 Std B" panose="020B0800000000000000" pitchFamily="34" charset="-127"/>
                  <a:ea typeface="Adobe 고딕 Std B" panose="020B0800000000000000" pitchFamily="34" charset="-127"/>
                  <a:cs typeface="+mn-cs"/>
                </a:rPr>
                <a:t>문헌 연구법 사례</a:t>
              </a:r>
            </a:p>
          </p:txBody>
        </p:sp>
      </p:grpSp>
      <p:pic>
        <p:nvPicPr>
          <p:cNvPr id="33" name="그림 32">
            <a:extLst>
              <a:ext uri="{FF2B5EF4-FFF2-40B4-BE49-F238E27FC236}">
                <a16:creationId xmlns:a16="http://schemas.microsoft.com/office/drawing/2014/main" id="{DB29D8F8-F421-4504-BC52-59E6C06B1A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t="21059" b="29395"/>
          <a:stretch/>
        </p:blipFill>
        <p:spPr>
          <a:xfrm>
            <a:off x="5123413" y="1165324"/>
            <a:ext cx="2028825" cy="2386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421A80-95D2-BB6E-9F05-51B7F9108DB1}"/>
              </a:ext>
            </a:extLst>
          </p:cNvPr>
          <p:cNvSpPr txBox="1"/>
          <p:nvPr/>
        </p:nvSpPr>
        <p:spPr>
          <a:xfrm>
            <a:off x="5247044" y="1155555"/>
            <a:ext cx="1697901" cy="2866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>
              <a:defRPr sz="1400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2">
                    <a:lumMod val="75000"/>
                    <a:lumOff val="25000"/>
                  </a:schemeClr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'</a:t>
            </a:r>
            <a:r>
              <a:rPr kumimoji="0" lang="ko-KR" altLang="en-US" sz="16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고독</a:t>
            </a:r>
            <a:r>
              <a:rPr kumimoji="0" lang="en-US" altLang="ko-KR" sz="16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'</a:t>
            </a:r>
            <a:r>
              <a:rPr kumimoji="0" lang="ko-KR" altLang="en-US" sz="1600" b="0" i="0" u="none" strike="noStrike" kern="1200" cap="none" spc="-80" normalizeH="0" baseline="0" noProof="0">
                <a:ln>
                  <a:solidFill>
                    <a:srgbClr val="F2F2F2">
                      <a:shade val="50000"/>
                      <a:alpha val="0"/>
                    </a:srgbClr>
                  </a:solidFill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dobe 고딕 Std B" panose="020B0800000000000000" pitchFamily="34" charset="-127"/>
                <a:ea typeface="Adobe 고딕 Std B" panose="020B0800000000000000" pitchFamily="34" charset="-127"/>
                <a:cs typeface="+mn-cs"/>
              </a:rPr>
              <a:t>의 역사 사회학</a:t>
            </a:r>
            <a:endParaRPr kumimoji="0" lang="ko-KR" altLang="en-US" sz="1600" b="0" i="0" u="none" strike="noStrike" kern="1200" cap="none" spc="-80" normalizeH="0" baseline="0" noProof="0" dirty="0">
              <a:ln>
                <a:solidFill>
                  <a:srgbClr val="F2F2F2">
                    <a:shade val="50000"/>
                    <a:alpha val="0"/>
                  </a:srgbClr>
                </a:solidFill>
              </a:ln>
              <a:solidFill>
                <a:srgbClr val="262626">
                  <a:lumMod val="75000"/>
                  <a:lumOff val="25000"/>
                </a:srgbClr>
              </a:solidFill>
              <a:effectLst/>
              <a:uLnTx/>
              <a:uFillTx/>
              <a:latin typeface="Adobe 고딕 Std B" panose="020B0800000000000000" pitchFamily="34" charset="-127"/>
              <a:ea typeface="Adobe 고딕 Std B" panose="020B0800000000000000" pitchFamily="34" charset="-127"/>
              <a:cs typeface="+mn-cs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D4D51B8-85A7-87AE-DF27-1F00B576D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051" y="1253543"/>
            <a:ext cx="4225700" cy="518662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5F1DB5D2-AC9E-5B74-BCAD-F8F00743A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7296" y="2262308"/>
            <a:ext cx="1600200" cy="971550"/>
          </a:xfrm>
          <a:prstGeom prst="rect">
            <a:avLst/>
          </a:prstGeom>
        </p:spPr>
      </p:pic>
      <p:pic>
        <p:nvPicPr>
          <p:cNvPr id="12" name="그림 11" descr="원, 봄, 코일 스프링, 자연이(가) 표시된 사진&#10;&#10;자동 생성된 설명">
            <a:extLst>
              <a:ext uri="{FF2B5EF4-FFF2-40B4-BE49-F238E27FC236}">
                <a16:creationId xmlns:a16="http://schemas.microsoft.com/office/drawing/2014/main" id="{3734A200-5F4C-99F3-C3CD-837BC768A1D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500" b="87500" l="68000" r="87200">
                        <a14:foregroundMark x1="69000" y1="80200" x2="69000" y2="80200"/>
                        <a14:foregroundMark x1="69000" y1="80700" x2="69000" y2="80700"/>
                        <a14:foregroundMark x1="68600" y1="82000" x2="68600" y2="82000"/>
                        <a14:foregroundMark x1="68000" y1="82900" x2="68000" y2="82900"/>
                        <a14:foregroundMark x1="80900" y1="74500" x2="80900" y2="74500"/>
                        <a14:foregroundMark x1="77400" y1="87400" x2="77400" y2="8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26" t="73028" r="10436" b="10818"/>
          <a:stretch/>
        </p:blipFill>
        <p:spPr>
          <a:xfrm>
            <a:off x="2792602" y="2897110"/>
            <a:ext cx="476097" cy="336748"/>
          </a:xfrm>
          <a:prstGeom prst="rect">
            <a:avLst/>
          </a:prstGeom>
        </p:spPr>
      </p:pic>
      <p:pic>
        <p:nvPicPr>
          <p:cNvPr id="13" name="그림 12" descr="원, 봄, 코일 스프링, 자연이(가) 표시된 사진&#10;&#10;자동 생성된 설명">
            <a:extLst>
              <a:ext uri="{FF2B5EF4-FFF2-40B4-BE49-F238E27FC236}">
                <a16:creationId xmlns:a16="http://schemas.microsoft.com/office/drawing/2014/main" id="{02B3CFC2-E182-1418-ECB2-3989876AC7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500" b="87500" l="68000" r="87200">
                        <a14:foregroundMark x1="69000" y1="80200" x2="69000" y2="80200"/>
                        <a14:foregroundMark x1="69000" y1="80700" x2="69000" y2="80700"/>
                        <a14:foregroundMark x1="68600" y1="82000" x2="68600" y2="82000"/>
                        <a14:foregroundMark x1="68000" y1="82900" x2="68000" y2="82900"/>
                        <a14:foregroundMark x1="80900" y1="74500" x2="80900" y2="74500"/>
                        <a14:foregroundMark x1="77400" y1="87400" x2="77400" y2="8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26" t="73028" r="10436" b="10818"/>
          <a:stretch/>
        </p:blipFill>
        <p:spPr>
          <a:xfrm>
            <a:off x="1849532" y="3624143"/>
            <a:ext cx="1181118" cy="336748"/>
          </a:xfrm>
          <a:prstGeom prst="rect">
            <a:avLst/>
          </a:prstGeom>
        </p:spPr>
      </p:pic>
      <p:pic>
        <p:nvPicPr>
          <p:cNvPr id="15" name="그림 14" descr="원, 봄, 코일 스프링, 자연이(가) 표시된 사진&#10;&#10;자동 생성된 설명">
            <a:extLst>
              <a:ext uri="{FF2B5EF4-FFF2-40B4-BE49-F238E27FC236}">
                <a16:creationId xmlns:a16="http://schemas.microsoft.com/office/drawing/2014/main" id="{563E26B8-07BF-C2FF-DCFE-4C17235D413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500" b="87500" l="68000" r="87200">
                        <a14:foregroundMark x1="69000" y1="80200" x2="69000" y2="80200"/>
                        <a14:foregroundMark x1="69000" y1="80700" x2="69000" y2="80700"/>
                        <a14:foregroundMark x1="68600" y1="82000" x2="68600" y2="82000"/>
                        <a14:foregroundMark x1="68000" y1="82900" x2="68000" y2="82900"/>
                        <a14:foregroundMark x1="80900" y1="74500" x2="80900" y2="74500"/>
                        <a14:foregroundMark x1="77400" y1="87400" x2="77400" y2="8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26" t="73028" r="10436" b="10818"/>
          <a:stretch/>
        </p:blipFill>
        <p:spPr>
          <a:xfrm>
            <a:off x="3268699" y="3944163"/>
            <a:ext cx="1022644" cy="336748"/>
          </a:xfrm>
          <a:prstGeom prst="rect">
            <a:avLst/>
          </a:prstGeom>
        </p:spPr>
      </p:pic>
      <p:pic>
        <p:nvPicPr>
          <p:cNvPr id="17" name="그림 16" descr="원, 봄, 코일 스프링, 자연이(가) 표시된 사진&#10;&#10;자동 생성된 설명">
            <a:extLst>
              <a:ext uri="{FF2B5EF4-FFF2-40B4-BE49-F238E27FC236}">
                <a16:creationId xmlns:a16="http://schemas.microsoft.com/office/drawing/2014/main" id="{F74D42CD-DE95-5278-31CE-E0170834A70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500" b="87500" l="68000" r="87200">
                        <a14:foregroundMark x1="69000" y1="80200" x2="69000" y2="80200"/>
                        <a14:foregroundMark x1="69000" y1="80700" x2="69000" y2="80700"/>
                        <a14:foregroundMark x1="68600" y1="82000" x2="68600" y2="82000"/>
                        <a14:foregroundMark x1="68000" y1="82900" x2="68000" y2="82900"/>
                        <a14:foregroundMark x1="80900" y1="74500" x2="80900" y2="74500"/>
                        <a14:foregroundMark x1="77400" y1="87400" x2="77400" y2="8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26" t="73028" r="10436" b="10818"/>
          <a:stretch/>
        </p:blipFill>
        <p:spPr>
          <a:xfrm>
            <a:off x="976664" y="4596966"/>
            <a:ext cx="2053986" cy="240047"/>
          </a:xfrm>
          <a:prstGeom prst="rect">
            <a:avLst/>
          </a:prstGeom>
        </p:spPr>
      </p:pic>
      <p:pic>
        <p:nvPicPr>
          <p:cNvPr id="18" name="그림 17" descr="원, 봄, 코일 스프링, 자연이(가) 표시된 사진&#10;&#10;자동 생성된 설명">
            <a:extLst>
              <a:ext uri="{FF2B5EF4-FFF2-40B4-BE49-F238E27FC236}">
                <a16:creationId xmlns:a16="http://schemas.microsoft.com/office/drawing/2014/main" id="{550E3020-72E9-D074-E375-E34B74BB81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500" b="87500" l="68000" r="87200">
                        <a14:foregroundMark x1="69000" y1="80200" x2="69000" y2="80200"/>
                        <a14:foregroundMark x1="69000" y1="80700" x2="69000" y2="80700"/>
                        <a14:foregroundMark x1="68600" y1="82000" x2="68600" y2="82000"/>
                        <a14:foregroundMark x1="68000" y1="82900" x2="68000" y2="82900"/>
                        <a14:foregroundMark x1="80900" y1="74500" x2="80900" y2="74500"/>
                        <a14:foregroundMark x1="77400" y1="87400" x2="77400" y2="8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26" t="73028" r="10436" b="10818"/>
          <a:stretch/>
        </p:blipFill>
        <p:spPr>
          <a:xfrm>
            <a:off x="1417447" y="5061539"/>
            <a:ext cx="3009698" cy="240048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E5566D87-CC44-8D5F-53D8-25EA67837C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2459" y="3688841"/>
            <a:ext cx="4373926" cy="2056295"/>
          </a:xfrm>
          <a:prstGeom prst="rect">
            <a:avLst/>
          </a:prstGeom>
        </p:spPr>
      </p:pic>
      <p:pic>
        <p:nvPicPr>
          <p:cNvPr id="21" name="그래픽 20" descr="갈매기형 화살표 단색으로 채워진">
            <a:extLst>
              <a:ext uri="{FF2B5EF4-FFF2-40B4-BE49-F238E27FC236}">
                <a16:creationId xmlns:a16="http://schemas.microsoft.com/office/drawing/2014/main" id="{96DD2493-6129-5AEB-1FDB-5DDD93937F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5307348" y="4053929"/>
            <a:ext cx="830477" cy="914400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480959D8-9A6A-C81B-110E-783E1DA3F9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5679520" y="2716040"/>
            <a:ext cx="1345877" cy="205443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BFB476FC-365A-8DF6-D3B5-25DB46C9A55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6175784" y="2564919"/>
            <a:ext cx="976454" cy="205442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538301B3-2234-D77F-4045-88224F065F3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6316905" y="3813260"/>
            <a:ext cx="1345877" cy="20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18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사각형: 모서리가 접힌 도형 11">
            <a:extLst>
              <a:ext uri="{FF2B5EF4-FFF2-40B4-BE49-F238E27FC236}">
                <a16:creationId xmlns:a16="http://schemas.microsoft.com/office/drawing/2014/main" id="{B36F3C2C-BA28-04F6-26D4-B2EF9636A1A8}"/>
              </a:ext>
            </a:extLst>
          </p:cNvPr>
          <p:cNvSpPr/>
          <p:nvPr/>
        </p:nvSpPr>
        <p:spPr>
          <a:xfrm>
            <a:off x="2055142" y="3653331"/>
            <a:ext cx="7893246" cy="2351437"/>
          </a:xfrm>
          <a:prstGeom prst="foldedCorner">
            <a:avLst/>
          </a:prstGeom>
          <a:solidFill>
            <a:schemeClr val="bg1"/>
          </a:solidFill>
          <a:ln>
            <a:solidFill>
              <a:srgbClr val="4592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ㅎ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455681FA-B460-F7F1-271F-1990BE4294E5}"/>
              </a:ext>
            </a:extLst>
          </p:cNvPr>
          <p:cNvCxnSpPr>
            <a:cxnSpLocks/>
          </p:cNvCxnSpPr>
          <p:nvPr/>
        </p:nvCxnSpPr>
        <p:spPr>
          <a:xfrm>
            <a:off x="2499626" y="1344168"/>
            <a:ext cx="7011658" cy="0"/>
          </a:xfrm>
          <a:prstGeom prst="line">
            <a:avLst/>
          </a:prstGeom>
          <a:ln>
            <a:solidFill>
              <a:srgbClr val="4592F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499626" y="679888"/>
            <a:ext cx="6830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>
                <a:latin typeface="HY견고딕" panose="02030600000101010101" pitchFamily="18" charset="-127"/>
                <a:ea typeface="HY견고딕" panose="02030600000101010101" pitchFamily="18" charset="-127"/>
              </a:rPr>
              <a:t>02. </a:t>
            </a:r>
            <a:r>
              <a:rPr lang="ko-KR" altLang="en-US" sz="3200" b="1">
                <a:latin typeface="HY견고딕" panose="02030600000101010101" pitchFamily="18" charset="-127"/>
                <a:ea typeface="HY견고딕" panose="02030600000101010101" pitchFamily="18" charset="-127"/>
              </a:rPr>
              <a:t>양적 자료 수집 방법과 사례 분석</a:t>
            </a:r>
          </a:p>
        </p:txBody>
      </p:sp>
      <p:pic>
        <p:nvPicPr>
          <p:cNvPr id="11" name="그림 10" descr="그래픽, 스크린샷, 디자인, 폰트이(가) 표시된 사진&#10;&#10;자동 생성된 설명">
            <a:extLst>
              <a:ext uri="{FF2B5EF4-FFF2-40B4-BE49-F238E27FC236}">
                <a16:creationId xmlns:a16="http://schemas.microsoft.com/office/drawing/2014/main" id="{4DC2AA2F-A8A5-A414-5D00-CF11BCA104B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961566" y="241808"/>
            <a:ext cx="730808" cy="584647"/>
          </a:xfrm>
          <a:prstGeom prst="rect">
            <a:avLst/>
          </a:prstGeom>
        </p:spPr>
      </p:pic>
      <p:pic>
        <p:nvPicPr>
          <p:cNvPr id="23" name="그림 22" descr="그래픽, 그래픽 디자인, 클립아트, 로고이(가) 표시된 사진&#10;&#10;자동 생성된 설명">
            <a:extLst>
              <a:ext uri="{FF2B5EF4-FFF2-40B4-BE49-F238E27FC236}">
                <a16:creationId xmlns:a16="http://schemas.microsoft.com/office/drawing/2014/main" id="{4FD56821-4CF5-4E1D-6B99-CAF69A525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0136" y="1620850"/>
            <a:ext cx="539490" cy="5394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F4CA24-74FD-1255-083B-217766ACE724}"/>
              </a:ext>
            </a:extLst>
          </p:cNvPr>
          <p:cNvSpPr txBox="1"/>
          <p:nvPr/>
        </p:nvSpPr>
        <p:spPr>
          <a:xfrm>
            <a:off x="4458624" y="2683705"/>
            <a:ext cx="1450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>
                <a:latin typeface="HY견고딕" panose="02030600000101010101" pitchFamily="18" charset="-127"/>
                <a:ea typeface="HY견고딕" panose="02030600000101010101" pitchFamily="18" charset="-127"/>
              </a:rPr>
              <a:t>질문지법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9FA13A-1513-8431-BEE0-52A42109A98F}"/>
              </a:ext>
            </a:extLst>
          </p:cNvPr>
          <p:cNvSpPr txBox="1"/>
          <p:nvPr/>
        </p:nvSpPr>
        <p:spPr>
          <a:xfrm>
            <a:off x="6005455" y="2683705"/>
            <a:ext cx="1425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>
                <a:latin typeface="HY견고딕" panose="02030600000101010101" pitchFamily="18" charset="-127"/>
                <a:ea typeface="HY견고딕" panose="02030600000101010101" pitchFamily="18" charset="-127"/>
              </a:rPr>
              <a:t>실험법</a:t>
            </a:r>
          </a:p>
        </p:txBody>
      </p:sp>
      <p:pic>
        <p:nvPicPr>
          <p:cNvPr id="21" name="그림 20" descr="블랙, 어둠이(가) 표시된 사진&#10;&#10;자동 생성된 설명">
            <a:extLst>
              <a:ext uri="{FF2B5EF4-FFF2-40B4-BE49-F238E27FC236}">
                <a16:creationId xmlns:a16="http://schemas.microsoft.com/office/drawing/2014/main" id="{975C763E-65CB-BFE4-0A3F-DEABC3226E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6563" r="63842" b="53535"/>
          <a:stretch/>
        </p:blipFill>
        <p:spPr>
          <a:xfrm>
            <a:off x="4277534" y="2693253"/>
            <a:ext cx="390043" cy="311700"/>
          </a:xfrm>
          <a:prstGeom prst="rect">
            <a:avLst/>
          </a:prstGeom>
        </p:spPr>
      </p:pic>
      <p:pic>
        <p:nvPicPr>
          <p:cNvPr id="22" name="그림 21" descr="블랙, 어둠이(가) 표시된 사진&#10;&#10;자동 생성된 설명">
            <a:extLst>
              <a:ext uri="{FF2B5EF4-FFF2-40B4-BE49-F238E27FC236}">
                <a16:creationId xmlns:a16="http://schemas.microsoft.com/office/drawing/2014/main" id="{64F8E5E9-3CDB-CAD2-57F0-97A9AF5A5F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6563" r="63842" b="53535"/>
          <a:stretch/>
        </p:blipFill>
        <p:spPr>
          <a:xfrm>
            <a:off x="5857350" y="2693253"/>
            <a:ext cx="390043" cy="3117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0D60C6B4-CA38-9517-DCE9-8C0E752402E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059" b="29395"/>
          <a:stretch/>
        </p:blipFill>
        <p:spPr>
          <a:xfrm>
            <a:off x="5183710" y="2113008"/>
            <a:ext cx="2127366" cy="291124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EA221B16-42E1-A54B-0E3B-045E5317C6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059" b="29395"/>
          <a:stretch/>
        </p:blipFill>
        <p:spPr>
          <a:xfrm>
            <a:off x="5052032" y="1706707"/>
            <a:ext cx="3118959" cy="30141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C53F5687-966C-3281-4D61-CD75F80F56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9881" y="4173871"/>
            <a:ext cx="7456142" cy="977422"/>
          </a:xfrm>
          <a:prstGeom prst="rect">
            <a:avLst/>
          </a:prstGeom>
        </p:spPr>
      </p:pic>
      <p:sp>
        <p:nvSpPr>
          <p:cNvPr id="24" name="Rectangle 5">
            <a:extLst>
              <a:ext uri="{FF2B5EF4-FFF2-40B4-BE49-F238E27FC236}">
                <a16:creationId xmlns:a16="http://schemas.microsoft.com/office/drawing/2014/main" id="{D340E777-72B9-C4E6-BBF6-B525EDD0C302}"/>
              </a:ext>
            </a:extLst>
          </p:cNvPr>
          <p:cNvSpPr/>
          <p:nvPr/>
        </p:nvSpPr>
        <p:spPr>
          <a:xfrm>
            <a:off x="1999307" y="1686582"/>
            <a:ext cx="8193386" cy="7437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latinLnBrk="0">
              <a:lnSpc>
                <a:spcPct val="130000"/>
              </a:lnSpc>
              <a:defRPr/>
            </a:pPr>
            <a:r>
              <a:rPr lang="ko-KR" altLang="en-US" sz="2000" b="1">
                <a:ln>
                  <a:solidFill>
                    <a:srgbClr val="4472C4">
                      <a:alpha val="0"/>
                    </a:srgbClr>
                  </a:solidFill>
                </a:ln>
                <a:latin typeface="HY견고딕" panose="02030600000101010101" pitchFamily="18" charset="-127"/>
                <a:ea typeface="HY견고딕" panose="02030600000101010101" pitchFamily="18" charset="-127"/>
                <a:cs typeface="Pretendard" panose="02000503000000020004" pitchFamily="2" charset="-127"/>
              </a:rPr>
              <a:t>사회현상 탐구에 필요한 양적 자료 수집 방법의 특징을 설명하고 </a:t>
            </a:r>
            <a:endParaRPr lang="en-US" altLang="ko-KR" sz="2000" b="1">
              <a:ln>
                <a:solidFill>
                  <a:srgbClr val="4472C4">
                    <a:alpha val="0"/>
                  </a:srgbClr>
                </a:solidFill>
              </a:ln>
              <a:latin typeface="HY견고딕" panose="02030600000101010101" pitchFamily="18" charset="-127"/>
              <a:ea typeface="HY견고딕" panose="02030600000101010101" pitchFamily="18" charset="-127"/>
              <a:cs typeface="Pretendard" panose="02000503000000020004" pitchFamily="2" charset="-127"/>
            </a:endParaRPr>
          </a:p>
          <a:p>
            <a:pPr algn="ctr" latinLnBrk="0">
              <a:lnSpc>
                <a:spcPct val="130000"/>
              </a:lnSpc>
              <a:defRPr/>
            </a:pPr>
            <a:r>
              <a:rPr lang="ko-KR" altLang="en-US" sz="2000" b="1">
                <a:ln>
                  <a:solidFill>
                    <a:srgbClr val="4472C4">
                      <a:alpha val="0"/>
                    </a:srgbClr>
                  </a:solidFill>
                </a:ln>
                <a:latin typeface="HY견고딕" panose="02030600000101010101" pitchFamily="18" charset="-127"/>
                <a:ea typeface="HY견고딕" panose="02030600000101010101" pitchFamily="18" charset="-127"/>
                <a:cs typeface="Pretendard" panose="02000503000000020004" pitchFamily="2" charset="-127"/>
              </a:rPr>
              <a:t>이를 활용한 연구 사례를 분석할 수 있다</a:t>
            </a:r>
            <a:r>
              <a:rPr lang="en-US" altLang="ko-KR" sz="2000" b="1">
                <a:ln>
                  <a:solidFill>
                    <a:srgbClr val="4472C4">
                      <a:alpha val="0"/>
                    </a:srgbClr>
                  </a:solidFill>
                </a:ln>
                <a:latin typeface="HY견고딕" panose="02030600000101010101" pitchFamily="18" charset="-127"/>
                <a:ea typeface="HY견고딕" panose="02030600000101010101" pitchFamily="18" charset="-127"/>
                <a:cs typeface="Pretendard" panose="02000503000000020004" pitchFamily="2" charset="-127"/>
              </a:rPr>
              <a:t>.</a:t>
            </a:r>
            <a:endParaRPr lang="en-US" altLang="ko-KR" sz="2000" b="1" dirty="0">
              <a:ln>
                <a:solidFill>
                  <a:srgbClr val="4472C4">
                    <a:alpha val="0"/>
                  </a:srgbClr>
                </a:solidFill>
              </a:ln>
              <a:latin typeface="HY견고딕" panose="02030600000101010101" pitchFamily="18" charset="-127"/>
              <a:ea typeface="HY견고딕" panose="02030600000101010101" pitchFamily="18" charset="-127"/>
              <a:cs typeface="Pretendard" panose="02000503000000020004" pitchFamily="2" charset="-127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651CFE2B-EAA0-6762-4E77-0958C97DE29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2359101" y="4423110"/>
            <a:ext cx="1760226" cy="336749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5989C2B9-FF0B-93E7-6B68-60D3C8FFD83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3578511" y="4688444"/>
            <a:ext cx="1301307" cy="336749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E187B17F-15BC-AD93-3720-E4DE274EDC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2359101" y="4937683"/>
            <a:ext cx="1760226" cy="336749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4C659EDA-2C0B-1390-98C3-E44C1879837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5028620" y="4423110"/>
            <a:ext cx="1760226" cy="336749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29AB0251-B7D0-D4D5-E1EE-3002B809884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09" b="27610"/>
          <a:stretch/>
        </p:blipFill>
        <p:spPr>
          <a:xfrm>
            <a:off x="5077839" y="4665659"/>
            <a:ext cx="1885746" cy="33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33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2577</TotalTime>
  <Words>1038</Words>
  <Application>Microsoft Office PowerPoint</Application>
  <PresentationFormat>와이드스크린</PresentationFormat>
  <Paragraphs>162</Paragraphs>
  <Slides>22</Slides>
  <Notes>7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22</vt:i4>
      </vt:variant>
    </vt:vector>
  </HeadingPairs>
  <TitlesOfParts>
    <vt:vector size="33" baseType="lpstr">
      <vt:lpstr>Adobe 고딕 Std B</vt:lpstr>
      <vt:lpstr>HY견고딕</vt:lpstr>
      <vt:lpstr>나눔스퀘어_ac ExtraBold</vt:lpstr>
      <vt:lpstr>Arial</vt:lpstr>
      <vt:lpstr>나눔고딕 ExtraBold</vt:lpstr>
      <vt:lpstr>맑은 고딕</vt:lpstr>
      <vt:lpstr>NanumGothicExtraBold</vt:lpstr>
      <vt:lpstr>나눔고딕</vt:lpstr>
      <vt:lpstr>나눔고딕</vt:lpstr>
      <vt:lpstr>Office 테마</vt:lpstr>
      <vt:lpstr>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미경 김</dc:creator>
  <cp:lastModifiedBy>미경 김</cp:lastModifiedBy>
  <cp:revision>73</cp:revision>
  <dcterms:created xsi:type="dcterms:W3CDTF">2024-07-30T05:05:06Z</dcterms:created>
  <dcterms:modified xsi:type="dcterms:W3CDTF">2024-08-31T05:37:32Z</dcterms:modified>
</cp:coreProperties>
</file>