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17" r:id="rId3"/>
    <p:sldId id="291" r:id="rId4"/>
    <p:sldId id="319" r:id="rId5"/>
    <p:sldId id="318" r:id="rId6"/>
    <p:sldId id="311" r:id="rId7"/>
    <p:sldId id="320" r:id="rId8"/>
    <p:sldId id="321" r:id="rId9"/>
    <p:sldId id="322" r:id="rId10"/>
    <p:sldId id="323" r:id="rId11"/>
    <p:sldId id="292" r:id="rId12"/>
    <p:sldId id="306" r:id="rId13"/>
  </p:sldIdLst>
  <p:sldSz cx="12192000" cy="6858000"/>
  <p:notesSz cx="6858000" cy="9144000"/>
  <p:embeddedFontLst>
    <p:embeddedFont>
      <p:font typeface="Arial Black" panose="020B0A04020102020204" pitchFamily="34" charset="0"/>
      <p:bold r:id="rId14"/>
    </p:embeddedFont>
    <p:embeddedFont>
      <p:font typeface="HY신명조" panose="02030600000101010101" pitchFamily="18" charset="-127"/>
      <p:regular r:id="rId15"/>
    </p:embeddedFont>
    <p:embeddedFont>
      <p:font typeface="나눔스퀘어 Bold" panose="020B0600000101010101" pitchFamily="50" charset="-127"/>
      <p:bold r:id="rId16"/>
    </p:embeddedFont>
    <p:embeddedFont>
      <p:font typeface="나눔스퀘어라운드 Bold" panose="020B0600000101010101" pitchFamily="50" charset="-127"/>
      <p:bold r:id="rId17"/>
    </p:embeddedFont>
    <p:embeddedFont>
      <p:font typeface="나눔스퀘어라운드 ExtraBold" panose="020B0600000101010101" pitchFamily="50" charset="-127"/>
      <p:bold r:id="rId18"/>
    </p:embeddedFont>
    <p:embeddedFont>
      <p:font typeface="나눔스퀘어라운드 Regular" panose="020B0600000101010101" pitchFamily="50" charset="-127"/>
      <p:regular r:id="rId19"/>
    </p:embeddedFont>
    <p:embeddedFont>
      <p:font typeface="맑은 고딕" panose="020B0503020000020004" pitchFamily="50" charset="-127"/>
      <p:regular r:id="rId20"/>
      <p:bold r:id="rId21"/>
    </p:embeddedFont>
    <p:embeddedFont>
      <p:font typeface="맑은 고딕" panose="020B0503020000020004" pitchFamily="50" charset="-127"/>
      <p:regular r:id="rId20"/>
      <p:bold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200"/>
    <a:srgbClr val="00B0F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79C17-FB09-44AA-8FB6-F52D7E0BC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BAB6092-311D-4E37-82CE-A0B509E58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27CC99-E870-474D-B07A-08AA5B979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3839BD-C58A-4388-A26E-45CCC7208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A5EE1E-414A-412E-B593-335E6C27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540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8B999D-5267-435D-AEDF-381DDDEDD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A13E40C-C2D3-4A8B-85DB-7F36E4D82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5C2856-E95E-49CD-805D-4708CBB9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EF1EEA-6841-48A3-8735-CE93D3388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A0C097-11ED-439D-873F-3AF06DF8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2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7E623D9-7AC1-4840-A089-BA3553C856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D499381-3192-4A5B-80F1-0A441FA76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25E976-BFCA-4446-997E-D4BDED28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3DB779-0663-4FDE-A97B-B32D9EE66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1DC18B-287D-45D2-8914-A8935501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647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EBFC09-5F76-4202-8D82-13332E4B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A99A91-C4D6-4515-A57F-33E7EA42C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6C58999-4EF6-4830-BBC0-73A8DE66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F292F7-C1F5-4D2D-96CB-9D6F9B6B2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55DB4-3BD6-4F54-937A-FC5D9D3B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8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784531-FED1-4101-8364-B22809CDC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BA61B2F-9714-4B3D-AF6C-A758E756C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B34EB8-61BA-40B8-96EF-A409E6AC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A0002F-D92D-414E-9FDD-1A7E4989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21666A-2B6B-4308-B685-6A9190864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09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3094F1-4634-4F43-914B-3759F7F7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24E716-4BAF-4FBC-A7A8-E6EF8E7BC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9C3AD20-548C-4E81-AAD2-5BD4DC87C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32BD354-156F-42B6-B149-2E395875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4CA28A2-35A9-40E0-A20D-B10FF64A5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38A95ED-8EC4-43C5-995D-8E468B3C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264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5CC64-4324-405B-91D7-FF8AFF8F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8DAA0F-C126-4512-B10A-3C7BF34E6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CEFE777-B97F-45AA-B90F-FBF8C4F7F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73B4B64-D237-44D0-9D80-D4D46830C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F3046D9-F0B4-4FD5-963B-0D3B009CCA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D09A8AB-C4B1-4F73-B4DF-07155CED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84FDE22-6B4E-4BCB-BCEE-A7125CC6D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EA913DB-339F-4D05-A5C2-A04828D6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73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8061DD-D184-4E1B-ABB2-C616B5F5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3B23BA7-4D8A-4631-A99A-E7B7290AC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B111F32-EEE2-444B-9B3A-7EF0BA3C5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F693498-C288-45D0-8284-47FEB0D0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08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1D64814-2BD2-4393-98DB-7E920BB4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FCB419C-3BC0-46A8-BC85-B1F45F717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BFC5FD3-C891-4FDB-8003-A8E7C4F5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24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30FF3A-5034-45F8-8D47-E9F60254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101DB0-4CB8-4CBE-93CA-BA740816C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D079A57-7C3E-4F48-B784-827B999A0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601F5ED-72CB-4732-98FC-00725EA8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C9AACC-18ED-4285-8FA4-2F6FF82D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9D51094-CE85-4481-88A4-FD492CA4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212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6AA63D-3AC4-4131-9B1D-85DC26A6F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EC29CCC-B495-46F9-8CA4-554BEA085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03F09D-6E1C-47FB-982F-A94CC30C2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A88CB9A-D213-4075-A00F-B71D37B4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994422-662C-4E25-8B9B-00515C5D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6CB583-09C8-4640-8F3C-521590A2C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20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C49ABA5-78C9-4C7E-8938-F7F2E4AD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1FB04C-8F49-4517-9A32-8056E87E4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C5FBB4B-286A-4744-A683-AFF0D9952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DDFBF-B041-441B-AC5F-0D1431A0AA39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385EA8-12D0-49A2-B595-91E23ADD6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19F82F-CEA8-441E-B3DC-966CD9C60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470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H2HR6DTfJW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ZnC5s4SjZc&amp;t=255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>
            <a:extLst>
              <a:ext uri="{FF2B5EF4-FFF2-40B4-BE49-F238E27FC236}">
                <a16:creationId xmlns:a16="http://schemas.microsoft.com/office/drawing/2014/main" id="{5EBC8268-8054-4868-AD0D-6731FD8D401B}"/>
              </a:ext>
            </a:extLst>
          </p:cNvPr>
          <p:cNvGrpSpPr/>
          <p:nvPr/>
        </p:nvGrpSpPr>
        <p:grpSpPr>
          <a:xfrm>
            <a:off x="2663964" y="1506152"/>
            <a:ext cx="7503736" cy="2322328"/>
            <a:chOff x="2554664" y="1478147"/>
            <a:chExt cx="6660578" cy="2572776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4DDB115B-610F-4023-93A3-420F3EF4284E}"/>
                </a:ext>
              </a:extLst>
            </p:cNvPr>
            <p:cNvGrpSpPr/>
            <p:nvPr/>
          </p:nvGrpSpPr>
          <p:grpSpPr>
            <a:xfrm>
              <a:off x="2554664" y="1478147"/>
              <a:ext cx="1863539" cy="1250315"/>
              <a:chOff x="7560297" y="1244338"/>
              <a:chExt cx="2720768" cy="1250315"/>
            </a:xfrm>
          </p:grpSpPr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E5D9C99D-F040-44C9-A5B7-F8A10BF0005E}"/>
                  </a:ext>
                </a:extLst>
              </p:cNvPr>
              <p:cNvSpPr/>
              <p:nvPr/>
            </p:nvSpPr>
            <p:spPr>
              <a:xfrm>
                <a:off x="7560297" y="1244338"/>
                <a:ext cx="2554664" cy="914400"/>
              </a:xfrm>
              <a:prstGeom prst="round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22DFE515-42B1-4331-B29D-1F07F0D84C93}"/>
                  </a:ext>
                </a:extLst>
              </p:cNvPr>
              <p:cNvSpPr/>
              <p:nvPr/>
            </p:nvSpPr>
            <p:spPr>
              <a:xfrm>
                <a:off x="7584999" y="1467131"/>
                <a:ext cx="2696066" cy="10275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5C353886-CFC8-49FF-98FF-F04A898F6B42}"/>
                </a:ext>
              </a:extLst>
            </p:cNvPr>
            <p:cNvCxnSpPr/>
            <p:nvPr/>
          </p:nvCxnSpPr>
          <p:spPr>
            <a:xfrm>
              <a:off x="4304433" y="1664078"/>
              <a:ext cx="0" cy="2226586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56858CBF-BC31-49EF-96AB-6516452EC893}"/>
                </a:ext>
              </a:extLst>
            </p:cNvPr>
            <p:cNvSpPr/>
            <p:nvPr/>
          </p:nvSpPr>
          <p:spPr>
            <a:xfrm>
              <a:off x="4304433" y="3014470"/>
              <a:ext cx="4883084" cy="103645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B5ECE490-3165-4178-B234-12F17E3477BB}"/>
                </a:ext>
              </a:extLst>
            </p:cNvPr>
            <p:cNvSpPr/>
            <p:nvPr/>
          </p:nvSpPr>
          <p:spPr>
            <a:xfrm>
              <a:off x="4332163" y="2912882"/>
              <a:ext cx="4883079" cy="103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1FCE59D-267C-4CC3-AD2C-6474DD3473D4}"/>
              </a:ext>
            </a:extLst>
          </p:cNvPr>
          <p:cNvSpPr txBox="1"/>
          <p:nvPr/>
        </p:nvSpPr>
        <p:spPr>
          <a:xfrm>
            <a:off x="4713505" y="2912882"/>
            <a:ext cx="5831671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3800" b="1" dirty="0">
                <a:latin typeface="나눔스퀘어라운드 ExtraBold" panose="020B0600000101010101" pitchFamily="50" charset="-127"/>
                <a:ea typeface="나눔스퀘어라운드 ExtraBold" panose="020B0600000101010101"/>
              </a:rPr>
              <a:t>  미술과 직업</a:t>
            </a: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A3FD0FCF-F29D-4157-8179-664EE60D3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45" b="92386" l="9804" r="93725">
                        <a14:foregroundMark x1="36078" y1="76650" x2="36078" y2="76650"/>
                        <a14:foregroundMark x1="32941" y1="82741" x2="32941" y2="82741"/>
                        <a14:foregroundMark x1="46275" y1="89848" x2="46275" y2="89848"/>
                        <a14:foregroundMark x1="49020" y1="92386" x2="49020" y2="92386"/>
                        <a14:foregroundMark x1="64706" y1="90355" x2="64706" y2="90355"/>
                        <a14:foregroundMark x1="53725" y1="87817" x2="53725" y2="87817"/>
                        <a14:foregroundMark x1="90980" y1="64975" x2="90980" y2="64975"/>
                        <a14:foregroundMark x1="93725" y1="64975" x2="93725" y2="64975"/>
                        <a14:foregroundMark x1="35686" y1="83756" x2="35686" y2="837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758163">
            <a:off x="1947359" y="651200"/>
            <a:ext cx="1214608" cy="938344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3129192" y="1505840"/>
            <a:ext cx="848642" cy="1351937"/>
            <a:chOff x="2760371" y="1528135"/>
            <a:chExt cx="1391777" cy="139715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6EEBCD-7861-49C4-9C99-C61A1E6B0E14}"/>
                </a:ext>
              </a:extLst>
            </p:cNvPr>
            <p:cNvSpPr txBox="1"/>
            <p:nvPr/>
          </p:nvSpPr>
          <p:spPr>
            <a:xfrm>
              <a:off x="2760371" y="1528135"/>
              <a:ext cx="1338354" cy="1240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7200" dirty="0">
                  <a:solidFill>
                    <a:srgbClr val="FFFF00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5</a:t>
              </a:r>
              <a:endParaRPr lang="ko-KR" altLang="en-US" sz="7200" dirty="0">
                <a:solidFill>
                  <a:srgbClr val="FFFF0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E145D6-6612-4B45-BE23-3270367D1061}"/>
                </a:ext>
              </a:extLst>
            </p:cNvPr>
            <p:cNvSpPr txBox="1"/>
            <p:nvPr/>
          </p:nvSpPr>
          <p:spPr>
            <a:xfrm>
              <a:off x="2813794" y="1557587"/>
              <a:ext cx="1338354" cy="1367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8000" dirty="0">
                  <a:solidFill>
                    <a:srgbClr val="00B0F0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5</a:t>
              </a:r>
              <a:endParaRPr lang="ko-KR" altLang="en-US" sz="80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65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A130B6F-3A76-47DF-86E9-127A6BF74CBE}"/>
              </a:ext>
            </a:extLst>
          </p:cNvPr>
          <p:cNvSpPr txBox="1"/>
          <p:nvPr/>
        </p:nvSpPr>
        <p:spPr>
          <a:xfrm>
            <a:off x="214244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“</a:t>
            </a:r>
            <a:endParaRPr lang="ko-KR" altLang="en-US" sz="8800" dirty="0">
              <a:ln w="12700">
                <a:noFill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B00F21-FAAE-40CC-BD27-946DEF5FA544}"/>
              </a:ext>
            </a:extLst>
          </p:cNvPr>
          <p:cNvSpPr txBox="1"/>
          <p:nvPr/>
        </p:nvSpPr>
        <p:spPr>
          <a:xfrm>
            <a:off x="114895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 dirty="0">
              <a:ln w="12700"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2EE59A-4C72-4AA9-9121-D0634AB33631}"/>
              </a:ext>
            </a:extLst>
          </p:cNvPr>
          <p:cNvSpPr txBox="1"/>
          <p:nvPr/>
        </p:nvSpPr>
        <p:spPr>
          <a:xfrm>
            <a:off x="935707" y="203866"/>
            <a:ext cx="8250663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탐구 활동</a:t>
            </a:r>
            <a:r>
              <a:rPr lang="en-US" altLang="ko-KR" sz="3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1_</a:t>
            </a:r>
            <a:r>
              <a:rPr lang="ko-KR" altLang="en-US" sz="3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직업 탐구 보고서 작성하기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370" y="1448746"/>
            <a:ext cx="2038350" cy="2476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201" y="2985846"/>
            <a:ext cx="305753" cy="314325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820552" y="4238000"/>
            <a:ext cx="2567938" cy="3513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준비물</a:t>
            </a: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:• </a:t>
            </a:r>
            <a:r>
              <a:rPr lang="ko-KR" altLang="en-US" sz="1400" dirty="0" err="1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활동지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및 검색 도구</a:t>
            </a:r>
            <a:endParaRPr lang="en-US" altLang="ko-KR" sz="1400" dirty="0">
              <a:solidFill>
                <a:schemeClr val="bg1">
                  <a:lumMod val="9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05615" y="3143008"/>
            <a:ext cx="109760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32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미술과 관련된 직업들 중에 </a:t>
            </a:r>
            <a:r>
              <a:rPr lang="ko-KR" altLang="en-US" sz="320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미래의 </a:t>
            </a:r>
            <a:r>
              <a:rPr lang="ko-KR" altLang="en-US" sz="32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자신의 </a:t>
            </a: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직업과 연관이 </a:t>
            </a:r>
            <a:r>
              <a:rPr lang="ko-KR" altLang="en-US" sz="32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될 수 있는 </a:t>
            </a:r>
            <a:r>
              <a:rPr lang="ko-KR" altLang="en-US" sz="320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직업을 골라 </a:t>
            </a: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직업 탐구 보고서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32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활동지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320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작성해 </a:t>
            </a:r>
            <a:r>
              <a:rPr lang="ko-KR" altLang="en-US" sz="32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보자</a:t>
            </a:r>
            <a:r>
              <a:rPr lang="en-US" altLang="ko-KR" sz="32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endParaRPr lang="ko-KR" altLang="en-US" sz="3200" dirty="0">
              <a:solidFill>
                <a:schemeClr val="bg2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5848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A130B6F-3A76-47DF-86E9-127A6BF74CBE}"/>
              </a:ext>
            </a:extLst>
          </p:cNvPr>
          <p:cNvSpPr txBox="1"/>
          <p:nvPr/>
        </p:nvSpPr>
        <p:spPr>
          <a:xfrm>
            <a:off x="214244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“</a:t>
            </a:r>
            <a:endParaRPr lang="ko-KR" altLang="en-US" sz="8800" dirty="0">
              <a:ln w="12700">
                <a:noFill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B00F21-FAAE-40CC-BD27-946DEF5FA544}"/>
              </a:ext>
            </a:extLst>
          </p:cNvPr>
          <p:cNvSpPr txBox="1"/>
          <p:nvPr/>
        </p:nvSpPr>
        <p:spPr>
          <a:xfrm>
            <a:off x="114895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 dirty="0">
              <a:ln w="12700"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2EE59A-4C72-4AA9-9121-D0634AB33631}"/>
              </a:ext>
            </a:extLst>
          </p:cNvPr>
          <p:cNvSpPr txBox="1"/>
          <p:nvPr/>
        </p:nvSpPr>
        <p:spPr>
          <a:xfrm>
            <a:off x="935707" y="203866"/>
            <a:ext cx="8250663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탐구 활동</a:t>
            </a:r>
            <a:r>
              <a:rPr lang="en-US" altLang="ko-KR" sz="3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1_</a:t>
            </a:r>
            <a:r>
              <a:rPr lang="ko-KR" altLang="en-US" sz="3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직업 탐구 보고서 작성하기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370" y="1448746"/>
            <a:ext cx="2038350" cy="2476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47" y="2027057"/>
            <a:ext cx="305753" cy="314325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9390139" y="399205"/>
            <a:ext cx="2801861" cy="332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준비물</a:t>
            </a: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:• </a:t>
            </a:r>
            <a:r>
              <a:rPr lang="ko-KR" altLang="en-US" sz="1400" dirty="0" err="1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활동지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및 검색 도구</a:t>
            </a:r>
            <a:endParaRPr lang="en-US" altLang="ko-KR" sz="1400" dirty="0">
              <a:solidFill>
                <a:schemeClr val="bg1">
                  <a:lumMod val="9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940" y="956386"/>
            <a:ext cx="4152219" cy="582729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159" y="931118"/>
            <a:ext cx="4130368" cy="587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2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CB125C-7E60-4A97-ACC6-AD646087D0F5}"/>
              </a:ext>
            </a:extLst>
          </p:cNvPr>
          <p:cNvSpPr txBox="1"/>
          <p:nvPr/>
        </p:nvSpPr>
        <p:spPr>
          <a:xfrm>
            <a:off x="4273805" y="323855"/>
            <a:ext cx="3507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점검해 보기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1C1EBE-CE0F-4C95-99EF-B6B73F444309}"/>
              </a:ext>
            </a:extLst>
          </p:cNvPr>
          <p:cNvSpPr txBox="1"/>
          <p:nvPr/>
        </p:nvSpPr>
        <p:spPr>
          <a:xfrm>
            <a:off x="3636454" y="86465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noFill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A8E725-7224-45B3-BD0F-A938B3C94A4E}"/>
              </a:ext>
            </a:extLst>
          </p:cNvPr>
          <p:cNvSpPr txBox="1"/>
          <p:nvPr/>
        </p:nvSpPr>
        <p:spPr>
          <a:xfrm>
            <a:off x="3537105" y="86465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1EB5B6-AE72-4681-9578-DDAEDA2F7F88}"/>
              </a:ext>
            </a:extLst>
          </p:cNvPr>
          <p:cNvSpPr txBox="1"/>
          <p:nvPr/>
        </p:nvSpPr>
        <p:spPr>
          <a:xfrm>
            <a:off x="7644525" y="192929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”</a:t>
            </a:r>
            <a:endParaRPr lang="ko-KR" altLang="en-US" sz="8800">
              <a:ln w="12700">
                <a:noFill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F83D97-F528-47DF-821A-822371B65A8D}"/>
              </a:ext>
            </a:extLst>
          </p:cNvPr>
          <p:cNvSpPr txBox="1"/>
          <p:nvPr/>
        </p:nvSpPr>
        <p:spPr>
          <a:xfrm>
            <a:off x="7711505" y="183876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”</a:t>
            </a:r>
            <a:endParaRPr lang="ko-KR" altLang="en-US" sz="8800">
              <a:ln w="12700"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54420" y="2880059"/>
            <a:ext cx="10746462" cy="1688244"/>
            <a:chOff x="625085" y="3203616"/>
            <a:chExt cx="10746462" cy="168824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54BF5C-E88A-4793-AC93-9B64D9FD6642}"/>
                </a:ext>
              </a:extLst>
            </p:cNvPr>
            <p:cNvSpPr txBox="1"/>
            <p:nvPr/>
          </p:nvSpPr>
          <p:spPr>
            <a:xfrm>
              <a:off x="625085" y="3203616"/>
              <a:ext cx="98834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8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◉ 미술과 관련된 다양한 직업의 종류와 특징을 탐구 할 수</a:t>
              </a:r>
              <a:r>
                <a:rPr lang="en-US" altLang="ko-KR" sz="48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 </a:t>
              </a:r>
              <a:r>
                <a:rPr lang="ko-KR" altLang="en-US" sz="48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있는가</a:t>
              </a:r>
              <a:r>
                <a:rPr lang="en-US" altLang="ko-KR" sz="48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?  </a:t>
              </a:r>
              <a:endParaRPr lang="ko-KR" altLang="en-US" sz="48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8437001" y="4232284"/>
              <a:ext cx="2934546" cy="659576"/>
              <a:chOff x="8616254" y="2642635"/>
              <a:chExt cx="2934546" cy="659576"/>
            </a:xfrm>
          </p:grpSpPr>
          <p:sp>
            <p:nvSpPr>
              <p:cNvPr id="13" name="웃는 얼굴 12">
                <a:extLst>
                  <a:ext uri="{FF2B5EF4-FFF2-40B4-BE49-F238E27FC236}">
                    <a16:creationId xmlns:a16="http://schemas.microsoft.com/office/drawing/2014/main" id="{D22DAD51-1536-4802-881D-90402886C553}"/>
                  </a:ext>
                </a:extLst>
              </p:cNvPr>
              <p:cNvSpPr/>
              <p:nvPr/>
            </p:nvSpPr>
            <p:spPr>
              <a:xfrm>
                <a:off x="8616254" y="2643539"/>
                <a:ext cx="658672" cy="658672"/>
              </a:xfrm>
              <a:prstGeom prst="smileyFace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14" name="웃는 얼굴 13">
                <a:extLst>
                  <a:ext uri="{FF2B5EF4-FFF2-40B4-BE49-F238E27FC236}">
                    <a16:creationId xmlns:a16="http://schemas.microsoft.com/office/drawing/2014/main" id="{ADCD985E-D4DF-4B0D-9248-BC2100B80366}"/>
                  </a:ext>
                </a:extLst>
              </p:cNvPr>
              <p:cNvSpPr/>
              <p:nvPr/>
            </p:nvSpPr>
            <p:spPr>
              <a:xfrm>
                <a:off x="9754191" y="2642635"/>
                <a:ext cx="658672" cy="658672"/>
              </a:xfrm>
              <a:prstGeom prst="smileyFace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15" name="웃는 얼굴 14">
                <a:extLst>
                  <a:ext uri="{FF2B5EF4-FFF2-40B4-BE49-F238E27FC236}">
                    <a16:creationId xmlns:a16="http://schemas.microsoft.com/office/drawing/2014/main" id="{B8445B35-0A4C-468D-91C0-64EFFB9013BB}"/>
                  </a:ext>
                </a:extLst>
              </p:cNvPr>
              <p:cNvSpPr/>
              <p:nvPr/>
            </p:nvSpPr>
            <p:spPr>
              <a:xfrm>
                <a:off x="10892128" y="2642635"/>
                <a:ext cx="658672" cy="658672"/>
              </a:xfrm>
              <a:prstGeom prst="smileyFace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332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A47FE5-33C4-4372-B4F8-34FBF64C30E6}"/>
              </a:ext>
            </a:extLst>
          </p:cNvPr>
          <p:cNvSpPr txBox="1"/>
          <p:nvPr/>
        </p:nvSpPr>
        <p:spPr>
          <a:xfrm>
            <a:off x="1085366" y="1256258"/>
            <a:ext cx="16681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600">
                <a:ln w="41275">
                  <a:solidFill>
                    <a:srgbClr val="00B0F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“</a:t>
            </a:r>
            <a:endParaRPr lang="ko-KR" altLang="en-US" sz="16600">
              <a:ln w="41275">
                <a:solidFill>
                  <a:srgbClr val="00B0F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8D1D3-0145-40BF-80A8-215E0C24B6A5}"/>
              </a:ext>
            </a:extLst>
          </p:cNvPr>
          <p:cNvSpPr txBox="1"/>
          <p:nvPr/>
        </p:nvSpPr>
        <p:spPr>
          <a:xfrm>
            <a:off x="2263445" y="1663535"/>
            <a:ext cx="862287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54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미술</a:t>
            </a:r>
            <a:r>
              <a:rPr lang="ko-KR" altLang="en-US" sz="5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과 관련된 다양한 </a:t>
            </a:r>
            <a:r>
              <a:rPr lang="ko-KR" altLang="en-US" sz="54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직업</a:t>
            </a:r>
            <a:r>
              <a:rPr lang="ko-KR" altLang="en-US" sz="5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의 </a:t>
            </a:r>
            <a:endParaRPr lang="en-US" altLang="ko-KR" sz="54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54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종류</a:t>
            </a:r>
            <a:r>
              <a:rPr lang="ko-KR" altLang="en-US" sz="5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와 </a:t>
            </a:r>
            <a:r>
              <a:rPr lang="ko-KR" altLang="en-US" sz="54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특징</a:t>
            </a:r>
            <a:r>
              <a:rPr lang="ko-KR" altLang="en-US" sz="5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을 탐구할 수 있다</a:t>
            </a:r>
            <a:r>
              <a:rPr lang="en-US" altLang="ko-KR" sz="5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  <a:endParaRPr lang="ko-KR" altLang="en-US" sz="54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269ADB7-8B14-4A35-8596-3F011A762904}"/>
              </a:ext>
            </a:extLst>
          </p:cNvPr>
          <p:cNvCxnSpPr>
            <a:cxnSpLocks/>
          </p:cNvCxnSpPr>
          <p:nvPr/>
        </p:nvCxnSpPr>
        <p:spPr>
          <a:xfrm>
            <a:off x="2369980" y="3259836"/>
            <a:ext cx="8215545" cy="64277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D7EA72DB-C80A-414A-AAF6-0C6648FFFFCF}"/>
              </a:ext>
            </a:extLst>
          </p:cNvPr>
          <p:cNvCxnSpPr>
            <a:cxnSpLocks/>
          </p:cNvCxnSpPr>
          <p:nvPr/>
        </p:nvCxnSpPr>
        <p:spPr>
          <a:xfrm flipV="1">
            <a:off x="2263445" y="4958235"/>
            <a:ext cx="8461929" cy="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AD8CF1D-B99F-41C2-BC16-207BC5312CD8}"/>
              </a:ext>
            </a:extLst>
          </p:cNvPr>
          <p:cNvSpPr txBox="1"/>
          <p:nvPr/>
        </p:nvSpPr>
        <p:spPr>
          <a:xfrm>
            <a:off x="1210305" y="2700957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1280107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CC170-9D26-42E8-A5AB-7489DBC9ADE7}"/>
              </a:ext>
            </a:extLst>
          </p:cNvPr>
          <p:cNvSpPr txBox="1"/>
          <p:nvPr/>
        </p:nvSpPr>
        <p:spPr>
          <a:xfrm>
            <a:off x="85209" y="-184120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 dirty="0">
              <a:ln w="12700"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D9A5-B2A2-4F8A-B594-D5A0D98D5490}"/>
              </a:ext>
            </a:extLst>
          </p:cNvPr>
          <p:cNvSpPr txBox="1"/>
          <p:nvPr/>
        </p:nvSpPr>
        <p:spPr>
          <a:xfrm>
            <a:off x="810705" y="177324"/>
            <a:ext cx="6250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미술</a:t>
            </a:r>
            <a:r>
              <a:rPr lang="ko-KR" altLang="en-US" sz="4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과 연관된 다양한 </a:t>
            </a:r>
            <a:r>
              <a:rPr lang="ko-KR" altLang="en-US" sz="4400" dirty="0">
                <a:solidFill>
                  <a:srgbClr val="FFC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직업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9C10FF-77AF-4639-B0F0-0CDDAC6BBE44}"/>
              </a:ext>
            </a:extLst>
          </p:cNvPr>
          <p:cNvSpPr txBox="1"/>
          <p:nvPr/>
        </p:nvSpPr>
        <p:spPr>
          <a:xfrm>
            <a:off x="67760" y="565297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생각 열기</a:t>
            </a:r>
          </a:p>
        </p:txBody>
      </p:sp>
      <p:sp>
        <p:nvSpPr>
          <p:cNvPr id="8" name="사각형: 둥근 모서리 16">
            <a:extLst>
              <a:ext uri="{FF2B5EF4-FFF2-40B4-BE49-F238E27FC236}">
                <a16:creationId xmlns:a16="http://schemas.microsoft.com/office/drawing/2014/main" id="{9A4D4414-CE81-4F61-B386-87E027798E9F}"/>
              </a:ext>
            </a:extLst>
          </p:cNvPr>
          <p:cNvSpPr/>
          <p:nvPr/>
        </p:nvSpPr>
        <p:spPr>
          <a:xfrm>
            <a:off x="10383361" y="1501745"/>
            <a:ext cx="1343855" cy="42878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  <a:hlinkClick r:id="rId2"/>
              </a:rPr>
              <a:t>미술품</a:t>
            </a:r>
            <a:r>
              <a:rPr lang="ko-KR" altLang="en-US" sz="9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r>
              <a:rPr lang="ko-KR" altLang="en-US" sz="900" b="1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복원사가</a:t>
            </a:r>
            <a:r>
              <a:rPr lang="ko-KR" altLang="en-US" sz="9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endParaRPr lang="en-US" altLang="ko-KR" sz="900" b="1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 algn="ctr"/>
            <a:r>
              <a:rPr lang="ko-KR" altLang="en-US" sz="9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하는 일 </a:t>
            </a:r>
            <a:r>
              <a:rPr lang="ko-KR" altLang="en-US" sz="900" b="1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보러가기</a:t>
            </a:r>
            <a:endParaRPr lang="en-US" altLang="ko-KR" sz="900" b="1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927" y="2133697"/>
            <a:ext cx="3671200" cy="454697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004" y="2133697"/>
            <a:ext cx="3803723" cy="4546979"/>
          </a:xfrm>
          <a:prstGeom prst="rect">
            <a:avLst/>
          </a:prstGeom>
        </p:spPr>
      </p:pic>
      <p:sp>
        <p:nvSpPr>
          <p:cNvPr id="7" name="오른쪽 화살표 6"/>
          <p:cNvSpPr/>
          <p:nvPr/>
        </p:nvSpPr>
        <p:spPr>
          <a:xfrm>
            <a:off x="5185505" y="2933508"/>
            <a:ext cx="1794500" cy="2311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142013" y="2485507"/>
            <a:ext cx="1043492" cy="10865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-32345" y="1284064"/>
            <a:ext cx="3558481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ko-KR" altLang="en-US" sz="4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미술품 </a:t>
            </a:r>
            <a:r>
              <a:rPr lang="ko-KR" altLang="en-US" sz="4400" dirty="0" err="1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복원가</a:t>
            </a:r>
            <a:endParaRPr lang="en-US" altLang="ko-KR" sz="44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9598" y="6292703"/>
            <a:ext cx="22573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ko-KR" altLang="en-US" sz="100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▶▷</a:t>
            </a:r>
            <a:r>
              <a:rPr lang="en-US" altLang="ko-KR" sz="100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  <a:r>
              <a:rPr lang="en-US" altLang="ko-KR" sz="1000" b="1" dirty="0">
                <a:solidFill>
                  <a:srgbClr val="211D1E"/>
                </a:solidFill>
                <a:latin typeface="Apple SD Gothic Neo"/>
              </a:rPr>
              <a:t> </a:t>
            </a:r>
            <a:r>
              <a:rPr lang="en-US" altLang="ko-KR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(./1618)</a:t>
            </a:r>
            <a:r>
              <a:rPr lang="ko-KR" altLang="en-US" sz="1000" b="1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붉은 옷을 입고 있는 여인</a:t>
            </a:r>
            <a:endParaRPr lang="en-US" altLang="ko-KR" sz="1000" b="1" dirty="0">
              <a:solidFill>
                <a:srgbClr val="211D1E"/>
              </a:solidFill>
              <a:latin typeface="Apple SD Gothic Neo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903574" y="1454526"/>
            <a:ext cx="6479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손상된 그림이나 옛 </a:t>
            </a:r>
            <a:r>
              <a:rPr lang="ko-KR" altLang="en-US" sz="28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유물 등을 </a:t>
            </a:r>
            <a:r>
              <a:rPr lang="ko-KR" altLang="en-US" sz="28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복원</a:t>
            </a:r>
            <a:r>
              <a:rPr lang="ko-KR" altLang="en-US" sz="280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해 낸다</a:t>
            </a:r>
            <a:r>
              <a:rPr lang="en-US" altLang="ko-KR" sz="280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r>
              <a:rPr lang="ko-KR" altLang="en-US" sz="280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endParaRPr lang="ko-KR" altLang="en-US" sz="2800" dirty="0">
              <a:solidFill>
                <a:schemeClr val="bg2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472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CC170-9D26-42E8-A5AB-7489DBC9ADE7}"/>
              </a:ext>
            </a:extLst>
          </p:cNvPr>
          <p:cNvSpPr txBox="1"/>
          <p:nvPr/>
        </p:nvSpPr>
        <p:spPr>
          <a:xfrm>
            <a:off x="85209" y="-184120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 dirty="0">
              <a:ln w="12700"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D9A5-B2A2-4F8A-B594-D5A0D98D5490}"/>
              </a:ext>
            </a:extLst>
          </p:cNvPr>
          <p:cNvSpPr txBox="1"/>
          <p:nvPr/>
        </p:nvSpPr>
        <p:spPr>
          <a:xfrm>
            <a:off x="810705" y="177324"/>
            <a:ext cx="6250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미술</a:t>
            </a:r>
            <a:r>
              <a:rPr lang="ko-KR" altLang="en-US" sz="4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과 연관된 다양한 </a:t>
            </a:r>
            <a:r>
              <a:rPr lang="ko-KR" altLang="en-US" sz="4400" dirty="0">
                <a:solidFill>
                  <a:srgbClr val="FFC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직업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9C10FF-77AF-4639-B0F0-0CDDAC6BBE44}"/>
              </a:ext>
            </a:extLst>
          </p:cNvPr>
          <p:cNvSpPr txBox="1"/>
          <p:nvPr/>
        </p:nvSpPr>
        <p:spPr>
          <a:xfrm>
            <a:off x="67760" y="565297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생각 열기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3736252" y="1185858"/>
            <a:ext cx="7857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미술품을 의뢰 받아 인터넷 또는 모임 장소에서 입찰 품목을 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설명</a:t>
            </a:r>
            <a:r>
              <a:rPr lang="ko-KR" altLang="en-US" sz="28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하고 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경매</a:t>
            </a:r>
            <a:r>
              <a:rPr lang="ko-KR" altLang="en-US" sz="28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진행한다</a:t>
            </a:r>
            <a:r>
              <a:rPr lang="en-US" altLang="ko-KR" sz="28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endParaRPr lang="ko-KR" altLang="en-US" sz="2800" dirty="0">
              <a:solidFill>
                <a:schemeClr val="bg2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5209" y="6169592"/>
            <a:ext cx="22608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▶▷</a:t>
            </a:r>
            <a:r>
              <a:rPr lang="ko-KR" altLang="en-US" sz="1000" b="1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경매 회사 </a:t>
            </a:r>
            <a:r>
              <a:rPr lang="ko-KR" altLang="en-US" sz="1000">
                <a:latin typeface="Malgun Gothic" panose="020B0503020000020004" pitchFamily="50" charset="-127"/>
                <a:ea typeface="Malgun Gothic" panose="020B0503020000020004" pitchFamily="50" charset="-127"/>
              </a:rPr>
              <a:t>소더비의 경매 장면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78192"/>
            <a:ext cx="3403496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미술품 </a:t>
            </a:r>
            <a:r>
              <a:rPr lang="ko-KR" altLang="en-US" sz="4400" dirty="0" err="1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경매사</a:t>
            </a:r>
            <a:endParaRPr lang="ko-KR" altLang="en-US" sz="44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8" name="그림 7" descr="사람, 실내, 대형, 군중이(가) 표시된 사진&#10;&#10;자동 생성된 설명">
            <a:extLst>
              <a:ext uri="{FF2B5EF4-FFF2-40B4-BE49-F238E27FC236}">
                <a16:creationId xmlns:a16="http://schemas.microsoft.com/office/drawing/2014/main" id="{F64CEAFA-ABFD-4215-8CA6-CEBA0466B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076" y="2437841"/>
            <a:ext cx="5411924" cy="3604426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9DA73AA-B764-4D63-9FAF-BD3CA468B3ED}"/>
              </a:ext>
            </a:extLst>
          </p:cNvPr>
          <p:cNvSpPr/>
          <p:nvPr/>
        </p:nvSpPr>
        <p:spPr>
          <a:xfrm>
            <a:off x="6780076" y="6093922"/>
            <a:ext cx="23195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▷▶ 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경매 회사 </a:t>
            </a:r>
            <a:r>
              <a:rPr lang="ko-KR" altLang="en-US" sz="1000">
                <a:solidFill>
                  <a:srgbClr val="222222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크리스티 경매 장면</a:t>
            </a:r>
            <a:endParaRPr lang="ko-KR" altLang="en-US" dirty="0"/>
          </a:p>
        </p:txBody>
      </p:sp>
      <p:pic>
        <p:nvPicPr>
          <p:cNvPr id="10" name="그림 9" descr="사람, 실내, 군중이(가) 표시된 사진&#10;&#10;자동 생성된 설명">
            <a:extLst>
              <a:ext uri="{FF2B5EF4-FFF2-40B4-BE49-F238E27FC236}">
                <a16:creationId xmlns:a16="http://schemas.microsoft.com/office/drawing/2014/main" id="{D92CE295-F6D7-4012-83E5-61F8179AA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2614"/>
            <a:ext cx="6178858" cy="369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5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CC170-9D26-42E8-A5AB-7489DBC9ADE7}"/>
              </a:ext>
            </a:extLst>
          </p:cNvPr>
          <p:cNvSpPr txBox="1"/>
          <p:nvPr/>
        </p:nvSpPr>
        <p:spPr>
          <a:xfrm>
            <a:off x="85209" y="-184120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 dirty="0">
              <a:ln w="12700"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D9A5-B2A2-4F8A-B594-D5A0D98D5490}"/>
              </a:ext>
            </a:extLst>
          </p:cNvPr>
          <p:cNvSpPr txBox="1"/>
          <p:nvPr/>
        </p:nvSpPr>
        <p:spPr>
          <a:xfrm>
            <a:off x="0" y="1000172"/>
            <a:ext cx="2749471" cy="769441"/>
          </a:xfrm>
          <a:prstGeom prst="rect">
            <a:avLst/>
          </a:prstGeom>
          <a:solidFill>
            <a:srgbClr val="F8F200"/>
          </a:solidFill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3D </a:t>
            </a:r>
            <a:r>
              <a:rPr lang="ko-KR" altLang="en-US" sz="4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조각가</a:t>
            </a:r>
            <a:r>
              <a:rPr lang="en-US" altLang="ko-KR" sz="4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endParaRPr lang="ko-KR" altLang="en-US" sz="44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9C10FF-77AF-4639-B0F0-0CDDAC6BBE44}"/>
              </a:ext>
            </a:extLst>
          </p:cNvPr>
          <p:cNvSpPr txBox="1"/>
          <p:nvPr/>
        </p:nvSpPr>
        <p:spPr>
          <a:xfrm>
            <a:off x="67760" y="565297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생각 열기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782" y="1153969"/>
            <a:ext cx="6391275" cy="3028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812" y="5126405"/>
            <a:ext cx="11308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3D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프린팅기술로 </a:t>
            </a: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제작된 인체 모형은 실리콘 계열 </a:t>
            </a:r>
            <a:r>
              <a:rPr lang="ko-KR" altLang="en-US" sz="240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소재로 만들어 질감과 </a:t>
            </a: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강도는 우리 몸과 매우 유사하기에 </a:t>
            </a:r>
            <a:r>
              <a:rPr lang="ko-KR" altLang="en-US" sz="240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환자에게 적합한 </a:t>
            </a:r>
            <a:r>
              <a:rPr lang="ko-KR" altLang="en-US" sz="24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수술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방향을 미리 계획</a:t>
            </a: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하고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시연</a:t>
            </a: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함으로써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현장 수술의 부작용과 </a:t>
            </a:r>
            <a:r>
              <a:rPr lang="ko-KR" altLang="en-US" sz="24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사망률을 절반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가까이 낮추고 </a:t>
            </a: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있다</a:t>
            </a:r>
            <a:r>
              <a:rPr lang="en-US" altLang="ko-KR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더 나아가 </a:t>
            </a:r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카데바</a:t>
            </a:r>
            <a:r>
              <a:rPr lang="ko-KR" altLang="en-US" sz="2400" dirty="0">
                <a:solidFill>
                  <a:srgbClr val="00B0F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*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제작</a:t>
            </a: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에도 활용되고 있어 </a:t>
            </a:r>
            <a:endParaRPr lang="en-US" altLang="ko-KR" sz="2400" dirty="0">
              <a:solidFill>
                <a:schemeClr val="bg2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이는 수련의들의 현장 수술 감을 익히는 데 도움을 주고 있다</a:t>
            </a:r>
            <a:r>
              <a:rPr lang="en-US" altLang="ko-KR" sz="2400" dirty="0">
                <a:solidFill>
                  <a:schemeClr val="bg2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060" y="946765"/>
            <a:ext cx="2326686" cy="32369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46809FA-AF77-4DCA-AB95-F3C087981CC1}"/>
              </a:ext>
            </a:extLst>
          </p:cNvPr>
          <p:cNvSpPr txBox="1"/>
          <p:nvPr/>
        </p:nvSpPr>
        <p:spPr>
          <a:xfrm>
            <a:off x="9230060" y="243073"/>
            <a:ext cx="37258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100" b="1" dirty="0" err="1">
                <a:latin typeface="HY신명조" panose="02030600000101010101" pitchFamily="18" charset="-127"/>
                <a:ea typeface="HY신명조" panose="02030600000101010101" pitchFamily="18" charset="-127"/>
              </a:rPr>
              <a:t>카데바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*  해부학실습을 위한 시신</a:t>
            </a:r>
            <a:endParaRPr lang="ko-KR" altLang="en-US" sz="11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9ED9A5-B2A2-4F8A-B594-D5A0D98D5490}"/>
              </a:ext>
            </a:extLst>
          </p:cNvPr>
          <p:cNvSpPr txBox="1"/>
          <p:nvPr/>
        </p:nvSpPr>
        <p:spPr>
          <a:xfrm>
            <a:off x="810705" y="177324"/>
            <a:ext cx="6250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미술</a:t>
            </a:r>
            <a:r>
              <a:rPr lang="ko-KR" altLang="en-US" sz="4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과 연관된 다양한 </a:t>
            </a:r>
            <a:r>
              <a:rPr lang="ko-KR" altLang="en-US" sz="4400" dirty="0">
                <a:solidFill>
                  <a:srgbClr val="FFC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직업</a:t>
            </a:r>
          </a:p>
        </p:txBody>
      </p:sp>
    </p:spTree>
    <p:extLst>
      <p:ext uri="{BB962C8B-B14F-4D97-AF65-F5344CB8AC3E}">
        <p14:creationId xmlns:p14="http://schemas.microsoft.com/office/powerpoint/2010/main" val="134911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CC170-9D26-42E8-A5AB-7489DBC9ADE7}"/>
              </a:ext>
            </a:extLst>
          </p:cNvPr>
          <p:cNvSpPr txBox="1"/>
          <p:nvPr/>
        </p:nvSpPr>
        <p:spPr>
          <a:xfrm>
            <a:off x="85209" y="-184120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 dirty="0">
              <a:ln w="12700"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9C10FF-77AF-4639-B0F0-0CDDAC6BBE44}"/>
              </a:ext>
            </a:extLst>
          </p:cNvPr>
          <p:cNvSpPr txBox="1"/>
          <p:nvPr/>
        </p:nvSpPr>
        <p:spPr>
          <a:xfrm>
            <a:off x="67760" y="565297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생각 열기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9ED9A5-B2A2-4F8A-B594-D5A0D98D5490}"/>
              </a:ext>
            </a:extLst>
          </p:cNvPr>
          <p:cNvSpPr txBox="1"/>
          <p:nvPr/>
        </p:nvSpPr>
        <p:spPr>
          <a:xfrm>
            <a:off x="810705" y="177324"/>
            <a:ext cx="6250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미술</a:t>
            </a:r>
            <a:r>
              <a:rPr lang="ko-KR" altLang="en-US" sz="4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과 연관된 다양한 </a:t>
            </a:r>
            <a:r>
              <a:rPr lang="ko-KR" altLang="en-US" sz="4400" dirty="0">
                <a:solidFill>
                  <a:srgbClr val="FFC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직업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59" y="2237850"/>
            <a:ext cx="6061760" cy="39705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9ED9A5-B2A2-4F8A-B594-D5A0D98D5490}"/>
              </a:ext>
            </a:extLst>
          </p:cNvPr>
          <p:cNvSpPr txBox="1"/>
          <p:nvPr/>
        </p:nvSpPr>
        <p:spPr>
          <a:xfrm>
            <a:off x="0" y="950017"/>
            <a:ext cx="1723549" cy="769441"/>
          </a:xfrm>
          <a:prstGeom prst="rect">
            <a:avLst/>
          </a:prstGeom>
          <a:solidFill>
            <a:srgbClr val="F8F200"/>
          </a:solidFill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사진가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DC4457-E64E-4FE3-9E3F-7B7A70980F13}"/>
              </a:ext>
            </a:extLst>
          </p:cNvPr>
          <p:cNvSpPr txBox="1"/>
          <p:nvPr/>
        </p:nvSpPr>
        <p:spPr>
          <a:xfrm>
            <a:off x="515394" y="6208435"/>
            <a:ext cx="3098397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▶▷ </a:t>
            </a:r>
            <a:r>
              <a:rPr lang="ko-KR" altLang="en-US" sz="10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내셔널 </a:t>
            </a:r>
            <a:r>
              <a:rPr lang="ko-KR" altLang="en-US" sz="1000" b="1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지오그라피</a:t>
            </a:r>
            <a:r>
              <a:rPr lang="en-US" altLang="ko-KR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  <a:endParaRPr lang="en-US" altLang="ko-KR" sz="1000" dirty="0"/>
          </a:p>
        </p:txBody>
      </p:sp>
      <p:sp>
        <p:nvSpPr>
          <p:cNvPr id="19" name="직사각형 18"/>
          <p:cNvSpPr/>
          <p:nvPr/>
        </p:nvSpPr>
        <p:spPr>
          <a:xfrm>
            <a:off x="6577154" y="2174928"/>
            <a:ext cx="547896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사진에 관한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지식</a:t>
            </a: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 있다</a:t>
            </a:r>
            <a:r>
              <a:rPr lang="en-US" altLang="ko-KR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사진 찍는 것을 직업</a:t>
            </a: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으로 하는데</a:t>
            </a:r>
            <a:r>
              <a:rPr lang="en-US" altLang="ko-KR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</a:t>
            </a:r>
          </a:p>
          <a:p>
            <a:r>
              <a:rPr lang="en-US" altLang="ko-KR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</a:t>
            </a: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그것에는 여러 직업이 있다</a:t>
            </a:r>
            <a:r>
              <a:rPr lang="en-US" altLang="ko-KR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신문 등의 보도 사진</a:t>
            </a: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만을 찍는 사람</a:t>
            </a:r>
            <a:endParaRPr lang="en-US" altLang="ko-KR" sz="2400" dirty="0">
              <a:solidFill>
                <a:schemeClr val="bg2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풍경만</a:t>
            </a: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을 전문적으로 찍는 사람</a:t>
            </a:r>
            <a:endParaRPr lang="en-US" altLang="ko-KR" sz="2400" dirty="0">
              <a:solidFill>
                <a:schemeClr val="bg2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인물</a:t>
            </a: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만을 전문적으로 찍는 사람</a:t>
            </a:r>
            <a:endParaRPr lang="en-US" altLang="ko-KR" sz="2400" dirty="0">
              <a:solidFill>
                <a:schemeClr val="bg2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상품</a:t>
            </a: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만을 전문적으로 찍는 사람</a:t>
            </a:r>
            <a:endParaRPr lang="en-US" altLang="ko-KR" sz="2400" dirty="0">
              <a:solidFill>
                <a:schemeClr val="bg2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사진관 같은 곳에서 고객이 </a:t>
            </a: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원하는 대로 찍어주는 사람 </a:t>
            </a:r>
            <a:endParaRPr lang="en-US" altLang="ko-KR" sz="2400" dirty="0">
              <a:solidFill>
                <a:schemeClr val="bg2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 외에도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많은 분야에서 </a:t>
            </a: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전문적으로 활동하고 있다</a:t>
            </a:r>
            <a:r>
              <a:rPr lang="en-US" altLang="ko-KR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endParaRPr lang="ko-KR" altLang="en-US" dirty="0">
              <a:solidFill>
                <a:schemeClr val="bg2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866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CC170-9D26-42E8-A5AB-7489DBC9ADE7}"/>
              </a:ext>
            </a:extLst>
          </p:cNvPr>
          <p:cNvSpPr txBox="1"/>
          <p:nvPr/>
        </p:nvSpPr>
        <p:spPr>
          <a:xfrm>
            <a:off x="85209" y="-184120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 dirty="0">
              <a:ln w="12700"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9C10FF-77AF-4639-B0F0-0CDDAC6BBE44}"/>
              </a:ext>
            </a:extLst>
          </p:cNvPr>
          <p:cNvSpPr txBox="1"/>
          <p:nvPr/>
        </p:nvSpPr>
        <p:spPr>
          <a:xfrm>
            <a:off x="67760" y="565297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생각 열기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9ED9A5-B2A2-4F8A-B594-D5A0D98D5490}"/>
              </a:ext>
            </a:extLst>
          </p:cNvPr>
          <p:cNvSpPr txBox="1"/>
          <p:nvPr/>
        </p:nvSpPr>
        <p:spPr>
          <a:xfrm>
            <a:off x="810705" y="177324"/>
            <a:ext cx="6250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미술</a:t>
            </a:r>
            <a:r>
              <a:rPr lang="ko-KR" altLang="en-US" sz="4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과 연관된 다양한 </a:t>
            </a:r>
            <a:r>
              <a:rPr lang="ko-KR" altLang="en-US" sz="4400" dirty="0">
                <a:solidFill>
                  <a:srgbClr val="FFC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직업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9ED9A5-B2A2-4F8A-B594-D5A0D98D5490}"/>
              </a:ext>
            </a:extLst>
          </p:cNvPr>
          <p:cNvSpPr txBox="1"/>
          <p:nvPr/>
        </p:nvSpPr>
        <p:spPr>
          <a:xfrm>
            <a:off x="0" y="1177951"/>
            <a:ext cx="3916457" cy="769441"/>
          </a:xfrm>
          <a:prstGeom prst="rect">
            <a:avLst/>
          </a:prstGeom>
          <a:solidFill>
            <a:srgbClr val="F8F200"/>
          </a:solidFill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자동차 디자이너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C4457-E64E-4FE3-9E3F-7B7A70980F13}"/>
              </a:ext>
            </a:extLst>
          </p:cNvPr>
          <p:cNvSpPr txBox="1"/>
          <p:nvPr/>
        </p:nvSpPr>
        <p:spPr>
          <a:xfrm>
            <a:off x="167267" y="6510481"/>
            <a:ext cx="1344954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▶▷ </a:t>
            </a:r>
            <a:r>
              <a:rPr lang="ko-KR" altLang="en-US" sz="10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000" b="1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람보르기니</a:t>
            </a:r>
            <a:r>
              <a:rPr lang="en-US" altLang="ko-KR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  <a:endParaRPr lang="en-US" altLang="ko-KR" sz="10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86" y="2178581"/>
            <a:ext cx="5661791" cy="43552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361584" y="1126995"/>
            <a:ext cx="5883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자동차의 외형과 내장의 </a:t>
            </a:r>
            <a:r>
              <a:rPr lang="ko-KR" altLang="en-US" sz="24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디자인을 연구와 개발</a:t>
            </a:r>
            <a:r>
              <a:rPr lang="ko-KR" altLang="en-US" sz="240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하는 </a:t>
            </a: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일을 전문적으로 한다</a:t>
            </a:r>
            <a:r>
              <a:rPr lang="en-US" altLang="ko-KR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2400" dirty="0">
              <a:solidFill>
                <a:schemeClr val="bg2">
                  <a:lumMod val="50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9" b="9028"/>
          <a:stretch/>
        </p:blipFill>
        <p:spPr>
          <a:xfrm>
            <a:off x="6144265" y="2218941"/>
            <a:ext cx="5399104" cy="43085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DC4457-E64E-4FE3-9E3F-7B7A70980F13}"/>
              </a:ext>
            </a:extLst>
          </p:cNvPr>
          <p:cNvSpPr txBox="1"/>
          <p:nvPr/>
        </p:nvSpPr>
        <p:spPr>
          <a:xfrm>
            <a:off x="6114936" y="6534835"/>
            <a:ext cx="134495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▷▶ </a:t>
            </a:r>
            <a:r>
              <a:rPr lang="ko-KR" altLang="en-US" sz="10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벤츠</a:t>
            </a:r>
            <a:r>
              <a:rPr lang="en-US" altLang="ko-KR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64885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CC170-9D26-42E8-A5AB-7489DBC9ADE7}"/>
              </a:ext>
            </a:extLst>
          </p:cNvPr>
          <p:cNvSpPr txBox="1"/>
          <p:nvPr/>
        </p:nvSpPr>
        <p:spPr>
          <a:xfrm>
            <a:off x="85209" y="-184120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 dirty="0">
              <a:ln w="12700"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9C10FF-77AF-4639-B0F0-0CDDAC6BBE44}"/>
              </a:ext>
            </a:extLst>
          </p:cNvPr>
          <p:cNvSpPr txBox="1"/>
          <p:nvPr/>
        </p:nvSpPr>
        <p:spPr>
          <a:xfrm>
            <a:off x="67760" y="565297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생각 열기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9ED9A5-B2A2-4F8A-B594-D5A0D98D5490}"/>
              </a:ext>
            </a:extLst>
          </p:cNvPr>
          <p:cNvSpPr txBox="1"/>
          <p:nvPr/>
        </p:nvSpPr>
        <p:spPr>
          <a:xfrm>
            <a:off x="810705" y="177324"/>
            <a:ext cx="6250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미술</a:t>
            </a:r>
            <a:r>
              <a:rPr lang="ko-KR" altLang="en-US" sz="4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과 연관된 다양한 </a:t>
            </a:r>
            <a:r>
              <a:rPr lang="ko-KR" altLang="en-US" sz="4400" dirty="0">
                <a:solidFill>
                  <a:srgbClr val="FFC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직업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0" y="1071746"/>
            <a:ext cx="3391451" cy="5614253"/>
            <a:chOff x="5774619" y="-90662"/>
            <a:chExt cx="3391451" cy="561425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9ED9A5-B2A2-4F8A-B594-D5A0D98D5490}"/>
                </a:ext>
              </a:extLst>
            </p:cNvPr>
            <p:cNvSpPr txBox="1"/>
            <p:nvPr/>
          </p:nvSpPr>
          <p:spPr>
            <a:xfrm>
              <a:off x="5774619" y="-90662"/>
              <a:ext cx="2377574" cy="769441"/>
            </a:xfrm>
            <a:prstGeom prst="rect">
              <a:avLst/>
            </a:prstGeom>
            <a:solidFill>
              <a:srgbClr val="F8F200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4400" dirty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웹툰 작가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DC4457-E64E-4FE3-9E3F-7B7A70980F13}"/>
                </a:ext>
              </a:extLst>
            </p:cNvPr>
            <p:cNvSpPr txBox="1"/>
            <p:nvPr/>
          </p:nvSpPr>
          <p:spPr>
            <a:xfrm>
              <a:off x="6067673" y="5224278"/>
              <a:ext cx="3098397" cy="2993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ko-KR" altLang="en-US" sz="1000" b="1" dirty="0">
                  <a:solidFill>
                    <a:srgbClr val="00B0F0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▶▷ </a:t>
              </a: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 </a:t>
              </a:r>
              <a:r>
                <a:rPr lang="ko-KR" altLang="en-US" sz="1000" b="1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독립일기</a:t>
              </a:r>
              <a:r>
                <a:rPr lang="en-US" altLang="ko-KR" sz="1000" dirty="0">
                  <a:solidFill>
                    <a:srgbClr val="211D1E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.</a:t>
              </a:r>
              <a:endParaRPr lang="en-US" altLang="ko-KR" sz="1000" dirty="0"/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6710"/>
            <a:ext cx="3485177" cy="39623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r="4329"/>
          <a:stretch/>
        </p:blipFill>
        <p:spPr>
          <a:xfrm>
            <a:off x="3578401" y="2276711"/>
            <a:ext cx="3503059" cy="39623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사각형: 둥근 모서리 16">
            <a:hlinkClick r:id="rId4"/>
            <a:extLst>
              <a:ext uri="{FF2B5EF4-FFF2-40B4-BE49-F238E27FC236}">
                <a16:creationId xmlns:a16="http://schemas.microsoft.com/office/drawing/2014/main" id="{9A4D4414-CE81-4F61-B386-87E027798E9F}"/>
              </a:ext>
            </a:extLst>
          </p:cNvPr>
          <p:cNvSpPr/>
          <p:nvPr/>
        </p:nvSpPr>
        <p:spPr>
          <a:xfrm>
            <a:off x="8273417" y="5222180"/>
            <a:ext cx="1770448" cy="674001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웹툰  그리는 과정 </a:t>
            </a:r>
            <a:endParaRPr lang="en-US" altLang="ko-KR" sz="1400" b="1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 algn="ctr"/>
            <a:r>
              <a:rPr lang="ko-KR" altLang="en-US" sz="14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보러 가기</a:t>
            </a:r>
            <a:r>
              <a:rPr lang="en-US" altLang="ko-KR" sz="14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!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482131" y="2304980"/>
            <a:ext cx="44087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웹</a:t>
            </a: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에서 연재하는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만화</a:t>
            </a: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그리고</a:t>
            </a:r>
            <a:r>
              <a:rPr lang="ko-KR" altLang="en-US" sz="20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구성</a:t>
            </a: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한다</a:t>
            </a:r>
            <a:r>
              <a:rPr lang="en-US" altLang="ko-KR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pPr marL="457200" indent="-457200">
              <a:buAutoNum type="arabicPeriod"/>
            </a:pP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만화가와는 다르게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디지털 원고</a:t>
            </a: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주로 이용한다</a:t>
            </a:r>
            <a:r>
              <a:rPr lang="en-US" altLang="ko-KR" sz="2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2400" dirty="0">
              <a:solidFill>
                <a:schemeClr val="bg2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639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CC170-9D26-42E8-A5AB-7489DBC9ADE7}"/>
              </a:ext>
            </a:extLst>
          </p:cNvPr>
          <p:cNvSpPr txBox="1"/>
          <p:nvPr/>
        </p:nvSpPr>
        <p:spPr>
          <a:xfrm>
            <a:off x="85209" y="-184120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 dirty="0">
              <a:ln w="12700"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9C10FF-77AF-4639-B0F0-0CDDAC6BBE44}"/>
              </a:ext>
            </a:extLst>
          </p:cNvPr>
          <p:cNvSpPr txBox="1"/>
          <p:nvPr/>
        </p:nvSpPr>
        <p:spPr>
          <a:xfrm>
            <a:off x="67760" y="565297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생각 열기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9ED9A5-B2A2-4F8A-B594-D5A0D98D5490}"/>
              </a:ext>
            </a:extLst>
          </p:cNvPr>
          <p:cNvSpPr txBox="1"/>
          <p:nvPr/>
        </p:nvSpPr>
        <p:spPr>
          <a:xfrm>
            <a:off x="810705" y="177324"/>
            <a:ext cx="6250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미술</a:t>
            </a:r>
            <a:r>
              <a:rPr lang="ko-KR" altLang="en-US" sz="4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과 연관된 다양한 </a:t>
            </a:r>
            <a:r>
              <a:rPr lang="ko-KR" altLang="en-US" sz="4400" dirty="0">
                <a:solidFill>
                  <a:srgbClr val="FFC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직업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810704" y="1696182"/>
            <a:ext cx="1101435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</a:t>
            </a:r>
            <a:r>
              <a:rPr lang="ko-KR" altLang="en-US" sz="4400" dirty="0">
                <a:solidFill>
                  <a:schemeClr val="bg2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그 외로 </a:t>
            </a:r>
            <a:r>
              <a:rPr lang="ko-KR" altLang="en-US" sz="4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치료나 상담</a:t>
            </a:r>
            <a:r>
              <a:rPr lang="en-US" altLang="ko-KR" sz="4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4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건축 </a:t>
            </a:r>
            <a:r>
              <a:rPr lang="ko-KR" altLang="en-US" sz="4400" dirty="0">
                <a:solidFill>
                  <a:schemeClr val="bg2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등등 </a:t>
            </a:r>
            <a:r>
              <a:rPr lang="ko-KR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많은 분야에서 미술이 활용되고 있다</a:t>
            </a:r>
            <a:r>
              <a:rPr lang="en-US" altLang="ko-KR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endParaRPr lang="en-US" altLang="ko-KR" sz="4400" dirty="0">
              <a:solidFill>
                <a:schemeClr val="bg2">
                  <a:lumMod val="50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r>
              <a:rPr lang="ko-KR" altLang="en-US" sz="4400" dirty="0">
                <a:solidFill>
                  <a:schemeClr val="bg2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 미술 분야가 폭 넓어지고 다양해진 만큼 </a:t>
            </a:r>
            <a:r>
              <a:rPr lang="ko-KR" altLang="en-US" sz="4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미술의 활용이 여러 직업</a:t>
            </a:r>
            <a:r>
              <a:rPr lang="ko-KR" altLang="en-US" sz="4400" dirty="0">
                <a:solidFill>
                  <a:schemeClr val="bg2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에서도 새롭게 대두되고 </a:t>
            </a:r>
            <a:r>
              <a:rPr lang="ko-KR" altLang="en-US" sz="4400">
                <a:solidFill>
                  <a:schemeClr val="bg2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있다</a:t>
            </a:r>
            <a:r>
              <a:rPr lang="en-US" altLang="ko-KR" sz="4400">
                <a:solidFill>
                  <a:schemeClr val="bg2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</a:t>
            </a:r>
            <a:r>
              <a:rPr lang="ko-KR" altLang="en-US" sz="440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</a:t>
            </a:r>
            <a:endParaRPr lang="ko-KR" altLang="en-US" sz="4400" dirty="0">
              <a:solidFill>
                <a:schemeClr val="bg2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8749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4870</TotalTime>
  <Words>377</Words>
  <Application>Microsoft Office PowerPoint</Application>
  <PresentationFormat>와이드스크린</PresentationFormat>
  <Paragraphs>80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4" baseType="lpstr">
      <vt:lpstr>Arial Black</vt:lpstr>
      <vt:lpstr>나눔스퀘어라운드 ExtraBold</vt:lpstr>
      <vt:lpstr>나눔스퀘어라운드 Regular</vt:lpstr>
      <vt:lpstr>HY신명조</vt:lpstr>
      <vt:lpstr>나눔스퀘어 Bold</vt:lpstr>
      <vt:lpstr>맑은 고딕</vt:lpstr>
      <vt:lpstr>맑은 고딕</vt:lpstr>
      <vt:lpstr>Arial</vt:lpstr>
      <vt:lpstr>Apple SD Gothic Neo</vt:lpstr>
      <vt:lpstr>Wingdings</vt:lpstr>
      <vt:lpstr>나눔스퀘어라운드 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황근식</dc:creator>
  <cp:lastModifiedBy>황근식</cp:lastModifiedBy>
  <cp:revision>217</cp:revision>
  <dcterms:created xsi:type="dcterms:W3CDTF">2021-12-08T01:35:36Z</dcterms:created>
  <dcterms:modified xsi:type="dcterms:W3CDTF">2022-03-02T07:50:13Z</dcterms:modified>
</cp:coreProperties>
</file>