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9" r:id="rId6"/>
    <p:sldId id="296" r:id="rId7"/>
    <p:sldId id="293" r:id="rId8"/>
    <p:sldId id="297" r:id="rId9"/>
    <p:sldId id="298" r:id="rId10"/>
    <p:sldId id="295" r:id="rId11"/>
  </p:sldIdLst>
  <p:sldSz cx="12192000" cy="6858000"/>
  <p:notesSz cx="6858000" cy="9144000"/>
  <p:embeddedFontLst>
    <p:embeddedFont>
      <p:font typeface="NanumGothicExtraBold" panose="020D0904000000000000" pitchFamily="50" charset="-127"/>
      <p:bold r:id="rId13"/>
    </p:embeddedFont>
    <p:embeddedFont>
      <p:font typeface="나눔고딕" panose="020D0604000000000000" pitchFamily="50" charset="-127"/>
      <p:regular r:id="rId14"/>
      <p:bold r:id="rId15"/>
    </p:embeddedFont>
    <p:embeddedFont>
      <p:font typeface="맑은 고딕" panose="020B0503020000020004" pitchFamily="50" charset="-127"/>
      <p:regular r:id="rId16"/>
      <p:bold r:id="rId1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C864"/>
    <a:srgbClr val="19552A"/>
    <a:srgbClr val="633CC8"/>
    <a:srgbClr val="3CC7C2"/>
    <a:srgbClr val="3C48C7"/>
    <a:srgbClr val="42DC6E"/>
    <a:srgbClr val="73D790"/>
    <a:srgbClr val="3CC885"/>
    <a:srgbClr val="9C3CC8"/>
    <a:srgbClr val="5946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87"/>
    <p:restoredTop sz="94658"/>
  </p:normalViewPr>
  <p:slideViewPr>
    <p:cSldViewPr snapToGrid="0" showGuides="1">
      <p:cViewPr varScale="1">
        <p:scale>
          <a:sx n="150" d="100"/>
          <a:sy n="150" d="100"/>
        </p:scale>
        <p:origin x="94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2025-05-08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3600" dirty="0">
                <a:latin typeface="+mn-ea"/>
                <a:ea typeface="+mn-ea"/>
              </a:rPr>
              <a:t>나의 처음 사랑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Ⅰ.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11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부모님의 사랑에 감사하는 마음을 담아 노래 부를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44D07EE5-F6FC-4040-8C07-6E19B0352778}"/>
              </a:ext>
            </a:extLst>
          </p:cNvPr>
          <p:cNvSpPr txBox="1">
            <a:spLocks/>
          </p:cNvSpPr>
          <p:nvPr/>
        </p:nvSpPr>
        <p:spPr>
          <a:xfrm>
            <a:off x="2397696" y="995689"/>
            <a:ext cx="8924085" cy="2185662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사장조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  박자</a:t>
            </a:r>
            <a:endParaRPr kumimoji="1" lang="en-US" altLang="ko-KR" sz="18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en-US" altLang="ko-KR" sz="18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=117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제창</a:t>
            </a:r>
            <a:endParaRPr kumimoji="1" lang="en-US" altLang="ko-KR" sz="1800" b="0" dirty="0"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2D580D2-C08B-4477-B0DD-8450BAE27F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423096" y="1668842"/>
            <a:ext cx="198727" cy="370408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04F758F-AC47-4621-AABC-BA8BD96B0B13}"/>
              </a:ext>
            </a:extLst>
          </p:cNvPr>
          <p:cNvSpPr txBox="1">
            <a:spLocks/>
          </p:cNvSpPr>
          <p:nvPr/>
        </p:nvSpPr>
        <p:spPr>
          <a:xfrm>
            <a:off x="595200" y="976281"/>
            <a:ext cx="1388809" cy="4473289"/>
          </a:xfrm>
          <a:prstGeom prst="rect">
            <a:avLst/>
          </a:prstGeom>
        </p:spPr>
        <p:txBody>
          <a:bodyPr lIns="0" tIns="0" rIns="0" bIns="0" anchor="t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B75AE70-A487-4B7A-B508-56E143173F7A}"/>
              </a:ext>
            </a:extLst>
          </p:cNvPr>
          <p:cNvSpPr txBox="1">
            <a:spLocks/>
          </p:cNvSpPr>
          <p:nvPr/>
        </p:nvSpPr>
        <p:spPr>
          <a:xfrm>
            <a:off x="2404108" y="3303977"/>
            <a:ext cx="8924085" cy="142677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이 노래는 가수 이석훈이 작사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·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작곡한 곡으로 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TV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프로그램 ‘아기 </a:t>
            </a: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싱어’를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통해 처음 알려졌다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부모님을 향한 아이들의 사랑을 따뜻한 가사와 아름다운 가락으로 노래하여 깊은 감동을 준다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F065302F-AED5-4663-896B-D4662EE6C3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431173" y="2237736"/>
            <a:ext cx="182570" cy="37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635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익히기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C4AEA0CE-3EA2-4829-8868-CFA7AA609689}"/>
              </a:ext>
            </a:extLst>
          </p:cNvPr>
          <p:cNvSpPr/>
          <p:nvPr/>
        </p:nvSpPr>
        <p:spPr bwMode="auto">
          <a:xfrm>
            <a:off x="11249803" y="875698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감상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5C7AA52A-F243-4442-A696-9B4CCE82FF89}"/>
              </a:ext>
            </a:extLst>
          </p:cNvPr>
          <p:cNvSpPr/>
          <p:nvPr/>
        </p:nvSpPr>
        <p:spPr bwMode="auto">
          <a:xfrm>
            <a:off x="11249803" y="1790561"/>
            <a:ext cx="437735" cy="22430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반주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BF792591-B25B-49D4-ADA3-1F1E0153944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43426"/>
          <a:stretch/>
        </p:blipFill>
        <p:spPr>
          <a:xfrm>
            <a:off x="582042" y="1308099"/>
            <a:ext cx="5269820" cy="4522275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591DD0CC-8CD3-4687-A927-CA0DFA16797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5834"/>
          <a:stretch/>
        </p:blipFill>
        <p:spPr>
          <a:xfrm>
            <a:off x="6096000" y="2293335"/>
            <a:ext cx="5046219" cy="3380683"/>
          </a:xfrm>
          <a:prstGeom prst="rect">
            <a:avLst/>
          </a:prstGeom>
        </p:spPr>
      </p:pic>
      <p:pic>
        <p:nvPicPr>
          <p:cNvPr id="12" name="Q3.나의 처음 사랑-노래">
            <a:hlinkClick r:id="" action="ppaction://media"/>
            <a:extLst>
              <a:ext uri="{FF2B5EF4-FFF2-40B4-BE49-F238E27FC236}">
                <a16:creationId xmlns:a16="http://schemas.microsoft.com/office/drawing/2014/main" id="{B9C3BF4E-7396-4A5F-A989-F1C492B6E5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82931" y="1200147"/>
            <a:ext cx="371477" cy="371477"/>
          </a:xfrm>
          <a:prstGeom prst="rect">
            <a:avLst/>
          </a:prstGeom>
        </p:spPr>
      </p:pic>
      <p:pic>
        <p:nvPicPr>
          <p:cNvPr id="13" name="Q3.나의 처음 사랑-반주">
            <a:hlinkClick r:id="" action="ppaction://media"/>
            <a:extLst>
              <a:ext uri="{FF2B5EF4-FFF2-40B4-BE49-F238E27FC236}">
                <a16:creationId xmlns:a16="http://schemas.microsoft.com/office/drawing/2014/main" id="{3A302098-25F7-4805-A220-E5E06016280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79755" y="2107596"/>
            <a:ext cx="371477" cy="37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387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36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436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박자 이해하기</a:t>
            </a:r>
          </a:p>
        </p:txBody>
      </p:sp>
      <p:pic>
        <p:nvPicPr>
          <p:cNvPr id="8" name="그림 7" descr="라인, 타이포그래피이(가) 표시된 사진&#10;&#10;자동 생성된 설명">
            <a:extLst>
              <a:ext uri="{FF2B5EF4-FFF2-40B4-BE49-F238E27FC236}">
                <a16:creationId xmlns:a16="http://schemas.microsoft.com/office/drawing/2014/main" id="{60988FEE-4F03-43F0-9CB8-8483ADD1AC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639" y="2167039"/>
            <a:ext cx="7620722" cy="179798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112350C-D314-4E00-8808-CFDD157DAA3F}"/>
              </a:ext>
            </a:extLst>
          </p:cNvPr>
          <p:cNvSpPr txBox="1"/>
          <p:nvPr/>
        </p:nvSpPr>
        <p:spPr>
          <a:xfrm>
            <a:off x="3207659" y="4051148"/>
            <a:ext cx="2923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강  </a:t>
            </a:r>
            <a:r>
              <a:rPr lang="ko-KR" altLang="en-US" sz="1400" dirty="0"/>
              <a:t> </a:t>
            </a:r>
            <a:r>
              <a:rPr lang="ko-KR" altLang="en-US" sz="2400" dirty="0"/>
              <a:t>    약     </a:t>
            </a:r>
            <a:r>
              <a:rPr lang="ko-KR" altLang="en-US" sz="2800" dirty="0"/>
              <a:t> </a:t>
            </a:r>
            <a:r>
              <a:rPr lang="ko-KR" altLang="en-US" sz="2400" dirty="0"/>
              <a:t> </a:t>
            </a:r>
            <a:r>
              <a:rPr lang="ko-KR" altLang="en-US" sz="2400" dirty="0" err="1"/>
              <a:t>약</a:t>
            </a:r>
            <a:endParaRPr lang="ko-KR" altLang="en-US" sz="24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33EE09E-D97B-42DB-A6F6-5D27D5B56A06}"/>
              </a:ext>
            </a:extLst>
          </p:cNvPr>
          <p:cNvSpPr/>
          <p:nvPr/>
        </p:nvSpPr>
        <p:spPr>
          <a:xfrm>
            <a:off x="3055259" y="2167038"/>
            <a:ext cx="3075921" cy="1797984"/>
          </a:xfrm>
          <a:prstGeom prst="rect">
            <a:avLst/>
          </a:prstGeom>
          <a:solidFill>
            <a:schemeClr val="accent5">
              <a:lumMod val="20000"/>
              <a:lumOff val="80000"/>
              <a:alpha val="32000"/>
            </a:schemeClr>
          </a:solidFill>
          <a:ln w="22225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4F591C95-290A-42E5-9A54-A296DD08D796}"/>
              </a:ext>
            </a:extLst>
          </p:cNvPr>
          <p:cNvSpPr/>
          <p:nvPr/>
        </p:nvSpPr>
        <p:spPr>
          <a:xfrm>
            <a:off x="6234069" y="2167038"/>
            <a:ext cx="3075921" cy="1797984"/>
          </a:xfrm>
          <a:prstGeom prst="rect">
            <a:avLst/>
          </a:prstGeom>
          <a:solidFill>
            <a:schemeClr val="accent5">
              <a:lumMod val="20000"/>
              <a:lumOff val="80000"/>
              <a:alpha val="32000"/>
            </a:schemeClr>
          </a:solidFill>
          <a:ln w="22225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3E855FB-1AA0-4641-895A-E09D1C57638A}"/>
              </a:ext>
            </a:extLst>
          </p:cNvPr>
          <p:cNvSpPr txBox="1"/>
          <p:nvPr/>
        </p:nvSpPr>
        <p:spPr>
          <a:xfrm>
            <a:off x="4160554" y="1557693"/>
            <a:ext cx="865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accent5"/>
                </a:solidFill>
              </a:rPr>
              <a:t>1</a:t>
            </a:r>
            <a:endParaRPr lang="ko-KR" altLang="en-US" sz="2800" dirty="0">
              <a:solidFill>
                <a:schemeClr val="accent5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B523E7D-DE59-4C7E-8751-0CA62511E6D7}"/>
              </a:ext>
            </a:extLst>
          </p:cNvPr>
          <p:cNvSpPr txBox="1"/>
          <p:nvPr/>
        </p:nvSpPr>
        <p:spPr>
          <a:xfrm>
            <a:off x="7339364" y="1557693"/>
            <a:ext cx="865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accent5"/>
                </a:solidFill>
              </a:rPr>
              <a:t>2</a:t>
            </a:r>
            <a:endParaRPr lang="ko-KR" altLang="en-US" sz="2800" dirty="0">
              <a:solidFill>
                <a:schemeClr val="accent5"/>
              </a:solidFill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AE93FB3C-0700-4CC2-85BB-6921025C09F2}"/>
              </a:ext>
            </a:extLst>
          </p:cNvPr>
          <p:cNvGrpSpPr/>
          <p:nvPr/>
        </p:nvGrpSpPr>
        <p:grpSpPr>
          <a:xfrm>
            <a:off x="4696108" y="5022694"/>
            <a:ext cx="3075921" cy="555226"/>
            <a:chOff x="4513589" y="1411041"/>
            <a:chExt cx="3075921" cy="555226"/>
          </a:xfrm>
        </p:grpSpPr>
        <p:sp>
          <p:nvSpPr>
            <p:cNvPr id="6" name="화살표: 오각형 5">
              <a:extLst>
                <a:ext uri="{FF2B5EF4-FFF2-40B4-BE49-F238E27FC236}">
                  <a16:creationId xmlns:a16="http://schemas.microsoft.com/office/drawing/2014/main" id="{C40A4DC8-1D6A-4C75-B1E7-B9417826A1ED}"/>
                </a:ext>
              </a:extLst>
            </p:cNvPr>
            <p:cNvSpPr/>
            <p:nvPr/>
          </p:nvSpPr>
          <p:spPr>
            <a:xfrm>
              <a:off x="4513589" y="1411041"/>
              <a:ext cx="3075921" cy="555226"/>
            </a:xfrm>
            <a:prstGeom prst="homePlat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E3C99C9E-208D-4BCF-8ECD-B69A3CF4A02E}"/>
                </a:ext>
              </a:extLst>
            </p:cNvPr>
            <p:cNvGrpSpPr/>
            <p:nvPr/>
          </p:nvGrpSpPr>
          <p:grpSpPr>
            <a:xfrm>
              <a:off x="4738416" y="1534765"/>
              <a:ext cx="2579941" cy="307778"/>
              <a:chOff x="4651590" y="1561681"/>
              <a:chExt cx="2579941" cy="307778"/>
            </a:xfrm>
          </p:grpSpPr>
          <p:pic>
            <p:nvPicPr>
              <p:cNvPr id="17" name="그림 16">
                <a:extLst>
                  <a:ext uri="{FF2B5EF4-FFF2-40B4-BE49-F238E27FC236}">
                    <a16:creationId xmlns:a16="http://schemas.microsoft.com/office/drawing/2014/main" id="{40C1D525-D9F7-43CD-ADEE-B12AEEEDE5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/>
              <a:stretch/>
            </p:blipFill>
            <p:spPr>
              <a:xfrm>
                <a:off x="4651590" y="1561681"/>
                <a:ext cx="164281" cy="307778"/>
              </a:xfrm>
              <a:prstGeom prst="rect">
                <a:avLst/>
              </a:prstGeom>
            </p:spPr>
          </p:pic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FEE150E-3937-46E8-9F10-409996A5C909}"/>
                  </a:ext>
                </a:extLst>
              </p:cNvPr>
              <p:cNvSpPr txBox="1"/>
              <p:nvPr/>
            </p:nvSpPr>
            <p:spPr>
              <a:xfrm>
                <a:off x="4733731" y="1561682"/>
                <a:ext cx="249780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1400" dirty="0"/>
                  <a:t>박자는 </a:t>
                </a:r>
                <a:r>
                  <a:rPr lang="en-US" altLang="ko-KR" sz="1400" dirty="0"/>
                  <a:t>2</a:t>
                </a:r>
                <a:r>
                  <a:rPr lang="ko-KR" altLang="en-US" sz="1400" dirty="0"/>
                  <a:t>박자 계통의 </a:t>
                </a:r>
                <a:r>
                  <a:rPr lang="ko-KR" altLang="en-US" sz="1400" dirty="0" err="1"/>
                  <a:t>겹박자</a:t>
                </a:r>
                <a:r>
                  <a:rPr lang="en-US" altLang="ko-KR" sz="1400" dirty="0"/>
                  <a:t>!</a:t>
                </a:r>
                <a:endParaRPr lang="ko-KR" altLang="en-US" sz="1400" dirty="0"/>
              </a:p>
            </p:txBody>
          </p:sp>
        </p:grp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2D97580-A4AE-4FCA-A3C3-1FAD1B1AAE32}"/>
              </a:ext>
            </a:extLst>
          </p:cNvPr>
          <p:cNvSpPr txBox="1"/>
          <p:nvPr/>
        </p:nvSpPr>
        <p:spPr>
          <a:xfrm>
            <a:off x="6201176" y="4081926"/>
            <a:ext cx="2888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err="1"/>
              <a:t>중강</a:t>
            </a:r>
            <a:r>
              <a:rPr lang="ko-KR" altLang="en-US" sz="2400" dirty="0"/>
              <a:t>     </a:t>
            </a:r>
            <a:r>
              <a:rPr lang="ko-KR" altLang="en-US" sz="1200" dirty="0"/>
              <a:t> </a:t>
            </a:r>
            <a:r>
              <a:rPr lang="ko-KR" altLang="en-US" sz="2400" dirty="0"/>
              <a:t>약      </a:t>
            </a:r>
            <a:r>
              <a:rPr lang="ko-KR" altLang="en-US" sz="1600" dirty="0"/>
              <a:t> </a:t>
            </a:r>
            <a:r>
              <a:rPr lang="ko-KR" altLang="en-US" sz="2400" dirty="0" err="1"/>
              <a:t>약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390702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4" grpId="0" animBg="1"/>
      <p:bldP spid="15" grpId="0"/>
      <p:bldP spid="16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변성기 이해하기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81FF656-2C58-0C51-FD2D-7392978EE1A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516688"/>
            <a:ext cx="2743200" cy="155575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6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05DD6358-CA58-438F-BB86-20201AF1EE55}"/>
              </a:ext>
            </a:extLst>
          </p:cNvPr>
          <p:cNvSpPr txBox="1">
            <a:spLocks/>
          </p:cNvSpPr>
          <p:nvPr/>
        </p:nvSpPr>
        <p:spPr>
          <a:xfrm>
            <a:off x="1371600" y="1529689"/>
            <a:ext cx="9432292" cy="221436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2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차 성징에 따른 성대의 성장 과정에서 나타나는 목소리의 변화이다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남학생은 만 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12~13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세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여학생은 만 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11~12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세인 청소년기에 보통 나타나며 개인차가 있을 수 있다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어릴 때의 높고 가는 목소리가 굵고 낮은 목소리로 성숙하게 변화하지만 변화 정도에 개인차가 있어 목소리의 변화를 강하게 느끼거나 미처 알아채지 못하는 경우도 있다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변성기는 성대가 예민한 시기이기 때문에 관리가 중요하다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AE6361BE-4215-4209-A994-AB96189A68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0999" y="3968481"/>
            <a:ext cx="2211789" cy="2039394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E94722FC-A8CD-4F85-B03D-90CDDD906DF8}"/>
              </a:ext>
            </a:extLst>
          </p:cNvPr>
          <p:cNvSpPr/>
          <p:nvPr/>
        </p:nvSpPr>
        <p:spPr>
          <a:xfrm>
            <a:off x="2434590" y="3968481"/>
            <a:ext cx="4639310" cy="1978293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o-KR" altLang="en-US" sz="1400" b="1" dirty="0"/>
              <a:t>성대 관리하기</a:t>
            </a:r>
            <a:endParaRPr lang="en-US" altLang="ko-KR" sz="1400" b="1" dirty="0"/>
          </a:p>
          <a:p>
            <a:pPr algn="ctr">
              <a:lnSpc>
                <a:spcPct val="150000"/>
              </a:lnSpc>
            </a:pPr>
            <a:r>
              <a:rPr lang="en-US" altLang="ko-KR" sz="1400" dirty="0"/>
              <a:t>1. </a:t>
            </a:r>
            <a:r>
              <a:rPr lang="ko-KR" altLang="en-US" sz="1400" dirty="0"/>
              <a:t>무리한 발성으로 노래 부르지 않는다</a:t>
            </a:r>
            <a:r>
              <a:rPr lang="en-US" altLang="ko-KR" sz="1400" dirty="0"/>
              <a:t>.</a:t>
            </a:r>
          </a:p>
          <a:p>
            <a:pPr algn="ctr">
              <a:lnSpc>
                <a:spcPct val="150000"/>
              </a:lnSpc>
            </a:pPr>
            <a:r>
              <a:rPr lang="en-US" altLang="ko-KR" sz="1400" dirty="0"/>
              <a:t>2. </a:t>
            </a:r>
            <a:r>
              <a:rPr lang="ko-KR" altLang="en-US" sz="1400" dirty="0"/>
              <a:t>큰소리를 내는 등 성대를 자극하지 않는다</a:t>
            </a:r>
            <a:r>
              <a:rPr lang="en-US" altLang="ko-KR" sz="1400" dirty="0"/>
              <a:t>.</a:t>
            </a:r>
          </a:p>
          <a:p>
            <a:pPr algn="ctr">
              <a:lnSpc>
                <a:spcPct val="150000"/>
              </a:lnSpc>
            </a:pPr>
            <a:r>
              <a:rPr lang="en-US" altLang="ko-KR" sz="1400" dirty="0"/>
              <a:t>3. </a:t>
            </a:r>
            <a:r>
              <a:rPr lang="ko-KR" altLang="en-US" sz="1400" dirty="0"/>
              <a:t>자연스럽고 편안하게 목소리를 낸다</a:t>
            </a:r>
            <a:r>
              <a:rPr lang="en-US" altLang="ko-KR" sz="1400" dirty="0"/>
              <a:t>.</a:t>
            </a:r>
          </a:p>
          <a:p>
            <a:pPr algn="ctr">
              <a:lnSpc>
                <a:spcPct val="150000"/>
              </a:lnSpc>
            </a:pPr>
            <a:r>
              <a:rPr lang="en-US" altLang="ko-KR" sz="1400" dirty="0"/>
              <a:t> 4. </a:t>
            </a:r>
            <a:r>
              <a:rPr lang="ko-KR" altLang="en-US" sz="1400" dirty="0"/>
              <a:t>적당한 수분 섭취와 습도를 유지한다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015340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1576</TotalTime>
  <Words>201</Words>
  <Application>Microsoft Office PowerPoint</Application>
  <PresentationFormat>와이드스크린</PresentationFormat>
  <Paragraphs>36</Paragraphs>
  <Slides>7</Slides>
  <Notes>0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Arial</vt:lpstr>
      <vt:lpstr>Times New Roman</vt:lpstr>
      <vt:lpstr>NanumGothicExtraBold</vt:lpstr>
      <vt:lpstr>나눔고딕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jungin kim</cp:lastModifiedBy>
  <cp:revision>136</cp:revision>
  <dcterms:created xsi:type="dcterms:W3CDTF">2024-07-03T01:17:18Z</dcterms:created>
  <dcterms:modified xsi:type="dcterms:W3CDTF">2025-05-08T09:27:29Z</dcterms:modified>
</cp:coreProperties>
</file>