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372" r:id="rId5"/>
    <p:sldId id="364" r:id="rId6"/>
    <p:sldId id="365" r:id="rId7"/>
    <p:sldId id="366" r:id="rId8"/>
    <p:sldId id="367" r:id="rId9"/>
    <p:sldId id="371" r:id="rId10"/>
    <p:sldId id="324" r:id="rId11"/>
    <p:sldId id="368" r:id="rId12"/>
    <p:sldId id="346" r:id="rId13"/>
    <p:sldId id="369" r:id="rId14"/>
    <p:sldId id="370" r:id="rId15"/>
    <p:sldId id="347" r:id="rId16"/>
    <p:sldId id="290" r:id="rId17"/>
  </p:sldIdLst>
  <p:sldSz cx="12192000" cy="6858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나눔스퀘어라운드 ExtraBold" panose="020B0600000101010101" pitchFamily="50" charset="-127"/>
      <p:bold r:id="rId19"/>
    </p:embeddedFont>
    <p:embeddedFont>
      <p:font typeface="나눔스퀘어라운드 Regular" panose="020B0600000101010101" pitchFamily="50" charset="-127"/>
      <p:regular r:id="rId20"/>
    </p:embeddedFont>
    <p:embeddedFont>
      <p:font typeface="맑은 고딕" panose="020B0503020000020004" pitchFamily="50" charset="-127"/>
      <p:regular r:id="rId21"/>
      <p:bold r:id="rId22"/>
    </p:embeddedFont>
    <p:embeddedFont>
      <p:font typeface="함초롬바탕" panose="02030604000101010101" pitchFamily="18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FF00"/>
    <a:srgbClr val="A4193D"/>
    <a:srgbClr val="FFF8E5"/>
    <a:srgbClr val="787978"/>
    <a:srgbClr val="797B7E"/>
    <a:srgbClr val="FFFFFF"/>
    <a:srgbClr val="979797"/>
    <a:srgbClr val="7F7F7F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6279" autoAdjust="0"/>
  </p:normalViewPr>
  <p:slideViewPr>
    <p:cSldViewPr snapToGrid="0">
      <p:cViewPr varScale="1">
        <p:scale>
          <a:sx n="108" d="100"/>
          <a:sy n="108" d="100"/>
        </p:scale>
        <p:origin x="5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Dtllp78UXFA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238374" y="1531413"/>
            <a:ext cx="7163078" cy="2572776"/>
            <a:chOff x="2554664" y="1478147"/>
            <a:chExt cx="754794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9E10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9E1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5798179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4889583" y="2830637"/>
            <a:ext cx="340349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조형의 첫걸음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478658" y="1630308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FFDFB9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05</a:t>
            </a:r>
            <a:endParaRPr lang="ko-KR" altLang="en-US" sz="7200">
              <a:solidFill>
                <a:srgbClr val="FFDFB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386721" y="1668700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05</a:t>
            </a:r>
            <a:endParaRPr lang="ko-KR" altLang="en-US" sz="7200">
              <a:solidFill>
                <a:srgbClr val="A419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BA59C5-884B-4DAA-8229-1F333B88A8C6}"/>
              </a:ext>
            </a:extLst>
          </p:cNvPr>
          <p:cNvSpPr txBox="1"/>
          <p:nvPr/>
        </p:nvSpPr>
        <p:spPr>
          <a:xfrm>
            <a:off x="2764041" y="114191"/>
            <a:ext cx="9096525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면으로 그리기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6A724-33A0-48AE-B170-F660C35AA176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39496-B908-421E-88C5-B5FD626FC0FB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B08BBC20-BEB2-4A00-B697-824DCBAD089E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DD522C3-031A-498E-B530-0EC85FC700F7}"/>
              </a:ext>
            </a:extLst>
          </p:cNvPr>
          <p:cNvSpPr/>
          <p:nvPr/>
        </p:nvSpPr>
        <p:spPr>
          <a:xfrm>
            <a:off x="1104564" y="1518760"/>
            <a:ext cx="4476125" cy="4625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b="1">
                <a:solidFill>
                  <a:schemeClr val="tx1"/>
                </a:solidFill>
              </a:rPr>
              <a:t>준비물</a:t>
            </a:r>
            <a:r>
              <a:rPr lang="en-US" altLang="ko-KR" b="1">
                <a:solidFill>
                  <a:schemeClr val="tx1"/>
                </a:solidFill>
              </a:rPr>
              <a:t>: </a:t>
            </a:r>
            <a:r>
              <a:rPr lang="ko-KR" altLang="en-US">
                <a:solidFill>
                  <a:schemeClr val="tx1"/>
                </a:solidFill>
              </a:rPr>
              <a:t>A4용지, 연필, 지우개, 자, 컬러 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157D826-3F57-43B6-8B95-9534A8B1F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50681"/>
            <a:ext cx="3959441" cy="271035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AD230A8-9EFB-48D0-830C-BFA276A97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3665" y="2450680"/>
            <a:ext cx="4177937" cy="271035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41D6008-F091-4F90-9663-37C72154B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799" y="2450680"/>
            <a:ext cx="3870812" cy="27103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3881B82-E3D0-4374-AB84-12BD387D0C0E}"/>
              </a:ext>
            </a:extLst>
          </p:cNvPr>
          <p:cNvSpPr txBox="1"/>
          <p:nvPr/>
        </p:nvSpPr>
        <p:spPr>
          <a:xfrm>
            <a:off x="214244" y="5353146"/>
            <a:ext cx="28908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연필로 연하게 스케치를 한다.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F3B219-06EF-4192-91D9-018579EFB25F}"/>
              </a:ext>
            </a:extLst>
          </p:cNvPr>
          <p:cNvSpPr txBox="1"/>
          <p:nvPr/>
        </p:nvSpPr>
        <p:spPr>
          <a:xfrm>
            <a:off x="4061243" y="5346044"/>
            <a:ext cx="37716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 자를 이용해 스케치를 3등분한 뒤, 점으로만, 선으로만, 면으로만 그릴 부분을 정한다.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4A56E4-4143-4DCB-B676-108EA7F3893D}"/>
              </a:ext>
            </a:extLst>
          </p:cNvPr>
          <p:cNvSpPr txBox="1"/>
          <p:nvPr/>
        </p:nvSpPr>
        <p:spPr>
          <a:xfrm>
            <a:off x="8098092" y="5340664"/>
            <a:ext cx="4280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 펜을 이용하여 각 부분을 다양한 점, 선, 면으로 채워 완성한다.  </a:t>
            </a:r>
          </a:p>
          <a:p>
            <a:r>
              <a:rPr lang="ko-KR" altLang="en-US" sz="12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 서로의 작품을 놓고 조형 요소와 원리를 기준으로 토론해 본다.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91261C-9621-409A-BD79-981CAA314885}"/>
              </a:ext>
            </a:extLst>
          </p:cNvPr>
          <p:cNvSpPr txBox="1"/>
          <p:nvPr/>
        </p:nvSpPr>
        <p:spPr>
          <a:xfrm>
            <a:off x="1014494" y="1050291"/>
            <a:ext cx="329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제작 과정을 알아보자</a:t>
            </a:r>
            <a:r>
              <a:rPr lang="en-US" altLang="ko-KR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4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936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7024D47-AB72-4500-B956-D27C11C1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29" y="1190198"/>
            <a:ext cx="7330653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D21DC-6B0F-475D-A9C3-FD424B301B16}"/>
              </a:ext>
            </a:extLst>
          </p:cNvPr>
          <p:cNvSpPr txBox="1"/>
          <p:nvPr/>
        </p:nvSpPr>
        <p:spPr>
          <a:xfrm>
            <a:off x="2764042" y="114191"/>
            <a:ext cx="4604424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면으로 그리기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DD311-A158-45DC-A5A2-193CDFEFBFDD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C22A4-2F5D-4629-9D1C-FE8DF0C629B5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F0599B4-4A74-4EA3-A383-530D36CE365E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9BB2DFA-7AEB-469D-A3D9-1CC68ABF84D4}"/>
              </a:ext>
            </a:extLst>
          </p:cNvPr>
          <p:cNvSpPr/>
          <p:nvPr/>
        </p:nvSpPr>
        <p:spPr>
          <a:xfrm>
            <a:off x="939740" y="727640"/>
            <a:ext cx="4476125" cy="4625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b="1">
                <a:solidFill>
                  <a:schemeClr val="tx1"/>
                </a:solidFill>
              </a:rPr>
              <a:t>준비물</a:t>
            </a:r>
            <a:r>
              <a:rPr lang="en-US" altLang="ko-KR" b="1">
                <a:solidFill>
                  <a:schemeClr val="tx1"/>
                </a:solidFill>
              </a:rPr>
              <a:t>: </a:t>
            </a:r>
            <a:r>
              <a:rPr lang="ko-KR" altLang="en-US">
                <a:solidFill>
                  <a:schemeClr val="tx1"/>
                </a:solidFill>
              </a:rPr>
              <a:t>A4용지, 연필, 지우개, 자, 컬러 펜</a:t>
            </a:r>
          </a:p>
        </p:txBody>
      </p:sp>
    </p:spTree>
    <p:extLst>
      <p:ext uri="{BB962C8B-B14F-4D97-AF65-F5344CB8AC3E}">
        <p14:creationId xmlns:p14="http://schemas.microsoft.com/office/powerpoint/2010/main" val="16499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A968F1-67E9-4ABC-ABE9-ED135BB80433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면으로 입체감 표현하기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662C8-DD16-4384-89F8-E5B64B763593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F71694D-DA60-42F3-84C6-431913C15B41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FE5066-9666-41DC-B821-39CC7FCBE2E3}"/>
              </a:ext>
            </a:extLst>
          </p:cNvPr>
          <p:cNvSpPr txBox="1"/>
          <p:nvPr/>
        </p:nvSpPr>
        <p:spPr>
          <a:xfrm>
            <a:off x="252195" y="-13726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F79DBD-C0CF-4745-B87B-BA3DC8D48E2B}"/>
              </a:ext>
            </a:extLst>
          </p:cNvPr>
          <p:cNvSpPr txBox="1"/>
          <p:nvPr/>
        </p:nvSpPr>
        <p:spPr>
          <a:xfrm>
            <a:off x="429715" y="801841"/>
            <a:ext cx="11548041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종이를 다양하게 오리고 붙여 여러 가지 형태와 색의 꽃을 만들어 보자</a:t>
            </a:r>
            <a:r>
              <a:rPr lang="en-US" altLang="ko-KR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4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BC30BE1-3127-487E-8D27-B35263613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05" b="94575" l="2349" r="97109">
                        <a14:foregroundMark x1="11472" y1="59824" x2="10479" y2="73607"/>
                        <a14:foregroundMark x1="10750" y1="53812" x2="10930" y2="55132"/>
                        <a14:foregroundMark x1="17525" y1="54252" x2="15718" y2="63783"/>
                        <a14:foregroundMark x1="5601" y1="56598" x2="5781" y2="69501"/>
                        <a14:foregroundMark x1="5781" y1="69501" x2="7588" y2="66129"/>
                        <a14:foregroundMark x1="2439" y1="66569" x2="2620" y2="67155"/>
                        <a14:foregroundMark x1="21319" y1="85777" x2="20145" y2="93988"/>
                        <a14:foregroundMark x1="44896" y1="92962" x2="46251" y2="94575"/>
                        <a14:foregroundMark x1="74797" y1="6305" x2="70009" y2="16129"/>
                        <a14:foregroundMark x1="91960" y1="19501" x2="89973" y2="35191"/>
                        <a14:foregroundMark x1="89973" y1="35191" x2="89431" y2="35630"/>
                        <a14:foregroundMark x1="93767" y1="19941" x2="93767" y2="19941"/>
                        <a14:foregroundMark x1="97109" y1="27419" x2="97109" y2="27419"/>
                        <a14:foregroundMark x1="95664" y1="33431" x2="95664" y2="33431"/>
                        <a14:backgroundMark x1="65673" y1="9238" x2="65673" y2="9238"/>
                        <a14:backgroundMark x1="78771" y1="11584" x2="78771" y2="11584"/>
                        <a14:backgroundMark x1="89702" y1="11437" x2="89973" y2="11144"/>
                        <a14:backgroundMark x1="57543" y1="11584" x2="57543" y2="11584"/>
                        <a14:backgroundMark x1="65131" y1="11584" x2="65131" y2="11584"/>
                        <a14:backgroundMark x1="55465" y1="13343" x2="55465" y2="13343"/>
                        <a14:backgroundMark x1="54110" y1="13343" x2="54110" y2="13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73" y="2424279"/>
            <a:ext cx="6365345" cy="39215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6D4C86-B837-442D-86F1-E16681EC3D23}"/>
              </a:ext>
            </a:extLst>
          </p:cNvPr>
          <p:cNvSpPr txBox="1"/>
          <p:nvPr/>
        </p:nvSpPr>
        <p:spPr>
          <a:xfrm>
            <a:off x="2133941" y="6345837"/>
            <a:ext cx="29296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봄과 겨울의 만남 </a:t>
            </a:r>
            <a:r>
              <a:rPr lang="en-US" altLang="ko-KR" sz="1000" b="1"/>
              <a:t>1 </a:t>
            </a:r>
            <a:r>
              <a:rPr lang="ko-KR" altLang="en-US" sz="1000"/>
              <a:t>(종이/가변 크기/2016년 작</a:t>
            </a:r>
            <a:r>
              <a:rPr lang="en-US" altLang="ko-KR" sz="1000"/>
              <a:t>)</a:t>
            </a:r>
            <a:endParaRPr lang="ko-KR" altLang="en-US" sz="100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3E9107D-DC44-4259-BA2D-737586EA8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853" y="2857778"/>
            <a:ext cx="4891171" cy="27613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7B310F-EDFE-4EFE-A26B-5D452FCA2310}"/>
              </a:ext>
            </a:extLst>
          </p:cNvPr>
          <p:cNvSpPr txBox="1"/>
          <p:nvPr/>
        </p:nvSpPr>
        <p:spPr>
          <a:xfrm>
            <a:off x="8202965" y="6312009"/>
            <a:ext cx="29296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봄과 겨울의 만남 </a:t>
            </a:r>
            <a:r>
              <a:rPr lang="en-US" altLang="ko-KR" sz="1000" b="1"/>
              <a:t>2 </a:t>
            </a:r>
            <a:r>
              <a:rPr lang="ko-KR" altLang="en-US" sz="1000"/>
              <a:t>(종이/가변 크기/2016년 작)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1AB225C7-BF56-4BAB-AA83-2A54A5F8B26C}"/>
              </a:ext>
            </a:extLst>
          </p:cNvPr>
          <p:cNvSpPr/>
          <p:nvPr/>
        </p:nvSpPr>
        <p:spPr>
          <a:xfrm>
            <a:off x="842086" y="1412240"/>
            <a:ext cx="4476125" cy="4625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b="1">
                <a:solidFill>
                  <a:schemeClr val="tx1"/>
                </a:solidFill>
              </a:rPr>
              <a:t>준비물</a:t>
            </a:r>
            <a:r>
              <a:rPr lang="en-US" altLang="ko-KR" b="1">
                <a:solidFill>
                  <a:schemeClr val="tx1"/>
                </a:solidFill>
              </a:rPr>
              <a:t>: </a:t>
            </a:r>
            <a:r>
              <a:rPr lang="ko-KR" altLang="en-US">
                <a:solidFill>
                  <a:schemeClr val="tx1"/>
                </a:solidFill>
              </a:rPr>
              <a:t>A4용지, 연필, 지우개, 자, 컬러 펜</a:t>
            </a:r>
          </a:p>
        </p:txBody>
      </p:sp>
    </p:spTree>
    <p:extLst>
      <p:ext uri="{BB962C8B-B14F-4D97-AF65-F5344CB8AC3E}">
        <p14:creationId xmlns:p14="http://schemas.microsoft.com/office/powerpoint/2010/main" val="3946898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55ACD39-FC4C-4C00-A5E2-6B280082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49" y="1592078"/>
            <a:ext cx="2575758" cy="20057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7DDD856-3B7C-45C6-BD28-2E27B302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057" y="1599562"/>
            <a:ext cx="2610755" cy="20057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9EE7670-5F26-429B-98CD-4C1940556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541" y="1626198"/>
            <a:ext cx="2626963" cy="20057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FC46A2F-E96A-4566-9152-FC9AE182E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82" y="4234663"/>
            <a:ext cx="2573525" cy="20057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2BDDEDA-285F-4F89-9C13-9387A2586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057" y="4323065"/>
            <a:ext cx="2610755" cy="19173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BC62A6B-9E7F-427B-90B4-479758D85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42" y="4323065"/>
            <a:ext cx="2626962" cy="19173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44111D-686F-4AB3-8DCF-D744F58CF553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면으로 입체감 표현하기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17051365-41B7-4C3E-862A-A327F7ECD427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F47D349-336B-44B5-B331-CC0769FDFE36}"/>
              </a:ext>
            </a:extLst>
          </p:cNvPr>
          <p:cNvSpPr/>
          <p:nvPr/>
        </p:nvSpPr>
        <p:spPr>
          <a:xfrm>
            <a:off x="5936433" y="873956"/>
            <a:ext cx="4920441" cy="4625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600" b="1">
                <a:solidFill>
                  <a:schemeClr val="tx1"/>
                </a:solidFill>
              </a:rPr>
              <a:t>준비물</a:t>
            </a:r>
            <a:r>
              <a:rPr lang="en-US" altLang="ko-KR" sz="1600" b="1">
                <a:solidFill>
                  <a:schemeClr val="tx1"/>
                </a:solidFill>
              </a:rPr>
              <a:t>: </a:t>
            </a:r>
            <a:r>
              <a:rPr lang="ko-KR" altLang="en-US" sz="1600">
                <a:solidFill>
                  <a:schemeClr val="tx1"/>
                </a:solidFill>
              </a:rPr>
              <a:t>색종이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연필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가위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칼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양면 테이프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글루건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8F2D27-8C50-48B5-B3CF-AD4781961D37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B3F17-9CE9-4395-8941-B9FFF66DECD7}"/>
              </a:ext>
            </a:extLst>
          </p:cNvPr>
          <p:cNvSpPr txBox="1"/>
          <p:nvPr/>
        </p:nvSpPr>
        <p:spPr>
          <a:xfrm>
            <a:off x="252195" y="-13726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F84625-6381-469D-A9C3-B8C616004782}"/>
              </a:ext>
            </a:extLst>
          </p:cNvPr>
          <p:cNvSpPr txBox="1"/>
          <p:nvPr/>
        </p:nvSpPr>
        <p:spPr>
          <a:xfrm>
            <a:off x="429716" y="801841"/>
            <a:ext cx="5731388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 꽃 표현의 제작 과정을 알아보자</a:t>
            </a:r>
            <a:r>
              <a:rPr lang="en-US" altLang="ko-KR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4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A36720-AEF4-497F-ACD4-AA2C1A9AE468}"/>
              </a:ext>
            </a:extLst>
          </p:cNvPr>
          <p:cNvSpPr txBox="1"/>
          <p:nvPr/>
        </p:nvSpPr>
        <p:spPr>
          <a:xfrm>
            <a:off x="574760" y="3643304"/>
            <a:ext cx="2767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/>
              <a:t>① 대, 중, 소 크기로 꽃잎을 준비한다.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E88676-FD67-45DD-A3EB-3A1C83644FAE}"/>
              </a:ext>
            </a:extLst>
          </p:cNvPr>
          <p:cNvSpPr txBox="1"/>
          <p:nvPr/>
        </p:nvSpPr>
        <p:spPr>
          <a:xfrm>
            <a:off x="4506019" y="3668857"/>
            <a:ext cx="2860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/>
              <a:t>② 볼펜으로 끝을 말아 입체감을 준다.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0870C7-ACFB-41A4-9BA7-656656086E80}"/>
              </a:ext>
            </a:extLst>
          </p:cNvPr>
          <p:cNvSpPr txBox="1"/>
          <p:nvPr/>
        </p:nvSpPr>
        <p:spPr>
          <a:xfrm>
            <a:off x="8653510" y="3695493"/>
            <a:ext cx="30916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/>
              <a:t>③ 큰 꽃잎부터 차례대로 겹쳐가며 붙인다.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659FCC-DB91-4CED-B89F-27AE6BF8874E}"/>
              </a:ext>
            </a:extLst>
          </p:cNvPr>
          <p:cNvSpPr txBox="1"/>
          <p:nvPr/>
        </p:nvSpPr>
        <p:spPr>
          <a:xfrm>
            <a:off x="614943" y="6324837"/>
            <a:ext cx="2767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/>
              <a:t>④ 긴 종이 윗부분을 일정한 간격으로 자르고 둥글게 말아 수술을 만든다.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6046FD-D760-4CAC-8A38-E23570BFE171}"/>
              </a:ext>
            </a:extLst>
          </p:cNvPr>
          <p:cNvSpPr txBox="1"/>
          <p:nvPr/>
        </p:nvSpPr>
        <p:spPr>
          <a:xfrm>
            <a:off x="4506019" y="6324837"/>
            <a:ext cx="26107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/>
              <a:t>⑤ 수술을 꽃잎 중앙에 고정한다.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503DB1-328A-4A26-85DC-3705EDCEFB61}"/>
              </a:ext>
            </a:extLst>
          </p:cNvPr>
          <p:cNvSpPr txBox="1"/>
          <p:nvPr/>
        </p:nvSpPr>
        <p:spPr>
          <a:xfrm>
            <a:off x="8635756" y="6301692"/>
            <a:ext cx="2941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/>
              <a:t>⑥ 크기와 색상이 다른 꽃잎을 여러 개 만들어 벽에 붙인다.</a:t>
            </a:r>
          </a:p>
        </p:txBody>
      </p:sp>
    </p:spTree>
    <p:extLst>
      <p:ext uri="{BB962C8B-B14F-4D97-AF65-F5344CB8AC3E}">
        <p14:creationId xmlns:p14="http://schemas.microsoft.com/office/powerpoint/2010/main" val="2113520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5F857DAC-10FE-4437-B2CD-5289F64FD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0"/>
          <a:stretch/>
        </p:blipFill>
        <p:spPr>
          <a:xfrm>
            <a:off x="80290" y="2529455"/>
            <a:ext cx="2916340" cy="291634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D57983B-CF0F-41D8-A1F2-E208936D3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56" r="3" b="2247"/>
          <a:stretch/>
        </p:blipFill>
        <p:spPr>
          <a:xfrm>
            <a:off x="6145680" y="2529455"/>
            <a:ext cx="2916340" cy="291634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6934F42-93B0-442D-ACB5-F981DC1A9D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753"/>
          <a:stretch/>
        </p:blipFill>
        <p:spPr>
          <a:xfrm>
            <a:off x="3109119" y="2529455"/>
            <a:ext cx="2916340" cy="291634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654396E-D29A-4696-B725-E8CC3001E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752"/>
          <a:stretch/>
        </p:blipFill>
        <p:spPr>
          <a:xfrm>
            <a:off x="9201292" y="2529455"/>
            <a:ext cx="2916340" cy="291634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D29034-112F-4400-8775-A522F88E00AD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FF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FF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8B9E9-F804-4EDE-8BD1-D8EA452AE533}"/>
              </a:ext>
            </a:extLst>
          </p:cNvPr>
          <p:cNvSpPr txBox="1"/>
          <p:nvPr/>
        </p:nvSpPr>
        <p:spPr>
          <a:xfrm>
            <a:off x="884971" y="0"/>
            <a:ext cx="5681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종이 아트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800">
                <a:solidFill>
                  <a:srgbClr val="00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더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80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알아보기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B0165-0328-44AE-A822-5CA6996F01ED}"/>
              </a:ext>
            </a:extLst>
          </p:cNvPr>
          <p:cNvSpPr txBox="1"/>
          <p:nvPr/>
        </p:nvSpPr>
        <p:spPr>
          <a:xfrm>
            <a:off x="514025" y="5680560"/>
            <a:ext cx="224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종이를 말아서 표현</a:t>
            </a:r>
            <a:endParaRPr lang="en-US" altLang="ko-KR" sz="1200">
              <a:solidFill>
                <a:srgbClr val="00FF0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선 느낌이 강한  평면 작품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6BCCC3-AA13-4854-BB1B-85D16A679D8F}"/>
              </a:ext>
            </a:extLst>
          </p:cNvPr>
          <p:cNvSpPr txBox="1"/>
          <p:nvPr/>
        </p:nvSpPr>
        <p:spPr>
          <a:xfrm>
            <a:off x="3597260" y="5680560"/>
            <a:ext cx="234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종이를  파내서 표현</a:t>
            </a:r>
            <a:endParaRPr lang="en-US" altLang="ko-KR" sz="1200">
              <a:solidFill>
                <a:srgbClr val="00FF0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선 느낌이 강한 평면 작품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73F01A-5ADD-4D93-BFB3-B42FDBA8B44A}"/>
              </a:ext>
            </a:extLst>
          </p:cNvPr>
          <p:cNvSpPr txBox="1"/>
          <p:nvPr/>
        </p:nvSpPr>
        <p:spPr>
          <a:xfrm>
            <a:off x="6795714" y="5680560"/>
            <a:ext cx="199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종이를 겹쳐서 표현</a:t>
            </a:r>
            <a:endParaRPr lang="en-US" altLang="ko-KR" sz="1200">
              <a:solidFill>
                <a:srgbClr val="00FF0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면 느낌이 강한 입체 작품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009253-C758-47AA-8998-57FCE8633C62}"/>
              </a:ext>
            </a:extLst>
          </p:cNvPr>
          <p:cNvSpPr txBox="1"/>
          <p:nvPr/>
        </p:nvSpPr>
        <p:spPr>
          <a:xfrm>
            <a:off x="9544049" y="5680560"/>
            <a:ext cx="257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종이를  파내고 겹쳐서 표현</a:t>
            </a:r>
            <a:endParaRPr lang="en-US" altLang="ko-KR" sz="1200">
              <a:solidFill>
                <a:srgbClr val="00FF0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 </a:t>
            </a:r>
            <a:r>
              <a:rPr lang="ko-KR" altLang="en-US" sz="12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면과 선의 느낌이 나는 반입체 작품</a:t>
            </a:r>
            <a:endParaRPr lang="en-US" altLang="ko-KR" sz="1200">
              <a:solidFill>
                <a:srgbClr val="00FF0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330751-6867-496A-8C2A-D29D20967F7A}"/>
              </a:ext>
            </a:extLst>
          </p:cNvPr>
          <p:cNvSpPr txBox="1"/>
          <p:nvPr/>
        </p:nvSpPr>
        <p:spPr>
          <a:xfrm>
            <a:off x="429716" y="801841"/>
            <a:ext cx="6365998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4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종이를 활용한 다양한 표현 방법을 알아보자</a:t>
            </a:r>
            <a:r>
              <a:rPr lang="en-US" altLang="ko-KR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4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7" name="타원 26">
            <a:hlinkClick r:id="rId6"/>
            <a:extLst>
              <a:ext uri="{FF2B5EF4-FFF2-40B4-BE49-F238E27FC236}">
                <a16:creationId xmlns:a16="http://schemas.microsoft.com/office/drawing/2014/main" id="{CF3C002E-DC82-4BEE-AAC0-71E3AFDCB49D}"/>
              </a:ext>
            </a:extLst>
          </p:cNvPr>
          <p:cNvSpPr/>
          <p:nvPr/>
        </p:nvSpPr>
        <p:spPr>
          <a:xfrm>
            <a:off x="6566334" y="120788"/>
            <a:ext cx="568786" cy="560265"/>
          </a:xfrm>
          <a:prstGeom prst="ellipse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종이</a:t>
            </a:r>
            <a:endParaRPr lang="en-US" altLang="ko-KR" sz="8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/>
            <a:r>
              <a:rPr lang="ko-KR" altLang="en-US" sz="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아트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AFAD46-6DA7-4AB0-B44F-F67696FF43CE}"/>
              </a:ext>
            </a:extLst>
          </p:cNvPr>
          <p:cNvSpPr txBox="1"/>
          <p:nvPr/>
        </p:nvSpPr>
        <p:spPr>
          <a:xfrm>
            <a:off x="7135120" y="277809"/>
            <a:ext cx="1301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겹쳐서 평면으로 표현</a:t>
            </a:r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149DF864-A06F-496D-B047-68456B05ADDA}"/>
              </a:ext>
            </a:extLst>
          </p:cNvPr>
          <p:cNvCxnSpPr>
            <a:cxnSpLocks/>
          </p:cNvCxnSpPr>
          <p:nvPr/>
        </p:nvCxnSpPr>
        <p:spPr>
          <a:xfrm flipH="1">
            <a:off x="7198404" y="268589"/>
            <a:ext cx="236380" cy="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107EAB5-E304-4457-A568-98577FB900F9}"/>
              </a:ext>
            </a:extLst>
          </p:cNvPr>
          <p:cNvSpPr txBox="1"/>
          <p:nvPr/>
        </p:nvSpPr>
        <p:spPr>
          <a:xfrm>
            <a:off x="8500363" y="216253"/>
            <a:ext cx="2352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>
                <a:hlinkClick r:id="rId6"/>
              </a:rPr>
              <a:t>How to make a Paper Ocean Topography Map | 3D topography art - YouTube</a:t>
            </a:r>
            <a:endParaRPr lang="ko-KR" altLang="en-US" sz="900"/>
          </a:p>
        </p:txBody>
      </p:sp>
    </p:spTree>
    <p:extLst>
      <p:ext uri="{BB962C8B-B14F-4D97-AF65-F5344CB8AC3E}">
        <p14:creationId xmlns:p14="http://schemas.microsoft.com/office/powerpoint/2010/main" val="3681382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A968F1-67E9-4ABC-ABE9-ED135BB80433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공간과 리듬의 원리를 활용하여 평면을 입체로 바꾸기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662C8-DD16-4384-89F8-E5B64B763593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F71694D-DA60-42F3-84C6-431913C15B41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3CC06-4ECF-4B96-8443-DE502FC31665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853AE0F-A186-4C5D-9649-2FED468E0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79" y="2532257"/>
            <a:ext cx="4613779" cy="421155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2BBC47F-60D9-406A-AB2F-343DE6D61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4" t="3513" r="6516" b="5468"/>
          <a:stretch/>
        </p:blipFill>
        <p:spPr>
          <a:xfrm>
            <a:off x="195842" y="1725506"/>
            <a:ext cx="3870664" cy="39314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7077D41-2AF0-47D5-A8E8-9611BDA2B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515" y="1119897"/>
            <a:ext cx="2556692" cy="25713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D23327-81AD-4EBE-B246-8FF96098C3CE}"/>
              </a:ext>
            </a:extLst>
          </p:cNvPr>
          <p:cNvSpPr txBox="1"/>
          <p:nvPr/>
        </p:nvSpPr>
        <p:spPr>
          <a:xfrm>
            <a:off x="139490" y="5708602"/>
            <a:ext cx="3772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/>
              <a:t>몬드리안(Mondrian, Piet Cornelis/네덜란드/ 1872～1944) 빨간 색면, 파랑, 노랑의 구성(캔버스에 유채/46x46cm/1930년 작)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90F726-5497-4888-96FC-DD5B1EC63E1A}"/>
              </a:ext>
            </a:extLst>
          </p:cNvPr>
          <p:cNvSpPr txBox="1"/>
          <p:nvPr/>
        </p:nvSpPr>
        <p:spPr>
          <a:xfrm>
            <a:off x="4809622" y="4019852"/>
            <a:ext cx="22565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33CC33"/>
                </a:solidFill>
              </a:rPr>
              <a:t>위에서 본 모습</a:t>
            </a:r>
            <a:endParaRPr lang="en-US" altLang="ko-KR" sz="1000" b="1">
              <a:solidFill>
                <a:srgbClr val="33CC33"/>
              </a:solidFill>
            </a:endParaRPr>
          </a:p>
          <a:p>
            <a:r>
              <a:rPr lang="ko-KR" altLang="en-US" sz="1000"/>
              <a:t>김정현, 장학진(학생 작품) 무제(우드록/ 20x20x20cm/2016년 작)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173C6F-765D-4BEE-AEAF-3A8EEEA86914}"/>
              </a:ext>
            </a:extLst>
          </p:cNvPr>
          <p:cNvSpPr txBox="1"/>
          <p:nvPr/>
        </p:nvSpPr>
        <p:spPr>
          <a:xfrm>
            <a:off x="8715653" y="1974689"/>
            <a:ext cx="17419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33CC33"/>
                </a:solidFill>
              </a:rPr>
              <a:t>옆에서 본 모습</a:t>
            </a:r>
            <a:endParaRPr lang="en-US" altLang="ko-KR" sz="1000" b="1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05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4B6B8-57FB-417D-B896-155D8BA90563}"/>
              </a:ext>
            </a:extLst>
          </p:cNvPr>
          <p:cNvSpPr txBox="1"/>
          <p:nvPr/>
        </p:nvSpPr>
        <p:spPr>
          <a:xfrm>
            <a:off x="4273805" y="217321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67654-F164-4BEE-9F4D-D1DDABD17879}"/>
              </a:ext>
            </a:extLst>
          </p:cNvPr>
          <p:cNvSpPr txBox="1"/>
          <p:nvPr/>
        </p:nvSpPr>
        <p:spPr>
          <a:xfrm>
            <a:off x="626338" y="2064693"/>
            <a:ext cx="9958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주제 및 표현 의도에 적합한 조형 요소와 원리를 </a:t>
            </a:r>
            <a:endParaRPr lang="en-US" altLang="ko-KR" sz="28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</a:t>
            </a:r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선택할 수 있는가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en-US" altLang="ko-KR" sz="28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CAE34-E146-45BF-B08D-FB2754AE8CB1}"/>
              </a:ext>
            </a:extLst>
          </p:cNvPr>
          <p:cNvSpPr txBox="1"/>
          <p:nvPr/>
        </p:nvSpPr>
        <p:spPr>
          <a:xfrm>
            <a:off x="626338" y="3942842"/>
            <a:ext cx="11565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조형 요소와 원리의 특징 및 시각적 효과를 살려 창의적으로 </a:t>
            </a:r>
            <a:endParaRPr lang="en-US" altLang="ko-KR" sz="28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</a:t>
            </a:r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표현할 수 있는가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B2311-D9BE-4867-90E0-CA9DFA86E84E}"/>
              </a:ext>
            </a:extLst>
          </p:cNvPr>
          <p:cNvSpPr txBox="1"/>
          <p:nvPr/>
        </p:nvSpPr>
        <p:spPr>
          <a:xfrm>
            <a:off x="3636454" y="-2006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0CCBE-E184-4C01-A125-F2E9371D0FB5}"/>
              </a:ext>
            </a:extLst>
          </p:cNvPr>
          <p:cNvSpPr txBox="1"/>
          <p:nvPr/>
        </p:nvSpPr>
        <p:spPr>
          <a:xfrm>
            <a:off x="3603475" y="-8902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EE46C-637D-4DD6-9818-37293313DF60}"/>
              </a:ext>
            </a:extLst>
          </p:cNvPr>
          <p:cNvSpPr txBox="1"/>
          <p:nvPr/>
        </p:nvSpPr>
        <p:spPr>
          <a:xfrm>
            <a:off x="7644525" y="8639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7946F-BB08-4BC9-921F-A2C0709C8B35}"/>
              </a:ext>
            </a:extLst>
          </p:cNvPr>
          <p:cNvSpPr txBox="1"/>
          <p:nvPr/>
        </p:nvSpPr>
        <p:spPr>
          <a:xfrm>
            <a:off x="7644525" y="-113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F047FD8-5AD0-4EE0-A93D-32603C0F854D}"/>
              </a:ext>
            </a:extLst>
          </p:cNvPr>
          <p:cNvGrpSpPr/>
          <p:nvPr/>
        </p:nvGrpSpPr>
        <p:grpSpPr>
          <a:xfrm>
            <a:off x="9028099" y="2693848"/>
            <a:ext cx="1915160" cy="407132"/>
            <a:chOff x="8119084" y="2815717"/>
            <a:chExt cx="2889157" cy="614187"/>
          </a:xfrm>
        </p:grpSpPr>
        <p:sp>
          <p:nvSpPr>
            <p:cNvPr id="11" name="웃는 얼굴 10">
              <a:extLst>
                <a:ext uri="{FF2B5EF4-FFF2-40B4-BE49-F238E27FC236}">
                  <a16:creationId xmlns:a16="http://schemas.microsoft.com/office/drawing/2014/main" id="{E2AD4A93-7D04-4B88-A89E-8FE625B7EE3C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2" name="웃는 얼굴 11">
              <a:extLst>
                <a:ext uri="{FF2B5EF4-FFF2-40B4-BE49-F238E27FC236}">
                  <a16:creationId xmlns:a16="http://schemas.microsoft.com/office/drawing/2014/main" id="{705E031B-29E1-41ED-A93A-EC51D32838DA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3" name="웃는 얼굴 12">
              <a:extLst>
                <a:ext uri="{FF2B5EF4-FFF2-40B4-BE49-F238E27FC236}">
                  <a16:creationId xmlns:a16="http://schemas.microsoft.com/office/drawing/2014/main" id="{1DEA77AC-5423-49E5-A6FB-B978FEDF474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E173A8F-38FC-4BFC-9AD1-CBD8F9875BEE}"/>
              </a:ext>
            </a:extLst>
          </p:cNvPr>
          <p:cNvGrpSpPr/>
          <p:nvPr/>
        </p:nvGrpSpPr>
        <p:grpSpPr>
          <a:xfrm>
            <a:off x="9021683" y="4518926"/>
            <a:ext cx="1915160" cy="407132"/>
            <a:chOff x="8119084" y="2815717"/>
            <a:chExt cx="2889157" cy="614187"/>
          </a:xfrm>
        </p:grpSpPr>
        <p:sp>
          <p:nvSpPr>
            <p:cNvPr id="21" name="웃는 얼굴 20">
              <a:extLst>
                <a:ext uri="{FF2B5EF4-FFF2-40B4-BE49-F238E27FC236}">
                  <a16:creationId xmlns:a16="http://schemas.microsoft.com/office/drawing/2014/main" id="{FF268835-2800-4459-B4E1-8EE0178C165B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2" name="웃는 얼굴 21">
              <a:extLst>
                <a:ext uri="{FF2B5EF4-FFF2-40B4-BE49-F238E27FC236}">
                  <a16:creationId xmlns:a16="http://schemas.microsoft.com/office/drawing/2014/main" id="{278C14E7-18AB-43B6-A93F-14E77286CA67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3" name="웃는 얼굴 22">
              <a:extLst>
                <a:ext uri="{FF2B5EF4-FFF2-40B4-BE49-F238E27FC236}">
                  <a16:creationId xmlns:a16="http://schemas.microsoft.com/office/drawing/2014/main" id="{0ADA22F1-993D-46BD-A7D0-308E1F27791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46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1025405" y="1908166"/>
            <a:ext cx="1668176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600">
                <a:ln w="41275">
                  <a:solidFill>
                    <a:srgbClr val="A4193D"/>
                  </a:solidFill>
                </a:ln>
                <a:solidFill>
                  <a:srgbClr val="FFDFB9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>
              <a:ln w="41275">
                <a:solidFill>
                  <a:srgbClr val="A4193D"/>
                </a:solidFill>
              </a:ln>
              <a:solidFill>
                <a:srgbClr val="FFDFB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481103" y="1908166"/>
            <a:ext cx="8956392" cy="304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주제 및 표현 의도에 적합한 조형 요소와 원리를 선택하여 창의적으로 표현할 수 있다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150344" y="3352865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E5CEB-FA77-4BD2-9063-068A8BFA4CED}"/>
              </a:ext>
            </a:extLst>
          </p:cNvPr>
          <p:cNvSpPr txBox="1"/>
          <p:nvPr/>
        </p:nvSpPr>
        <p:spPr>
          <a:xfrm>
            <a:off x="747455" y="830997"/>
            <a:ext cx="11359336" cy="132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다음 작품은 이탈리아 디자이너 멘디니가 서로 다른 조형 요소와 원리를 </a:t>
            </a:r>
            <a:endParaRPr lang="en-US" altLang="ko-KR" sz="2800" b="1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이용하여 만든 의자다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5050A6C-657D-4FF9-89C1-DE7DD0C68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6" y="2287077"/>
            <a:ext cx="3353897" cy="35428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ACF3F5E-F292-4903-A7FE-0B40AE126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8" b="95385" l="5342" r="94872">
                        <a14:foregroundMark x1="50427" y1="2308" x2="50427" y2="2308"/>
                        <a14:foregroundMark x1="95085" y1="41731" x2="95085" y2="41731"/>
                        <a14:foregroundMark x1="95085" y1="66731" x2="95085" y2="66731"/>
                        <a14:foregroundMark x1="85897" y1="91731" x2="85897" y2="91731"/>
                        <a14:foregroundMark x1="84615" y1="95385" x2="84615" y2="95385"/>
                        <a14:foregroundMark x1="7692" y1="65962" x2="7692" y2="65962"/>
                        <a14:foregroundMark x1="8120" y1="70962" x2="8120" y2="70962"/>
                        <a14:foregroundMark x1="5342" y1="45769" x2="5342" y2="45769"/>
                        <a14:foregroundMark x1="16880" y1="95385" x2="16880" y2="95385"/>
                        <a14:foregroundMark x1="13675" y1="94808" x2="13675" y2="94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1859" y="2351965"/>
            <a:ext cx="3071767" cy="3413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2E7B9C-FC39-4246-89C0-E8BC0B95C315}"/>
              </a:ext>
            </a:extLst>
          </p:cNvPr>
          <p:cNvSpPr txBox="1"/>
          <p:nvPr/>
        </p:nvSpPr>
        <p:spPr>
          <a:xfrm>
            <a:off x="6953435" y="2162369"/>
            <a:ext cx="4793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• 작품 ①</a:t>
            </a:r>
            <a:r>
              <a:rPr lang="en-US" altLang="ko-KR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</a:t>
            </a:r>
            <a:r>
              <a:rPr lang="ko-KR" altLang="en-US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②에 사용된 조형 요소는 무엇일까?</a:t>
            </a:r>
            <a:endParaRPr lang="en-US" altLang="ko-KR">
              <a:solidFill>
                <a:srgbClr val="A4193D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DED4E0-49CF-4DE4-9412-B68EAF6D6B92}"/>
              </a:ext>
            </a:extLst>
          </p:cNvPr>
          <p:cNvSpPr txBox="1"/>
          <p:nvPr/>
        </p:nvSpPr>
        <p:spPr>
          <a:xfrm>
            <a:off x="7016172" y="4422905"/>
            <a:ext cx="500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• ① 작품이 더 선명해 보이는 이유는 무엇일까</a:t>
            </a:r>
            <a:r>
              <a:rPr lang="en-US" altLang="ko-KR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r>
              <a:rPr lang="ko-KR" altLang="en-US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CFC166-5FBB-4600-B2C6-5AA374E3DD2A}"/>
              </a:ext>
            </a:extLst>
          </p:cNvPr>
          <p:cNvSpPr txBox="1"/>
          <p:nvPr/>
        </p:nvSpPr>
        <p:spPr>
          <a:xfrm>
            <a:off x="530205" y="5907386"/>
            <a:ext cx="5862224" cy="60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</a:t>
            </a:r>
            <a:r>
              <a:rPr lang="ko-KR" altLang="en-US" sz="1000" b="1"/>
              <a:t>,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</a:t>
            </a:r>
            <a:r>
              <a:rPr lang="ko-KR" altLang="en-US" sz="1000" b="1"/>
              <a:t>  멘디니</a:t>
            </a:r>
            <a:r>
              <a:rPr lang="ko-KR" altLang="en-US" sz="1000"/>
              <a:t>(Mendini, Alessandro/이탈리아/1931~)  </a:t>
            </a:r>
            <a:r>
              <a:rPr lang="ko-KR" altLang="en-US" sz="1000" b="1"/>
              <a:t>프루스트 의자 1, 2</a:t>
            </a:r>
            <a:r>
              <a:rPr lang="ko-KR" altLang="en-US" sz="1000"/>
              <a:t>(나무 소파에 채색/107x105x94cm/-2009년 작, -1978년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고가구점에서 사들인 의자에 화려한 원색의 색감을 더해 리디자인한 작품이다.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0FBBA695-DCE4-42E9-A692-82ADC5F303BA}"/>
              </a:ext>
            </a:extLst>
          </p:cNvPr>
          <p:cNvSpPr/>
          <p:nvPr/>
        </p:nvSpPr>
        <p:spPr>
          <a:xfrm>
            <a:off x="7270812" y="2531700"/>
            <a:ext cx="4323425" cy="1400159"/>
          </a:xfrm>
          <a:prstGeom prst="round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4C3F34D7-352C-47DD-83EB-E1A2E2FE3A5F}"/>
              </a:ext>
            </a:extLst>
          </p:cNvPr>
          <p:cNvSpPr/>
          <p:nvPr/>
        </p:nvSpPr>
        <p:spPr>
          <a:xfrm>
            <a:off x="7270812" y="4807470"/>
            <a:ext cx="4323425" cy="1400159"/>
          </a:xfrm>
          <a:prstGeom prst="round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E5CEB-FA77-4BD2-9063-068A8BFA4CED}"/>
              </a:ext>
            </a:extLst>
          </p:cNvPr>
          <p:cNvSpPr txBox="1"/>
          <p:nvPr/>
        </p:nvSpPr>
        <p:spPr>
          <a:xfrm>
            <a:off x="747455" y="830997"/>
            <a:ext cx="11359336" cy="132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다음 작품은 이탈리아 디자이너 멘디니가 서로 다른 조형 요소와 원리를 </a:t>
            </a:r>
            <a:endParaRPr lang="en-US" altLang="ko-KR" sz="2800" b="1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이용하여 만든 의자다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5050A6C-657D-4FF9-89C1-DE7DD0C68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6" y="2287077"/>
            <a:ext cx="3353897" cy="35428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ACF3F5E-F292-4903-A7FE-0B40AE126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8" b="95385" l="5342" r="94872">
                        <a14:foregroundMark x1="50427" y1="2308" x2="50427" y2="2308"/>
                        <a14:foregroundMark x1="95085" y1="41731" x2="95085" y2="41731"/>
                        <a14:foregroundMark x1="95085" y1="66731" x2="95085" y2="66731"/>
                        <a14:foregroundMark x1="85897" y1="91731" x2="85897" y2="91731"/>
                        <a14:foregroundMark x1="84615" y1="95385" x2="84615" y2="95385"/>
                        <a14:foregroundMark x1="7692" y1="65962" x2="7692" y2="65962"/>
                        <a14:foregroundMark x1="8120" y1="70962" x2="8120" y2="70962"/>
                        <a14:foregroundMark x1="5342" y1="45769" x2="5342" y2="45769"/>
                        <a14:foregroundMark x1="16880" y1="95385" x2="16880" y2="95385"/>
                        <a14:foregroundMark x1="13675" y1="94808" x2="13675" y2="94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1859" y="2351965"/>
            <a:ext cx="3071767" cy="3413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2E7B9C-FC39-4246-89C0-E8BC0B95C315}"/>
              </a:ext>
            </a:extLst>
          </p:cNvPr>
          <p:cNvSpPr txBox="1"/>
          <p:nvPr/>
        </p:nvSpPr>
        <p:spPr>
          <a:xfrm>
            <a:off x="6953435" y="2162369"/>
            <a:ext cx="4793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• 작품 ①</a:t>
            </a:r>
            <a:r>
              <a:rPr lang="en-US" altLang="ko-KR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</a:t>
            </a:r>
            <a:r>
              <a:rPr lang="ko-KR" altLang="en-US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②에 사용된 조형 요소는 무엇일까?</a:t>
            </a:r>
            <a:endParaRPr lang="en-US" altLang="ko-KR">
              <a:solidFill>
                <a:srgbClr val="A4193D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DED4E0-49CF-4DE4-9412-B68EAF6D6B92}"/>
              </a:ext>
            </a:extLst>
          </p:cNvPr>
          <p:cNvSpPr txBox="1"/>
          <p:nvPr/>
        </p:nvSpPr>
        <p:spPr>
          <a:xfrm>
            <a:off x="7016172" y="4422905"/>
            <a:ext cx="500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• ① 작품이 더 선명해 보이는 이유는 무엇일까</a:t>
            </a:r>
            <a:r>
              <a:rPr lang="en-US" altLang="ko-KR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r>
              <a:rPr lang="ko-KR" altLang="en-US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CFC166-5FBB-4600-B2C6-5AA374E3DD2A}"/>
              </a:ext>
            </a:extLst>
          </p:cNvPr>
          <p:cNvSpPr txBox="1"/>
          <p:nvPr/>
        </p:nvSpPr>
        <p:spPr>
          <a:xfrm>
            <a:off x="530205" y="5907386"/>
            <a:ext cx="5862224" cy="60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</a:t>
            </a:r>
            <a:r>
              <a:rPr lang="ko-KR" altLang="en-US" sz="1000" b="1"/>
              <a:t>,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</a:t>
            </a:r>
            <a:r>
              <a:rPr lang="ko-KR" altLang="en-US" sz="1000" b="1"/>
              <a:t>  멘디니</a:t>
            </a:r>
            <a:r>
              <a:rPr lang="ko-KR" altLang="en-US" sz="1000"/>
              <a:t>(Mendini, Alessandro/이탈리아/1931~)  </a:t>
            </a:r>
            <a:r>
              <a:rPr lang="ko-KR" altLang="en-US" sz="1000" b="1"/>
              <a:t>프루스트 의자 1, 2</a:t>
            </a:r>
            <a:r>
              <a:rPr lang="ko-KR" altLang="en-US" sz="1000"/>
              <a:t>(나무 소파에 채색/107x105x94cm/-2009년 작, -1978년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고가구점에서 사들인 의자에 화려한 원색의 색감을 더해 리디자인한 작품이다.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0FBBA695-DCE4-42E9-A692-82ADC5F303BA}"/>
              </a:ext>
            </a:extLst>
          </p:cNvPr>
          <p:cNvSpPr/>
          <p:nvPr/>
        </p:nvSpPr>
        <p:spPr>
          <a:xfrm>
            <a:off x="7270812" y="2531700"/>
            <a:ext cx="4323425" cy="1400159"/>
          </a:xfrm>
          <a:prstGeom prst="round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rgbClr val="FF0000"/>
                </a:solidFill>
              </a:rPr>
              <a:t>1</a:t>
            </a:r>
            <a:r>
              <a:rPr lang="ko-KR" altLang="en-US">
                <a:solidFill>
                  <a:srgbClr val="FF0000"/>
                </a:solidFill>
              </a:rPr>
              <a:t>번 면과 색</a:t>
            </a:r>
            <a:r>
              <a:rPr lang="en-US" altLang="ko-KR">
                <a:solidFill>
                  <a:srgbClr val="FF0000"/>
                </a:solidFill>
              </a:rPr>
              <a:t>,</a:t>
            </a:r>
            <a:r>
              <a:rPr lang="ko-KR" altLang="en-US">
                <a:solidFill>
                  <a:srgbClr val="FF0000"/>
                </a:solidFill>
              </a:rPr>
              <a:t> </a:t>
            </a:r>
            <a:r>
              <a:rPr lang="en-US" altLang="ko-KR">
                <a:solidFill>
                  <a:srgbClr val="FF0000"/>
                </a:solidFill>
              </a:rPr>
              <a:t>2</a:t>
            </a:r>
            <a:r>
              <a:rPr lang="ko-KR" altLang="en-US">
                <a:solidFill>
                  <a:srgbClr val="FF0000"/>
                </a:solidFill>
              </a:rPr>
              <a:t>번은 점과 색입니다</a:t>
            </a:r>
            <a:r>
              <a:rPr lang="en-US" altLang="ko-KR">
                <a:solidFill>
                  <a:srgbClr val="FF0000"/>
                </a:solidFill>
              </a:rPr>
              <a:t>.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4C3F34D7-352C-47DD-83EB-E1A2E2FE3A5F}"/>
              </a:ext>
            </a:extLst>
          </p:cNvPr>
          <p:cNvSpPr/>
          <p:nvPr/>
        </p:nvSpPr>
        <p:spPr>
          <a:xfrm>
            <a:off x="7270812" y="4807470"/>
            <a:ext cx="4323425" cy="1400159"/>
          </a:xfrm>
          <a:prstGeom prst="round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rgbClr val="FF0000"/>
                </a:solidFill>
              </a:rPr>
              <a:t>색의 대비가 강하기 때문입니다</a:t>
            </a:r>
            <a:r>
              <a:rPr lang="en-US" altLang="ko-KR">
                <a:solidFill>
                  <a:srgbClr val="FF0000"/>
                </a:solidFill>
              </a:rPr>
              <a:t>.</a:t>
            </a:r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4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55F7A09-CFA3-422A-8A80-7606B0A45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803"/>
          <a:stretch/>
        </p:blipFill>
        <p:spPr>
          <a:xfrm>
            <a:off x="85209" y="1012611"/>
            <a:ext cx="2465604" cy="3213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EF3A42-A6D3-4B95-B16A-44188D6F9A6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DA5EA-80DE-418E-B8BA-F1CEFA2DA8DC}"/>
              </a:ext>
            </a:extLst>
          </p:cNvPr>
          <p:cNvSpPr txBox="1"/>
          <p:nvPr/>
        </p:nvSpPr>
        <p:spPr>
          <a:xfrm>
            <a:off x="884971" y="0"/>
            <a:ext cx="8786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일상 속에 스며든 조형 요소와 원리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D313086-D8DB-4AF5-ADD1-1C63119D3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8" y="4313050"/>
            <a:ext cx="4992404" cy="239589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67E0322-7D3D-4196-A6B8-502BF7FA9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030" y="1012610"/>
            <a:ext cx="2394222" cy="32131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BF28BC-2529-462C-A1DE-9C5C6D42257C}"/>
              </a:ext>
            </a:extLst>
          </p:cNvPr>
          <p:cNvSpPr txBox="1"/>
          <p:nvPr/>
        </p:nvSpPr>
        <p:spPr>
          <a:xfrm>
            <a:off x="5659754" y="3676946"/>
            <a:ext cx="6450341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세키마치</a:t>
            </a:r>
            <a:r>
              <a:rPr lang="ko-KR" altLang="en-US" sz="1000"/>
              <a:t>(Sekimachi, Kai/미국/1926~) 창백한 녹색 잎 그릇(종이에 수채, 스프레이 페인트/12.7x11.4x11.4cm /2014년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나뭇잎 뼈대에 수채물감으로 옅게 칠한 얇은 종이를 붙여 나뭇잎 잎맥의 부드러운 선 느낌과 나뭇잎의 형태를 그대로 살린 그릇을 만들었다.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A635AD-0750-4960-B184-A9196A646C6B}"/>
              </a:ext>
            </a:extLst>
          </p:cNvPr>
          <p:cNvSpPr txBox="1"/>
          <p:nvPr/>
        </p:nvSpPr>
        <p:spPr>
          <a:xfrm>
            <a:off x="5685613" y="6288514"/>
            <a:ext cx="60918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/>
              <a:t>가로수 길 풍경 좌우로 자리잡은 가로수에서 대칭과 반복의 조형 원리를, 나무의 초록색과 도로의 검정색에서는 대비의 조형 원리를 발견할 수 있다.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7C17B9-B6F5-4EE8-8DAB-AB193C10680A}"/>
              </a:ext>
            </a:extLst>
          </p:cNvPr>
          <p:cNvSpPr txBox="1"/>
          <p:nvPr/>
        </p:nvSpPr>
        <p:spPr>
          <a:xfrm>
            <a:off x="5670184" y="4772421"/>
            <a:ext cx="6286531" cy="113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노트르담 성당</a:t>
            </a:r>
            <a:r>
              <a:rPr lang="ko-KR" altLang="en-US" sz="1000"/>
              <a:t>(프랑스/1163~1320년경)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황금 비율이 적용된 좌우 대칭 형태의 고딕 건축물로 시각적인 안정감과 함께 엄숙함을 느끼게 한다.</a:t>
            </a:r>
            <a:endParaRPr lang="en-US" altLang="ko-KR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파리에 위치한 노트르담 대성당은 프랑스 고딕 건축의 정수로 로마네스크 양식에서 고딕 양식으로의 급격한 변화를 보여주고 있는 좋은 예이다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절제미와 수직미가 느껴지는 성당 외관뿐만 아니라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7800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개의 파이프로 구성된 오르간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아름다운 스테인드글라스를 끼워 넣은 꽃잎 모양의 장미창 등으로 유명하다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01F3A4-DE55-4BB7-A98C-7DC53061F964}"/>
              </a:ext>
            </a:extLst>
          </p:cNvPr>
          <p:cNvSpPr txBox="1"/>
          <p:nvPr/>
        </p:nvSpPr>
        <p:spPr>
          <a:xfrm>
            <a:off x="5506374" y="1012610"/>
            <a:ext cx="6450341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자연 그대로의 모습과 사람이 만든 조형물 등 우리의 시선이 닿는 모든 곳에 조형 요소와 원리가 녹아들어 있다.  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D3FFD38E-86B9-40FE-AFB2-772B6612E450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587050" y="4313050"/>
            <a:ext cx="0" cy="239589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91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8D4E263-1E0E-48C5-AF6C-CD3161CED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680"/>
            <a:ext cx="6743574" cy="425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81B456-0A14-4112-BE55-81D534C47A09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F78E9-5CE1-47DD-A250-A06C3A938FE9}"/>
              </a:ext>
            </a:extLst>
          </p:cNvPr>
          <p:cNvSpPr txBox="1"/>
          <p:nvPr/>
        </p:nvSpPr>
        <p:spPr>
          <a:xfrm>
            <a:off x="884971" y="0"/>
            <a:ext cx="8073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요소와 원리의 다양한 얼굴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8254AAF-E042-4845-B2C4-DD82E17B0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968" y="830997"/>
            <a:ext cx="2443944" cy="2455900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222379D-18E0-4B66-8F59-AF8B0DAFE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318" y="1237867"/>
            <a:ext cx="4588460" cy="4249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0B849-B2A5-49B3-82AB-B3B494FBF198}"/>
              </a:ext>
            </a:extLst>
          </p:cNvPr>
          <p:cNvSpPr txBox="1"/>
          <p:nvPr/>
        </p:nvSpPr>
        <p:spPr>
          <a:xfrm>
            <a:off x="189391" y="5626892"/>
            <a:ext cx="6096000" cy="52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/>
              <a:t>브라운&amp;가렛</a:t>
            </a:r>
            <a:r>
              <a:rPr lang="ko-KR" altLang="en-US" sz="1000"/>
              <a:t>(Brown, Caitlindr &amp; Garrett, Wayne/캐나다/2011~) </a:t>
            </a:r>
            <a:r>
              <a:rPr lang="ko-KR" altLang="en-US" sz="1000" b="1"/>
              <a:t>구름</a:t>
            </a:r>
            <a:r>
              <a:rPr lang="ko-KR" altLang="en-US" sz="1000"/>
              <a:t>(전구/350x100x320cm /2014년 작)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6000개의 둥근 전구 형태에서 느껴지는 부드러운 </a:t>
            </a:r>
            <a:r>
              <a:rPr lang="ko-KR" altLang="en-US" sz="1000">
                <a:solidFill>
                  <a:srgbClr val="33CC33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양감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과 빛의 반짝임에 의한 </a:t>
            </a:r>
            <a:r>
              <a:rPr lang="ko-KR" altLang="en-US" sz="1000">
                <a:solidFill>
                  <a:srgbClr val="33CC33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동세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 어우러진 작품이다.</a:t>
            </a:r>
            <a:r>
              <a:rPr lang="ko-KR" altLang="en-US" sz="100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E2A02E-561F-4C4A-AA07-A9C924E40F02}"/>
              </a:ext>
            </a:extLst>
          </p:cNvPr>
          <p:cNvSpPr txBox="1"/>
          <p:nvPr/>
        </p:nvSpPr>
        <p:spPr>
          <a:xfrm>
            <a:off x="7397318" y="5626892"/>
            <a:ext cx="4605291" cy="908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스탁</a:t>
            </a:r>
            <a:r>
              <a:rPr lang="ko-KR" altLang="en-US" sz="1000"/>
              <a:t>(Stark, Jen/미국/1983~) </a:t>
            </a:r>
            <a:r>
              <a:rPr lang="ko-KR" altLang="en-US" sz="1000" b="1"/>
              <a:t>받침대</a:t>
            </a:r>
            <a:r>
              <a:rPr lang="ko-KR" altLang="en-US" sz="1000"/>
              <a:t>(종이, 나무/63.5x63.5x30cm/2011년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종이를 단계적으로 잘라내 공간감을 표현한 작품으로 외곽선에서 느껴지는 부드러운 </a:t>
            </a:r>
            <a:r>
              <a:rPr lang="ko-KR" altLang="en-US" sz="1000">
                <a:solidFill>
                  <a:srgbClr val="33CC33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리듬감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과 선명한 </a:t>
            </a:r>
            <a:r>
              <a:rPr lang="ko-KR" altLang="en-US" sz="1000">
                <a:solidFill>
                  <a:srgbClr val="33CC33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색의 대비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소용돌이 같은 형태에서 느껴지는 </a:t>
            </a:r>
            <a:r>
              <a:rPr lang="ko-KR" altLang="en-US" sz="1000">
                <a:solidFill>
                  <a:srgbClr val="33CC33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동세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 특징이다. </a:t>
            </a:r>
          </a:p>
        </p:txBody>
      </p:sp>
    </p:spTree>
    <p:extLst>
      <p:ext uri="{BB962C8B-B14F-4D97-AF65-F5344CB8AC3E}">
        <p14:creationId xmlns:p14="http://schemas.microsoft.com/office/powerpoint/2010/main" val="70464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F7B2387-1C58-4335-8ABF-FBFB373C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1" y="1262429"/>
            <a:ext cx="5066781" cy="38155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60CA2-F4C4-426A-B82C-DB564425669E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B8749-083F-4FEB-92E8-008A416677AD}"/>
              </a:ext>
            </a:extLst>
          </p:cNvPr>
          <p:cNvSpPr txBox="1"/>
          <p:nvPr/>
        </p:nvSpPr>
        <p:spPr>
          <a:xfrm>
            <a:off x="884971" y="0"/>
            <a:ext cx="8073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조형 요소와 원리의 다양한 얼굴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EA1BEA4-6193-4B28-90F0-0D3B9628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130" y="1262430"/>
            <a:ext cx="5409878" cy="3815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27195-B421-49E0-BC66-F6BF0A86FE0F}"/>
              </a:ext>
            </a:extLst>
          </p:cNvPr>
          <p:cNvSpPr txBox="1"/>
          <p:nvPr/>
        </p:nvSpPr>
        <p:spPr>
          <a:xfrm>
            <a:off x="322433" y="5218031"/>
            <a:ext cx="5230439" cy="98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/>
              <a:t>그레고리</a:t>
            </a:r>
            <a:r>
              <a:rPr lang="ko-KR" altLang="en-US" sz="1000"/>
              <a:t>(Gregory, Arran/영국/1987~) </a:t>
            </a:r>
            <a:r>
              <a:rPr lang="ko-KR" altLang="en-US" sz="1000" b="1"/>
              <a:t>거울 코뿔소</a:t>
            </a:r>
            <a:r>
              <a:rPr lang="ko-KR" altLang="en-US" sz="1000"/>
              <a:t>(거울, 강철, 제스모나이트/84×64× 74cm/2011년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면으로 단순화한 코뿔소 머리의 형태와 주변 환경을 투영시키는 거울의 특성과 매끈한 </a:t>
            </a:r>
            <a:r>
              <a:rPr lang="ko-KR" altLang="en-US" sz="1000">
                <a:solidFill>
                  <a:srgbClr val="33CC33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표면 질감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특징이다.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4B35E-91D1-48D3-964A-A1A008A301F2}"/>
              </a:ext>
            </a:extLst>
          </p:cNvPr>
          <p:cNvSpPr txBox="1"/>
          <p:nvPr/>
        </p:nvSpPr>
        <p:spPr>
          <a:xfrm>
            <a:off x="6509552" y="5291271"/>
            <a:ext cx="5539456" cy="106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드마리아</a:t>
            </a:r>
            <a:r>
              <a:rPr lang="ko-KR" altLang="en-US" sz="1000"/>
              <a:t>(de Maria, Walter Joseph/미국/1935~2013) </a:t>
            </a:r>
            <a:r>
              <a:rPr lang="ko-KR" altLang="en-US" sz="1000" b="1"/>
              <a:t>시간, 끝이 없는 시간, 빠르게 흐르는 시간</a:t>
            </a:r>
            <a:r>
              <a:rPr lang="ko-KR" altLang="en-US" sz="1000"/>
              <a:t>(대리석, 나무에 금박/설치 미술/2004년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드마리아는 자연의 위대함을 표현하기 위해 검은 대리석으로 만든 육중한 </a:t>
            </a:r>
            <a:r>
              <a:rPr lang="ko-KR" altLang="en-US" sz="1000">
                <a:solidFill>
                  <a:srgbClr val="33CC33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양감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의 구형 조각과 금색의 기하학적 기둥이 자연광과 조화를 이루는 공간을 만들었다. 시시각각 변화하는 자연광의 영향을 받아 엄숙함과 신비로움을 느낄 수 있다. </a:t>
            </a:r>
          </a:p>
        </p:txBody>
      </p:sp>
    </p:spTree>
    <p:extLst>
      <p:ext uri="{BB962C8B-B14F-4D97-AF65-F5344CB8AC3E}">
        <p14:creationId xmlns:p14="http://schemas.microsoft.com/office/powerpoint/2010/main" val="2859658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2299A86-3C9F-4E45-9FF9-6B7A3820F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" r="2324" b="9633"/>
          <a:stretch/>
        </p:blipFill>
        <p:spPr>
          <a:xfrm>
            <a:off x="8878" y="2997020"/>
            <a:ext cx="12052510" cy="2950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06FB5E-1FA0-45AB-9C19-47E0F2745A2A}"/>
              </a:ext>
            </a:extLst>
          </p:cNvPr>
          <p:cNvSpPr txBox="1"/>
          <p:nvPr/>
        </p:nvSpPr>
        <p:spPr>
          <a:xfrm>
            <a:off x="2764042" y="114191"/>
            <a:ext cx="4604424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면으로 그리기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5396E-4A92-4E2A-8C15-35E68AAD2345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4653C-B35F-424E-89FF-01A9F4E509BB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4395C26-3435-4CF0-B272-AD350E2609D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74A4FBF-34E4-4A52-8FBD-421CAA34AEB7}"/>
              </a:ext>
            </a:extLst>
          </p:cNvPr>
          <p:cNvSpPr/>
          <p:nvPr/>
        </p:nvSpPr>
        <p:spPr>
          <a:xfrm>
            <a:off x="7576385" y="179805"/>
            <a:ext cx="4476125" cy="4625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b="1">
                <a:solidFill>
                  <a:schemeClr val="tx1"/>
                </a:solidFill>
              </a:rPr>
              <a:t>준비물</a:t>
            </a:r>
            <a:r>
              <a:rPr lang="en-US" altLang="ko-KR" b="1">
                <a:solidFill>
                  <a:schemeClr val="tx1"/>
                </a:solidFill>
              </a:rPr>
              <a:t>: </a:t>
            </a:r>
            <a:r>
              <a:rPr lang="ko-KR" altLang="en-US">
                <a:solidFill>
                  <a:schemeClr val="tx1"/>
                </a:solidFill>
              </a:rPr>
              <a:t>A4용지, 연필, 지우개, 자, 컬러 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13EC1-2352-4A7E-91E7-9F3912585FBA}"/>
              </a:ext>
            </a:extLst>
          </p:cNvPr>
          <p:cNvSpPr txBox="1"/>
          <p:nvPr/>
        </p:nvSpPr>
        <p:spPr>
          <a:xfrm>
            <a:off x="1014494" y="1050291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아래의 도형을 다양한 점</a:t>
            </a:r>
            <a:r>
              <a:rPr lang="en-US" altLang="ko-KR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선</a:t>
            </a:r>
            <a:r>
              <a:rPr lang="en-US" altLang="ko-KR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면으로 채워 보자</a:t>
            </a:r>
            <a:r>
              <a:rPr lang="en-US" altLang="ko-KR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4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026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EF7905-2D5C-484D-BFE2-25C0C2AE69C2}"/>
              </a:ext>
            </a:extLst>
          </p:cNvPr>
          <p:cNvSpPr txBox="1"/>
          <p:nvPr/>
        </p:nvSpPr>
        <p:spPr>
          <a:xfrm>
            <a:off x="2764042" y="114191"/>
            <a:ext cx="4604424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면으로 그리기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1C820-6D40-4E3C-B80C-C77AB78C0069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C9558-D0E3-45B9-B394-80E4679367EB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6624989-5B14-4AAB-B2CC-7A2E800DB55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EEF7595-DE71-4B71-8001-44C51F944120}"/>
              </a:ext>
            </a:extLst>
          </p:cNvPr>
          <p:cNvSpPr/>
          <p:nvPr/>
        </p:nvSpPr>
        <p:spPr>
          <a:xfrm>
            <a:off x="1524276" y="1511956"/>
            <a:ext cx="4476125" cy="4625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b="1">
                <a:solidFill>
                  <a:schemeClr val="tx1"/>
                </a:solidFill>
              </a:rPr>
              <a:t>준비물</a:t>
            </a:r>
            <a:r>
              <a:rPr lang="en-US" altLang="ko-KR" b="1">
                <a:solidFill>
                  <a:schemeClr val="tx1"/>
                </a:solidFill>
              </a:rPr>
              <a:t>: </a:t>
            </a:r>
            <a:r>
              <a:rPr lang="ko-KR" altLang="en-US">
                <a:solidFill>
                  <a:schemeClr val="tx1"/>
                </a:solidFill>
              </a:rPr>
              <a:t>A4용지, 연필, 지우개, 자, 컬러 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B9954-7914-4275-B9A1-B2B469C74C0D}"/>
              </a:ext>
            </a:extLst>
          </p:cNvPr>
          <p:cNvSpPr txBox="1"/>
          <p:nvPr/>
        </p:nvSpPr>
        <p:spPr>
          <a:xfrm>
            <a:off x="1014494" y="1050291"/>
            <a:ext cx="329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제작 과정을 알아보자</a:t>
            </a:r>
            <a:r>
              <a:rPr lang="en-US" altLang="ko-KR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4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0D58D4C-9891-4CC3-87FF-25DF605EE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243" y="2378089"/>
            <a:ext cx="6014317" cy="44799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0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8040</TotalTime>
  <Words>1050</Words>
  <Application>Microsoft Office PowerPoint</Application>
  <PresentationFormat>와이드스크린</PresentationFormat>
  <Paragraphs>123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3" baseType="lpstr">
      <vt:lpstr>맑은 고딕</vt:lpstr>
      <vt:lpstr>나눔스퀘어라운드 Regular</vt:lpstr>
      <vt:lpstr>나눔스퀘어라운드 ExtraBold</vt:lpstr>
      <vt:lpstr>Arial</vt:lpstr>
      <vt:lpstr>함초롬바탕</vt:lpstr>
      <vt:lpstr>Arial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105</cp:revision>
  <dcterms:created xsi:type="dcterms:W3CDTF">2021-12-08T01:35:36Z</dcterms:created>
  <dcterms:modified xsi:type="dcterms:W3CDTF">2022-03-18T02:20:58Z</dcterms:modified>
</cp:coreProperties>
</file>