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4" r:id="rId3"/>
    <p:sldId id="325" r:id="rId4"/>
    <p:sldId id="291" r:id="rId5"/>
    <p:sldId id="319" r:id="rId6"/>
    <p:sldId id="326" r:id="rId7"/>
    <p:sldId id="328" r:id="rId8"/>
    <p:sldId id="329" r:id="rId9"/>
    <p:sldId id="318" r:id="rId10"/>
    <p:sldId id="330" r:id="rId11"/>
    <p:sldId id="327" r:id="rId12"/>
    <p:sldId id="331" r:id="rId13"/>
    <p:sldId id="332" r:id="rId14"/>
    <p:sldId id="333" r:id="rId15"/>
    <p:sldId id="334" r:id="rId16"/>
    <p:sldId id="323" r:id="rId17"/>
    <p:sldId id="292" r:id="rId18"/>
    <p:sldId id="306" r:id="rId19"/>
  </p:sldIdLst>
  <p:sldSz cx="12192000" cy="6858000"/>
  <p:notesSz cx="6858000" cy="9144000"/>
  <p:embeddedFontLst>
    <p:embeddedFont>
      <p:font typeface="나눔고딕 에코 ExtraBold" panose="020B0600000101010101" charset="-127"/>
      <p:bold r:id="rId20"/>
    </p:embeddedFont>
    <p:embeddedFont>
      <p:font typeface="Arial Black" panose="020B0A04020102020204" pitchFamily="34" charset="0"/>
      <p:bold r:id="rId21"/>
    </p:embeddedFont>
    <p:embeddedFont>
      <p:font typeface="HY헤드라인M" panose="02030600000101010101" pitchFamily="18" charset="-127"/>
      <p:regular r:id="rId22"/>
    </p:embeddedFont>
    <p:embeddedFont>
      <p:font typeface="나눔스퀘어_ac Bold" panose="020B0600000101010101" pitchFamily="50" charset="-127"/>
      <p:bold r:id="rId23"/>
    </p:embeddedFont>
    <p:embeddedFont>
      <p:font typeface="나눔스퀘어라운드 Bold" panose="020B0600000101010101" pitchFamily="50" charset="-127"/>
      <p:bold r:id="rId24"/>
    </p:embeddedFont>
    <p:embeddedFont>
      <p:font typeface="나눔스퀘어라운드 ExtraBold" panose="020B0600000101010101" pitchFamily="50" charset="-127"/>
      <p:bold r:id="rId25"/>
    </p:embeddedFont>
    <p:embeddedFont>
      <p:font typeface="나눔스퀘어라운드 Regular" panose="020B0600000101010101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함초롬바탕" panose="02030604000101010101" pitchFamily="18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B81"/>
    <a:srgbClr val="00B0F0"/>
    <a:srgbClr val="F8F2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663964" y="1506152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003437" y="2729938"/>
            <a:ext cx="583167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세상을 물들이는 색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3344912" y="1933163"/>
            <a:ext cx="961994" cy="1323439"/>
            <a:chOff x="2291729" y="2230248"/>
            <a:chExt cx="1577675" cy="13677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6EEBCD-7861-49C4-9C99-C61A1E6B0E14}"/>
                </a:ext>
              </a:extLst>
            </p:cNvPr>
            <p:cNvSpPr txBox="1"/>
            <p:nvPr/>
          </p:nvSpPr>
          <p:spPr>
            <a:xfrm>
              <a:off x="2531050" y="2307920"/>
              <a:ext cx="1338354" cy="1240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 dirty="0"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7</a:t>
              </a:r>
              <a:endParaRPr lang="ko-KR" altLang="en-US" sz="72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E145D6-6612-4B45-BE23-3270367D1061}"/>
                </a:ext>
              </a:extLst>
            </p:cNvPr>
            <p:cNvSpPr txBox="1"/>
            <p:nvPr/>
          </p:nvSpPr>
          <p:spPr>
            <a:xfrm>
              <a:off x="2291729" y="2230248"/>
              <a:ext cx="1338354" cy="1367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80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7</a:t>
              </a:r>
              <a:endParaRPr lang="ko-KR" altLang="en-US" sz="80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23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258" y="1160584"/>
            <a:ext cx="5729875" cy="50892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69" y="1262430"/>
            <a:ext cx="4420282" cy="53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1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7045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실생활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관련 사례 찾기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28" y="1830954"/>
            <a:ext cx="2552063" cy="38122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507" y="1830954"/>
            <a:ext cx="2669850" cy="3773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973" y="1821154"/>
            <a:ext cx="2669850" cy="3782800"/>
          </a:xfrm>
          <a:prstGeom prst="rect">
            <a:avLst/>
          </a:prstGeom>
        </p:spPr>
      </p:pic>
      <p:sp>
        <p:nvSpPr>
          <p:cNvPr id="10" name="아래쪽 화살표 9"/>
          <p:cNvSpPr/>
          <p:nvPr/>
        </p:nvSpPr>
        <p:spPr>
          <a:xfrm>
            <a:off x="1521937" y="5872265"/>
            <a:ext cx="833843" cy="81592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31133" y="1085027"/>
            <a:ext cx="638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무슨 대비 이고 어떻게 해야 하는지 이야기 해보자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6" name="아래쪽 화살표 15"/>
          <p:cNvSpPr/>
          <p:nvPr/>
        </p:nvSpPr>
        <p:spPr>
          <a:xfrm>
            <a:off x="5393509" y="5872265"/>
            <a:ext cx="833843" cy="815926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아래쪽 화살표 16"/>
          <p:cNvSpPr/>
          <p:nvPr/>
        </p:nvSpPr>
        <p:spPr>
          <a:xfrm>
            <a:off x="9323976" y="5872265"/>
            <a:ext cx="833843" cy="8159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99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7045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실생활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관련 사례 찾기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5848" y="1017155"/>
            <a:ext cx="638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무슨 대비 이고 어떻게 해야 하는지 이야기 해보자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77" y="2551419"/>
            <a:ext cx="2512800" cy="3694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66" y="2551419"/>
            <a:ext cx="2630588" cy="3684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826" y="2580819"/>
            <a:ext cx="2630588" cy="3665200"/>
          </a:xfrm>
          <a:prstGeom prst="rect">
            <a:avLst/>
          </a:prstGeom>
        </p:spPr>
      </p:pic>
      <p:sp>
        <p:nvSpPr>
          <p:cNvPr id="9" name="위쪽 화살표 8"/>
          <p:cNvSpPr/>
          <p:nvPr/>
        </p:nvSpPr>
        <p:spPr>
          <a:xfrm>
            <a:off x="1721930" y="2011849"/>
            <a:ext cx="689317" cy="707791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위쪽 화살표 17"/>
          <p:cNvSpPr/>
          <p:nvPr/>
        </p:nvSpPr>
        <p:spPr>
          <a:xfrm>
            <a:off x="5472696" y="2011848"/>
            <a:ext cx="689317" cy="707791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위쪽 화살표 19"/>
          <p:cNvSpPr/>
          <p:nvPr/>
        </p:nvSpPr>
        <p:spPr>
          <a:xfrm>
            <a:off x="9223462" y="2011847"/>
            <a:ext cx="689317" cy="707791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93602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상징</a:t>
            </a:r>
            <a:endParaRPr lang="en-US" altLang="ko-KR" sz="4400" dirty="0"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색은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남녀노소를 불문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하고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무수한 감정을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불러 일으키고</a:t>
            </a:r>
            <a:r>
              <a:rPr lang="en-US" altLang="ko-KR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같은 생각을 공유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하게도 하며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</a:p>
          <a:p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사회적인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언어로도</a:t>
            </a:r>
            <a:r>
              <a:rPr lang="en-US" altLang="ko-KR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의미를 가진다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생각해보기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98941-EA44-4F6B-8B5E-2D05B64531CA}"/>
              </a:ext>
            </a:extLst>
          </p:cNvPr>
          <p:cNvSpPr txBox="1"/>
          <p:nvPr/>
        </p:nvSpPr>
        <p:spPr>
          <a:xfrm>
            <a:off x="2630009" y="2164568"/>
            <a:ext cx="7792376" cy="4516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하양: 희망, 생명, 빛, 긍정, 순결함, 가벼움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검정: 절망, 죽음, 어둠, 부정, 불결함, 무거움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빨강</a:t>
            </a: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: 생명, 열정, 사랑, 권력, 탐욕, 흥분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노랑</a:t>
            </a: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: 부유함, 성스러움, 고귀함, 욕망, 관능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초록</a:t>
            </a: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: 자연, 생명, 평화, 신선함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파랑</a:t>
            </a: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: 이성, 청결, 쓸쓸함, 우울함 </a:t>
            </a:r>
          </a:p>
          <a:p>
            <a:pPr>
              <a:lnSpc>
                <a:spcPct val="150000"/>
              </a:lnSpc>
            </a:pPr>
            <a:r>
              <a:rPr lang="ko-KR" altLang="en-US" sz="2800">
                <a:solidFill>
                  <a:srgbClr val="7030A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보라</a:t>
            </a:r>
            <a:r>
              <a:rPr lang="ko-KR" altLang="en-US" sz="2800">
                <a:latin typeface="HY헤드라인M" panose="02030600000101010101" pitchFamily="18" charset="-127"/>
                <a:ea typeface="HY헤드라인M" panose="02030600000101010101" pitchFamily="18" charset="-127"/>
              </a:rPr>
              <a:t>: 우아함, 고귀함, 불안 </a:t>
            </a:r>
          </a:p>
        </p:txBody>
      </p:sp>
    </p:spTree>
    <p:extLst>
      <p:ext uri="{BB962C8B-B14F-4D97-AF65-F5344CB8AC3E}">
        <p14:creationId xmlns:p14="http://schemas.microsoft.com/office/powerpoint/2010/main" val="43404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23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상징</a:t>
            </a:r>
            <a:endParaRPr lang="en-US" altLang="ko-KR" sz="4400" dirty="0"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생각해보기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420919" y="5194190"/>
            <a:ext cx="3299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피카소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(Picasso, Pablo/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에스파냐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1973)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늙은 장님 기타리스트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나무 패널에 채 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/122.9×82.6cm/1903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검푸른색을 사용해 그림 속에 암울함과 슬픔을 담아냈다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827" y="149879"/>
            <a:ext cx="4385963" cy="65582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9" y="1959583"/>
            <a:ext cx="4101268" cy="401599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7760" y="6046482"/>
            <a:ext cx="2462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초록은 자연과 생명을 상징한다</a:t>
            </a:r>
            <a:endParaRPr lang="ko-KR" altLang="en-US" sz="10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919" y="214180"/>
            <a:ext cx="2159438" cy="375340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420919" y="4609590"/>
            <a:ext cx="2974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소화기의 경우 불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,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위험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,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분노 등을 상징하며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주목성이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강한 빨강을 사용한다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.</a:t>
            </a:r>
            <a:endParaRPr lang="ko-K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29694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t="14797"/>
          <a:stretch/>
        </p:blipFill>
        <p:spPr>
          <a:xfrm>
            <a:off x="5315827" y="2295525"/>
            <a:ext cx="6726281" cy="4283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721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한국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 색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오방색샋</a:t>
            </a:r>
            <a:endParaRPr lang="en-US" altLang="ko-KR" sz="4400" dirty="0"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생각해보기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43534" y="1162209"/>
            <a:ext cx="10906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오방색</a:t>
            </a:r>
            <a:r>
              <a:rPr lang="ko-KR" altLang="en-US" dirty="0" err="1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은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한국의 </a:t>
            </a:r>
            <a:r>
              <a:rPr lang="ko-KR" altLang="en-US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전통 색상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으로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음양오행 사상을 담아낸 백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白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적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赤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황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黃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청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靑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흑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黑</a:t>
            </a:r>
            <a:r>
              <a:rPr lang="en-US" altLang="ko-KR" sz="1600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의 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5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가지 색을 말한다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중앙과 동서남북의 사방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계절 등을 상징한다</a:t>
            </a:r>
            <a:r>
              <a:rPr lang="en-US" altLang="ko-KR" dirty="0">
                <a:solidFill>
                  <a:srgbClr val="211D1E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endParaRPr lang="ko-KR" altLang="en-US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 flipH="1">
            <a:off x="4086928" y="2445563"/>
            <a:ext cx="125294" cy="8858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790825" y="2295525"/>
            <a:ext cx="84772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flipV="1">
            <a:off x="447957" y="5189519"/>
            <a:ext cx="2589438" cy="35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678967" y="5585060"/>
            <a:ext cx="3374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정해조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/1945~ )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Five color Luster 0831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도자공예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옻칠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/2013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오방색과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전통 옻칠 기법을 활용해 만들었다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ADD0B1C-0B8E-4D4D-9B8B-D8C5BCF22E39}"/>
              </a:ext>
            </a:extLst>
          </p:cNvPr>
          <p:cNvGrpSpPr/>
          <p:nvPr/>
        </p:nvGrpSpPr>
        <p:grpSpPr>
          <a:xfrm>
            <a:off x="558343" y="2668407"/>
            <a:ext cx="3994454" cy="3799738"/>
            <a:chOff x="558343" y="2668407"/>
            <a:chExt cx="3994454" cy="379973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9CC8024-8C72-4625-85BE-DA934AF1F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343" y="2668407"/>
              <a:ext cx="3994454" cy="3799738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EAA70DE-CB06-4993-95D3-D1CF04179239}"/>
                </a:ext>
              </a:extLst>
            </p:cNvPr>
            <p:cNvSpPr/>
            <p:nvPr/>
          </p:nvSpPr>
          <p:spPr>
            <a:xfrm>
              <a:off x="3719744" y="5366957"/>
              <a:ext cx="833053" cy="885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3892347" y="6129671"/>
            <a:ext cx="1169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오방색</a:t>
            </a:r>
            <a:endParaRPr lang="ko-K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18938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생활 속 색 혼합 찾아보기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548" y="834910"/>
            <a:ext cx="1039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가산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·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감산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·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중간 혼합이 적용된 실제 사례를 </a:t>
            </a:r>
            <a:r>
              <a:rPr lang="ko-KR" altLang="en-US" sz="280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찾아보고</a:t>
            </a:r>
            <a:r>
              <a:rPr lang="en-US" altLang="ko-KR" sz="280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280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각각의 </a:t>
            </a:r>
            <a:r>
              <a:rPr lang="ko-KR" altLang="en-US" sz="2800" dirty="0">
                <a:solidFill>
                  <a:srgbClr val="00B0F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특징과 차이점을 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정리해 보고서를 작성해 보자</a:t>
            </a:r>
            <a:endParaRPr lang="ko-KR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02951" y="6072237"/>
            <a:ext cx="55218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시냐크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(Signac, Paul/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/1863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1935)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분홍빛 구름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/73× 92cm/1909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점묘법으로 그려진 신인상주의 작품으로 서로 인접해 있는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색점이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하나로 어우러져 보이는 병치 혼합이 적용되었다</a:t>
            </a: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647" y="1572570"/>
            <a:ext cx="6414372" cy="508156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27" y="2027056"/>
            <a:ext cx="3160412" cy="3041927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EEF6C93C-7D70-4AC1-9158-BA1CAE56A957}"/>
              </a:ext>
            </a:extLst>
          </p:cNvPr>
          <p:cNvSpPr/>
          <p:nvPr/>
        </p:nvSpPr>
        <p:spPr>
          <a:xfrm>
            <a:off x="6383045" y="2526595"/>
            <a:ext cx="1610399" cy="161039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9DD76A2C-C918-4763-9269-11580DCAD97D}"/>
              </a:ext>
            </a:extLst>
          </p:cNvPr>
          <p:cNvCxnSpPr>
            <a:cxnSpLocks/>
          </p:cNvCxnSpPr>
          <p:nvPr/>
        </p:nvCxnSpPr>
        <p:spPr>
          <a:xfrm flipH="1">
            <a:off x="5061039" y="3338004"/>
            <a:ext cx="13220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4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F613C4-625A-4A1D-9488-C0CADFCF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36" y="1046816"/>
            <a:ext cx="6868484" cy="3658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162553" y="-12246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상징 찾기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538" y="4704927"/>
            <a:ext cx="11382924" cy="1867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올림픽 오륜의 색이 상징하는 </a:t>
            </a:r>
            <a:r>
              <a:rPr lang="ko-KR" altLang="en-US" sz="240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것 은</a:t>
            </a:r>
            <a:r>
              <a:rPr lang="en-US" altLang="ko-KR" sz="240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무엇일까요</a:t>
            </a:r>
            <a:r>
              <a:rPr lang="en-US" altLang="ko-KR" sz="240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? </a:t>
            </a:r>
          </a:p>
          <a:p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오륜기와 같이 우리 생활 속에서 색의 상징을 이용한 사례를 탐색 하고 그 의미와 특징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효과에 대 해서 설명해 보자</a:t>
            </a:r>
            <a:r>
              <a:rPr lang="en-US" altLang="ko-KR" sz="2400" dirty="0"/>
              <a:t>.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7195415" y="3121409"/>
            <a:ext cx="4733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 dirty="0">
                <a:solidFill>
                  <a:srgbClr val="000000"/>
                </a:solidFill>
              </a:rPr>
              <a:t>올림픽 오륜기 </a:t>
            </a:r>
            <a:endParaRPr lang="en-US" altLang="ko-KR" sz="1000" b="1" dirty="0">
              <a:solidFill>
                <a:srgbClr val="000000"/>
              </a:solidFill>
            </a:endParaRPr>
          </a:p>
          <a:p>
            <a:r>
              <a:rPr lang="en-US" altLang="ko-KR" b="1" dirty="0">
                <a:solidFill>
                  <a:srgbClr val="000000"/>
                </a:solidFill>
              </a:rPr>
              <a:t>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왼쪽으로부터 청색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황색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흑색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녹색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적색의 순 서로 다섯 개의 둥근 고리가 ‘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W’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자를 이루며 연결되어 있는 데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각각 유럽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아시아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아프리카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오세아니아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아메리카 등의 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대륙을 상징한다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b="1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1322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399014" y="1715416"/>
            <a:ext cx="10830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◉ 색의 속성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혼합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대비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상징 등에 대해서 구분하여</a:t>
            </a:r>
            <a:endParaRPr lang="en-US" altLang="ko-KR" sz="4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설명할 수 있는가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99015" y="3529581"/>
            <a:ext cx="10830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◉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일상생활 속에서 색의 다양한 활용 예를 탐색하여</a:t>
            </a:r>
            <a:endParaRPr lang="en-US" altLang="ko-KR" sz="4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</a:t>
            </a:r>
            <a:r>
              <a:rPr lang="ko-KR" altLang="en-US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실생활에 활용할 수 있는가</a:t>
            </a:r>
            <a:r>
              <a:rPr lang="en-US" altLang="ko-KR" sz="4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?</a:t>
            </a:r>
            <a:endParaRPr lang="ko-KR" altLang="en-US" sz="4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500351" y="5077619"/>
            <a:ext cx="2934546" cy="659576"/>
            <a:chOff x="8616254" y="2642635"/>
            <a:chExt cx="2934546" cy="659576"/>
          </a:xfrm>
        </p:grpSpPr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8616254" y="2643539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웃는 얼굴 18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754191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웃는 얼굴 19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892128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7500351" y="2624323"/>
            <a:ext cx="2934546" cy="659576"/>
            <a:chOff x="8616254" y="2642635"/>
            <a:chExt cx="2934546" cy="659576"/>
          </a:xfrm>
        </p:grpSpPr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8616254" y="2643539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754191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" name="웃는 얼굴 23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892128" y="2642635"/>
              <a:ext cx="658672" cy="658672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433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04130" y="1392906"/>
            <a:ext cx="9525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속성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혼합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상징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등에 대해서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설명할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일상생활 속에서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다양한 활용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예시를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탐색하고 활용할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 flipV="1">
            <a:off x="2446177" y="3517395"/>
            <a:ext cx="8867061" cy="337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446177" y="5551930"/>
            <a:ext cx="8434156" cy="1453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8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7760" y="-184120"/>
            <a:ext cx="4800466" cy="1446550"/>
            <a:chOff x="67760" y="-184120"/>
            <a:chExt cx="4800466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4057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유채색과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무채색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37" y="1442212"/>
            <a:ext cx="5394498" cy="35443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35" y="1442212"/>
            <a:ext cx="5243628" cy="3544316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048256" y="5166310"/>
            <a:ext cx="8887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 풍경 사진을 처음 봤을 때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각각 어떤 느낌</a:t>
            </a: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드는가</a:t>
            </a:r>
            <a:r>
              <a:rPr lang="en-US" altLang="ko-KR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이유</a:t>
            </a: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무엇일까</a:t>
            </a:r>
            <a:r>
              <a:rPr lang="en-US" altLang="ko-KR" sz="28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 </a:t>
            </a:r>
            <a:endParaRPr lang="ko-KR" altLang="en-US" sz="4000" dirty="0">
              <a:solidFill>
                <a:schemeClr val="bg2">
                  <a:lumMod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224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67760" y="-184120"/>
            <a:ext cx="7493511" cy="1446550"/>
            <a:chOff x="67760" y="-184120"/>
            <a:chExt cx="7493511" cy="14465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67505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색의 </a:t>
              </a:r>
              <a:r>
                <a:rPr lang="en-US" altLang="ko-KR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3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속성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과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유채색</a:t>
              </a:r>
              <a:r>
                <a:rPr lang="en-US" altLang="ko-KR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4400" dirty="0">
                  <a:solidFill>
                    <a:schemeClr val="bg2">
                      <a:lumMod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무채색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알아보기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29377" y="1458829"/>
            <a:ext cx="49011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색상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빨강</a:t>
            </a:r>
            <a:r>
              <a:rPr lang="en-US" altLang="ko-KR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노랑</a:t>
            </a:r>
            <a:r>
              <a:rPr lang="en-US" altLang="ko-KR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파랑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등으로 구별할 수 있게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하는 색 자체의 고유한 특성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 이름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말한다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색의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밝고 어두운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정도를 말한다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색의 </a:t>
            </a:r>
            <a:r>
              <a:rPr lang="ko-KR" altLang="en-US" sz="20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선명하고 탁한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정도를 말한다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8656" y="5096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17" name="그룹 16"/>
          <p:cNvGrpSpPr/>
          <p:nvPr/>
        </p:nvGrpSpPr>
        <p:grpSpPr>
          <a:xfrm>
            <a:off x="1137565" y="1597257"/>
            <a:ext cx="2212490" cy="3498999"/>
            <a:chOff x="1229122" y="2221282"/>
            <a:chExt cx="2212490" cy="3498999"/>
          </a:xfrm>
        </p:grpSpPr>
        <p:grpSp>
          <p:nvGrpSpPr>
            <p:cNvPr id="8" name="그룹 7"/>
            <p:cNvGrpSpPr/>
            <p:nvPr/>
          </p:nvGrpSpPr>
          <p:grpSpPr>
            <a:xfrm>
              <a:off x="1229122" y="2221282"/>
              <a:ext cx="2212490" cy="3498999"/>
              <a:chOff x="5113768" y="1308209"/>
              <a:chExt cx="2212490" cy="3498999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5113768" y="1308209"/>
                <a:ext cx="2200237" cy="2224482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833012" y="1543287"/>
                <a:ext cx="761747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400" dirty="0">
                    <a:latin typeface="나눔고딕 에코 ExtraBold" panose="020D0904000000000000" pitchFamily="50" charset="-127"/>
                    <a:ea typeface="나눔고딕 에코 ExtraBold" panose="020D0904000000000000" pitchFamily="50" charset="-127"/>
                  </a:rPr>
                  <a:t>색상</a:t>
                </a:r>
                <a:endParaRPr lang="en-US" altLang="ko-KR" sz="2400" dirty="0">
                  <a:latin typeface="나눔고딕 에코 ExtraBold" panose="020D0904000000000000" pitchFamily="50" charset="-127"/>
                  <a:ea typeface="나눔고딕 에코 ExtraBold" panose="020D0904000000000000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400" dirty="0">
                    <a:latin typeface="나눔고딕 에코 ExtraBold" panose="020D0904000000000000" pitchFamily="50" charset="-127"/>
                    <a:ea typeface="나눔고딕 에코 ExtraBold" panose="020D0904000000000000" pitchFamily="50" charset="-127"/>
                  </a:rPr>
                  <a:t>명도</a:t>
                </a:r>
                <a:endParaRPr lang="en-US" altLang="ko-KR" sz="2400" dirty="0">
                  <a:latin typeface="나눔고딕 에코 ExtraBold" panose="020D0904000000000000" pitchFamily="50" charset="-127"/>
                  <a:ea typeface="나눔고딕 에코 ExtraBold" panose="020D0904000000000000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400" dirty="0">
                    <a:latin typeface="나눔고딕 에코 ExtraBold" panose="020D0904000000000000" pitchFamily="50" charset="-127"/>
                    <a:ea typeface="나눔고딕 에코 ExtraBold" panose="020D0904000000000000" pitchFamily="50" charset="-127"/>
                  </a:rPr>
                  <a:t>채도</a:t>
                </a:r>
                <a:endParaRPr lang="en-US" altLang="ko-KR" sz="2400" dirty="0">
                  <a:latin typeface="나눔고딕 에코 ExtraBold" panose="020D0904000000000000" pitchFamily="50" charset="-127"/>
                  <a:ea typeface="나눔고딕 에코 ExtraBold" panose="020D0904000000000000" pitchFamily="50" charset="-127"/>
                </a:endParaRPr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6449095" y="3883878"/>
                <a:ext cx="87716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ko-KR" altLang="en-US" sz="54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색</a:t>
                </a:r>
                <a:endParaRPr lang="en-US" altLang="ko-KR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1" name="직사각형 10"/>
            <p:cNvSpPr/>
            <p:nvPr/>
          </p:nvSpPr>
          <p:spPr>
            <a:xfrm>
              <a:off x="1253628" y="4796951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</a:rPr>
                <a:t>유채</a:t>
              </a:r>
              <a:endParaRPr lang="en-US" altLang="ko-K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9367343" y="1412039"/>
            <a:ext cx="2316183" cy="3684217"/>
            <a:chOff x="9281999" y="2036064"/>
            <a:chExt cx="2316183" cy="3684217"/>
          </a:xfrm>
        </p:grpSpPr>
        <p:sp>
          <p:nvSpPr>
            <p:cNvPr id="22" name="타원 21"/>
            <p:cNvSpPr/>
            <p:nvPr/>
          </p:nvSpPr>
          <p:spPr>
            <a:xfrm>
              <a:off x="9281999" y="2036064"/>
              <a:ext cx="2200237" cy="222448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01243" y="2857456"/>
              <a:ext cx="761747" cy="581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latin typeface="나눔고딕 에코 ExtraBold" panose="020D0904000000000000" pitchFamily="50" charset="-127"/>
                  <a:ea typeface="나눔고딕 에코 ExtraBold" panose="020D0904000000000000" pitchFamily="50" charset="-127"/>
                </a:rPr>
                <a:t>명도</a:t>
              </a:r>
              <a:endParaRPr lang="en-US" altLang="ko-KR" sz="2400" dirty="0">
                <a:latin typeface="나눔고딕 에코 ExtraBold" panose="020D0904000000000000" pitchFamily="50" charset="-127"/>
                <a:ea typeface="나눔고딕 에코 ExtraBold" panose="020D0904000000000000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9336023" y="4796951"/>
              <a:ext cx="22621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무채색</a:t>
              </a:r>
              <a:endParaRPr lang="en-US" altLang="ko-K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7957" y="5608320"/>
            <a:ext cx="55964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유채색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색의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속성을 모두 가지고 있어 색의 기운이 있다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13863" y="5604208"/>
            <a:ext cx="539563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무채색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오직 명도만 가지고 있어 색의 이름이 </a:t>
            </a:r>
            <a:r>
              <a:rPr lang="ko-KR" altLang="en-US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없이 밝고</a:t>
            </a:r>
            <a:endParaRPr lang="en-US" altLang="ko-KR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</a:t>
            </a:r>
            <a:r>
              <a:rPr lang="ko-KR" altLang="en-US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어두운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정도만을 </a:t>
            </a:r>
            <a:r>
              <a:rPr lang="ko-KR" altLang="en-US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나타낸다</a:t>
            </a:r>
            <a:r>
              <a:rPr lang="en-US" altLang="ko-KR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72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81596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</a:t>
            </a:r>
            <a:r>
              <a:rPr lang="en-US" altLang="ko-KR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속성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유채색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>
                <a:solidFill>
                  <a:schemeClr val="bg2">
                    <a:lumMod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무채색</a:t>
            </a:r>
          </a:p>
          <a:p>
            <a:r>
              <a:rPr lang="en-US" altLang="ko-KR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맑고 탁한 정도에 따라 같은 대상 같은 공간이라도 분위기가 달라진다</a:t>
            </a:r>
            <a:r>
              <a:rPr lang="en-US" altLang="ko-KR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생각해보기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6" y="1821671"/>
            <a:ext cx="3145536" cy="313414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692" y="1945062"/>
            <a:ext cx="3063042" cy="288736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8152326" y="1945062"/>
            <a:ext cx="3460305" cy="4275548"/>
            <a:chOff x="8012367" y="1945062"/>
            <a:chExt cx="2492828" cy="308013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2367" y="1945062"/>
              <a:ext cx="2492828" cy="1540068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2367" y="3485130"/>
              <a:ext cx="2492828" cy="154006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64B52A-4104-4F0C-A403-A97770E1DA1C}"/>
              </a:ext>
            </a:extLst>
          </p:cNvPr>
          <p:cNvSpPr txBox="1"/>
          <p:nvPr/>
        </p:nvSpPr>
        <p:spPr>
          <a:xfrm>
            <a:off x="928893" y="5297280"/>
            <a:ext cx="677621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b="1"/>
              <a:t>생각해보기</a:t>
            </a:r>
            <a:endParaRPr lang="en-US" altLang="ko-KR" b="1"/>
          </a:p>
          <a:p>
            <a:pPr marL="342900" indent="-342900">
              <a:buAutoNum type="arabicPeriod"/>
            </a:pPr>
            <a:r>
              <a:rPr lang="ko-KR" altLang="en-US"/>
              <a:t>각각의 가방 색깔에 저마다의 개성을 살려 이름을 붙여 보자</a:t>
            </a:r>
            <a:r>
              <a:rPr lang="en-US" altLang="ko-KR"/>
              <a:t>.</a:t>
            </a:r>
          </a:p>
          <a:p>
            <a:pPr marL="342900" indent="-342900">
              <a:buAutoNum type="arabicPeriod"/>
            </a:pPr>
            <a:r>
              <a:rPr lang="ko-KR" altLang="en-US"/>
              <a:t>관련된 색의 </a:t>
            </a:r>
            <a:r>
              <a:rPr lang="en-US" altLang="ko-KR"/>
              <a:t>3</a:t>
            </a:r>
            <a:r>
              <a:rPr lang="ko-KR" altLang="en-US"/>
              <a:t>속성은 무엇인지 알아보자</a:t>
            </a:r>
          </a:p>
        </p:txBody>
      </p:sp>
    </p:spTree>
    <p:extLst>
      <p:ext uri="{BB962C8B-B14F-4D97-AF65-F5344CB8AC3E}">
        <p14:creationId xmlns:p14="http://schemas.microsoft.com/office/powerpoint/2010/main" val="79295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3916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색상환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400" dirty="0" err="1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색입체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65" y="239464"/>
            <a:ext cx="6321263" cy="5096000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856023" y="946765"/>
            <a:ext cx="4463256" cy="5517412"/>
            <a:chOff x="1136946" y="1143127"/>
            <a:chExt cx="4463256" cy="551741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946" y="1143127"/>
              <a:ext cx="4463256" cy="43682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53404" y="6014208"/>
              <a:ext cx="4096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색상의 변화</a:t>
              </a:r>
              <a:r>
                <a:rPr lang="en-US" altLang="ko-KR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중간색</a:t>
              </a:r>
              <a:r>
                <a:rPr lang="en-US" altLang="ko-KR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dirty="0" err="1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유사색</a:t>
              </a:r>
              <a:r>
                <a:rPr lang="en-US" altLang="ko-KR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보색 관계를 확인할 수 있는</a:t>
              </a:r>
              <a:r>
                <a:rPr lang="en-US" altLang="ko-KR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원형의 색상표</a:t>
              </a:r>
            </a:p>
          </p:txBody>
        </p:sp>
        <p:cxnSp>
          <p:nvCxnSpPr>
            <p:cNvPr id="19" name="직선 화살표 연결선 18"/>
            <p:cNvCxnSpPr/>
            <p:nvPr/>
          </p:nvCxnSpPr>
          <p:spPr>
            <a:xfrm>
              <a:off x="3368574" y="2121408"/>
              <a:ext cx="0" cy="29504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301605" y="2792055"/>
              <a:ext cx="400110" cy="4738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ko-KR" altLang="en-US" sz="1400" dirty="0"/>
                <a:t>보색</a:t>
              </a:r>
              <a:endParaRPr lang="ko-KR" altLang="en-US" sz="2400" dirty="0"/>
            </a:p>
          </p:txBody>
        </p:sp>
        <p:sp>
          <p:nvSpPr>
            <p:cNvPr id="22" name="원호 21"/>
            <p:cNvSpPr/>
            <p:nvPr/>
          </p:nvSpPr>
          <p:spPr>
            <a:xfrm rot="20322275">
              <a:off x="3317436" y="1393665"/>
              <a:ext cx="1578223" cy="1754225"/>
            </a:xfrm>
            <a:prstGeom prst="arc">
              <a:avLst>
                <a:gd name="adj1" fmla="val 15310257"/>
                <a:gd name="adj2" fmla="val 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583922">
              <a:off x="4046594" y="1509905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유사색</a:t>
              </a:r>
              <a:endParaRPr lang="ko-KR" altLang="en-US" sz="1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sp>
          <p:nvSpPr>
            <p:cNvPr id="24" name="아래쪽 화살표 23"/>
            <p:cNvSpPr/>
            <p:nvPr/>
          </p:nvSpPr>
          <p:spPr>
            <a:xfrm>
              <a:off x="3194304" y="5511328"/>
              <a:ext cx="307356" cy="41086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37712" y="5679346"/>
            <a:ext cx="4380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색의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속성의 변화를 한 눈에 알 수 있도록 색상은 원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명도는 수직선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채도는 방사선을 기준으로 입체적으로 배열한 것</a:t>
            </a:r>
          </a:p>
        </p:txBody>
      </p:sp>
      <p:sp>
        <p:nvSpPr>
          <p:cNvPr id="27" name="아래쪽 화살표 26"/>
          <p:cNvSpPr/>
          <p:nvPr/>
        </p:nvSpPr>
        <p:spPr>
          <a:xfrm>
            <a:off x="9028200" y="5109533"/>
            <a:ext cx="307356" cy="4108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86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2518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색의 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혼합 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65387" y="1344539"/>
            <a:ext cx="4294885" cy="5336137"/>
            <a:chOff x="760922" y="964374"/>
            <a:chExt cx="4294885" cy="5336137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922" y="1768380"/>
              <a:ext cx="3296787" cy="453213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43134" y="964374"/>
              <a:ext cx="4112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빛을 이용해 색을 혼합 하는 것</a:t>
              </a:r>
              <a:endPara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혼합된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색이 원래의 </a:t>
              </a:r>
              <a:r>
                <a:rPr lang="ko-KR" altLang="en-US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색보다 밝아진다</a:t>
              </a:r>
              <a:r>
                <a:rPr lang="en-US" altLang="ko-KR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232125" y="1260399"/>
            <a:ext cx="4927108" cy="5338260"/>
            <a:chOff x="5362390" y="802523"/>
            <a:chExt cx="4927108" cy="533826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3703" y="1608652"/>
              <a:ext cx="3304481" cy="453213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62390" y="802523"/>
              <a:ext cx="4927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dirty="0" err="1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포스터물감</a:t>
              </a:r>
              <a:r>
                <a:rPr lang="en-US" altLang="ko-KR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수채화 물감 등을 이용한  색 혼합 </a:t>
              </a:r>
              <a:endPara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혼합된 </a:t>
              </a:r>
              <a:r>
                <a:rPr lang="ko-KR" altLang="en-US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색이 원래의 색보다 명도가 </a:t>
              </a:r>
              <a:r>
                <a:rPr lang="ko-KR" altLang="en-US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낮아진다</a:t>
              </a:r>
              <a:r>
                <a:rPr lang="en-US" altLang="ko-KR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99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23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중간</a:t>
            </a:r>
            <a:r>
              <a:rPr lang="ko-KR" altLang="en-US" sz="4400" dirty="0" err="1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혼합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ko-KR" altLang="en-US" sz="3200" dirty="0">
              <a:solidFill>
                <a:srgbClr val="FFC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154" y="1099288"/>
            <a:ext cx="9443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빛이나 물감을 직접 섞는 것이 아니라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색이 서로 인접해 있거나 움직임이 가해졌을 때 섞여 보이는 착시 현상에 의한 색 혼합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중간 혼합에는 병치 혼합과 회전 혼합이 있다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22670"/>
          <a:stretch/>
        </p:blipFill>
        <p:spPr>
          <a:xfrm>
            <a:off x="2483561" y="3047259"/>
            <a:ext cx="6888378" cy="21693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22583" y="5572281"/>
            <a:ext cx="687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ED5B8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팽이를 돌리면 회전하면서 색상이 하나로 섞여 보이게 된다</a:t>
            </a:r>
            <a:r>
              <a:rPr lang="en-US" altLang="ko-KR" dirty="0">
                <a:solidFill>
                  <a:srgbClr val="ED5B8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dirty="0">
              <a:solidFill>
                <a:srgbClr val="ED5B8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216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69809"/>
            <a:ext cx="23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</a:t>
            </a:r>
            <a:r>
              <a:rPr lang="ko-KR" altLang="en-US" sz="44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대비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376" y="1415647"/>
            <a:ext cx="106035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색상 대비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색상이 다른 색을 함께 배치했을 때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서로 영향을 받아 </a:t>
            </a:r>
            <a:r>
              <a:rPr lang="ko-KR" altLang="en-US" sz="24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색상의 차이가</a:t>
            </a:r>
            <a:endParaRPr lang="en-US" altLang="ko-KR" sz="2400">
              <a:solidFill>
                <a:srgbClr val="00B0F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</a:t>
            </a:r>
            <a:r>
              <a:rPr lang="ko-KR" altLang="en-US" sz="24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커</a:t>
            </a:r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보이는 현상</a:t>
            </a:r>
            <a:endParaRPr lang="en-US" altLang="ko-KR" sz="2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대비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명도가 다른 색을 배치했을 때</a:t>
            </a:r>
            <a:r>
              <a:rPr lang="en-US" altLang="ko-KR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명도가 높은 색은 더 밝게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명도가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낮은</a:t>
            </a:r>
            <a:endParaRPr lang="en-US" altLang="ko-KR" sz="2400" dirty="0">
              <a:solidFill>
                <a:srgbClr val="FFC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색은 더 어둡게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보이는 현상 </a:t>
            </a:r>
            <a:endParaRPr lang="en-US" altLang="ko-KR" sz="2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 대비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채도가 다른 색을 배치했을 때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채도가 높은 색 은 더 선명하게</a:t>
            </a:r>
            <a:r>
              <a:rPr lang="en-US" altLang="ko-KR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채도가</a:t>
            </a:r>
            <a:endParaRPr lang="en-US" altLang="ko-KR" sz="2400" dirty="0">
              <a:solidFill>
                <a:srgbClr val="FFC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낮은 색은 더 탁하게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보이는 현상 </a:t>
            </a:r>
            <a:endParaRPr lang="en-US" altLang="ko-KR" sz="2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보색 대비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보색 관계인 두 색을 배치했을 때</a:t>
            </a:r>
            <a:r>
              <a:rPr lang="en-US" altLang="ko-KR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색이 더 맑고 선명하게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보이는 현상 </a:t>
            </a:r>
            <a:endParaRPr lang="en-US" altLang="ko-KR" sz="2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면적 대비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색의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면적이 크면 명도와 채도가 높아 보이 고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면적이 작으면 명도와 </a:t>
            </a:r>
            <a:endParaRPr lang="en-US" altLang="ko-KR" sz="2400" dirty="0">
              <a:solidFill>
                <a:srgbClr val="FFC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 </a:t>
            </a:r>
            <a:r>
              <a:rPr lang="ko-KR" altLang="en-US" sz="24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채도가 낮아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보이는 현상 </a:t>
            </a:r>
          </a:p>
        </p:txBody>
      </p:sp>
    </p:spTree>
    <p:extLst>
      <p:ext uri="{BB962C8B-B14F-4D97-AF65-F5344CB8AC3E}">
        <p14:creationId xmlns:p14="http://schemas.microsoft.com/office/powerpoint/2010/main" val="1349115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5682</TotalTime>
  <Words>854</Words>
  <Application>Microsoft Office PowerPoint</Application>
  <PresentationFormat>와이드스크린</PresentationFormat>
  <Paragraphs>128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32" baseType="lpstr">
      <vt:lpstr>나눔고딕 에코 ExtraBold</vt:lpstr>
      <vt:lpstr>Wingdings</vt:lpstr>
      <vt:lpstr>Arial</vt:lpstr>
      <vt:lpstr>맑은 고딕</vt:lpstr>
      <vt:lpstr>Apple SD Gothic Neo</vt:lpstr>
      <vt:lpstr>나눔스퀘어라운드 ExtraBold</vt:lpstr>
      <vt:lpstr>나눔스퀘어라운드 Bold</vt:lpstr>
      <vt:lpstr>나눔스퀘어_ac Bold</vt:lpstr>
      <vt:lpstr>HY헤드라인M</vt:lpstr>
      <vt:lpstr>한컴 말랑말랑 Regular</vt:lpstr>
      <vt:lpstr>함초롬바탕</vt:lpstr>
      <vt:lpstr>Arial Black</vt:lpstr>
      <vt:lpstr>나눔스퀘어라운드 Regular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276</cp:revision>
  <dcterms:created xsi:type="dcterms:W3CDTF">2021-12-08T01:35:36Z</dcterms:created>
  <dcterms:modified xsi:type="dcterms:W3CDTF">2022-03-03T08:49:42Z</dcterms:modified>
</cp:coreProperties>
</file>