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22" r:id="rId5"/>
    <p:sldId id="312" r:id="rId6"/>
    <p:sldId id="339" r:id="rId7"/>
    <p:sldId id="341" r:id="rId8"/>
    <p:sldId id="343" r:id="rId9"/>
    <p:sldId id="329" r:id="rId10"/>
    <p:sldId id="335" r:id="rId11"/>
    <p:sldId id="344" r:id="rId12"/>
    <p:sldId id="345" r:id="rId13"/>
    <p:sldId id="32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3403" y="3429000"/>
            <a:ext cx="5760000" cy="792000"/>
          </a:xfrm>
        </p:spPr>
        <p:txBody>
          <a:bodyPr>
            <a:normAutofit/>
          </a:bodyPr>
          <a:lstStyle/>
          <a:p>
            <a:r>
              <a:rPr kumimoji="1" lang="en-US" altLang="ko-KR" dirty="0">
                <a:latin typeface="+mn-lt"/>
              </a:rPr>
              <a:t>3. </a:t>
            </a:r>
            <a:r>
              <a:rPr kumimoji="1" lang="ko-KR" altLang="en-US" dirty="0">
                <a:latin typeface="+mn-lt"/>
              </a:rPr>
              <a:t>법원과 헌법재판소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. </a:t>
            </a: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헌법과 국가기관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2820419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51026" y="467903"/>
            <a:ext cx="320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헌법재판소의 위상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765069" y="2390530"/>
            <a:ext cx="8064375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우리나라의 모든 국가 작용은 최고법인 헌법에 따라 이루어져야 한다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만약 국회에서 만든 법률의 내용이나 국가기관의 행위가 헌법에 어긋나 국민의 기본권을 침해하는 경우에는 이것을 막기 위한 제도적 장치가 필요한데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이를 담당하는 국가기관이 바로 헌법재판소이다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헌법재판소는 입법부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행정부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사법부 어디에도 속하지 않고 독립된 국가기관으로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헌법 재판을 통해 헌법을 수호하고 국민의 기본권을 보장한다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9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287066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24906" y="475528"/>
            <a:ext cx="320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헌법재판소의 역할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678674" y="2102720"/>
            <a:ext cx="806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헌법재판소는 위헌 법률 심판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헌법 소원 심판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탄핵 심판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정당 해산 심판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권한 쟁의 심판을 담당한다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B0298F9-F734-CD1E-F3CE-61015C129CAF}"/>
              </a:ext>
            </a:extLst>
          </p:cNvPr>
          <p:cNvGrpSpPr/>
          <p:nvPr/>
        </p:nvGrpSpPr>
        <p:grpSpPr>
          <a:xfrm>
            <a:off x="1526903" y="3211156"/>
            <a:ext cx="3659246" cy="2493607"/>
            <a:chOff x="1463173" y="3093731"/>
            <a:chExt cx="3422445" cy="2356846"/>
          </a:xfrm>
        </p:grpSpPr>
        <p:sp>
          <p:nvSpPr>
            <p:cNvPr id="3" name="사각형: 모서리가 접힌 도형 2">
              <a:extLst>
                <a:ext uri="{FF2B5EF4-FFF2-40B4-BE49-F238E27FC236}">
                  <a16:creationId xmlns:a16="http://schemas.microsoft.com/office/drawing/2014/main" id="{45BD9749-F7FA-B741-6D3C-128F295D412C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0F352F11-8A8F-2D61-6936-0629E490022E}"/>
                </a:ext>
              </a:extLst>
            </p:cNvPr>
            <p:cNvSpPr/>
            <p:nvPr/>
          </p:nvSpPr>
          <p:spPr>
            <a:xfrm>
              <a:off x="2330609" y="3474265"/>
              <a:ext cx="1926155" cy="302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위헌 법률 심판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C382C7-7A67-B718-2CED-1DB026E6FFEA}"/>
                </a:ext>
              </a:extLst>
            </p:cNvPr>
            <p:cNvSpPr txBox="1"/>
            <p:nvPr/>
          </p:nvSpPr>
          <p:spPr>
            <a:xfrm>
              <a:off x="1710623" y="3888439"/>
              <a:ext cx="3031200" cy="101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법원이 재판을 하다가 그 재판의 전체가 된 법률이 헌법에 위반되는지가 문제가 될 경우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법원의 제청으로 해당 법률의 위헌 여부를 심판한다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  <a:cs typeface="Pretendard" panose="02000503000000020004" pitchFamily="50" charset="-127"/>
              </a:endParaRPr>
            </a:p>
          </p:txBody>
        </p:sp>
      </p:grpSp>
      <p:pic>
        <p:nvPicPr>
          <p:cNvPr id="15" name="그림 14" descr="그림, 만화 영화, 아동 미술, 친필이(가) 표시된 사진&#10;&#10;자동 생성된 설명">
            <a:extLst>
              <a:ext uri="{FF2B5EF4-FFF2-40B4-BE49-F238E27FC236}">
                <a16:creationId xmlns:a16="http://schemas.microsoft.com/office/drawing/2014/main" id="{DC1EAD4D-64EB-CEA6-DA6D-52508BE94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27" y="2820402"/>
            <a:ext cx="1238574" cy="1242269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3B4B8251-E4A4-BC72-A194-ED74249D35E8}"/>
              </a:ext>
            </a:extLst>
          </p:cNvPr>
          <p:cNvGrpSpPr/>
          <p:nvPr/>
        </p:nvGrpSpPr>
        <p:grpSpPr>
          <a:xfrm>
            <a:off x="6202302" y="3168696"/>
            <a:ext cx="3659246" cy="2493607"/>
            <a:chOff x="1463173" y="3093731"/>
            <a:chExt cx="3422445" cy="2356846"/>
          </a:xfrm>
        </p:grpSpPr>
        <p:sp>
          <p:nvSpPr>
            <p:cNvPr id="17" name="사각형: 모서리가 접힌 도형 16">
              <a:extLst>
                <a:ext uri="{FF2B5EF4-FFF2-40B4-BE49-F238E27FC236}">
                  <a16:creationId xmlns:a16="http://schemas.microsoft.com/office/drawing/2014/main" id="{49791DE5-1169-0082-4FC4-81913D6759EC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A75AA30B-16B0-4E69-F89C-38D2C4438C4B}"/>
                </a:ext>
              </a:extLst>
            </p:cNvPr>
            <p:cNvSpPr/>
            <p:nvPr/>
          </p:nvSpPr>
          <p:spPr>
            <a:xfrm>
              <a:off x="2330609" y="3474265"/>
              <a:ext cx="1926155" cy="2675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헌법 소원 심판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5F3E15-F579-F1F8-152E-1005B56224D1}"/>
                </a:ext>
              </a:extLst>
            </p:cNvPr>
            <p:cNvSpPr txBox="1"/>
            <p:nvPr/>
          </p:nvSpPr>
          <p:spPr>
            <a:xfrm>
              <a:off x="1710623" y="3888439"/>
              <a:ext cx="3031200" cy="101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헌법에 보장된 국민의 기본권이 법률이나 공권력에 의해 침해되었을 때 법률이나 공권력 행사의 위헌 여부를 심판한다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  <a:cs typeface="Pretendard" panose="02000503000000020004" pitchFamily="50" charset="-127"/>
              </a:endParaRPr>
            </a:p>
          </p:txBody>
        </p:sp>
      </p:grpSp>
      <p:pic>
        <p:nvPicPr>
          <p:cNvPr id="24" name="그림 23" descr="아동 미술, 친필, 그림, 만화 영화이(가) 표시된 사진&#10;&#10;자동 생성된 설명">
            <a:extLst>
              <a:ext uri="{FF2B5EF4-FFF2-40B4-BE49-F238E27FC236}">
                <a16:creationId xmlns:a16="http://schemas.microsoft.com/office/drawing/2014/main" id="{F160734F-4728-04DB-BB47-D243B2029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53" y="2623253"/>
            <a:ext cx="887514" cy="12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3057080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51026" y="467903"/>
            <a:ext cx="320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헌법재판소의 역할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B0298F9-F734-CD1E-F3CE-61015C129CAF}"/>
              </a:ext>
            </a:extLst>
          </p:cNvPr>
          <p:cNvGrpSpPr/>
          <p:nvPr/>
        </p:nvGrpSpPr>
        <p:grpSpPr>
          <a:xfrm>
            <a:off x="1231065" y="2991759"/>
            <a:ext cx="2949563" cy="2070528"/>
            <a:chOff x="1463173" y="3093731"/>
            <a:chExt cx="3422445" cy="2356846"/>
          </a:xfrm>
        </p:grpSpPr>
        <p:sp>
          <p:nvSpPr>
            <p:cNvPr id="3" name="사각형: 모서리가 접힌 도형 2">
              <a:extLst>
                <a:ext uri="{FF2B5EF4-FFF2-40B4-BE49-F238E27FC236}">
                  <a16:creationId xmlns:a16="http://schemas.microsoft.com/office/drawing/2014/main" id="{45BD9749-F7FA-B741-6D3C-128F295D412C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0F352F11-8A8F-2D61-6936-0629E490022E}"/>
                </a:ext>
              </a:extLst>
            </p:cNvPr>
            <p:cNvSpPr/>
            <p:nvPr/>
          </p:nvSpPr>
          <p:spPr>
            <a:xfrm>
              <a:off x="2330609" y="3474265"/>
              <a:ext cx="1926155" cy="2675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탄핵 심판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C382C7-7A67-B718-2CED-1DB026E6FFEA}"/>
                </a:ext>
              </a:extLst>
            </p:cNvPr>
            <p:cNvSpPr txBox="1"/>
            <p:nvPr/>
          </p:nvSpPr>
          <p:spPr>
            <a:xfrm>
              <a:off x="1710623" y="3888439"/>
              <a:ext cx="3031200" cy="15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대통령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장관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법관 등 고위 공무원이 직무상 위법한 행위를 한 경우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국회의 탄핵 소추 의결에 따라 탄핵의 정당성을 심판한다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  <a:cs typeface="Pretendard" panose="02000503000000020004" pitchFamily="50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B4B8251-E4A4-BC72-A194-ED74249D35E8}"/>
              </a:ext>
            </a:extLst>
          </p:cNvPr>
          <p:cNvGrpSpPr/>
          <p:nvPr/>
        </p:nvGrpSpPr>
        <p:grpSpPr>
          <a:xfrm>
            <a:off x="4453417" y="3113073"/>
            <a:ext cx="2949563" cy="1949214"/>
            <a:chOff x="1463173" y="3093731"/>
            <a:chExt cx="3422445" cy="2356846"/>
          </a:xfrm>
        </p:grpSpPr>
        <p:sp>
          <p:nvSpPr>
            <p:cNvPr id="17" name="사각형: 모서리가 접힌 도형 16">
              <a:extLst>
                <a:ext uri="{FF2B5EF4-FFF2-40B4-BE49-F238E27FC236}">
                  <a16:creationId xmlns:a16="http://schemas.microsoft.com/office/drawing/2014/main" id="{49791DE5-1169-0082-4FC4-81913D6759EC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A75AA30B-16B0-4E69-F89C-38D2C4438C4B}"/>
                </a:ext>
              </a:extLst>
            </p:cNvPr>
            <p:cNvSpPr/>
            <p:nvPr/>
          </p:nvSpPr>
          <p:spPr>
            <a:xfrm>
              <a:off x="2321989" y="3357334"/>
              <a:ext cx="1926155" cy="267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정당 해산 심판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5F3E15-F579-F1F8-152E-1005B56224D1}"/>
                </a:ext>
              </a:extLst>
            </p:cNvPr>
            <p:cNvSpPr txBox="1"/>
            <p:nvPr/>
          </p:nvSpPr>
          <p:spPr>
            <a:xfrm>
              <a:off x="1717604" y="3738198"/>
              <a:ext cx="3031200" cy="160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정당의 목적이나 활동이 헌법의 민주적 기본 질서에 어긋날 경우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행정부의 청구에 따라 해당 정당의 해산 여부를 심판한다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  <a:cs typeface="Pretendard" panose="02000503000000020004" pitchFamily="50" charset="-127"/>
              </a:endParaRPr>
            </a:p>
          </p:txBody>
        </p:sp>
      </p:grpSp>
      <p:pic>
        <p:nvPicPr>
          <p:cNvPr id="7" name="그림 6" descr="그림, 만화 영화, 친필, 아동 미술이(가) 표시된 사진&#10;&#10;자동 생성된 설명">
            <a:extLst>
              <a:ext uri="{FF2B5EF4-FFF2-40B4-BE49-F238E27FC236}">
                <a16:creationId xmlns:a16="http://schemas.microsoft.com/office/drawing/2014/main" id="{03DF4247-4BFD-E687-21A1-24DEDB6EA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9" y="2290566"/>
            <a:ext cx="919773" cy="1377226"/>
          </a:xfrm>
          <a:prstGeom prst="rect">
            <a:avLst/>
          </a:prstGeom>
        </p:spPr>
      </p:pic>
      <p:pic>
        <p:nvPicPr>
          <p:cNvPr id="9" name="그림 8" descr="텍스트, 만화 영화, 친필, 클립아트이(가) 표시된 사진&#10;&#10;자동 생성된 설명">
            <a:extLst>
              <a:ext uri="{FF2B5EF4-FFF2-40B4-BE49-F238E27FC236}">
                <a16:creationId xmlns:a16="http://schemas.microsoft.com/office/drawing/2014/main" id="{F15FA2DC-35E4-713F-643E-A575CCB27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70" y="2584385"/>
            <a:ext cx="661416" cy="95402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9406EC2C-8ED9-A6A1-CF88-6E6C3A9D21AD}"/>
              </a:ext>
            </a:extLst>
          </p:cNvPr>
          <p:cNvGrpSpPr/>
          <p:nvPr/>
        </p:nvGrpSpPr>
        <p:grpSpPr>
          <a:xfrm>
            <a:off x="7634777" y="3101884"/>
            <a:ext cx="2949563" cy="2070528"/>
            <a:chOff x="1463173" y="3093731"/>
            <a:chExt cx="3422445" cy="2356846"/>
          </a:xfrm>
        </p:grpSpPr>
        <p:sp>
          <p:nvSpPr>
            <p:cNvPr id="20" name="사각형: 모서리가 접힌 도형 19">
              <a:extLst>
                <a:ext uri="{FF2B5EF4-FFF2-40B4-BE49-F238E27FC236}">
                  <a16:creationId xmlns:a16="http://schemas.microsoft.com/office/drawing/2014/main" id="{0238EB41-2135-9201-E9EA-EEB0D889C9E7}"/>
                </a:ext>
              </a:extLst>
            </p:cNvPr>
            <p:cNvSpPr/>
            <p:nvPr/>
          </p:nvSpPr>
          <p:spPr>
            <a:xfrm>
              <a:off x="1463173" y="3093731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82D38FB-9DA8-ADEB-3436-E111355038CB}"/>
                </a:ext>
              </a:extLst>
            </p:cNvPr>
            <p:cNvSpPr/>
            <p:nvPr/>
          </p:nvSpPr>
          <p:spPr>
            <a:xfrm>
              <a:off x="1908810" y="3374257"/>
              <a:ext cx="1926155" cy="3221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16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권한 쟁의 심판</a:t>
              </a:r>
              <a:endParaRPr lang="en-US" altLang="ko-KR" sz="16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FAD2B6-2464-36ED-7DD0-6A3F1B1BAE04}"/>
                </a:ext>
              </a:extLst>
            </p:cNvPr>
            <p:cNvSpPr txBox="1"/>
            <p:nvPr/>
          </p:nvSpPr>
          <p:spPr>
            <a:xfrm>
              <a:off x="1658794" y="3732239"/>
              <a:ext cx="3031200" cy="15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국가기관이나 지방 자치 단체 사이에 권한의 유무와 범위에 관하여 다툼이 발생한 경우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그 권한이 누구에게 있는지를 심판한다</a:t>
              </a:r>
              <a:r>
                <a:rPr lang="en-US" altLang="ko-KR" sz="1600" dirty="0">
                  <a:latin typeface="나눔고딕OTF" panose="020D0604000000000000" pitchFamily="34" charset="-127"/>
                  <a:ea typeface="나눔고딕OTF" panose="020D0604000000000000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600" dirty="0">
                <a:latin typeface="나눔고딕OTF" panose="020D0604000000000000" pitchFamily="34" charset="-127"/>
                <a:ea typeface="나눔고딕OTF" panose="020D0604000000000000" pitchFamily="34" charset="-127"/>
                <a:cs typeface="Pretendard" panose="02000503000000020004" pitchFamily="50" charset="-127"/>
              </a:endParaRPr>
            </a:p>
          </p:txBody>
        </p:sp>
      </p:grpSp>
      <p:pic>
        <p:nvPicPr>
          <p:cNvPr id="25" name="그림 24" descr="친필, 그림, 아동 미술, 텍스트이(가) 표시된 사진&#10;&#10;자동 생성된 설명">
            <a:extLst>
              <a:ext uri="{FF2B5EF4-FFF2-40B4-BE49-F238E27FC236}">
                <a16:creationId xmlns:a16="http://schemas.microsoft.com/office/drawing/2014/main" id="{7E08495E-BCD0-B8B9-37D4-7CD5AC0AD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034" y="2485403"/>
            <a:ext cx="1018032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01549" y="428407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231956" y="1219439"/>
            <a:ext cx="3792046" cy="2500163"/>
            <a:chOff x="639357" y="1471664"/>
            <a:chExt cx="3792046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639357" y="2145799"/>
              <a:ext cx="379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법원</a:t>
              </a:r>
              <a:endParaRPr lang="en-US" altLang="ko-KR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35" name="그림 3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A530568-2EF8-272B-367A-0908CDD8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79" y="2389369"/>
            <a:ext cx="269751" cy="291356"/>
          </a:xfrm>
          <a:prstGeom prst="rect">
            <a:avLst/>
          </a:prstGeom>
        </p:spPr>
      </p:pic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2" y="1205381"/>
            <a:ext cx="3051771" cy="2500163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394809" y="2393587"/>
            <a:ext cx="2095820" cy="307777"/>
            <a:chOff x="7240428" y="2387649"/>
            <a:chExt cx="2095820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399606" y="2387649"/>
              <a:ext cx="1936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입법부</a:t>
              </a:r>
              <a:r>
                <a:rPr lang="en-US" altLang="ko-KR" sz="1400" dirty="0"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, </a:t>
              </a:r>
              <a:r>
                <a:rPr lang="ko-KR" altLang="en-US" sz="1400" dirty="0"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행정부 독립</a:t>
              </a: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104627" y="1967393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사법부</a:t>
            </a:r>
          </a:p>
        </p:txBody>
      </p:sp>
      <p:pic>
        <p:nvPicPr>
          <p:cNvPr id="41" name="그림 40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865EEB9A-A78D-3F5D-543F-28FC929F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09" y="2821952"/>
            <a:ext cx="269751" cy="2913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0792F8-63C8-4FA6-79E7-3C2EDCF4C3E0}"/>
              </a:ext>
            </a:extLst>
          </p:cNvPr>
          <p:cNvSpPr txBox="1"/>
          <p:nvPr/>
        </p:nvSpPr>
        <p:spPr>
          <a:xfrm>
            <a:off x="7553987" y="2832766"/>
            <a:ext cx="243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헌법과 법률에 의하여 판결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헌법과 국가기관</a:t>
            </a:r>
            <a:endParaRPr lang="en-US" altLang="ko-KR" sz="1600" dirty="0">
              <a:solidFill>
                <a:srgbClr val="4592FA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법원과 헌법재판소</a:t>
            </a:r>
          </a:p>
        </p:txBody>
      </p:sp>
      <p:pic>
        <p:nvPicPr>
          <p:cNvPr id="38" name="그림 3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B468F58A-0C5B-4D7C-B7B6-C94EA8E3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56" y="3858869"/>
            <a:ext cx="3051771" cy="250016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1793E1-0CD6-4431-BE9C-F45BE3FA5B6A}"/>
              </a:ext>
            </a:extLst>
          </p:cNvPr>
          <p:cNvGrpSpPr/>
          <p:nvPr/>
        </p:nvGrpSpPr>
        <p:grpSpPr>
          <a:xfrm>
            <a:off x="4399712" y="5018770"/>
            <a:ext cx="2303188" cy="307777"/>
            <a:chOff x="7240428" y="2393243"/>
            <a:chExt cx="2303188" cy="3077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DA604D-0447-423F-9A99-DC9DC4D880D7}"/>
                </a:ext>
              </a:extLst>
            </p:cNvPr>
            <p:cNvSpPr txBox="1"/>
            <p:nvPr/>
          </p:nvSpPr>
          <p:spPr>
            <a:xfrm>
              <a:off x="7494582" y="2393243"/>
              <a:ext cx="2049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법의 기본권 침해 방지</a:t>
              </a:r>
            </a:p>
          </p:txBody>
        </p:sp>
        <p:pic>
          <p:nvPicPr>
            <p:cNvPr id="54" name="그림 5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D157E4A-C06F-4B1E-914A-BC07DB03E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366306-E38D-4671-979E-6A10F4A9D762}"/>
              </a:ext>
            </a:extLst>
          </p:cNvPr>
          <p:cNvSpPr txBox="1"/>
          <p:nvPr/>
        </p:nvSpPr>
        <p:spPr>
          <a:xfrm>
            <a:off x="4263911" y="4592920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헌법재판소</a:t>
            </a:r>
          </a:p>
        </p:txBody>
      </p:sp>
      <p:pic>
        <p:nvPicPr>
          <p:cNvPr id="56" name="그림 55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23169F69-6E6C-4494-BFE6-E51D10F4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12" y="5441541"/>
            <a:ext cx="269751" cy="29135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39C12AA-37C2-4816-8454-022F27855C28}"/>
              </a:ext>
            </a:extLst>
          </p:cNvPr>
          <p:cNvSpPr txBox="1"/>
          <p:nvPr/>
        </p:nvSpPr>
        <p:spPr>
          <a:xfrm>
            <a:off x="4432382" y="5457962"/>
            <a:ext cx="217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독립된 국가기관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7C9BD-F9E5-4C2E-805E-53B916E6C078}"/>
              </a:ext>
            </a:extLst>
          </p:cNvPr>
          <p:cNvSpPr txBox="1"/>
          <p:nvPr/>
        </p:nvSpPr>
        <p:spPr>
          <a:xfrm>
            <a:off x="2098597" y="2399923"/>
            <a:ext cx="7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재판</a:t>
            </a:r>
          </a:p>
        </p:txBody>
      </p:sp>
      <p:pic>
        <p:nvPicPr>
          <p:cNvPr id="3" name="그림 2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4DC82865-B379-A7EB-B945-F248C38FD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4" y="2438911"/>
            <a:ext cx="269751" cy="291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76474-11ED-4BCC-F19A-60B8EB9D616C}"/>
              </a:ext>
            </a:extLst>
          </p:cNvPr>
          <p:cNvSpPr txBox="1"/>
          <p:nvPr/>
        </p:nvSpPr>
        <p:spPr>
          <a:xfrm>
            <a:off x="3292479" y="2432951"/>
            <a:ext cx="136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법률 적용</a:t>
            </a:r>
          </a:p>
        </p:txBody>
      </p:sp>
      <p:pic>
        <p:nvPicPr>
          <p:cNvPr id="7" name="그림 6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F2CCA5E9-AE92-C2DB-1531-DAE36CE2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92" y="2967630"/>
            <a:ext cx="269751" cy="291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51CA53-F765-E4FE-F280-609949954802}"/>
              </a:ext>
            </a:extLst>
          </p:cNvPr>
          <p:cNvSpPr txBox="1"/>
          <p:nvPr/>
        </p:nvSpPr>
        <p:spPr>
          <a:xfrm>
            <a:off x="2611785" y="2967630"/>
            <a:ext cx="136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심급제도</a:t>
            </a:r>
          </a:p>
        </p:txBody>
      </p:sp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+mj-lt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국회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02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B5E3CC-31B8-771D-4BC6-3240DA322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7497" y="3430800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법률을 만드는 국가기관</a:t>
            </a:r>
            <a:r>
              <a:rPr kumimoji="1" lang="en-US" altLang="ko-KR" dirty="0">
                <a:latin typeface="+mj-lt"/>
              </a:rPr>
              <a:t>, </a:t>
            </a:r>
            <a:r>
              <a:rPr kumimoji="1" lang="ko-KR" altLang="en-US" dirty="0">
                <a:latin typeface="+mj-lt"/>
              </a:rPr>
              <a:t>입법부</a:t>
            </a:r>
            <a:endParaRPr kumimoji="1" lang="en-US" altLang="ko-KR" dirty="0">
              <a:latin typeface="+mj-lt"/>
            </a:endParaRP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국회는 어떤 역할을 할까</a:t>
            </a:r>
            <a:r>
              <a:rPr kumimoji="1" lang="en-US" altLang="ko-KR" dirty="0">
                <a:latin typeface="+mj-lt"/>
              </a:rPr>
              <a:t>?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법원과 헌법재판소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03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891396C-C782-73A6-93D6-EC9297A6E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7364" y="4610132"/>
            <a:ext cx="3708934" cy="5040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법을 적용하고 판단하는 국가기관</a:t>
            </a:r>
            <a:r>
              <a:rPr kumimoji="1" lang="en-US" altLang="ko-KR" dirty="0">
                <a:latin typeface="+mj-lt"/>
              </a:rPr>
              <a:t>, </a:t>
            </a:r>
            <a:r>
              <a:rPr kumimoji="1" lang="ko-KR" altLang="en-US" dirty="0">
                <a:latin typeface="+mj-lt"/>
              </a:rPr>
              <a:t>사법부</a:t>
            </a:r>
            <a:endParaRPr kumimoji="1" lang="en-US" altLang="ko-KR" dirty="0">
              <a:latin typeface="+mj-lt"/>
            </a:endParaRP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헌법재판소는 어떤 역할을 할까</a:t>
            </a:r>
            <a:r>
              <a:rPr kumimoji="1" lang="en-US" altLang="ko-KR" dirty="0">
                <a:latin typeface="+mj-lt"/>
              </a:rPr>
              <a:t>?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대통령과 행정부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01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C0DA576-A9DA-CFFB-A8F0-6C016BBD51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6365" y="2240668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민주 국가의 정부 형태는 어떻게 구분할까</a:t>
            </a:r>
            <a:r>
              <a:rPr kumimoji="1" lang="en-US" altLang="ko-KR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법률을 집행하는 국가기관</a:t>
            </a:r>
            <a:r>
              <a:rPr kumimoji="1" lang="en-US" altLang="ko-KR" dirty="0">
                <a:latin typeface="+mj-lt"/>
              </a:rPr>
              <a:t>, </a:t>
            </a:r>
            <a:r>
              <a:rPr kumimoji="1" lang="ko-KR" altLang="en-US" dirty="0">
                <a:latin typeface="+mj-lt"/>
              </a:rPr>
              <a:t>행정부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8918953D-86B7-4AE1-AF83-4C20C74BC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4850" y="5421051"/>
            <a:ext cx="3156611" cy="234000"/>
          </a:xfrm>
        </p:spPr>
        <p:txBody>
          <a:bodyPr>
            <a:normAutofit lnSpcReduction="10000"/>
          </a:bodyPr>
          <a:lstStyle/>
          <a:p>
            <a:r>
              <a:rPr kumimoji="1" lang="en-US" altLang="ko-KR" dirty="0">
                <a:latin typeface="+mj-lt"/>
              </a:rPr>
              <a:t>1</a:t>
            </a:r>
            <a:r>
              <a:rPr kumimoji="1" lang="ko-KR" altLang="en-US" dirty="0">
                <a:latin typeface="+mj-lt"/>
              </a:rPr>
              <a:t>단원 마무리</a:t>
            </a:r>
          </a:p>
        </p:txBody>
      </p:sp>
      <p:sp>
        <p:nvSpPr>
          <p:cNvPr id="16" name="텍스트 개체 틀 9">
            <a:extLst>
              <a:ext uri="{FF2B5EF4-FFF2-40B4-BE49-F238E27FC236}">
                <a16:creationId xmlns:a16="http://schemas.microsoft.com/office/drawing/2014/main" id="{5699EFF8-C756-4298-9270-06B175398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6277" y="5394051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04</a:t>
            </a:r>
            <a:endParaRPr kumimoji="1"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221B16-42E1-A54B-0E3B-045E5317C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334226" y="1512237"/>
            <a:ext cx="696353" cy="238625"/>
          </a:xfrm>
          <a:prstGeom prst="rect">
            <a:avLst/>
          </a:prstGeom>
        </p:spPr>
      </p:pic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283314" y="3407222"/>
            <a:ext cx="4643187" cy="2912555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11" y="1476753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3849364" y="2402858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사법부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5413323" y="2409769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법원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3546763" y="2378232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5104452" y="2438585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탐구 주제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7" name="그래픽 36" descr="배지 윤곽선">
              <a:extLst>
                <a:ext uri="{FF2B5EF4-FFF2-40B4-BE49-F238E27FC236}">
                  <a16:creationId xmlns:a16="http://schemas.microsoft.com/office/drawing/2014/main" id="{48EBC956-BE0E-7EB0-A15D-E5139A71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107" y="5102212"/>
              <a:ext cx="282780" cy="282780"/>
            </a:xfrm>
            <a:prstGeom prst="rect">
              <a:avLst/>
            </a:prstGeom>
          </p:spPr>
        </p:pic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9F5AF4-895F-5D8E-4A98-95C2CB0656C5}"/>
                </a:ext>
              </a:extLst>
            </p:cNvPr>
            <p:cNvSpPr txBox="1"/>
            <p:nvPr/>
          </p:nvSpPr>
          <p:spPr>
            <a:xfrm>
              <a:off x="2504299" y="4189190"/>
              <a:ext cx="194058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법을 적용하고 판단하는 국가기관인 사법부의 역할을 파악한다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헌법재판소의 역할을 이해하고 심판의 종류를 파악한다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9D4743-DADE-43D1-A3A7-F6E098437B79}"/>
              </a:ext>
            </a:extLst>
          </p:cNvPr>
          <p:cNvSpPr txBox="1"/>
          <p:nvPr/>
        </p:nvSpPr>
        <p:spPr>
          <a:xfrm>
            <a:off x="6881589" y="2425882"/>
            <a:ext cx="136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헌법재판소</a:t>
            </a:r>
          </a:p>
        </p:txBody>
      </p:sp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A278CAFD-6748-4B80-8E61-8146A06F45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6585274" y="2460490"/>
            <a:ext cx="390043" cy="311700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884693" y="1486975"/>
            <a:ext cx="8181248" cy="527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사법기관으로서 법원의 역할을 설명할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헌법재판소의 성격을 토의할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C4C336-D592-7602-17F2-D5A03D5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341251" y="1846625"/>
            <a:ext cx="1514870" cy="13499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AA99FD-D071-8747-5EDD-0BC8C8082547}"/>
              </a:ext>
            </a:extLst>
          </p:cNvPr>
          <p:cNvSpPr txBox="1"/>
          <p:nvPr/>
        </p:nvSpPr>
        <p:spPr>
          <a:xfrm>
            <a:off x="8438282" y="5070619"/>
            <a:ext cx="1941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Q.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일상생활에서 분쟁이 발생하면 어디에서 해결할 수 있을까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5" name="그림 4" descr="그림, 스케치, 클립아트, 만화 영화이(가) 표시된 사진&#10;&#10;자동 생성된 설명">
            <a:extLst>
              <a:ext uri="{FF2B5EF4-FFF2-40B4-BE49-F238E27FC236}">
                <a16:creationId xmlns:a16="http://schemas.microsoft.com/office/drawing/2014/main" id="{424C7A8C-D494-EB5E-F749-4E7B6E28AC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19" y="3519182"/>
            <a:ext cx="1816217" cy="1329655"/>
          </a:xfrm>
          <a:prstGeom prst="rect">
            <a:avLst/>
          </a:prstGeom>
        </p:spPr>
      </p:pic>
      <p:pic>
        <p:nvPicPr>
          <p:cNvPr id="12" name="그림 11" descr="그림, 클립아트, 만화 영화, 아동 미술이(가) 표시된 사진&#10;&#10;자동 생성된 설명">
            <a:extLst>
              <a:ext uri="{FF2B5EF4-FFF2-40B4-BE49-F238E27FC236}">
                <a16:creationId xmlns:a16="http://schemas.microsoft.com/office/drawing/2014/main" id="{20F291DA-88EF-63DB-95CF-D42858B5ED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40" y="3491814"/>
            <a:ext cx="1731651" cy="1384392"/>
          </a:xfrm>
          <a:prstGeom prst="rect">
            <a:avLst/>
          </a:prstGeom>
        </p:spPr>
      </p:pic>
      <p:pic>
        <p:nvPicPr>
          <p:cNvPr id="16" name="그림 15" descr="그림, 만화 영화, 일러스트레이션, 아동 미술이(가) 표시된 사진&#10;&#10;자동 생성된 설명">
            <a:extLst>
              <a:ext uri="{FF2B5EF4-FFF2-40B4-BE49-F238E27FC236}">
                <a16:creationId xmlns:a16="http://schemas.microsoft.com/office/drawing/2014/main" id="{C3567176-1C8A-96CD-D84E-9615BF04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60" y="4876206"/>
            <a:ext cx="1731651" cy="1265672"/>
          </a:xfrm>
          <a:prstGeom prst="rect">
            <a:avLst/>
          </a:prstGeom>
        </p:spPr>
      </p:pic>
      <p:sp>
        <p:nvSpPr>
          <p:cNvPr id="36" name="말풍선: 타원형 35">
            <a:extLst>
              <a:ext uri="{FF2B5EF4-FFF2-40B4-BE49-F238E27FC236}">
                <a16:creationId xmlns:a16="http://schemas.microsoft.com/office/drawing/2014/main" id="{9B840D86-E1CB-43FE-325A-D2419C8070B9}"/>
              </a:ext>
            </a:extLst>
          </p:cNvPr>
          <p:cNvSpPr/>
          <p:nvPr/>
        </p:nvSpPr>
        <p:spPr>
          <a:xfrm>
            <a:off x="7206239" y="2937649"/>
            <a:ext cx="1495565" cy="62381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행정부에 가서 법률에 따라 판단해달라고 해 볼까요</a:t>
            </a:r>
            <a:r>
              <a:rPr lang="en-US" altLang="ko-KR" sz="8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8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51DBEA3E-ADFB-D3D1-EA66-3B92AAA0DCCD}"/>
              </a:ext>
            </a:extLst>
          </p:cNvPr>
          <p:cNvSpPr/>
          <p:nvPr/>
        </p:nvSpPr>
        <p:spPr>
          <a:xfrm flipH="1">
            <a:off x="5935988" y="2973364"/>
            <a:ext cx="1267923" cy="65118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누구의 잘못인지 가리기 힘드네요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35" name="말풍선: 타원형 34">
            <a:extLst>
              <a:ext uri="{FF2B5EF4-FFF2-40B4-BE49-F238E27FC236}">
                <a16:creationId xmlns:a16="http://schemas.microsoft.com/office/drawing/2014/main" id="{C544FFFE-2BF2-8F4A-76E4-8CD6DAFC08E9}"/>
              </a:ext>
            </a:extLst>
          </p:cNvPr>
          <p:cNvSpPr/>
          <p:nvPr/>
        </p:nvSpPr>
        <p:spPr>
          <a:xfrm flipH="1">
            <a:off x="8761137" y="2874655"/>
            <a:ext cx="1274356" cy="795042"/>
          </a:xfrm>
          <a:prstGeom prst="wedgeEllipseCallout">
            <a:avLst>
              <a:gd name="adj1" fmla="val 35387"/>
              <a:gd name="adj2" fmla="val 6686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저희의 잘잘못을 가려 주세요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A8315082-619D-1D6C-42C6-9DB2782B17B4}"/>
              </a:ext>
            </a:extLst>
          </p:cNvPr>
          <p:cNvSpPr/>
          <p:nvPr/>
        </p:nvSpPr>
        <p:spPr>
          <a:xfrm flipH="1">
            <a:off x="10035493" y="3407222"/>
            <a:ext cx="1379139" cy="900083"/>
          </a:xfrm>
          <a:prstGeom prst="wedgeEllipseCallout">
            <a:avLst>
              <a:gd name="adj1" fmla="val 60169"/>
              <a:gd name="adj2" fmla="val 2784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저는 법률을 실행에 옮기는 역할만 하는 걸요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국회에 가 </a:t>
            </a:r>
            <a:r>
              <a:rPr lang="ko-KR" altLang="en-US" sz="9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보실래요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38" name="말풍선: 타원형 37">
            <a:extLst>
              <a:ext uri="{FF2B5EF4-FFF2-40B4-BE49-F238E27FC236}">
                <a16:creationId xmlns:a16="http://schemas.microsoft.com/office/drawing/2014/main" id="{7CAF2135-05E1-6736-9EA0-E2DB4FC42C9B}"/>
              </a:ext>
            </a:extLst>
          </p:cNvPr>
          <p:cNvSpPr/>
          <p:nvPr/>
        </p:nvSpPr>
        <p:spPr>
          <a:xfrm>
            <a:off x="6975317" y="4513599"/>
            <a:ext cx="1495565" cy="749629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제가 법률을 </a:t>
            </a:r>
            <a:r>
              <a:rPr lang="ko-KR" altLang="en-US" sz="9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만들긴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했지만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법률에 따라 판단하지는 못해요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5987C102-6D2A-2150-E41F-78B2A7256FC4}"/>
              </a:ext>
            </a:extLst>
          </p:cNvPr>
          <p:cNvSpPr/>
          <p:nvPr/>
        </p:nvSpPr>
        <p:spPr>
          <a:xfrm>
            <a:off x="8065579" y="5781054"/>
            <a:ext cx="970137" cy="566092"/>
          </a:xfrm>
          <a:prstGeom prst="wedgeEllipseCallout">
            <a:avLst>
              <a:gd name="adj1" fmla="val -58517"/>
              <a:gd name="adj2" fmla="val -234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어디로 가야 하지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6" name="말풍선: 타원형 25">
            <a:extLst>
              <a:ext uri="{FF2B5EF4-FFF2-40B4-BE49-F238E27FC236}">
                <a16:creationId xmlns:a16="http://schemas.microsoft.com/office/drawing/2014/main" id="{F5669DE4-4DB7-8D2C-0DFD-B30A3566E7A0}"/>
              </a:ext>
            </a:extLst>
          </p:cNvPr>
          <p:cNvSpPr/>
          <p:nvPr/>
        </p:nvSpPr>
        <p:spPr>
          <a:xfrm>
            <a:off x="5234633" y="5811329"/>
            <a:ext cx="1365421" cy="595487"/>
          </a:xfrm>
          <a:prstGeom prst="wedgeEllipseCallout">
            <a:avLst>
              <a:gd name="adj1" fmla="val 50850"/>
              <a:gd name="adj2" fmla="val -400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법률에 따라 누가 잘못했는지 판단해 주세요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084873" y="3729069"/>
            <a:ext cx="9967864" cy="756979"/>
            <a:chOff x="1235798" y="2516101"/>
            <a:chExt cx="9967864" cy="107808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16101"/>
              <a:ext cx="2172529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심급 제도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1535745" y="407199"/>
            <a:ext cx="9694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법을 적용하고 판단하는 국가기관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</a:p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사법부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1260825" y="4091184"/>
            <a:ext cx="99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하나의 사건을 서로 다른 계급의 법원에서 반복하여 심판하는 제도이다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26" y="1001160"/>
            <a:ext cx="10698563" cy="860090"/>
          </a:xfrm>
          <a:prstGeom prst="rect">
            <a:avLst/>
          </a:prstGeom>
        </p:spPr>
      </p:pic>
      <p:pic>
        <p:nvPicPr>
          <p:cNvPr id="5" name="그림 4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C19A2FD8-C8F9-3077-0799-877BD55D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997472" y="2245167"/>
            <a:ext cx="1983610" cy="510637"/>
          </a:xfrm>
          <a:prstGeom prst="rect">
            <a:avLst/>
          </a:prstGeom>
        </p:spPr>
      </p:pic>
      <p:pic>
        <p:nvPicPr>
          <p:cNvPr id="6" name="그림 5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6F1D2E39-A79C-A482-0B7D-DA84EEC0C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5" y="1996735"/>
            <a:ext cx="866906" cy="436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689FB0-0620-C26D-5F9D-8DE557CD3125}"/>
              </a:ext>
            </a:extLst>
          </p:cNvPr>
          <p:cNvSpPr txBox="1"/>
          <p:nvPr/>
        </p:nvSpPr>
        <p:spPr>
          <a:xfrm>
            <a:off x="3122371" y="2118387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사법부의 역할을 파악하고 법원의 역할과 조직을 이해한다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54820CC-0A5B-34C8-3932-80B93787DD0B}"/>
              </a:ext>
            </a:extLst>
          </p:cNvPr>
          <p:cNvGrpSpPr/>
          <p:nvPr/>
        </p:nvGrpSpPr>
        <p:grpSpPr>
          <a:xfrm>
            <a:off x="1112068" y="2698886"/>
            <a:ext cx="9967864" cy="860090"/>
            <a:chOff x="1235798" y="2516101"/>
            <a:chExt cx="9967864" cy="1078080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07AA0A0-54AA-54AD-860A-2D5EAD07DC81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C8242A1F-B555-E159-F285-DAFA8A8C2081}"/>
                </a:ext>
              </a:extLst>
            </p:cNvPr>
            <p:cNvSpPr/>
            <p:nvPr/>
          </p:nvSpPr>
          <p:spPr>
            <a:xfrm>
              <a:off x="1235798" y="2516101"/>
              <a:ext cx="1430165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사법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F817BB-9D31-7757-DA4B-2D8CE22C9E2D}"/>
              </a:ext>
            </a:extLst>
          </p:cNvPr>
          <p:cNvSpPr txBox="1"/>
          <p:nvPr/>
        </p:nvSpPr>
        <p:spPr>
          <a:xfrm>
            <a:off x="1260826" y="3123136"/>
            <a:ext cx="99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법률을 해석하고 적용하는 국가 활동 </a:t>
            </a:r>
          </a:p>
        </p:txBody>
      </p:sp>
      <p:pic>
        <p:nvPicPr>
          <p:cNvPr id="13" name="그림 12" descr="하늘, 야외, 구름, 나무이(가) 표시된 사진&#10;&#10;자동 생성된 설명">
            <a:extLst>
              <a:ext uri="{FF2B5EF4-FFF2-40B4-BE49-F238E27FC236}">
                <a16:creationId xmlns:a16="http://schemas.microsoft.com/office/drawing/2014/main" id="{976DFCB8-CEF7-5154-98BF-642F0309C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3" y="4569013"/>
            <a:ext cx="3967596" cy="1946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356E7A-7FFB-7280-E69A-664F2B34FC98}"/>
              </a:ext>
            </a:extLst>
          </p:cNvPr>
          <p:cNvSpPr txBox="1"/>
          <p:nvPr/>
        </p:nvSpPr>
        <p:spPr>
          <a:xfrm>
            <a:off x="5106169" y="6204780"/>
            <a:ext cx="19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◀대법원의 전경 </a:t>
            </a:r>
          </a:p>
        </p:txBody>
      </p:sp>
    </p:spTree>
    <p:extLst>
      <p:ext uri="{BB962C8B-B14F-4D97-AF65-F5344CB8AC3E}">
        <p14:creationId xmlns:p14="http://schemas.microsoft.com/office/powerpoint/2010/main" val="2978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538018" y="486330"/>
            <a:ext cx="29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사법기관으로서의</a:t>
            </a:r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법원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5689631" y="2319356"/>
            <a:ext cx="4428936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분쟁이 발생하거나 법을 위반하여 다른 사람에게 피해를 주는 일이 생길 때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국가는 분쟁을 해결하고 사회 질서를 유지하기 위해 법률을 해석하고 구체적 사건에 적용한다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이처럼 법률을 해석하고 적용하는 국가 활동을 사법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(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司法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)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이라고 하며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사법권은 법원에서 재판을 통해 행사한다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pic>
        <p:nvPicPr>
          <p:cNvPr id="2" name="그림 1" descr="폰트, 그래픽, 상징, 그래픽 디자인이(가) 표시된 사진&#10;&#10;자동 생성된 설명">
            <a:extLst>
              <a:ext uri="{FF2B5EF4-FFF2-40B4-BE49-F238E27FC236}">
                <a16:creationId xmlns:a16="http://schemas.microsoft.com/office/drawing/2014/main" id="{EC0BCC74-A91E-AF0F-D875-818D44435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6"/>
          <a:stretch/>
        </p:blipFill>
        <p:spPr>
          <a:xfrm>
            <a:off x="2210374" y="2628283"/>
            <a:ext cx="2592452" cy="2154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CE4D9A-AC5C-038F-CA03-529BE89A1DCB}"/>
              </a:ext>
            </a:extLst>
          </p:cNvPr>
          <p:cNvSpPr txBox="1"/>
          <p:nvPr/>
        </p:nvSpPr>
        <p:spPr>
          <a:xfrm>
            <a:off x="2210374" y="4985017"/>
            <a:ext cx="322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▲대한민국 법원 상징</a:t>
            </a:r>
          </a:p>
        </p:txBody>
      </p:sp>
    </p:spTree>
    <p:extLst>
      <p:ext uri="{BB962C8B-B14F-4D97-AF65-F5344CB8AC3E}">
        <p14:creationId xmlns:p14="http://schemas.microsoft.com/office/powerpoint/2010/main" val="15546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51026" y="479950"/>
            <a:ext cx="17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사법부의 독립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519609" y="2001428"/>
            <a:ext cx="8481096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재판이 공정하게 이루어져야 국민이 부당한 일을 당하지 않고 사회 질서를 신뢰할 수 있다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재판을 공정하게 하기 위해서는 법원이 다른 기관의 간섭 없이 독립적으로 재판을 할 수 있어야 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즉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사법부의 독립이 필요하다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이를 위해 우리 헌법은 법관이 입법부나 행정부 등 어떤 외부의 간섭을 받지 않고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오직 헌법과 법률에 의하여 그 양심에 따라 판결하도록 보장하고 있다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pic>
        <p:nvPicPr>
          <p:cNvPr id="3" name="그림 2" descr="텍스트, 폰트, 스크린샷, 라인이(가) 표시된 사진&#10;&#10;자동 생성된 설명">
            <a:extLst>
              <a:ext uri="{FF2B5EF4-FFF2-40B4-BE49-F238E27FC236}">
                <a16:creationId xmlns:a16="http://schemas.microsoft.com/office/drawing/2014/main" id="{02A361B9-6E51-19F9-7ECB-B2AE37CE4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3" y="4199430"/>
            <a:ext cx="814501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979900" y="465773"/>
            <a:ext cx="17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ea typeface="G마켓 산스 TTF Bold" panose="02000000000000000000" pitchFamily="2" charset="-127"/>
              </a:rPr>
              <a:t>법원의 조직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5928199" y="2040651"/>
            <a:ext cx="4304372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법원은 최고 법원인 대법원과 각급 법원으로 구성된다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각급 법원인 고등 법원은 주로 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2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심 판결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지방 법원은 주로 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1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심 판결을 맡는다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그 밖에 특허권 관련 사건을 다루는 특허 법원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가사 사건과 소년 보호 사건을 다루는 가정 법원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행정 관련 사건을 다루는 행정 법원 등이 있다</a:t>
            </a:r>
            <a:r>
              <a:rPr lang="en-US" altLang="ko-KR" sz="20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pic>
        <p:nvPicPr>
          <p:cNvPr id="3" name="그림 2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E178161A-AC57-BEFC-ABD3-15C2A5B305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7"/>
          <a:stretch/>
        </p:blipFill>
        <p:spPr>
          <a:xfrm>
            <a:off x="1709049" y="2227229"/>
            <a:ext cx="3568862" cy="2919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74507-143D-B6D4-78EC-C972800212E3}"/>
              </a:ext>
            </a:extLst>
          </p:cNvPr>
          <p:cNvSpPr txBox="1"/>
          <p:nvPr/>
        </p:nvSpPr>
        <p:spPr>
          <a:xfrm>
            <a:off x="1959429" y="5418499"/>
            <a:ext cx="301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▲우리나라 법원의 조직</a:t>
            </a:r>
          </a:p>
        </p:txBody>
      </p:sp>
    </p:spTree>
    <p:extLst>
      <p:ext uri="{BB962C8B-B14F-4D97-AF65-F5344CB8AC3E}">
        <p14:creationId xmlns:p14="http://schemas.microsoft.com/office/powerpoint/2010/main" val="14036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1996455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715657" y="453924"/>
            <a:ext cx="17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법원의 역할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585732" y="2452302"/>
            <a:ext cx="8481096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법원의 가장 중요한 역할은 재판으로 법적 분쟁을 해결하는 일이다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특히 여러 번 재판을 받을 수 있도록 보장하는 심급 제도를 통해 국민의 자유와 권리를 보장하고 있다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또한 법원은 다른 국가 권력을 견제하는 역할도 담당한다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재판 중에 관련 법률이 헌법에 위반되는지가 문제가 될 때에는 헌법재판소에 해당 법률의 위헌 여부를 심판해 줄 것을 제청하여 입법부를 견제한다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그리고 국가 행정 작용이 법률을 위반하거나 행정부에서 만든 명령이나 규칙 등이 법률이나 헌법에 위반되는지가 재판의 전제가 될 때는 대법원에서 최종 심사하여 행정부를 견제한다</a:t>
            </a:r>
            <a:r>
              <a:rPr lang="en-US" altLang="ko-KR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8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1424298" y="433282"/>
            <a:ext cx="931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헌법재판소는 어떤 역할을 할까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43" y="502110"/>
            <a:ext cx="8986968" cy="860090"/>
          </a:xfrm>
          <a:prstGeom prst="rect">
            <a:avLst/>
          </a:prstGeom>
        </p:spPr>
      </p:pic>
      <p:pic>
        <p:nvPicPr>
          <p:cNvPr id="10" name="그림 9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2E10DA5C-3AB3-B909-6E61-E4ADFFBD8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3692769" y="1729861"/>
            <a:ext cx="2135669" cy="510637"/>
          </a:xfrm>
          <a:prstGeom prst="rect">
            <a:avLst/>
          </a:prstGeom>
        </p:spPr>
      </p:pic>
      <p:pic>
        <p:nvPicPr>
          <p:cNvPr id="12" name="그림 11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4238D90E-C0ED-4857-CA6F-7DE220E1D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35" y="1537560"/>
            <a:ext cx="866906" cy="436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6E73E3-7170-1A5E-D33D-38FEC560E9F1}"/>
              </a:ext>
            </a:extLst>
          </p:cNvPr>
          <p:cNvSpPr txBox="1"/>
          <p:nvPr/>
        </p:nvSpPr>
        <p:spPr>
          <a:xfrm>
            <a:off x="3751597" y="1573175"/>
            <a:ext cx="560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헌법재판소의 역할과 재판의 종류를 알아본다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5" name="그림 4" descr="만화 영화, 사람, 일러스트레이션이(가) 표시된 사진&#10;&#10;자동 생성된 설명">
            <a:extLst>
              <a:ext uri="{FF2B5EF4-FFF2-40B4-BE49-F238E27FC236}">
                <a16:creationId xmlns:a16="http://schemas.microsoft.com/office/drawing/2014/main" id="{446FD0D2-E72A-13B4-13AA-FCBC3D642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3" y="3560861"/>
            <a:ext cx="10926313" cy="2596895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DD4EDA2F-E0D3-AECA-49B5-3AB6F75602DB}"/>
              </a:ext>
            </a:extLst>
          </p:cNvPr>
          <p:cNvSpPr/>
          <p:nvPr/>
        </p:nvSpPr>
        <p:spPr>
          <a:xfrm>
            <a:off x="1698171" y="2892147"/>
            <a:ext cx="3989196" cy="1309404"/>
          </a:xfrm>
          <a:prstGeom prst="wedgeRoundRectCallout">
            <a:avLst>
              <a:gd name="adj1" fmla="val -23159"/>
              <a:gd name="adj2" fmla="val 703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9</a:t>
            </a:r>
            <a:r>
              <a:rPr lang="ko-KR" altLang="en-US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명의 헌법재판소 재판관은 모두 대통령이 임명하지만</a:t>
            </a:r>
            <a:r>
              <a:rPr lang="en-US" altLang="ko-KR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그중 </a:t>
            </a:r>
            <a:r>
              <a:rPr lang="en-US" altLang="ko-KR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3</a:t>
            </a:r>
            <a:r>
              <a:rPr lang="ko-KR" altLang="en-US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명은 국회에서 선출한 자를</a:t>
            </a:r>
            <a:r>
              <a:rPr lang="en-US" altLang="ko-KR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3</a:t>
            </a:r>
            <a:r>
              <a:rPr lang="ko-KR" altLang="en-US" sz="14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명은 대법원장이 지명하는 자를 임명합니다</a:t>
            </a:r>
            <a:r>
              <a:rPr lang="en-US" altLang="ko-KR" sz="18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</a:t>
            </a:r>
          </a:p>
        </p:txBody>
      </p:sp>
      <p:pic>
        <p:nvPicPr>
          <p:cNvPr id="2" name="그림 1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8C5DE980-CCDA-798A-3FB9-229226E23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5687367" y="1729860"/>
            <a:ext cx="1546468" cy="5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698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G마켓 산스 TTF Bold</vt:lpstr>
      <vt:lpstr>NanumGothicExtraBold</vt:lpstr>
      <vt:lpstr>NanumGothic</vt:lpstr>
      <vt:lpstr>나눔고딕OTF</vt:lpstr>
      <vt:lpstr>나눔스퀘어 네오 Bold</vt:lpstr>
      <vt:lpstr>나눔스퀘어 네오 Heavy</vt:lpstr>
      <vt:lpstr>나눔스퀘어OTF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134</cp:revision>
  <dcterms:created xsi:type="dcterms:W3CDTF">2024-08-13T02:16:59Z</dcterms:created>
  <dcterms:modified xsi:type="dcterms:W3CDTF">2024-08-30T08:39:32Z</dcterms:modified>
</cp:coreProperties>
</file>