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sldIdLst>
    <p:sldId id="292" r:id="rId4"/>
    <p:sldId id="313" r:id="rId5"/>
    <p:sldId id="314" r:id="rId6"/>
    <p:sldId id="317" r:id="rId7"/>
    <p:sldId id="400" r:id="rId8"/>
    <p:sldId id="315" r:id="rId9"/>
    <p:sldId id="31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530E4-7E2F-DB8D-5E44-B8F4F00FB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FFD4E1-7B71-81F6-8945-32A5A6CD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F6E95-ED23-D076-7E53-5F6A56A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6C9B9D-CCD8-8FB3-9382-D01C3A64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F7A71C-682D-4903-C4A7-008182E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3C9F-747A-5764-C9B6-0881B24B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73A4B-CBAF-9B98-6C3F-9E4FD443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5BC8A8-19D2-E3BA-0BDD-1A7E73FF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8EC7-973A-474D-0F1D-8643894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AEE4A-5D09-F74C-CF91-6AFD583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8F387C-45EC-2F26-30B2-43A7EB8A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1EC5A7-8714-568F-B98D-F9EEC0DB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7A752-2F16-C23E-2C05-9F07BF92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22D26C-65D7-B6C6-10DE-7D7A5035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363B4C-4C01-AA08-2D05-FF8CA250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9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403642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gradFill>
            <a:gsLst>
              <a:gs pos="100000">
                <a:srgbClr val="4592FA"/>
              </a:gs>
              <a:gs pos="0">
                <a:srgbClr val="46BE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9EC57F-BF39-F1D2-5519-DEA98F67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4" name="직선 연결선 17">
            <a:extLst>
              <a:ext uri="{FF2B5EF4-FFF2-40B4-BE49-F238E27FC236}">
                <a16:creationId xmlns:a16="http://schemas.microsoft.com/office/drawing/2014/main" id="{D81B1AE0-2E9A-6B7C-1357-13A5CCC825AC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A627C9-00B2-D695-0732-A26C8AE5D922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D0292EE1-E009-407F-6059-A90A14039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4DC5EEB-FD17-86E9-51EC-DAEB9CA432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40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gradFill>
            <a:gsLst>
              <a:gs pos="99000">
                <a:srgbClr val="4592FA"/>
              </a:gs>
              <a:gs pos="0">
                <a:srgbClr val="46BE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94C2E4-EB46-6B39-50B8-125038493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5" name="직선 연결선 22">
            <a:extLst>
              <a:ext uri="{FF2B5EF4-FFF2-40B4-BE49-F238E27FC236}">
                <a16:creationId xmlns:a16="http://schemas.microsoft.com/office/drawing/2014/main" id="{C5476658-F5D1-957F-3C3A-D2E3E87BDAA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9DC2A9-E279-1BFF-8E05-FFED3E8AE7EB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F9D7E941-CCE1-18B2-0170-4541C3A71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81C8A8-7CBC-4DC6-2BFD-CFD71C68C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64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57730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A4766-440B-A1D5-09DA-A864ED77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CF6E9-8D76-B5FB-8644-EB66AD41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93F800-F02C-29B5-9B74-385B129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DC4642-1943-7448-8F8A-E2EE8A1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00923-7083-ECD5-3869-D6003985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2C30-5A4F-FB84-B4C8-A59DF0DD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3A227-A046-CAFA-039B-AAC86151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58FCC-0CEE-FF20-0E6F-D8195291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3B3D8E-C93F-1860-4FD9-E3CF6C8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D1CEE2-B50F-2500-2884-D16560E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0FE4E-E240-E0F2-81CB-12A1B68A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332B7-2B50-9312-3D7A-16D9FA943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D24458-1897-389A-C14F-D801C158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45B5DE-48BA-55AB-BD9E-B4A5313B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5B31A5-7B7C-EF41-39DD-DA2E7CF5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4ED65D-775B-744A-A3F4-E8B6F9DA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501EE-3F75-0266-9D82-88B334E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1C7D2C-3AAF-31BF-64C3-22AC85D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243639-686C-1BF0-EED6-1211C100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624C4C-31BC-A972-324D-0D2E7E5C8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F5D158-759E-032A-BCF5-BBFDA9AE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31EEE9-9C17-142F-D360-6AE3EA9E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22DC9B-F654-9316-2198-443D09AD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EC904-39AB-5C38-98D8-FE553E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6411-5D5C-768D-D814-D3D7692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95FF77-065C-7B3D-907B-6032A446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DCC342-7657-298D-6DC0-52CACE2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B8EAA3-9F4C-2AAA-F748-9E6E8B7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32A8EA-DFFE-D351-974E-AF0C9A00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444899-33F9-8221-C5D6-C0F8177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A3B6AD-7EF7-D9A8-FEE3-70FB329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DE2AA-ABFE-331B-D6CC-39C0069D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85F10D-8F71-0391-73C3-283A8720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8749B-DCF5-B135-CA26-CFA2F081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F338CC-A30E-B360-FD54-9AE3598D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CF2BA5-FDBC-504F-2BEE-0E5CADF2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B32BDA-A0D3-003E-6655-E17978E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6E288-DB97-78E7-434F-213DB4A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D097C6-91EA-4F3E-07CF-BB4B7AA53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18BC9E-4397-57CC-A9D5-B78544AC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EEEDFF-818D-4681-AD10-ED7EA60F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D7C571-3D63-F29E-BCB4-95C0531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D0E9C9-E60D-562A-4D55-AB893BE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754F6D-00EC-D270-B91B-398BAE8C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63D1DD-96B6-4815-CEE4-A4BE7C4D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7977B-F275-F016-FC24-107645EEF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383B3-5DEE-48D4-BE2D-ABCBAB879060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3FEC5-72C8-6E3C-BA95-1CD94826F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36BFFC-F65D-4E61-6551-A10F7D4AC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8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도표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43F382E0-1E8D-6C30-7B4F-927F3FD36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그림 4" descr="블랙, 어둠이(가) 표시된 사진&#10;&#10;자동 생성된 설명">
            <a:extLst>
              <a:ext uri="{FF2B5EF4-FFF2-40B4-BE49-F238E27FC236}">
                <a16:creationId xmlns:a16="http://schemas.microsoft.com/office/drawing/2014/main" id="{88E52099-49CE-5638-D5B0-044A34672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8090" y="3429000"/>
            <a:ext cx="6235819" cy="792000"/>
          </a:xfrm>
        </p:spPr>
        <p:txBody>
          <a:bodyPr/>
          <a:lstStyle/>
          <a:p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</a:t>
            </a:r>
            <a:r>
              <a:rPr kumimoji="1" lang="ko-KR" altLang="en-US" dirty="0">
                <a:latin typeface="+mj-lt"/>
                <a:ea typeface="HY견고딕" panose="02030600000101010101" pitchFamily="18" charset="-127"/>
              </a:rPr>
              <a:t>핵심</a:t>
            </a:r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정리 노트</a:t>
            </a:r>
            <a:endParaRPr kumimoji="1"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PPT</a:t>
            </a:r>
            <a:endParaRPr kumimoji="1"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ko-KR">
                <a:latin typeface="HY견고딕" panose="02030600000101010101" pitchFamily="18" charset="-127"/>
                <a:ea typeface="HY견고딕" panose="02030600000101010101" pitchFamily="18" charset="-127"/>
              </a:rPr>
              <a:t>Ⅰ. </a:t>
            </a:r>
            <a:r>
              <a:rPr kumimoji="1"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통합적 관점</a:t>
            </a:r>
            <a:endParaRPr kumimoji="1"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19727" y="69967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17A71BA-E26D-0983-AB19-2F0105E6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8" y="1491359"/>
            <a:ext cx="2436274" cy="35473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69DD9B1-EA7A-3293-14FB-8F21D4F5F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7" t="7449" r="1129" b="3966"/>
          <a:stretch/>
        </p:blipFill>
        <p:spPr>
          <a:xfrm>
            <a:off x="3297843" y="2424968"/>
            <a:ext cx="5874589" cy="294016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7D887EA-4E35-A179-76D6-5F1C9127F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290" y="2237719"/>
            <a:ext cx="1333500" cy="14573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4BD8D03-132D-570B-4772-D886CC261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038" y="1397713"/>
            <a:ext cx="1771650" cy="18097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7B69E81-736E-005E-DB14-1C8280758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271" y="4630099"/>
            <a:ext cx="1852366" cy="14700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8F4EA3-BE61-F9B6-08F0-696435D5B6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957" y="3950294"/>
            <a:ext cx="880535" cy="84208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A6AD17F-1225-B846-CE4D-9B4DCE3E7F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5927" y="4535686"/>
            <a:ext cx="1503871" cy="14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D78D98-E1DC-554F-F2EF-B65A5E95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47" y="1599419"/>
            <a:ext cx="2637089" cy="33129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9AED9B2-85C1-B9DB-81E2-4B50AE7348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10"/>
          <a:stretch/>
        </p:blipFill>
        <p:spPr>
          <a:xfrm>
            <a:off x="3033037" y="1552497"/>
            <a:ext cx="6830568" cy="49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시간적 관점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역사적 사실을 찾고 현재와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관련지어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의미를 부여하는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공간적 관점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 생활과 사회 현상을 위치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장소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지역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이동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분포 유형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지역 간 네트워크 등의 공간적 맥락에서 살펴보는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사회적 관점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특정한 사회 현상이 나타나게 된 배경을 사회 구조나 제도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 등의 측면에서 이해하는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윤리적 관점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인간의 행위를 도덕적 기준에서 탐색하고 바람직한 삶의 모습을 살펴보는 것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4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B405C55-3EF0-04F3-702D-8614077D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9EA6F-386D-6634-50AD-771B0DA3E5FD}"/>
              </a:ext>
            </a:extLst>
          </p:cNvPr>
          <p:cNvSpPr txBox="1"/>
          <p:nvPr/>
        </p:nvSpPr>
        <p:spPr>
          <a:xfrm>
            <a:off x="1430848" y="2971182"/>
            <a:ext cx="8642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통합적 관점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시간적 관점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공간적 관점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 관점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윤리적 관점을 종합적으로 고려하여 살펴보는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네 가지 관점에서 사회 현상을 이해하는 데 필요한 탐구 주제를 선정한 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관련된 자료를 수집하여 분석한 다음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탐구한 내용을 종합하여 해결 방안을 제시하는 형태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EE4D7-1B3F-60F5-D938-B4B219254863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삶의 실현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38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01259AA-7B69-496F-C699-9197D75DCDB0}"/>
              </a:ext>
            </a:extLst>
          </p:cNvPr>
          <p:cNvGrpSpPr/>
          <p:nvPr/>
        </p:nvGrpSpPr>
        <p:grpSpPr>
          <a:xfrm>
            <a:off x="2705256" y="490626"/>
            <a:ext cx="6043969" cy="707886"/>
            <a:chOff x="2323589" y="536808"/>
            <a:chExt cx="6043969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FCE84-67D1-A084-EB9A-5C03AEB0E2C1}"/>
                </a:ext>
              </a:extLst>
            </p:cNvPr>
            <p:cNvSpPr txBox="1"/>
            <p:nvPr/>
          </p:nvSpPr>
          <p:spPr>
            <a:xfrm>
              <a:off x="2323589" y="536808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3" name="그림 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268EF46-ADF5-1AD2-EDA2-AA38CCFB2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973549" y="3034898"/>
            <a:ext cx="148181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세상을 이해하는 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통합적 관점</a:t>
            </a:r>
          </a:p>
        </p:txBody>
      </p:sp>
      <p:cxnSp>
        <p:nvCxnSpPr>
          <p:cNvPr id="15" name="Straight Connector 69">
            <a:extLst>
              <a:ext uri="{FF2B5EF4-FFF2-40B4-BE49-F238E27FC236}">
                <a16:creationId xmlns:a16="http://schemas.microsoft.com/office/drawing/2014/main" id="{5A638814-0980-0F17-1D1F-73EA133F7F59}"/>
              </a:ext>
            </a:extLst>
          </p:cNvPr>
          <p:cNvCxnSpPr>
            <a:cxnSpLocks/>
          </p:cNvCxnSpPr>
          <p:nvPr/>
        </p:nvCxnSpPr>
        <p:spPr>
          <a:xfrm>
            <a:off x="3271982" y="1788002"/>
            <a:ext cx="0" cy="4730493"/>
          </a:xfrm>
          <a:prstGeom prst="line">
            <a:avLst/>
          </a:prstGeom>
          <a:ln w="19050">
            <a:solidFill>
              <a:srgbClr val="4592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1">
            <a:extLst>
              <a:ext uri="{FF2B5EF4-FFF2-40B4-BE49-F238E27FC236}">
                <a16:creationId xmlns:a16="http://schemas.microsoft.com/office/drawing/2014/main" id="{700235D3-D62E-3E10-AAB0-3EA02B676BD9}"/>
              </a:ext>
            </a:extLst>
          </p:cNvPr>
          <p:cNvCxnSpPr>
            <a:cxnSpLocks/>
          </p:cNvCxnSpPr>
          <p:nvPr/>
        </p:nvCxnSpPr>
        <p:spPr>
          <a:xfrm>
            <a:off x="3261503" y="1788002"/>
            <a:ext cx="507910" cy="0"/>
          </a:xfrm>
          <a:prstGeom prst="line">
            <a:avLst/>
          </a:prstGeom>
          <a:ln w="19050">
            <a:solidFill>
              <a:srgbClr val="4592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5">
            <a:extLst>
              <a:ext uri="{FF2B5EF4-FFF2-40B4-BE49-F238E27FC236}">
                <a16:creationId xmlns:a16="http://schemas.microsoft.com/office/drawing/2014/main" id="{805F7FA9-7F33-4B0D-CE12-FB14019E0381}"/>
              </a:ext>
            </a:extLst>
          </p:cNvPr>
          <p:cNvCxnSpPr>
            <a:cxnSpLocks/>
          </p:cNvCxnSpPr>
          <p:nvPr/>
        </p:nvCxnSpPr>
        <p:spPr>
          <a:xfrm>
            <a:off x="2911111" y="3364248"/>
            <a:ext cx="341766" cy="0"/>
          </a:xfrm>
          <a:prstGeom prst="line">
            <a:avLst/>
          </a:prstGeom>
          <a:ln w="19050">
            <a:solidFill>
              <a:srgbClr val="4592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6579F24-F334-32B1-9AAC-3461200CF5A3}"/>
              </a:ext>
            </a:extLst>
          </p:cNvPr>
          <p:cNvSpPr/>
          <p:nvPr/>
        </p:nvSpPr>
        <p:spPr>
          <a:xfrm>
            <a:off x="3771514" y="1292724"/>
            <a:ext cx="1724955" cy="801130"/>
          </a:xfrm>
          <a:prstGeom prst="roundRect">
            <a:avLst>
              <a:gd name="adj" fmla="val 28528"/>
            </a:avLst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A9EC56-2C2A-F550-F5CF-B80A881E403B}"/>
              </a:ext>
            </a:extLst>
          </p:cNvPr>
          <p:cNvSpPr txBox="1"/>
          <p:nvPr/>
        </p:nvSpPr>
        <p:spPr>
          <a:xfrm>
            <a:off x="3935402" y="1495622"/>
            <a:ext cx="13971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인간</a:t>
            </a:r>
            <a:r>
              <a:rPr lang="en-US" altLang="ko-KR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</a:t>
            </a:r>
            <a:r>
              <a:rPr lang="en-US" altLang="ko-KR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환경을</a:t>
            </a:r>
            <a:endParaRPr lang="en-US" altLang="ko-KR" sz="1400" spc="-8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바라보는 관점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0" name="Straight Connector 71">
            <a:extLst>
              <a:ext uri="{FF2B5EF4-FFF2-40B4-BE49-F238E27FC236}">
                <a16:creationId xmlns:a16="http://schemas.microsoft.com/office/drawing/2014/main" id="{01E6CFCD-62E6-B537-E479-FE977BF2FC1A}"/>
              </a:ext>
            </a:extLst>
          </p:cNvPr>
          <p:cNvCxnSpPr>
            <a:cxnSpLocks/>
          </p:cNvCxnSpPr>
          <p:nvPr/>
        </p:nvCxnSpPr>
        <p:spPr>
          <a:xfrm>
            <a:off x="5496469" y="1774777"/>
            <a:ext cx="507910" cy="0"/>
          </a:xfrm>
          <a:prstGeom prst="line">
            <a:avLst/>
          </a:prstGeom>
          <a:ln w="19050">
            <a:solidFill>
              <a:srgbClr val="4592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9331B8E-BF06-818D-332A-F8F328AE17BB}"/>
              </a:ext>
            </a:extLst>
          </p:cNvPr>
          <p:cNvSpPr/>
          <p:nvPr/>
        </p:nvSpPr>
        <p:spPr>
          <a:xfrm>
            <a:off x="6024614" y="1433296"/>
            <a:ext cx="4989641" cy="4276507"/>
          </a:xfrm>
          <a:prstGeom prst="roundRect">
            <a:avLst>
              <a:gd name="adj" fmla="val 8427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CCECA847-CC17-0DB0-7A8F-D11593381213}"/>
              </a:ext>
            </a:extLst>
          </p:cNvPr>
          <p:cNvSpPr/>
          <p:nvPr/>
        </p:nvSpPr>
        <p:spPr>
          <a:xfrm>
            <a:off x="6274827" y="1926509"/>
            <a:ext cx="4271351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과거부터 현재까지 변화 과정을 따라가며 시대적 배경과 맥락을 중심으로 사회 현상을 살펴 보는 관점은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?</a:t>
            </a:r>
            <a:endParaRPr lang="en-US" altLang="ko-KR" sz="12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AE33A-5785-F6F7-95DE-5D05E3FC34A6}"/>
              </a:ext>
            </a:extLst>
          </p:cNvPr>
          <p:cNvSpPr txBox="1"/>
          <p:nvPr/>
        </p:nvSpPr>
        <p:spPr>
          <a:xfrm flipH="1">
            <a:off x="7994154" y="1625436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시간적 관점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2ADB0-EECE-B384-4F6F-AF186C40CB39}"/>
              </a:ext>
            </a:extLst>
          </p:cNvPr>
          <p:cNvSpPr txBox="1"/>
          <p:nvPr/>
        </p:nvSpPr>
        <p:spPr>
          <a:xfrm flipH="1">
            <a:off x="8088804" y="4645740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윤리적 관점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6DFEC13B-5848-A136-099D-DF169154CA38}"/>
              </a:ext>
            </a:extLst>
          </p:cNvPr>
          <p:cNvSpPr/>
          <p:nvPr/>
        </p:nvSpPr>
        <p:spPr>
          <a:xfrm>
            <a:off x="6227044" y="4985008"/>
            <a:ext cx="4486239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인간 행위를 도덕적 기준에서 탐색하고 </a:t>
            </a:r>
            <a:endParaRPr lang="en-US" altLang="ko-KR" sz="1200" spc="-15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  <a:p>
            <a:pPr algn="ctr" latinLnBrk="0">
              <a:lnSpc>
                <a:spcPct val="130000"/>
              </a:lnSpc>
              <a:defRPr/>
            </a:pP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바람직한 삶의 모습을 살펴보는 관점은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?</a:t>
            </a:r>
            <a:endParaRPr lang="en-US" altLang="ko-KR" sz="12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CDA929-0E7F-D6C2-585C-6D758D85444F}"/>
              </a:ext>
            </a:extLst>
          </p:cNvPr>
          <p:cNvSpPr txBox="1"/>
          <p:nvPr/>
        </p:nvSpPr>
        <p:spPr>
          <a:xfrm flipH="1">
            <a:off x="8052424" y="2623667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공간적 관점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F4751C97-559E-9C9A-BA2F-1EF6E33A3C2D}"/>
              </a:ext>
            </a:extLst>
          </p:cNvPr>
          <p:cNvSpPr/>
          <p:nvPr/>
        </p:nvSpPr>
        <p:spPr>
          <a:xfrm>
            <a:off x="6167384" y="2952629"/>
            <a:ext cx="4271351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인간 생활과 사회 현상을 위치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장소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지역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이동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분포 유형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지역 간 네트워크 등 공간적 맥락에서 살펴보는 관점은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??</a:t>
            </a:r>
            <a:endParaRPr lang="en-US" altLang="ko-KR" sz="12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FCA8E6-2503-D1F8-E22E-F8C83BFF513D}"/>
              </a:ext>
            </a:extLst>
          </p:cNvPr>
          <p:cNvSpPr txBox="1"/>
          <p:nvPr/>
        </p:nvSpPr>
        <p:spPr>
          <a:xfrm flipH="1">
            <a:off x="8052424" y="3730935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관점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728D5B7B-67CD-7E64-2404-11088F9B1F98}"/>
              </a:ext>
            </a:extLst>
          </p:cNvPr>
          <p:cNvSpPr/>
          <p:nvPr/>
        </p:nvSpPr>
        <p:spPr>
          <a:xfrm>
            <a:off x="6167384" y="3992273"/>
            <a:ext cx="4486239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특정한 사회 현상이 나타나게 된 배경을 사회 구조나 제도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정치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경제 등의 측면에서 이해하는 관점은</a:t>
            </a:r>
            <a:r>
              <a:rPr lang="en-US" altLang="ko-KR" sz="1200" spc="-1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?</a:t>
            </a:r>
            <a:endParaRPr lang="en-US" altLang="ko-KR" sz="12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pic>
        <p:nvPicPr>
          <p:cNvPr id="23" name="그림 22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0B04C6D3-4E5A-26E5-4BC1-A5538EE3A6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7829119" y="1569678"/>
            <a:ext cx="1239234" cy="406430"/>
          </a:xfrm>
          <a:prstGeom prst="rect">
            <a:avLst/>
          </a:prstGeom>
        </p:spPr>
      </p:pic>
      <p:pic>
        <p:nvPicPr>
          <p:cNvPr id="36" name="그림 35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33922D7D-244E-476B-4BDB-E8ED632DDE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7865266" y="2509570"/>
            <a:ext cx="1239234" cy="406430"/>
          </a:xfrm>
          <a:prstGeom prst="rect">
            <a:avLst/>
          </a:prstGeom>
        </p:spPr>
      </p:pic>
      <p:pic>
        <p:nvPicPr>
          <p:cNvPr id="37" name="그림 36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C18A8B06-670F-8046-4C17-AE21CBC5C8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7920365" y="4550247"/>
            <a:ext cx="1239234" cy="406430"/>
          </a:xfrm>
          <a:prstGeom prst="rect">
            <a:avLst/>
          </a:prstGeom>
        </p:spPr>
      </p:pic>
      <p:pic>
        <p:nvPicPr>
          <p:cNvPr id="38" name="그림 37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25D98309-176D-1454-B15B-27B4B029E4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7920365" y="3628311"/>
            <a:ext cx="1239234" cy="4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06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B3232DE4-26C0-BFF3-688D-3F044E0A5FC4}"/>
              </a:ext>
            </a:extLst>
          </p:cNvPr>
          <p:cNvSpPr/>
          <p:nvPr/>
        </p:nvSpPr>
        <p:spPr>
          <a:xfrm>
            <a:off x="3771514" y="1292724"/>
            <a:ext cx="1724955" cy="801130"/>
          </a:xfrm>
          <a:prstGeom prst="roundRect">
            <a:avLst>
              <a:gd name="adj" fmla="val 28528"/>
            </a:avLst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01259AA-7B69-496F-C699-9197D75DCDB0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FCE84-67D1-A084-EB9A-5C03AEB0E2C1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3" name="그림 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268EF46-ADF5-1AD2-EDA2-AA38CCFB2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A9EC56-2C2A-F550-F5CF-B80A881E403B}"/>
              </a:ext>
            </a:extLst>
          </p:cNvPr>
          <p:cNvSpPr txBox="1"/>
          <p:nvPr/>
        </p:nvSpPr>
        <p:spPr>
          <a:xfrm>
            <a:off x="3935403" y="1520079"/>
            <a:ext cx="13971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인간</a:t>
            </a:r>
            <a:r>
              <a:rPr lang="en-US" altLang="ko-KR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</a:t>
            </a:r>
            <a:r>
              <a:rPr lang="en-US" altLang="ko-KR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환경을</a:t>
            </a:r>
            <a:endParaRPr lang="en-US" altLang="ko-KR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바라보는 관점</a:t>
            </a:r>
          </a:p>
        </p:txBody>
      </p:sp>
      <p:cxnSp>
        <p:nvCxnSpPr>
          <p:cNvPr id="2" name="Straight Connector 69">
            <a:extLst>
              <a:ext uri="{FF2B5EF4-FFF2-40B4-BE49-F238E27FC236}">
                <a16:creationId xmlns:a16="http://schemas.microsoft.com/office/drawing/2014/main" id="{86419137-96FD-9A44-D3F4-38C50A912F3B}"/>
              </a:ext>
            </a:extLst>
          </p:cNvPr>
          <p:cNvCxnSpPr>
            <a:cxnSpLocks/>
          </p:cNvCxnSpPr>
          <p:nvPr/>
        </p:nvCxnSpPr>
        <p:spPr>
          <a:xfrm>
            <a:off x="3257048" y="1580461"/>
            <a:ext cx="0" cy="4461269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1">
            <a:extLst>
              <a:ext uri="{FF2B5EF4-FFF2-40B4-BE49-F238E27FC236}">
                <a16:creationId xmlns:a16="http://schemas.microsoft.com/office/drawing/2014/main" id="{6D52AABC-30F8-A248-E0E0-65C11C77D44F}"/>
              </a:ext>
            </a:extLst>
          </p:cNvPr>
          <p:cNvCxnSpPr>
            <a:cxnSpLocks/>
          </p:cNvCxnSpPr>
          <p:nvPr/>
        </p:nvCxnSpPr>
        <p:spPr>
          <a:xfrm>
            <a:off x="3264597" y="1593261"/>
            <a:ext cx="50791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5">
            <a:extLst>
              <a:ext uri="{FF2B5EF4-FFF2-40B4-BE49-F238E27FC236}">
                <a16:creationId xmlns:a16="http://schemas.microsoft.com/office/drawing/2014/main" id="{2C632CB0-0B2F-83C0-867F-8500E4E3298A}"/>
              </a:ext>
            </a:extLst>
          </p:cNvPr>
          <p:cNvCxnSpPr>
            <a:cxnSpLocks/>
          </p:cNvCxnSpPr>
          <p:nvPr/>
        </p:nvCxnSpPr>
        <p:spPr>
          <a:xfrm>
            <a:off x="2915282" y="3301353"/>
            <a:ext cx="341766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1">
            <a:extLst>
              <a:ext uri="{FF2B5EF4-FFF2-40B4-BE49-F238E27FC236}">
                <a16:creationId xmlns:a16="http://schemas.microsoft.com/office/drawing/2014/main" id="{A5BF0947-0C6E-A324-B848-34BC17945318}"/>
              </a:ext>
            </a:extLst>
          </p:cNvPr>
          <p:cNvCxnSpPr>
            <a:cxnSpLocks/>
          </p:cNvCxnSpPr>
          <p:nvPr/>
        </p:nvCxnSpPr>
        <p:spPr>
          <a:xfrm>
            <a:off x="3268922" y="6041730"/>
            <a:ext cx="50791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1">
            <a:extLst>
              <a:ext uri="{FF2B5EF4-FFF2-40B4-BE49-F238E27FC236}">
                <a16:creationId xmlns:a16="http://schemas.microsoft.com/office/drawing/2014/main" id="{3A36B469-8F13-8119-31B4-FFB413A9E210}"/>
              </a:ext>
            </a:extLst>
          </p:cNvPr>
          <p:cNvCxnSpPr>
            <a:cxnSpLocks/>
          </p:cNvCxnSpPr>
          <p:nvPr/>
        </p:nvCxnSpPr>
        <p:spPr>
          <a:xfrm>
            <a:off x="5511265" y="6033104"/>
            <a:ext cx="50791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71">
            <a:extLst>
              <a:ext uri="{FF2B5EF4-FFF2-40B4-BE49-F238E27FC236}">
                <a16:creationId xmlns:a16="http://schemas.microsoft.com/office/drawing/2014/main" id="{23818F7C-CCD7-B82C-7C52-A507CF87EF30}"/>
              </a:ext>
            </a:extLst>
          </p:cNvPr>
          <p:cNvCxnSpPr>
            <a:cxnSpLocks/>
          </p:cNvCxnSpPr>
          <p:nvPr/>
        </p:nvCxnSpPr>
        <p:spPr>
          <a:xfrm>
            <a:off x="5526570" y="1610736"/>
            <a:ext cx="50791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8B3BDA0-50AD-F05D-90E6-B19D04BBD973}"/>
              </a:ext>
            </a:extLst>
          </p:cNvPr>
          <p:cNvSpPr/>
          <p:nvPr/>
        </p:nvSpPr>
        <p:spPr>
          <a:xfrm>
            <a:off x="3784236" y="5565276"/>
            <a:ext cx="1724955" cy="801130"/>
          </a:xfrm>
          <a:prstGeom prst="roundRect">
            <a:avLst>
              <a:gd name="adj" fmla="val 28528"/>
            </a:avLst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85D00D-E95E-E93A-0A25-DCE71EEE822B}"/>
              </a:ext>
            </a:extLst>
          </p:cNvPr>
          <p:cNvSpPr txBox="1"/>
          <p:nvPr/>
        </p:nvSpPr>
        <p:spPr>
          <a:xfrm>
            <a:off x="4100698" y="5794422"/>
            <a:ext cx="11201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BFBF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통합적 관점의 </a:t>
            </a:r>
            <a:endParaRPr lang="en-US" altLang="ko-KR" sz="1400" spc="-8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BFBF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BFBF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BFBF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0065B6A9-A613-367E-B3BA-931D0CDF9042}"/>
              </a:ext>
            </a:extLst>
          </p:cNvPr>
          <p:cNvSpPr/>
          <p:nvPr/>
        </p:nvSpPr>
        <p:spPr>
          <a:xfrm>
            <a:off x="6003386" y="1249922"/>
            <a:ext cx="4805038" cy="832836"/>
          </a:xfrm>
          <a:prstGeom prst="roundRect">
            <a:avLst>
              <a:gd name="adj" fmla="val 24105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D804519-FC06-06EB-EC0A-3DDE5A6B8988}"/>
              </a:ext>
            </a:extLst>
          </p:cNvPr>
          <p:cNvGrpSpPr/>
          <p:nvPr/>
        </p:nvGrpSpPr>
        <p:grpSpPr>
          <a:xfrm>
            <a:off x="6157522" y="1558618"/>
            <a:ext cx="4443528" cy="215444"/>
            <a:chOff x="5709668" y="1077356"/>
            <a:chExt cx="4443528" cy="2154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04E78D-2052-39F6-2D82-FA3ECB4182B3}"/>
                </a:ext>
              </a:extLst>
            </p:cNvPr>
            <p:cNvSpPr txBox="1"/>
            <p:nvPr/>
          </p:nvSpPr>
          <p:spPr>
            <a:xfrm flipH="1">
              <a:off x="5709668" y="1077356"/>
              <a:ext cx="10505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•</a:t>
              </a:r>
              <a:r>
                <a:rPr lang="ko-KR" altLang="en-US" sz="14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시간적 관점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CA0711-9386-3F81-6A84-995CEA14A84F}"/>
                </a:ext>
              </a:extLst>
            </p:cNvPr>
            <p:cNvSpPr txBox="1"/>
            <p:nvPr/>
          </p:nvSpPr>
          <p:spPr>
            <a:xfrm flipH="1">
              <a:off x="6840311" y="1077356"/>
              <a:ext cx="10505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•</a:t>
              </a:r>
              <a:r>
                <a:rPr lang="ko-KR" altLang="en-US" sz="14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공간적 관점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F3459D-1409-2B2B-5A0E-7552F9E27AEA}"/>
                </a:ext>
              </a:extLst>
            </p:cNvPr>
            <p:cNvSpPr txBox="1"/>
            <p:nvPr/>
          </p:nvSpPr>
          <p:spPr>
            <a:xfrm flipH="1">
              <a:off x="7971993" y="1077356"/>
              <a:ext cx="10505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•</a:t>
              </a:r>
              <a:r>
                <a:rPr lang="ko-KR" altLang="en-US" sz="14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사회적 관점</a:t>
              </a:r>
              <a:endPara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DBA9EF-0A68-9B80-20E7-C83FE4225994}"/>
                </a:ext>
              </a:extLst>
            </p:cNvPr>
            <p:cNvSpPr txBox="1"/>
            <p:nvPr/>
          </p:nvSpPr>
          <p:spPr>
            <a:xfrm flipH="1">
              <a:off x="9102636" y="1077356"/>
              <a:ext cx="10505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•</a:t>
              </a:r>
              <a:r>
                <a:rPr lang="ko-KR" altLang="en-US" sz="14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592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윤리적 관점</a:t>
              </a:r>
              <a:endPara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C43013C9-020E-7CF0-4C16-CFE1DA470560}"/>
              </a:ext>
            </a:extLst>
          </p:cNvPr>
          <p:cNvSpPr/>
          <p:nvPr/>
        </p:nvSpPr>
        <p:spPr>
          <a:xfrm>
            <a:off x="6095548" y="2877380"/>
            <a:ext cx="4805038" cy="3616041"/>
          </a:xfrm>
          <a:prstGeom prst="roundRect">
            <a:avLst>
              <a:gd name="adj" fmla="val 8427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D21726CE-D119-E69C-1FF4-5F1092A9543A}"/>
              </a:ext>
            </a:extLst>
          </p:cNvPr>
          <p:cNvSpPr/>
          <p:nvPr/>
        </p:nvSpPr>
        <p:spPr>
          <a:xfrm>
            <a:off x="6463011" y="3346063"/>
            <a:ext cx="4271351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시간적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공간적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사회적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윤리적 관점을 종합적으로 </a:t>
            </a:r>
            <a:endParaRPr lang="en-US" altLang="ko-KR" sz="12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  <a:p>
            <a:pPr algn="ctr" latinLnBrk="0">
              <a:lnSpc>
                <a:spcPct val="130000"/>
              </a:lnSpc>
              <a:defRPr/>
            </a:pP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고려하여 현상을 살펴보는 관점은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?</a:t>
            </a:r>
            <a:endParaRPr lang="en-US" altLang="ko-KR" sz="12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8FCDD1-D2E5-7DF0-C298-621755C705EE}"/>
              </a:ext>
            </a:extLst>
          </p:cNvPr>
          <p:cNvSpPr txBox="1"/>
          <p:nvPr/>
        </p:nvSpPr>
        <p:spPr>
          <a:xfrm flipH="1">
            <a:off x="8073406" y="3077783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통합적 관점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20F061-B57C-D7EC-D0E9-D4019F152A47}"/>
              </a:ext>
            </a:extLst>
          </p:cNvPr>
          <p:cNvSpPr txBox="1"/>
          <p:nvPr/>
        </p:nvSpPr>
        <p:spPr>
          <a:xfrm flipH="1">
            <a:off x="8037484" y="4214878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필요성</a:t>
            </a: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9E10A2ED-9C4C-A983-AAAE-CBAD6BC0F289}"/>
              </a:ext>
            </a:extLst>
          </p:cNvPr>
          <p:cNvSpPr/>
          <p:nvPr/>
        </p:nvSpPr>
        <p:spPr>
          <a:xfrm>
            <a:off x="6693612" y="4488825"/>
            <a:ext cx="3738303" cy="455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오늘 날 사회 문제는 한 가지 관점만으로는 해결책을 </a:t>
            </a:r>
            <a:r>
              <a:rPr lang="ko-KR" altLang="en-US" sz="12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찾기어려움</a:t>
            </a:r>
            <a:r>
              <a:rPr lang="en-US" altLang="ko-KR" sz="1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82BE5F2F-0F46-5B30-D05B-56E7B4C72C9B}"/>
              </a:ext>
            </a:extLst>
          </p:cNvPr>
          <p:cNvSpPr/>
          <p:nvPr/>
        </p:nvSpPr>
        <p:spPr>
          <a:xfrm>
            <a:off x="6334793" y="5891076"/>
            <a:ext cx="4486239" cy="20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√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 </a:t>
            </a: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인간과 사회에 관한 통찰력을 기를 수 있음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  <a:endParaRPr lang="en-US" altLang="ko-KR" sz="12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97E25A-3CF3-42F8-79FB-4240461F5599}"/>
              </a:ext>
            </a:extLst>
          </p:cNvPr>
          <p:cNvSpPr txBox="1"/>
          <p:nvPr/>
        </p:nvSpPr>
        <p:spPr>
          <a:xfrm flipH="1">
            <a:off x="8076983" y="5083938"/>
            <a:ext cx="1050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특징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3F26ACCB-2CC0-8AE0-835C-0C2288829AE7}"/>
              </a:ext>
            </a:extLst>
          </p:cNvPr>
          <p:cNvSpPr/>
          <p:nvPr/>
        </p:nvSpPr>
        <p:spPr>
          <a:xfrm>
            <a:off x="6132573" y="5362654"/>
            <a:ext cx="4932226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latinLnBrk="0">
              <a:lnSpc>
                <a:spcPct val="130000"/>
              </a:lnSpc>
              <a:defRPr/>
            </a:pP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√ 복잡한 사회 현상을 정확히 이해하고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, </a:t>
            </a: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사회 문제에 관한 </a:t>
            </a:r>
            <a:endParaRPr lang="en-US" altLang="ko-KR" sz="12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  <a:p>
            <a:pPr algn="ctr" latinLnBrk="0">
              <a:lnSpc>
                <a:spcPct val="130000"/>
              </a:lnSpc>
              <a:defRPr/>
            </a:pP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     근본적인 해결책을 찾는 데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 </a:t>
            </a:r>
            <a:r>
              <a:rPr lang="ko-KR" altLang="en-US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도움을 줄 수 있음</a:t>
            </a:r>
            <a:r>
              <a:rPr lang="en-US" altLang="ko-KR" sz="120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  <a:endParaRPr lang="en-US" altLang="ko-KR" sz="12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pic>
        <p:nvPicPr>
          <p:cNvPr id="36" name="그림 35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33922D7D-244E-476B-4BDB-E8ED632DDE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8037484" y="2982290"/>
            <a:ext cx="1239234" cy="406430"/>
          </a:xfrm>
          <a:prstGeom prst="rect">
            <a:avLst/>
          </a:prstGeom>
        </p:spPr>
      </p:pic>
      <p:pic>
        <p:nvPicPr>
          <p:cNvPr id="61" name="그림 60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4CA20F40-4503-A920-85DB-D365AF72BD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9088044" y="4430322"/>
            <a:ext cx="598064" cy="406430"/>
          </a:xfrm>
          <a:prstGeom prst="rect">
            <a:avLst/>
          </a:prstGeom>
        </p:spPr>
      </p:pic>
      <p:pic>
        <p:nvPicPr>
          <p:cNvPr id="62" name="그림 61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CF29DE40-EF85-5256-5D70-53E086A302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8489064" y="5840563"/>
            <a:ext cx="598980" cy="406430"/>
          </a:xfrm>
          <a:prstGeom prst="rect">
            <a:avLst/>
          </a:prstGeom>
        </p:spPr>
      </p:pic>
      <p:pic>
        <p:nvPicPr>
          <p:cNvPr id="63" name="그림 62" descr="텍스트, 스크린샷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6860F837-7A5D-B252-42E1-4F1ECFA495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30508" r="62970" b="65549"/>
          <a:stretch/>
        </p:blipFill>
        <p:spPr>
          <a:xfrm>
            <a:off x="8598686" y="5321076"/>
            <a:ext cx="418565" cy="406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184AC-401A-9F18-EF6D-E3BC041E8339}"/>
              </a:ext>
            </a:extLst>
          </p:cNvPr>
          <p:cNvSpPr txBox="1"/>
          <p:nvPr/>
        </p:nvSpPr>
        <p:spPr>
          <a:xfrm>
            <a:off x="973549" y="3034898"/>
            <a:ext cx="148181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세상을 이해하는 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통합적 관점</a:t>
            </a:r>
          </a:p>
        </p:txBody>
      </p:sp>
    </p:spTree>
    <p:extLst>
      <p:ext uri="{BB962C8B-B14F-4D97-AF65-F5344CB8AC3E}">
        <p14:creationId xmlns:p14="http://schemas.microsoft.com/office/powerpoint/2010/main" val="32256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320</Words>
  <Application>Microsoft Office PowerPoint</Application>
  <PresentationFormat>와이드스크린</PresentationFormat>
  <Paragraphs>53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G마켓 산스 TTF Bold</vt:lpstr>
      <vt:lpstr>HY견고딕</vt:lpstr>
      <vt:lpstr>NanumGothicExtraBold</vt:lpstr>
      <vt:lpstr>NanumGothic</vt:lpstr>
      <vt:lpstr>맑은 고딕</vt:lpstr>
      <vt:lpstr>Arial</vt:lpstr>
      <vt:lpstr>Office 테마</vt:lpstr>
      <vt:lpstr>내지 마스터</vt:lpstr>
      <vt:lpstr>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USER</cp:lastModifiedBy>
  <cp:revision>18</cp:revision>
  <dcterms:created xsi:type="dcterms:W3CDTF">2024-07-30T05:05:06Z</dcterms:created>
  <dcterms:modified xsi:type="dcterms:W3CDTF">2024-08-30T08:25:44Z</dcterms:modified>
</cp:coreProperties>
</file>