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authors.xml" ContentType="application/vnd.ms-powerpoint.author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9"/>
  </p:notesMasterIdLst>
  <p:sldIdLst>
    <p:sldId id="281" r:id="rId2"/>
    <p:sldId id="282" r:id="rId3"/>
    <p:sldId id="284" r:id="rId4"/>
    <p:sldId id="291" r:id="rId5"/>
    <p:sldId id="288" r:id="rId6"/>
    <p:sldId id="310" r:id="rId7"/>
    <p:sldId id="292" r:id="rId8"/>
    <p:sldId id="295" r:id="rId9"/>
    <p:sldId id="294" r:id="rId10"/>
    <p:sldId id="304" r:id="rId11"/>
    <p:sldId id="305" r:id="rId12"/>
    <p:sldId id="298" r:id="rId13"/>
    <p:sldId id="299" r:id="rId14"/>
    <p:sldId id="300" r:id="rId15"/>
    <p:sldId id="311" r:id="rId16"/>
    <p:sldId id="308" r:id="rId17"/>
    <p:sldId id="309" r:id="rId18"/>
  </p:sldIdLst>
  <p:sldSz cx="12192000" cy="6858000"/>
  <p:notesSz cx="6858000" cy="9144000"/>
  <p:embeddedFontLst>
    <p:embeddedFont>
      <p:font typeface="나눔스퀘어" panose="020B0600000101010101" pitchFamily="50" charset="-127"/>
      <p:regular r:id="rId20"/>
    </p:embeddedFont>
    <p:embeddedFont>
      <p:font typeface="문화재돌봄체 Regular" panose="020B0000000000000000" pitchFamily="50" charset="-127"/>
      <p:regular r:id="rId21"/>
    </p:embeddedFont>
    <p:embeddedFont>
      <p:font typeface="62570체" panose="02000000000000000000" pitchFamily="2" charset="-127"/>
      <p:regular r:id="rId22"/>
    </p:embeddedFont>
    <p:embeddedFont>
      <p:font typeface="나눔고딕OTF" panose="020D0604000000000000" pitchFamily="34" charset="-127"/>
      <p:regular r:id="rId23"/>
      <p:bold r:id="rId24"/>
    </p:embeddedFont>
    <p:embeddedFont>
      <p:font typeface="맑은 고딕" panose="020B0503020000020004" pitchFamily="50" charset="-127"/>
      <p:regular r:id="rId25"/>
      <p:bold r:id="rId26"/>
    </p:embeddedFont>
    <p:embeddedFont>
      <p:font typeface="나눔고딕" panose="020D0604000000000000" pitchFamily="50" charset="-127"/>
      <p:regular r:id="rId27"/>
      <p:bold r:id="rId28"/>
    </p:embeddedFont>
    <p:embeddedFont>
      <p:font typeface="나눔명조 옛한글" panose="02020603020101020101" pitchFamily="18" charset="-127"/>
      <p:regular r:id="rId29"/>
    </p:embeddedFont>
    <p:embeddedFont>
      <p:font typeface="나눔바른고딕 옛한글" panose="020B0603020101020101" pitchFamily="50" charset="-127"/>
      <p:regular r:id="rId30"/>
    </p:embeddedFont>
    <p:embeddedFont>
      <p:font typeface="나눔스퀘어 Bold" panose="020B0600000101010101" pitchFamily="50" charset="-127"/>
      <p:bold r:id="rId31"/>
    </p:embeddedFont>
    <p:embeddedFont>
      <p:font typeface="경기천년바탕OTF Regular" panose="02020503020101020101" pitchFamily="18" charset="-127"/>
      <p:regular r:id="rId32"/>
    </p:embeddedFont>
    <p:embeddedFont>
      <p:font typeface="Mapo배낭여행" panose="02000500000000000000" pitchFamily="2" charset="-127"/>
      <p:regular r:id="rId33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68DBF29-173B-1EE4-E980-EBF86C79181A}" name="Editor" initials="E" userId="Editor" providerId="Non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78C5C"/>
    <a:srgbClr val="6171C0"/>
    <a:srgbClr val="FFFFCC"/>
    <a:srgbClr val="E3E820"/>
    <a:srgbClr val="5D8068"/>
    <a:srgbClr val="CD076F"/>
    <a:srgbClr val="FFD5D4"/>
    <a:srgbClr val="FECAD6"/>
    <a:srgbClr val="F8B6C9"/>
    <a:srgbClr val="F59DB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보통 스타일 2 - 강조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940675A-B579-460E-94D1-54222C63F5DA}" styleName="스타일 없음, 표 눈금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17292A2E-F333-43FB-9621-5CBBE7FDCDCB}" styleName="밝은 스타일 2 - 강조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073A0DAA-6AF3-43AB-8588-CEC1D06C72B9}" styleName="보통 스타일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C4B1156A-380E-4F78-BDF5-A606A8083BF9}" styleName="보통 스타일 4 - 강조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83" autoAdjust="0"/>
    <p:restoredTop sz="88000" autoAdjust="0"/>
  </p:normalViewPr>
  <p:slideViewPr>
    <p:cSldViewPr snapToGrid="0">
      <p:cViewPr varScale="1">
        <p:scale>
          <a:sx n="98" d="100"/>
          <a:sy n="98" d="100"/>
        </p:scale>
        <p:origin x="1020" y="8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21" Type="http://schemas.openxmlformats.org/officeDocument/2006/relationships/font" Target="fonts/font2.fntdata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openxmlformats.org/officeDocument/2006/relationships/font" Target="fonts/font14.fntdata"/><Relationship Id="rId38" Type="http://schemas.microsoft.com/office/2018/10/relationships/authors" Target="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font" Target="fonts/font13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49AC64-7921-49D3-B238-BDE0DF1BB862}" type="datetimeFigureOut">
              <a:rPr lang="ko-KR" altLang="en-US" smtClean="0"/>
              <a:t>2022-09-01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63F4F0-515A-42E7-AADD-978E2EB01BD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061575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63F4F0-515A-42E7-AADD-978E2EB01BDF}" type="slidenum">
              <a:rPr lang="ko-KR" altLang="en-US" smtClean="0"/>
              <a:t>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055649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63F4F0-515A-42E7-AADD-978E2EB01BDF}" type="slidenum">
              <a:rPr lang="ko-KR" altLang="en-US" smtClean="0"/>
              <a:t>12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235394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63F4F0-515A-42E7-AADD-978E2EB01BDF}" type="slidenum">
              <a:rPr lang="ko-KR" altLang="en-US" smtClean="0"/>
              <a:t>14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579237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63F4F0-515A-42E7-AADD-978E2EB01BDF}" type="slidenum">
              <a:rPr lang="ko-KR" altLang="en-US" smtClean="0"/>
              <a:t>15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8684167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63F4F0-515A-42E7-AADD-978E2EB01BDF}" type="slidenum">
              <a:rPr lang="ko-KR" altLang="en-US" smtClean="0"/>
              <a:t>16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173907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ko-KR" altLang="en-US" dirty="0">
              <a:solidFill>
                <a:srgbClr val="FF0000"/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63F4F0-515A-42E7-AADD-978E2EB01BDF}" type="slidenum">
              <a:rPr lang="ko-KR" altLang="en-US" smtClean="0"/>
              <a:t>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373314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63F4F0-515A-42E7-AADD-978E2EB01BDF}" type="slidenum">
              <a:rPr lang="ko-KR" altLang="en-US" smtClean="0"/>
              <a:t>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396802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ko-KR" altLang="en-US" dirty="0">
              <a:solidFill>
                <a:srgbClr val="FF0000"/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63F4F0-515A-42E7-AADD-978E2EB01BDF}" type="slidenum">
              <a:rPr lang="ko-KR" altLang="en-US" smtClean="0"/>
              <a:t>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576500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dirty="0">
              <a:solidFill>
                <a:srgbClr val="FF0000"/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63F4F0-515A-42E7-AADD-978E2EB01BDF}" type="slidenum">
              <a:rPr lang="ko-KR" altLang="en-US" smtClean="0"/>
              <a:t>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519197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63F4F0-515A-42E7-AADD-978E2EB01BDF}" type="slidenum">
              <a:rPr lang="ko-KR" altLang="en-US" smtClean="0"/>
              <a:t>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764664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63F4F0-515A-42E7-AADD-978E2EB01BDF}" type="slidenum">
              <a:rPr lang="ko-KR" altLang="en-US" smtClean="0"/>
              <a:t>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389090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63F4F0-515A-42E7-AADD-978E2EB01BDF}" type="slidenum">
              <a:rPr lang="ko-KR" altLang="en-US" smtClean="0"/>
              <a:t>10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144894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63F4F0-515A-42E7-AADD-978E2EB01BDF}" type="slidenum">
              <a:rPr lang="ko-KR" altLang="en-US" smtClean="0"/>
              <a:t>11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255484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7A4EAA88-98E0-75AB-3441-89EDAE45E6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9E87A063-0E43-353F-17B5-29D136C503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7ACAB0E7-7C23-EC55-3773-F4D5DD09B1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CE5B6-5B23-4AFA-B5EE-8DDEAB2627FC}" type="datetimeFigureOut">
              <a:rPr lang="ko-KR" altLang="en-US" smtClean="0"/>
              <a:t>2022-09-01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EB08E628-797F-A99C-C87E-DCEEAF02EF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C2365944-5391-5517-6D6B-7AB807BAB3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0B54D-20F4-4635-97C2-2402C59E0F9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650680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54F4E0DC-191C-CF24-A3B1-0BD52C57F9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66E32B94-445C-4F14-6820-75486F8B69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7D890C98-D747-A435-52C7-6056732893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CE5B6-5B23-4AFA-B5EE-8DDEAB2627FC}" type="datetimeFigureOut">
              <a:rPr lang="ko-KR" altLang="en-US" smtClean="0"/>
              <a:t>2022-09-01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2D74C628-526F-9AE9-3BC5-339523950C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06D2ED17-8EB0-32B1-1ADE-BE91E4728A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0B54D-20F4-4635-97C2-2402C59E0F9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184432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3CE70752-852D-80BD-A23F-605E3E82DD8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26D0FC3E-AC6B-A125-C537-BA30166979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19BBFD7A-C7D6-E760-4CA8-AB6F50ACB3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CE5B6-5B23-4AFA-B5EE-8DDEAB2627FC}" type="datetimeFigureOut">
              <a:rPr lang="ko-KR" altLang="en-US" smtClean="0"/>
              <a:t>2022-09-01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C5256B3C-6F6D-BD73-262C-0BB0768E83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BC4E6FF6-CFF2-AE2E-F569-8CEC5DC841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0B54D-20F4-4635-97C2-2402C59E0F9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661286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BFD44C6-A52A-4ABE-AB56-E5CD1558C6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D85266B4-827A-4402-25AF-8E43F9A29A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44D3AB8E-20B8-1AFB-2CE6-FC426A9BE1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CE5B6-5B23-4AFA-B5EE-8DDEAB2627FC}" type="datetimeFigureOut">
              <a:rPr lang="ko-KR" altLang="en-US" smtClean="0"/>
              <a:t>2022-09-01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92AC555B-F24E-82CA-CEA7-25EA3BA3E2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07701498-DB91-1093-87B1-20F295285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0B54D-20F4-4635-97C2-2402C59E0F9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690099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554A0002-B18C-0410-0FCA-801DBC7955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29FAAFA7-E905-D7E9-8BF2-373B3F0CF5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1E19E3DA-A434-330F-BE7A-2D986F058E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CE5B6-5B23-4AFA-B5EE-8DDEAB2627FC}" type="datetimeFigureOut">
              <a:rPr lang="ko-KR" altLang="en-US" smtClean="0"/>
              <a:t>2022-09-01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9BE8E514-5D10-5A4B-6D03-563B07CD6B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01BC5A5B-CDD1-CD50-8794-2225BECA0C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0B54D-20F4-4635-97C2-2402C59E0F9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50520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4F69981-D0D3-EA92-7A84-032C8C8D0E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FC748E77-E137-A1C5-60C5-16D96B702E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ACA6A800-2DD1-3657-CA05-23EBD03292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94254A51-A14E-ECAF-8FA0-DB143027DD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CE5B6-5B23-4AFA-B5EE-8DDEAB2627FC}" type="datetimeFigureOut">
              <a:rPr lang="ko-KR" altLang="en-US" smtClean="0"/>
              <a:t>2022-09-01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E58A7985-9B8B-2CD9-0B44-9A7BA7449F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E7BACD00-A628-4367-7D50-131A224E0B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0B54D-20F4-4635-97C2-2402C59E0F9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493144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4B9E1C3C-F88F-1A58-BAC3-202B14F048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2F6BCC38-5646-875F-47CC-E02565BCBA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10421DD8-C74F-A067-F6FC-BF1D06704B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D43DC767-AFD9-140E-3706-2EE3FEBDE18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41001825-EF73-AAD9-3B69-9851837B806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8094682E-9952-5F81-CD4F-059C220D75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CE5B6-5B23-4AFA-B5EE-8DDEAB2627FC}" type="datetimeFigureOut">
              <a:rPr lang="ko-KR" altLang="en-US" smtClean="0"/>
              <a:t>2022-09-01</a:t>
            </a:fld>
            <a:endParaRPr lang="ko-KR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D25F83CF-8F29-FAC0-C9C0-E6CACE0664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6D4E5394-CFFA-E912-675F-374D2BE0FC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0B54D-20F4-4635-97C2-2402C59E0F9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434404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01EC251-4485-9742-57F0-BBA61FA1AF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61647DB7-E483-603B-E732-CF1F69AEAC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CE5B6-5B23-4AFA-B5EE-8DDEAB2627FC}" type="datetimeFigureOut">
              <a:rPr lang="ko-KR" altLang="en-US" smtClean="0"/>
              <a:t>2022-09-01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AE5B342E-D06D-40FD-BC80-3AD559AEC1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741856CA-069D-33D4-BF35-A9AAA2A6FB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0B54D-20F4-4635-97C2-2402C59E0F9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256529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272AD2B5-7D46-61A8-2C89-056EE588E9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CE5B6-5B23-4AFA-B5EE-8DDEAB2627FC}" type="datetimeFigureOut">
              <a:rPr lang="ko-KR" altLang="en-US" smtClean="0"/>
              <a:t>2022-09-01</a:t>
            </a:fld>
            <a:endParaRPr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ADD4052B-64A1-606E-0A5D-C0E8F6ED05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C070CBC1-CD78-5A72-127D-0CF611A96A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0B54D-20F4-4635-97C2-2402C59E0F9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347817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1CAD57A0-9572-656A-D8FA-7B6BF211F8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5327556E-A0ED-39EB-D89E-1AEC197149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707F0295-2175-A739-7469-459E13EF32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BBC3D548-934B-1BBF-6D05-4CBDB8D63E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CE5B6-5B23-4AFA-B5EE-8DDEAB2627FC}" type="datetimeFigureOut">
              <a:rPr lang="ko-KR" altLang="en-US" smtClean="0"/>
              <a:t>2022-09-01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AF47B74F-BBD8-21A4-63A9-BC74A7A42A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058FB340-D52F-CC82-D3EC-1526BF112D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0B54D-20F4-4635-97C2-2402C59E0F9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216059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C4C497F-24AC-A7C4-150E-DE8967C47D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50F13F3F-DE58-3E6D-0631-DA5F75340B7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45DF64CD-955D-ED3D-65AB-317686F455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F28CE753-14E0-BB6A-4A75-60E5D40BF4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CE5B6-5B23-4AFA-B5EE-8DDEAB2627FC}" type="datetimeFigureOut">
              <a:rPr lang="ko-KR" altLang="en-US" smtClean="0"/>
              <a:t>2022-09-01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8DCE126E-4684-7B65-D74C-06B3BC711B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23EA0FFE-3E09-3582-4DA3-77D4840B79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0B54D-20F4-4635-97C2-2402C59E0F9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196914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BA571B93-F294-857D-E361-9BC1C48A55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7B5ED4F5-81BF-F8F8-5C0E-44499CB554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843C1561-7369-B8DF-1F6E-1E42C86338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0CE5B6-5B23-4AFA-B5EE-8DDEAB2627FC}" type="datetimeFigureOut">
              <a:rPr lang="ko-KR" altLang="en-US" smtClean="0"/>
              <a:t>2022-09-01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FBF17743-3E27-5F38-1432-BCE073BDA3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3ED5EC9C-9490-A012-15F5-07FB3D94C5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20B54D-20F4-4635-97C2-2402C59E0F9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67526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edYbMICyLsM" TargetMode="External"/><Relationship Id="rId6" Type="http://schemas.openxmlformats.org/officeDocument/2006/relationships/image" Target="../media/image14.png"/><Relationship Id="rId5" Type="http://schemas.openxmlformats.org/officeDocument/2006/relationships/image" Target="../media/image19.jpeg"/><Relationship Id="rId4" Type="http://schemas.openxmlformats.org/officeDocument/2006/relationships/hyperlink" Target="https://www.youtube.com/watch?v=edYbMICyLsM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Ke1RiYOXAUw&amp;list=RDKe1RiYOXAUw&amp;start_radio=1" TargetMode="External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Ke1RiYOXAUw" TargetMode="External"/><Relationship Id="rId5" Type="http://schemas.openxmlformats.org/officeDocument/2006/relationships/image" Target="../media/image14.png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23.png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VhHYROJA6xQ" TargetMode="Externa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hyperlink" Target="https://www.youtube.com/watch?v=VhHYROJA6xQ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Dgs6tthm0C8" TargetMode="External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Dgs6tthm0C8" TargetMode="External"/><Relationship Id="rId6" Type="http://schemas.openxmlformats.org/officeDocument/2006/relationships/image" Target="../media/image23.png"/><Relationship Id="rId5" Type="http://schemas.openxmlformats.org/officeDocument/2006/relationships/image" Target="../media/image21.png"/><Relationship Id="rId4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E-1v3_YmVnw" TargetMode="External"/><Relationship Id="rId6" Type="http://schemas.openxmlformats.org/officeDocument/2006/relationships/image" Target="../media/image15.jpeg"/><Relationship Id="rId5" Type="http://schemas.openxmlformats.org/officeDocument/2006/relationships/image" Target="../media/image14.png"/><Relationship Id="rId4" Type="http://schemas.openxmlformats.org/officeDocument/2006/relationships/hyperlink" Target="https://www.youtube.com/watch?v=E-1v3_YmVnw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KyyAeuUzhRk" TargetMode="External"/><Relationship Id="rId6" Type="http://schemas.openxmlformats.org/officeDocument/2006/relationships/image" Target="../media/image14.png"/><Relationship Id="rId5" Type="http://schemas.openxmlformats.org/officeDocument/2006/relationships/image" Target="../media/image17.jpeg"/><Relationship Id="rId4" Type="http://schemas.openxmlformats.org/officeDocument/2006/relationships/hyperlink" Target="https://www.youtube.com/watch?v=KyyAeuUzhRk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htXTe6huiOg" TargetMode="External"/><Relationship Id="rId6" Type="http://schemas.openxmlformats.org/officeDocument/2006/relationships/image" Target="../media/image14.png"/><Relationship Id="rId5" Type="http://schemas.openxmlformats.org/officeDocument/2006/relationships/image" Target="../media/image18.jpeg"/><Relationship Id="rId4" Type="http://schemas.openxmlformats.org/officeDocument/2006/relationships/hyperlink" Target="https://www.youtube.com/watch?v=htXTe6huiOg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그룹 2"/>
          <p:cNvGrpSpPr/>
          <p:nvPr/>
        </p:nvGrpSpPr>
        <p:grpSpPr>
          <a:xfrm>
            <a:off x="200950" y="205355"/>
            <a:ext cx="11253395" cy="6341162"/>
            <a:chOff x="200950" y="205355"/>
            <a:chExt cx="11253395" cy="6341162"/>
          </a:xfrm>
        </p:grpSpPr>
        <p:pic>
          <p:nvPicPr>
            <p:cNvPr id="6" name="그림 5" descr="텍스트이(가) 표시된 사진&#10;&#10;자동 생성된 설명">
              <a:extLst>
                <a:ext uri="{FF2B5EF4-FFF2-40B4-BE49-F238E27FC236}">
                  <a16:creationId xmlns:a16="http://schemas.microsoft.com/office/drawing/2014/main" id="{5F75836A-1B1D-B6A0-A343-7A77CC4D72D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17734" y="6004364"/>
              <a:ext cx="741566" cy="542153"/>
            </a:xfrm>
            <a:prstGeom prst="rect">
              <a:avLst/>
            </a:prstGeom>
          </p:spPr>
        </p:pic>
        <p:sp>
          <p:nvSpPr>
            <p:cNvPr id="2" name="직사각형 1"/>
            <p:cNvSpPr/>
            <p:nvPr/>
          </p:nvSpPr>
          <p:spPr>
            <a:xfrm>
              <a:off x="2712929" y="687121"/>
              <a:ext cx="6751176" cy="17543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ko-KR" altLang="en-US" sz="3600" b="1" dirty="0">
                  <a:latin typeface="나눔명조 옛한글" panose="02020603020101020101" pitchFamily="18" charset="-127"/>
                  <a:ea typeface="나눔명조 옛한글" panose="02020603020101020101" pitchFamily="18" charset="-127"/>
                </a:rPr>
                <a:t>학습 지원 자료 </a:t>
              </a:r>
              <a:r>
                <a:rPr lang="en-US" altLang="ko-KR" sz="3600" b="1" dirty="0">
                  <a:latin typeface="나눔명조 옛한글" panose="02020603020101020101" pitchFamily="18" charset="-127"/>
                  <a:ea typeface="나눔명조 옛한글" panose="02020603020101020101" pitchFamily="18" charset="-127"/>
                </a:rPr>
                <a:t>PPT</a:t>
              </a:r>
            </a:p>
            <a:p>
              <a:pPr algn="ctr">
                <a:lnSpc>
                  <a:spcPct val="150000"/>
                </a:lnSpc>
              </a:pPr>
              <a:r>
                <a:rPr lang="en-US" altLang="ko-KR" sz="3600" b="1" dirty="0">
                  <a:latin typeface="나눔명조 옛한글" panose="02020603020101020101" pitchFamily="18" charset="-127"/>
                  <a:ea typeface="나눔명조 옛한글" panose="02020603020101020101" pitchFamily="18" charset="-127"/>
                </a:rPr>
                <a:t>‘</a:t>
              </a:r>
              <a:r>
                <a:rPr lang="ko-KR" altLang="en-US" sz="3600" b="1" dirty="0">
                  <a:latin typeface="나눔명조 옛한글" panose="02020603020101020101" pitchFamily="18" charset="-127"/>
                  <a:ea typeface="나눔명조 옛한글" panose="02020603020101020101" pitchFamily="18" charset="-127"/>
                </a:rPr>
                <a:t>음악 감상과 비평</a:t>
              </a:r>
              <a:r>
                <a:rPr lang="en-US" altLang="ko-KR" sz="3600" b="1" dirty="0">
                  <a:latin typeface="나눔명조 옛한글" panose="02020603020101020101" pitchFamily="18" charset="-127"/>
                  <a:ea typeface="나눔명조 옛한글" panose="02020603020101020101" pitchFamily="18" charset="-127"/>
                </a:rPr>
                <a:t>’</a:t>
              </a:r>
              <a:endParaRPr lang="ko-KR" altLang="en-US" sz="3600" b="1" dirty="0">
                <a:latin typeface="나눔명조 옛한글" panose="02020603020101020101" pitchFamily="18" charset="-127"/>
                <a:ea typeface="나눔명조 옛한글" panose="02020603020101020101" pitchFamily="18" charset="-127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200950" y="205355"/>
              <a:ext cx="315185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나눔명조 옛한글" panose="02020603020101020101" pitchFamily="18" charset="-127"/>
                  <a:ea typeface="나눔명조 옛한글" panose="02020603020101020101" pitchFamily="18" charset="-127"/>
                </a:rPr>
                <a:t>고등학교 음악 감상과 비평</a:t>
              </a:r>
            </a:p>
          </p:txBody>
        </p:sp>
        <p:pic>
          <p:nvPicPr>
            <p:cNvPr id="5" name="그림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22684" y="2746908"/>
              <a:ext cx="10731661" cy="3110428"/>
            </a:xfrm>
            <a:prstGeom prst="rect">
              <a:avLst/>
            </a:prstGeom>
          </p:spPr>
        </p:pic>
        <p:sp>
          <p:nvSpPr>
            <p:cNvPr id="14" name="직사각형 13"/>
            <p:cNvSpPr/>
            <p:nvPr/>
          </p:nvSpPr>
          <p:spPr>
            <a:xfrm>
              <a:off x="1943235" y="3173475"/>
              <a:ext cx="8290561" cy="221599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 fontAlgn="t" latinLnBrk="0">
                <a:lnSpc>
                  <a:spcPct val="150000"/>
                </a:lnSpc>
              </a:pPr>
              <a:r>
                <a:rPr lang="en-US" altLang="ko-KR" sz="2000" b="1" dirty="0">
                  <a:solidFill>
                    <a:schemeClr val="bg1"/>
                  </a:solidFill>
                  <a:latin typeface="나눔고딕OTF" panose="020D0604000000000000" pitchFamily="34" charset="-127"/>
                  <a:ea typeface="나눔고딕OTF" panose="020D0604000000000000" pitchFamily="34" charset="-127"/>
                </a:rPr>
                <a:t>※ </a:t>
              </a:r>
              <a:r>
                <a:rPr lang="ko-KR" altLang="en-US" sz="2000" b="1" dirty="0">
                  <a:solidFill>
                    <a:schemeClr val="bg1"/>
                  </a:solidFill>
                  <a:latin typeface="나눔고딕OTF" panose="020D0604000000000000" pitchFamily="34" charset="-127"/>
                  <a:ea typeface="나눔고딕OTF" panose="020D0604000000000000" pitchFamily="34" charset="-127"/>
                </a:rPr>
                <a:t>유의 사항</a:t>
              </a:r>
              <a:endParaRPr lang="en-US" altLang="ko-KR" sz="2000" b="1" dirty="0">
                <a:solidFill>
                  <a:schemeClr val="bg1"/>
                </a:solidFill>
                <a:latin typeface="나눔고딕OTF" panose="020D0604000000000000" pitchFamily="34" charset="-127"/>
                <a:ea typeface="나눔고딕OTF" panose="020D0604000000000000" pitchFamily="34" charset="-127"/>
              </a:endParaRPr>
            </a:p>
            <a:p>
              <a:pPr marL="342900" indent="-342900" algn="just" fontAlgn="t" latinLnBrk="0">
                <a:lnSpc>
                  <a:spcPct val="150000"/>
                </a:lnSpc>
                <a:buAutoNum type="arabicPeriod"/>
              </a:pPr>
              <a:r>
                <a:rPr lang="ko-KR" altLang="en-US" dirty="0">
                  <a:solidFill>
                    <a:schemeClr val="bg1"/>
                  </a:solidFill>
                  <a:latin typeface="나눔고딕OTF" panose="020D0604000000000000" pitchFamily="34" charset="-127"/>
                  <a:ea typeface="나눔고딕OTF" panose="020D0604000000000000" pitchFamily="34" charset="-127"/>
                </a:rPr>
                <a:t>본 저작물은  교사와 학생의 수업 목적으로만 활용이 가능합니다</a:t>
              </a:r>
              <a:r>
                <a:rPr lang="en-US" altLang="ko-KR" dirty="0">
                  <a:solidFill>
                    <a:schemeClr val="bg1"/>
                  </a:solidFill>
                  <a:latin typeface="나눔고딕OTF" panose="020D0604000000000000" pitchFamily="34" charset="-127"/>
                  <a:ea typeface="나눔고딕OTF" panose="020D0604000000000000" pitchFamily="34" charset="-127"/>
                </a:rPr>
                <a:t>.</a:t>
              </a:r>
            </a:p>
            <a:p>
              <a:pPr marL="342900" indent="-342900" algn="just" fontAlgn="t" latinLnBrk="0">
                <a:lnSpc>
                  <a:spcPct val="150000"/>
                </a:lnSpc>
                <a:buAutoNum type="arabicPeriod"/>
              </a:pPr>
              <a:r>
                <a:rPr lang="ko-KR" altLang="en-US" dirty="0">
                  <a:solidFill>
                    <a:schemeClr val="bg1"/>
                  </a:solidFill>
                  <a:latin typeface="나눔고딕OTF" panose="020D0604000000000000" pitchFamily="34" charset="-127"/>
                  <a:ea typeface="나눔고딕OTF" panose="020D0604000000000000" pitchFamily="34" charset="-127"/>
                </a:rPr>
                <a:t>본 수업 자료는 저작권법 제</a:t>
              </a:r>
              <a:r>
                <a:rPr lang="en-US" altLang="ko-KR" dirty="0">
                  <a:solidFill>
                    <a:schemeClr val="bg1"/>
                  </a:solidFill>
                  <a:latin typeface="나눔고딕OTF" panose="020D0604000000000000" pitchFamily="34" charset="-127"/>
                  <a:ea typeface="나눔고딕OTF" panose="020D0604000000000000" pitchFamily="34" charset="-127"/>
                </a:rPr>
                <a:t>25</a:t>
              </a:r>
              <a:r>
                <a:rPr lang="ko-KR" altLang="en-US" dirty="0">
                  <a:solidFill>
                    <a:schemeClr val="bg1"/>
                  </a:solidFill>
                  <a:latin typeface="나눔고딕OTF" panose="020D0604000000000000" pitchFamily="34" charset="-127"/>
                  <a:ea typeface="나눔고딕OTF" panose="020D0604000000000000" pitchFamily="34" charset="-127"/>
                </a:rPr>
                <a:t>조에 따라 학교 수업을 목적으로 </a:t>
              </a:r>
              <a:r>
                <a:rPr lang="ko-KR" altLang="en-US" dirty="0" err="1">
                  <a:solidFill>
                    <a:schemeClr val="bg1"/>
                  </a:solidFill>
                  <a:latin typeface="나눔고딕OTF" panose="020D0604000000000000" pitchFamily="34" charset="-127"/>
                  <a:ea typeface="나눔고딕OTF" panose="020D0604000000000000" pitchFamily="34" charset="-127"/>
                </a:rPr>
                <a:t>이용되었으므로</a:t>
              </a:r>
              <a:r>
                <a:rPr lang="en-US" altLang="ko-KR" dirty="0">
                  <a:solidFill>
                    <a:schemeClr val="bg1"/>
                  </a:solidFill>
                  <a:latin typeface="나눔고딕OTF" panose="020D0604000000000000" pitchFamily="34" charset="-127"/>
                  <a:ea typeface="나눔고딕OTF" panose="020D0604000000000000" pitchFamily="34" charset="-127"/>
                </a:rPr>
                <a:t>, </a:t>
              </a:r>
              <a:r>
                <a:rPr lang="ko-KR" altLang="en-US" dirty="0">
                  <a:solidFill>
                    <a:schemeClr val="bg1"/>
                  </a:solidFill>
                  <a:latin typeface="나눔고딕OTF" panose="020D0604000000000000" pitchFamily="34" charset="-127"/>
                  <a:ea typeface="나눔고딕OTF" panose="020D0604000000000000" pitchFamily="34" charset="-127"/>
                </a:rPr>
                <a:t>본 수업 자료를 외부에 공개</a:t>
              </a:r>
              <a:r>
                <a:rPr lang="en-US" altLang="ko-KR" dirty="0">
                  <a:solidFill>
                    <a:schemeClr val="bg1"/>
                  </a:solidFill>
                  <a:latin typeface="나눔고딕OTF" panose="020D0604000000000000" pitchFamily="34" charset="-127"/>
                  <a:ea typeface="나눔고딕OTF" panose="020D0604000000000000" pitchFamily="34" charset="-127"/>
                </a:rPr>
                <a:t>·</a:t>
              </a:r>
              <a:r>
                <a:rPr lang="ko-KR" altLang="en-US" dirty="0">
                  <a:solidFill>
                    <a:schemeClr val="bg1"/>
                  </a:solidFill>
                  <a:latin typeface="나눔고딕OTF" panose="020D0604000000000000" pitchFamily="34" charset="-127"/>
                  <a:ea typeface="나눔고딕OTF" panose="020D0604000000000000" pitchFamily="34" charset="-127"/>
                </a:rPr>
                <a:t>게시하는 것을 금지하며</a:t>
              </a:r>
              <a:r>
                <a:rPr lang="en-US" altLang="ko-KR" dirty="0">
                  <a:solidFill>
                    <a:schemeClr val="bg1"/>
                  </a:solidFill>
                  <a:latin typeface="나눔고딕OTF" panose="020D0604000000000000" pitchFamily="34" charset="-127"/>
                  <a:ea typeface="나눔고딕OTF" panose="020D0604000000000000" pitchFamily="34" charset="-127"/>
                </a:rPr>
                <a:t>, </a:t>
              </a:r>
              <a:r>
                <a:rPr lang="ko-KR" altLang="en-US" dirty="0">
                  <a:solidFill>
                    <a:schemeClr val="bg1"/>
                  </a:solidFill>
                  <a:latin typeface="나눔고딕OTF" panose="020D0604000000000000" pitchFamily="34" charset="-127"/>
                  <a:ea typeface="나눔고딕OTF" panose="020D0604000000000000" pitchFamily="34" charset="-127"/>
                </a:rPr>
                <a:t>이를 위반하는 경우 저작권 침해로서 관련법에 따라 처벌될 수 있습니다</a:t>
              </a:r>
              <a:r>
                <a:rPr lang="en-US" altLang="ko-KR" dirty="0">
                  <a:solidFill>
                    <a:schemeClr val="bg1"/>
                  </a:solidFill>
                  <a:latin typeface="나눔고딕OTF" panose="020D0604000000000000" pitchFamily="34" charset="-127"/>
                  <a:ea typeface="나눔고딕OTF" panose="020D0604000000000000" pitchFamily="34" charset="-127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752732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이등변 삼각형 24"/>
          <p:cNvSpPr/>
          <p:nvPr/>
        </p:nvSpPr>
        <p:spPr>
          <a:xfrm rot="16200000">
            <a:off x="11482920" y="6150634"/>
            <a:ext cx="621103" cy="793630"/>
          </a:xfrm>
          <a:prstGeom prst="triangle">
            <a:avLst>
              <a:gd name="adj" fmla="val 0"/>
            </a:avLst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7" name="TextBox 26"/>
          <p:cNvSpPr txBox="1"/>
          <p:nvPr/>
        </p:nvSpPr>
        <p:spPr>
          <a:xfrm>
            <a:off x="11761819" y="6487730"/>
            <a:ext cx="4301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>
                <a:solidFill>
                  <a:srgbClr val="FFFFFF"/>
                </a:solidFill>
                <a:latin typeface="나눔바른고딕 옛한글" panose="020B0603020101020101" pitchFamily="50" charset="-127"/>
                <a:ea typeface="나눔바른고딕 옛한글" panose="020B0603020101020101" pitchFamily="50" charset="-127"/>
              </a:rPr>
              <a:t>08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42603" y="2549887"/>
            <a:ext cx="29112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400" spc="150" dirty="0"/>
              <a:t> </a:t>
            </a:r>
            <a:r>
              <a:rPr lang="ko-KR" altLang="en-US" sz="2400" spc="150" dirty="0" err="1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구노</a:t>
            </a:r>
            <a:endParaRPr lang="ko-KR" altLang="en-US" sz="2400" spc="150" dirty="0"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111106" y="2549887"/>
            <a:ext cx="29112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4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 </a:t>
            </a:r>
            <a:r>
              <a:rPr lang="ko-KR" altLang="en-US" sz="2400" spc="150" dirty="0"/>
              <a:t> </a:t>
            </a:r>
            <a:r>
              <a:rPr lang="ko-KR" altLang="en-US" sz="2400" spc="150" dirty="0" err="1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카치니</a:t>
            </a:r>
            <a:endParaRPr lang="ko-KR" altLang="en-US" sz="2400" spc="150" dirty="0"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665873" y="2549887"/>
            <a:ext cx="29112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pc="150" dirty="0"/>
              <a:t> </a:t>
            </a:r>
            <a:r>
              <a:rPr lang="ko-KR" altLang="en-US" sz="2400" spc="15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슈베르트</a:t>
            </a:r>
          </a:p>
        </p:txBody>
      </p:sp>
      <p:grpSp>
        <p:nvGrpSpPr>
          <p:cNvPr id="3" name="그룹 2"/>
          <p:cNvGrpSpPr/>
          <p:nvPr/>
        </p:nvGrpSpPr>
        <p:grpSpPr>
          <a:xfrm>
            <a:off x="332117" y="274233"/>
            <a:ext cx="11064540" cy="1759838"/>
            <a:chOff x="332117" y="274233"/>
            <a:chExt cx="11064540" cy="1759838"/>
          </a:xfrm>
        </p:grpSpPr>
        <p:sp>
          <p:nvSpPr>
            <p:cNvPr id="17" name="TextBox 16"/>
            <p:cNvSpPr txBox="1"/>
            <p:nvPr/>
          </p:nvSpPr>
          <p:spPr>
            <a:xfrm>
              <a:off x="332117" y="1572406"/>
              <a:ext cx="1106454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2400" dirty="0"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2. </a:t>
              </a:r>
              <a:r>
                <a:rPr lang="ko-KR" altLang="en-US" sz="2400" dirty="0"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다른 편성으로 연주한 </a:t>
              </a:r>
              <a:r>
                <a:rPr lang="en-US" altLang="ko-KR" sz="2400" dirty="0"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‘</a:t>
              </a:r>
              <a:r>
                <a:rPr lang="ko-KR" altLang="en-US" sz="2400" dirty="0"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아베 마리아</a:t>
              </a:r>
              <a:r>
                <a:rPr lang="en-US" altLang="ko-KR" sz="2400" dirty="0"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'</a:t>
              </a:r>
              <a:r>
                <a:rPr lang="ko-KR" altLang="en-US" sz="2400" dirty="0"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를 감상하고 차이점을 작성해 봅시다</a:t>
              </a:r>
              <a:r>
                <a:rPr lang="en-US" altLang="ko-KR" sz="2400" dirty="0"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.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37242" y="274233"/>
              <a:ext cx="315185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1200" dirty="0">
                  <a:solidFill>
                    <a:schemeClr val="bg1">
                      <a:lumMod val="65000"/>
                    </a:schemeClr>
                  </a:solidFill>
                  <a:latin typeface="나눔명조 옛한글" panose="02020603020101020101" pitchFamily="18" charset="-127"/>
                  <a:ea typeface="나눔명조 옛한글" panose="02020603020101020101" pitchFamily="18" charset="-127"/>
                </a:rPr>
                <a:t>고등학교 음악 감상과 비평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E1075E5-B128-500B-331A-72F991403805}"/>
                </a:ext>
              </a:extLst>
            </p:cNvPr>
            <p:cNvSpPr txBox="1"/>
            <p:nvPr/>
          </p:nvSpPr>
          <p:spPr>
            <a:xfrm>
              <a:off x="337240" y="557224"/>
              <a:ext cx="10685801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altLang="ko-KR" sz="3200" b="1" dirty="0">
                  <a:solidFill>
                    <a:srgbClr val="5D8068"/>
                  </a:solidFill>
                  <a:latin typeface="경기천년바탕OTF Regular" panose="02020503020101020101" pitchFamily="18" charset="-127"/>
                  <a:ea typeface="경기천년바탕OTF Regular" panose="02020503020101020101" pitchFamily="18" charset="-127"/>
                </a:rPr>
                <a:t>04 </a:t>
              </a:r>
              <a:r>
                <a:rPr lang="ko-KR" altLang="en-US" sz="3200" b="1" dirty="0">
                  <a:solidFill>
                    <a:srgbClr val="5D8068"/>
                  </a:solidFill>
                  <a:latin typeface="경기천년바탕OTF Regular" panose="02020503020101020101" pitchFamily="18" charset="-127"/>
                  <a:ea typeface="경기천년바탕OTF Regular" panose="02020503020101020101" pitchFamily="18" charset="-127"/>
                </a:rPr>
                <a:t>비교 감상하기</a:t>
              </a:r>
              <a:r>
                <a:rPr lang="en-US" altLang="ko-KR" sz="3200" b="1" spc="150" dirty="0">
                  <a:solidFill>
                    <a:srgbClr val="5D8068"/>
                  </a:solidFill>
                  <a:latin typeface="경기천년바탕OTF Regular" panose="02020503020101020101" pitchFamily="18" charset="-127"/>
                  <a:ea typeface="경기천년바탕OTF Regular" panose="02020503020101020101" pitchFamily="18" charset="-127"/>
                </a:rPr>
                <a:t> </a:t>
              </a:r>
              <a:r>
                <a:rPr lang="ko-KR" altLang="en-US" sz="3200" b="1" spc="150" dirty="0">
                  <a:solidFill>
                    <a:srgbClr val="5D8068"/>
                  </a:solidFill>
                  <a:latin typeface="경기천년바탕OTF Regular" panose="02020503020101020101" pitchFamily="18" charset="-127"/>
                  <a:ea typeface="경기천년바탕OTF Regular" panose="02020503020101020101" pitchFamily="18" charset="-127"/>
                </a:rPr>
                <a:t>① </a:t>
              </a:r>
              <a:r>
                <a:rPr lang="en-US" altLang="ko-KR" sz="3200" b="1" spc="150" dirty="0">
                  <a:solidFill>
                    <a:srgbClr val="5D8068"/>
                  </a:solidFill>
                  <a:latin typeface="경기천년바탕OTF Regular" panose="02020503020101020101" pitchFamily="18" charset="-127"/>
                  <a:ea typeface="경기천년바탕OTF Regular" panose="02020503020101020101" pitchFamily="18" charset="-127"/>
                </a:rPr>
                <a:t>– </a:t>
              </a:r>
              <a:r>
                <a:rPr lang="ko-KR" altLang="en-US" sz="3200" b="1" spc="150" dirty="0" err="1">
                  <a:solidFill>
                    <a:srgbClr val="5D8068"/>
                  </a:solidFill>
                  <a:latin typeface="경기천년바탕OTF Regular" panose="02020503020101020101" pitchFamily="18" charset="-127"/>
                  <a:ea typeface="경기천년바탕OTF Regular" panose="02020503020101020101" pitchFamily="18" charset="-127"/>
                </a:rPr>
                <a:t>예술가곡</a:t>
              </a:r>
              <a:r>
                <a:rPr lang="ko-KR" altLang="en-US" sz="3200" b="1" spc="150" dirty="0">
                  <a:solidFill>
                    <a:srgbClr val="5D8068"/>
                  </a:solidFill>
                  <a:latin typeface="경기천년바탕OTF Regular" panose="02020503020101020101" pitchFamily="18" charset="-127"/>
                  <a:ea typeface="경기천년바탕OTF Regular" panose="02020503020101020101" pitchFamily="18" charset="-127"/>
                </a:rPr>
                <a:t> </a:t>
              </a:r>
              <a:r>
                <a:rPr lang="en-US" altLang="ko-KR" sz="3200" b="1" spc="150" dirty="0">
                  <a:solidFill>
                    <a:srgbClr val="5D8068"/>
                  </a:solidFill>
                  <a:latin typeface="경기천년바탕OTF Regular" panose="02020503020101020101" pitchFamily="18" charset="-127"/>
                  <a:ea typeface="경기천년바탕OTF Regular" panose="02020503020101020101" pitchFamily="18" charset="-127"/>
                </a:rPr>
                <a:t>‘</a:t>
              </a:r>
              <a:r>
                <a:rPr lang="ko-KR" altLang="en-US" sz="3200" b="1" spc="150" dirty="0">
                  <a:solidFill>
                    <a:srgbClr val="5D8068"/>
                  </a:solidFill>
                  <a:latin typeface="경기천년바탕OTF Regular" panose="02020503020101020101" pitchFamily="18" charset="-127"/>
                  <a:ea typeface="경기천년바탕OTF Regular" panose="02020503020101020101" pitchFamily="18" charset="-127"/>
                </a:rPr>
                <a:t>아베 마리아</a:t>
              </a:r>
              <a:r>
                <a:rPr lang="en-US" altLang="ko-KR" sz="3200" b="1" spc="150" dirty="0">
                  <a:solidFill>
                    <a:srgbClr val="5D8068"/>
                  </a:solidFill>
                  <a:latin typeface="경기천년바탕OTF Regular" panose="02020503020101020101" pitchFamily="18" charset="-127"/>
                  <a:ea typeface="경기천년바탕OTF Regular" panose="02020503020101020101" pitchFamily="18" charset="-127"/>
                </a:rPr>
                <a:t>’</a:t>
              </a:r>
              <a:endParaRPr lang="ko-KR" altLang="en-US" sz="3200" b="1" dirty="0">
                <a:solidFill>
                  <a:srgbClr val="5D8068"/>
                </a:solidFill>
                <a:latin typeface="경기천년바탕OTF Regular" panose="02020503020101020101" pitchFamily="18" charset="-127"/>
                <a:ea typeface="경기천년바탕OTF Regular" panose="02020503020101020101" pitchFamily="18" charset="-127"/>
              </a:endParaRPr>
            </a:p>
          </p:txBody>
        </p:sp>
        <p:cxnSp>
          <p:nvCxnSpPr>
            <p:cNvPr id="15" name="직선 연결선 14"/>
            <p:cNvCxnSpPr/>
            <p:nvPr/>
          </p:nvCxnSpPr>
          <p:spPr>
            <a:xfrm>
              <a:off x="371789" y="1346479"/>
              <a:ext cx="8249697" cy="0"/>
            </a:xfrm>
            <a:prstGeom prst="line">
              <a:avLst/>
            </a:prstGeom>
            <a:ln w="19050">
              <a:solidFill>
                <a:srgbClr val="478C5C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2" name="표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6144573"/>
              </p:ext>
            </p:extLst>
          </p:nvPr>
        </p:nvGraphicFramePr>
        <p:xfrm>
          <a:off x="749476" y="2259997"/>
          <a:ext cx="10633638" cy="3958355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3544546">
                  <a:extLst>
                    <a:ext uri="{9D8B030D-6E8A-4147-A177-3AD203B41FA5}">
                      <a16:colId xmlns:a16="http://schemas.microsoft.com/office/drawing/2014/main" val="2217548106"/>
                    </a:ext>
                  </a:extLst>
                </a:gridCol>
                <a:gridCol w="3544546">
                  <a:extLst>
                    <a:ext uri="{9D8B030D-6E8A-4147-A177-3AD203B41FA5}">
                      <a16:colId xmlns:a16="http://schemas.microsoft.com/office/drawing/2014/main" val="2187782753"/>
                    </a:ext>
                  </a:extLst>
                </a:gridCol>
                <a:gridCol w="3544546">
                  <a:extLst>
                    <a:ext uri="{9D8B030D-6E8A-4147-A177-3AD203B41FA5}">
                      <a16:colId xmlns:a16="http://schemas.microsoft.com/office/drawing/2014/main" val="3195319097"/>
                    </a:ext>
                  </a:extLst>
                </a:gridCol>
              </a:tblGrid>
              <a:tr h="930675">
                <a:tc>
                  <a:txBody>
                    <a:bodyPr/>
                    <a:lstStyle/>
                    <a:p>
                      <a:pPr algn="ctr" latinLnBrk="1"/>
                      <a:endParaRPr lang="en-US" altLang="ko-KR" sz="1800" dirty="0">
                        <a:latin typeface="나눔스퀘어" panose="020B0600000101010101" pitchFamily="50" charset="-127"/>
                        <a:ea typeface="나눔스퀘어" panose="020B0600000101010101" pitchFamily="50" charset="-127"/>
                      </a:endParaRPr>
                    </a:p>
                    <a:p>
                      <a:pPr algn="ctr" latinLnBrk="1"/>
                      <a:r>
                        <a:rPr lang="ko-KR" altLang="en-US" sz="2400" dirty="0" err="1">
                          <a:latin typeface="나눔스퀘어" panose="020B0600000101010101" pitchFamily="50" charset="-127"/>
                          <a:ea typeface="나눔스퀘어" panose="020B0600000101010101" pitchFamily="50" charset="-127"/>
                        </a:rPr>
                        <a:t>구노</a:t>
                      </a:r>
                      <a:endParaRPr lang="ko-KR" altLang="en-US" sz="2400" dirty="0">
                        <a:solidFill>
                          <a:schemeClr val="tx1"/>
                        </a:solidFill>
                        <a:latin typeface="나눔스퀘어" panose="020B0600000101010101" pitchFamily="50" charset="-127"/>
                        <a:ea typeface="나눔스퀘어" panose="020B0600000101010101" pitchFamily="50" charset="-127"/>
                      </a:endParaRPr>
                    </a:p>
                  </a:txBody>
                  <a:tcP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en-US" altLang="ko-KR" sz="1800" dirty="0">
                        <a:latin typeface="나눔스퀘어" panose="020B0600000101010101" pitchFamily="50" charset="-127"/>
                        <a:ea typeface="나눔스퀘어" panose="020B0600000101010101" pitchFamily="50" charset="-127"/>
                      </a:endParaRPr>
                    </a:p>
                    <a:p>
                      <a:pPr algn="ctr" latinLnBrk="1"/>
                      <a:r>
                        <a:rPr lang="ko-KR" altLang="en-US" sz="2400" dirty="0" err="1">
                          <a:latin typeface="나눔스퀘어" panose="020B0600000101010101" pitchFamily="50" charset="-127"/>
                          <a:ea typeface="나눔스퀘어" panose="020B0600000101010101" pitchFamily="50" charset="-127"/>
                        </a:rPr>
                        <a:t>카치니</a:t>
                      </a:r>
                      <a:endParaRPr lang="ko-KR" altLang="en-US" sz="2400" dirty="0">
                        <a:solidFill>
                          <a:schemeClr val="tx1"/>
                        </a:solidFill>
                        <a:latin typeface="나눔스퀘어" panose="020B0600000101010101" pitchFamily="50" charset="-127"/>
                        <a:ea typeface="나눔스퀘어" panose="020B0600000101010101" pitchFamily="50" charset="-127"/>
                      </a:endParaRPr>
                    </a:p>
                  </a:txBody>
                  <a:tcP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en-US" altLang="ko-KR" sz="1800" dirty="0">
                        <a:latin typeface="나눔스퀘어" panose="020B0600000101010101" pitchFamily="50" charset="-127"/>
                        <a:ea typeface="나눔스퀘어" panose="020B0600000101010101" pitchFamily="50" charset="-127"/>
                      </a:endParaRPr>
                    </a:p>
                    <a:p>
                      <a:pPr algn="ctr" latinLnBrk="1"/>
                      <a:r>
                        <a:rPr lang="ko-KR" altLang="en-US" sz="2400" dirty="0">
                          <a:latin typeface="나눔스퀘어" panose="020B0600000101010101" pitchFamily="50" charset="-127"/>
                          <a:ea typeface="나눔스퀘어" panose="020B0600000101010101" pitchFamily="50" charset="-127"/>
                        </a:rPr>
                        <a:t>슈베르트</a:t>
                      </a:r>
                      <a:endParaRPr lang="ko-KR" altLang="en-US" sz="2400" dirty="0">
                        <a:solidFill>
                          <a:schemeClr val="tx1"/>
                        </a:solidFill>
                        <a:latin typeface="나눔스퀘어" panose="020B0600000101010101" pitchFamily="50" charset="-127"/>
                        <a:ea typeface="나눔스퀘어" panose="020B0600000101010101" pitchFamily="50" charset="-127"/>
                      </a:endParaRPr>
                    </a:p>
                  </a:txBody>
                  <a:tcP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2486253"/>
                  </a:ext>
                </a:extLst>
              </a:tr>
              <a:tr h="3027680">
                <a:tc>
                  <a:txBody>
                    <a:bodyPr/>
                    <a:lstStyle/>
                    <a:p>
                      <a:pPr algn="ctr" latinLnBrk="1"/>
                      <a:endParaRPr lang="ko-KR" alt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0333405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83119482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625155" y="2550883"/>
            <a:ext cx="29112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400" spc="150" dirty="0"/>
              <a:t> </a:t>
            </a:r>
            <a:r>
              <a:rPr lang="ko-KR" altLang="en-US" sz="2400" spc="150" dirty="0" err="1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구노</a:t>
            </a:r>
            <a:endParaRPr lang="ko-KR" altLang="en-US" sz="2400" spc="150" dirty="0"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160612" y="2550883"/>
            <a:ext cx="2911273" cy="461665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ko-KR" altLang="en-US" sz="2400" spc="15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 </a:t>
            </a:r>
            <a:r>
              <a:rPr lang="ko-KR" altLang="en-US" sz="2400" spc="150" dirty="0" err="1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카치니</a:t>
            </a:r>
            <a:endParaRPr lang="ko-KR" altLang="en-US" sz="2400" spc="150" dirty="0"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696069" y="2550883"/>
            <a:ext cx="29112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400" spc="15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 슈베르트</a:t>
            </a:r>
          </a:p>
        </p:txBody>
      </p:sp>
      <p:sp>
        <p:nvSpPr>
          <p:cNvPr id="29" name="이등변 삼각형 28"/>
          <p:cNvSpPr/>
          <p:nvPr/>
        </p:nvSpPr>
        <p:spPr>
          <a:xfrm rot="16200000">
            <a:off x="11482920" y="6150634"/>
            <a:ext cx="621103" cy="793630"/>
          </a:xfrm>
          <a:prstGeom prst="triangle">
            <a:avLst>
              <a:gd name="adj" fmla="val 0"/>
            </a:avLst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0" name="TextBox 29"/>
          <p:cNvSpPr txBox="1"/>
          <p:nvPr/>
        </p:nvSpPr>
        <p:spPr>
          <a:xfrm>
            <a:off x="11761819" y="6487730"/>
            <a:ext cx="4301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>
                <a:solidFill>
                  <a:srgbClr val="FFFFFF"/>
                </a:solidFill>
                <a:latin typeface="나눔바른고딕 옛한글" panose="020B0603020101020101" pitchFamily="50" charset="-127"/>
                <a:ea typeface="나눔바른고딕 옛한글" panose="020B0603020101020101" pitchFamily="50" charset="-127"/>
              </a:rPr>
              <a:t>09</a:t>
            </a:r>
          </a:p>
        </p:txBody>
      </p:sp>
      <p:grpSp>
        <p:nvGrpSpPr>
          <p:cNvPr id="2" name="그룹 1"/>
          <p:cNvGrpSpPr/>
          <p:nvPr/>
        </p:nvGrpSpPr>
        <p:grpSpPr>
          <a:xfrm>
            <a:off x="332117" y="274233"/>
            <a:ext cx="11064540" cy="1759838"/>
            <a:chOff x="332117" y="274233"/>
            <a:chExt cx="11064540" cy="1759838"/>
          </a:xfrm>
        </p:grpSpPr>
        <p:sp>
          <p:nvSpPr>
            <p:cNvPr id="16" name="TextBox 15"/>
            <p:cNvSpPr txBox="1"/>
            <p:nvPr/>
          </p:nvSpPr>
          <p:spPr>
            <a:xfrm>
              <a:off x="337242" y="274233"/>
              <a:ext cx="315185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1200" dirty="0">
                  <a:solidFill>
                    <a:schemeClr val="bg1">
                      <a:lumMod val="65000"/>
                    </a:schemeClr>
                  </a:solidFill>
                  <a:latin typeface="나눔명조 옛한글" panose="02020603020101020101" pitchFamily="18" charset="-127"/>
                  <a:ea typeface="나눔명조 옛한글" panose="02020603020101020101" pitchFamily="18" charset="-127"/>
                </a:rPr>
                <a:t>고등학교 음악 감상과 비평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D2C3798-6ED8-AD93-77E4-5983A80529C8}"/>
                </a:ext>
              </a:extLst>
            </p:cNvPr>
            <p:cNvSpPr txBox="1"/>
            <p:nvPr/>
          </p:nvSpPr>
          <p:spPr>
            <a:xfrm>
              <a:off x="337241" y="557224"/>
              <a:ext cx="8964414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altLang="ko-KR" sz="3200" b="1" dirty="0">
                  <a:solidFill>
                    <a:srgbClr val="5D8068"/>
                  </a:solidFill>
                  <a:latin typeface="경기천년바탕OTF Regular" panose="02020503020101020101" pitchFamily="18" charset="-127"/>
                  <a:ea typeface="경기천년바탕OTF Regular" panose="02020503020101020101" pitchFamily="18" charset="-127"/>
                </a:rPr>
                <a:t>04 </a:t>
              </a:r>
              <a:r>
                <a:rPr lang="ko-KR" altLang="en-US" sz="3200" b="1" dirty="0">
                  <a:solidFill>
                    <a:srgbClr val="5D8068"/>
                  </a:solidFill>
                  <a:latin typeface="경기천년바탕OTF Regular" panose="02020503020101020101" pitchFamily="18" charset="-127"/>
                  <a:ea typeface="경기천년바탕OTF Regular" panose="02020503020101020101" pitchFamily="18" charset="-127"/>
                </a:rPr>
                <a:t>비교 감상하기</a:t>
              </a:r>
              <a:r>
                <a:rPr lang="en-US" altLang="ko-KR" sz="3200" b="1" spc="150" dirty="0">
                  <a:solidFill>
                    <a:srgbClr val="5D8068"/>
                  </a:solidFill>
                  <a:latin typeface="경기천년바탕OTF Regular" panose="02020503020101020101" pitchFamily="18" charset="-127"/>
                  <a:ea typeface="경기천년바탕OTF Regular" panose="02020503020101020101" pitchFamily="18" charset="-127"/>
                </a:rPr>
                <a:t> </a:t>
              </a:r>
              <a:r>
                <a:rPr lang="ko-KR" altLang="en-US" sz="3200" b="1" spc="150" dirty="0">
                  <a:solidFill>
                    <a:srgbClr val="5D8068"/>
                  </a:solidFill>
                  <a:latin typeface="경기천년바탕OTF Regular" panose="02020503020101020101" pitchFamily="18" charset="-127"/>
                  <a:ea typeface="경기천년바탕OTF Regular" panose="02020503020101020101" pitchFamily="18" charset="-127"/>
                </a:rPr>
                <a:t>① </a:t>
              </a:r>
              <a:r>
                <a:rPr lang="en-US" altLang="ko-KR" sz="3200" b="1" spc="150" dirty="0">
                  <a:solidFill>
                    <a:srgbClr val="5D8068"/>
                  </a:solidFill>
                  <a:latin typeface="경기천년바탕OTF Regular" panose="02020503020101020101" pitchFamily="18" charset="-127"/>
                  <a:ea typeface="경기천년바탕OTF Regular" panose="02020503020101020101" pitchFamily="18" charset="-127"/>
                </a:rPr>
                <a:t>– </a:t>
              </a:r>
              <a:r>
                <a:rPr lang="ko-KR" altLang="en-US" sz="3200" b="1" spc="150" dirty="0" err="1">
                  <a:solidFill>
                    <a:srgbClr val="5D8068"/>
                  </a:solidFill>
                  <a:latin typeface="경기천년바탕OTF Regular" panose="02020503020101020101" pitchFamily="18" charset="-127"/>
                  <a:ea typeface="경기천년바탕OTF Regular" panose="02020503020101020101" pitchFamily="18" charset="-127"/>
                </a:rPr>
                <a:t>예술가곡</a:t>
              </a:r>
              <a:r>
                <a:rPr lang="ko-KR" altLang="en-US" sz="3200" b="1" spc="150" dirty="0">
                  <a:solidFill>
                    <a:srgbClr val="5D8068"/>
                  </a:solidFill>
                  <a:latin typeface="경기천년바탕OTF Regular" panose="02020503020101020101" pitchFamily="18" charset="-127"/>
                  <a:ea typeface="경기천년바탕OTF Regular" panose="02020503020101020101" pitchFamily="18" charset="-127"/>
                </a:rPr>
                <a:t> </a:t>
              </a:r>
              <a:r>
                <a:rPr lang="en-US" altLang="ko-KR" sz="3200" b="1" spc="150" dirty="0">
                  <a:solidFill>
                    <a:srgbClr val="5D8068"/>
                  </a:solidFill>
                  <a:latin typeface="경기천년바탕OTF Regular" panose="02020503020101020101" pitchFamily="18" charset="-127"/>
                  <a:ea typeface="경기천년바탕OTF Regular" panose="02020503020101020101" pitchFamily="18" charset="-127"/>
                </a:rPr>
                <a:t>‘</a:t>
              </a:r>
              <a:r>
                <a:rPr lang="ko-KR" altLang="en-US" sz="3200" b="1" spc="150" dirty="0">
                  <a:solidFill>
                    <a:srgbClr val="5D8068"/>
                  </a:solidFill>
                  <a:latin typeface="경기천년바탕OTF Regular" panose="02020503020101020101" pitchFamily="18" charset="-127"/>
                  <a:ea typeface="경기천년바탕OTF Regular" panose="02020503020101020101" pitchFamily="18" charset="-127"/>
                </a:rPr>
                <a:t>아베 마리아</a:t>
              </a:r>
              <a:r>
                <a:rPr lang="en-US" altLang="ko-KR" sz="3200" b="1" spc="150" dirty="0">
                  <a:solidFill>
                    <a:srgbClr val="5D8068"/>
                  </a:solidFill>
                  <a:latin typeface="경기천년바탕OTF Regular" panose="02020503020101020101" pitchFamily="18" charset="-127"/>
                  <a:ea typeface="경기천년바탕OTF Regular" panose="02020503020101020101" pitchFamily="18" charset="-127"/>
                </a:rPr>
                <a:t>’</a:t>
              </a:r>
              <a:endParaRPr lang="ko-KR" altLang="en-US" sz="3200" b="1" dirty="0">
                <a:solidFill>
                  <a:srgbClr val="5D8068"/>
                </a:solidFill>
                <a:latin typeface="경기천년바탕OTF Regular" panose="02020503020101020101" pitchFamily="18" charset="-127"/>
                <a:ea typeface="경기천년바탕OTF Regular" panose="02020503020101020101" pitchFamily="18" charset="-127"/>
              </a:endParaRPr>
            </a:p>
          </p:txBody>
        </p:sp>
        <p:cxnSp>
          <p:nvCxnSpPr>
            <p:cNvPr id="17" name="직선 연결선 16"/>
            <p:cNvCxnSpPr/>
            <p:nvPr/>
          </p:nvCxnSpPr>
          <p:spPr>
            <a:xfrm>
              <a:off x="371789" y="1346479"/>
              <a:ext cx="8249697" cy="0"/>
            </a:xfrm>
            <a:prstGeom prst="line">
              <a:avLst/>
            </a:prstGeom>
            <a:ln w="19050">
              <a:solidFill>
                <a:srgbClr val="478C5C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332117" y="1572406"/>
              <a:ext cx="1106454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2400" dirty="0"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2. </a:t>
              </a:r>
              <a:r>
                <a:rPr lang="ko-KR" altLang="en-US" sz="2400" dirty="0"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다른 편성으로 연주한 </a:t>
              </a:r>
              <a:r>
                <a:rPr lang="en-US" altLang="ko-KR" sz="2400" dirty="0"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‘</a:t>
              </a:r>
              <a:r>
                <a:rPr lang="ko-KR" altLang="en-US" sz="2400" dirty="0"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아베 마리아</a:t>
              </a:r>
              <a:r>
                <a:rPr lang="en-US" altLang="ko-KR" sz="2400" dirty="0"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'</a:t>
              </a:r>
              <a:r>
                <a:rPr lang="ko-KR" altLang="en-US" sz="2400" dirty="0"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를 감상하고 차이점을 작성해 봅시다</a:t>
              </a:r>
              <a:r>
                <a:rPr lang="en-US" altLang="ko-KR" sz="2400" dirty="0"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.</a:t>
              </a: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10919940" y="274233"/>
            <a:ext cx="10386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lang="ko-KR" altLang="en-US" sz="14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예시 답안</a:t>
            </a:r>
            <a:r>
              <a:rPr lang="en-US" altLang="ko-KR" sz="14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  <a:endParaRPr lang="ko-KR" altLang="en-US" sz="14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graphicFrame>
        <p:nvGraphicFramePr>
          <p:cNvPr id="21" name="표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1397442"/>
              </p:ext>
            </p:extLst>
          </p:nvPr>
        </p:nvGraphicFramePr>
        <p:xfrm>
          <a:off x="749029" y="2259997"/>
          <a:ext cx="10645914" cy="3948330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3548638">
                  <a:extLst>
                    <a:ext uri="{9D8B030D-6E8A-4147-A177-3AD203B41FA5}">
                      <a16:colId xmlns:a16="http://schemas.microsoft.com/office/drawing/2014/main" val="2217548106"/>
                    </a:ext>
                  </a:extLst>
                </a:gridCol>
                <a:gridCol w="3548638">
                  <a:extLst>
                    <a:ext uri="{9D8B030D-6E8A-4147-A177-3AD203B41FA5}">
                      <a16:colId xmlns:a16="http://schemas.microsoft.com/office/drawing/2014/main" val="2187782753"/>
                    </a:ext>
                  </a:extLst>
                </a:gridCol>
                <a:gridCol w="3548638">
                  <a:extLst>
                    <a:ext uri="{9D8B030D-6E8A-4147-A177-3AD203B41FA5}">
                      <a16:colId xmlns:a16="http://schemas.microsoft.com/office/drawing/2014/main" val="3195319097"/>
                    </a:ext>
                  </a:extLst>
                </a:gridCol>
              </a:tblGrid>
              <a:tr h="930675">
                <a:tc>
                  <a:txBody>
                    <a:bodyPr/>
                    <a:lstStyle/>
                    <a:p>
                      <a:pPr algn="ctr" latinLnBrk="1"/>
                      <a:endParaRPr lang="en-US" altLang="ko-KR" sz="1800" dirty="0">
                        <a:latin typeface="나눔스퀘어" panose="020B0600000101010101" pitchFamily="50" charset="-127"/>
                        <a:ea typeface="나눔스퀘어" panose="020B0600000101010101" pitchFamily="50" charset="-127"/>
                      </a:endParaRPr>
                    </a:p>
                    <a:p>
                      <a:pPr algn="ctr" latinLnBrk="1"/>
                      <a:r>
                        <a:rPr lang="ko-KR" altLang="en-US" sz="2400" dirty="0" err="1">
                          <a:latin typeface="나눔스퀘어" panose="020B0600000101010101" pitchFamily="50" charset="-127"/>
                          <a:ea typeface="나눔스퀘어" panose="020B0600000101010101" pitchFamily="50" charset="-127"/>
                        </a:rPr>
                        <a:t>구노</a:t>
                      </a:r>
                      <a:endParaRPr lang="ko-KR" altLang="en-US" sz="2400" dirty="0">
                        <a:solidFill>
                          <a:schemeClr val="tx1"/>
                        </a:solidFill>
                        <a:latin typeface="나눔스퀘어" panose="020B0600000101010101" pitchFamily="50" charset="-127"/>
                        <a:ea typeface="나눔스퀘어" panose="020B0600000101010101" pitchFamily="50" charset="-127"/>
                      </a:endParaRPr>
                    </a:p>
                  </a:txBody>
                  <a:tcP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en-US" altLang="ko-KR" sz="1800" dirty="0">
                        <a:latin typeface="나눔스퀘어" panose="020B0600000101010101" pitchFamily="50" charset="-127"/>
                        <a:ea typeface="나눔스퀘어" panose="020B0600000101010101" pitchFamily="50" charset="-127"/>
                      </a:endParaRPr>
                    </a:p>
                    <a:p>
                      <a:pPr algn="ctr" latinLnBrk="1"/>
                      <a:r>
                        <a:rPr lang="ko-KR" altLang="en-US" sz="2400" dirty="0" err="1">
                          <a:latin typeface="나눔스퀘어" panose="020B0600000101010101" pitchFamily="50" charset="-127"/>
                          <a:ea typeface="나눔스퀘어" panose="020B0600000101010101" pitchFamily="50" charset="-127"/>
                        </a:rPr>
                        <a:t>카치니</a:t>
                      </a:r>
                      <a:endParaRPr lang="ko-KR" altLang="en-US" sz="2400" dirty="0">
                        <a:solidFill>
                          <a:schemeClr val="tx1"/>
                        </a:solidFill>
                        <a:latin typeface="나눔스퀘어" panose="020B0600000101010101" pitchFamily="50" charset="-127"/>
                        <a:ea typeface="나눔스퀘어" panose="020B0600000101010101" pitchFamily="50" charset="-127"/>
                      </a:endParaRPr>
                    </a:p>
                  </a:txBody>
                  <a:tcP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en-US" altLang="ko-KR" sz="1800" dirty="0">
                        <a:latin typeface="나눔스퀘어" panose="020B0600000101010101" pitchFamily="50" charset="-127"/>
                        <a:ea typeface="나눔스퀘어" panose="020B0600000101010101" pitchFamily="50" charset="-127"/>
                      </a:endParaRPr>
                    </a:p>
                    <a:p>
                      <a:pPr algn="ctr" latinLnBrk="1"/>
                      <a:r>
                        <a:rPr lang="ko-KR" altLang="en-US" sz="2400" dirty="0">
                          <a:latin typeface="나눔스퀘어" panose="020B0600000101010101" pitchFamily="50" charset="-127"/>
                          <a:ea typeface="나눔스퀘어" panose="020B0600000101010101" pitchFamily="50" charset="-127"/>
                        </a:rPr>
                        <a:t>슈베르트</a:t>
                      </a:r>
                      <a:endParaRPr lang="ko-KR" altLang="en-US" sz="2400" dirty="0">
                        <a:solidFill>
                          <a:schemeClr val="tx1"/>
                        </a:solidFill>
                        <a:latin typeface="나눔스퀘어" panose="020B0600000101010101" pitchFamily="50" charset="-127"/>
                        <a:ea typeface="나눔스퀘어" panose="020B0600000101010101" pitchFamily="50" charset="-127"/>
                      </a:endParaRPr>
                    </a:p>
                  </a:txBody>
                  <a:tcP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2486253"/>
                  </a:ext>
                </a:extLst>
              </a:tr>
              <a:tr h="301765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100" kern="0" spc="200" baseline="0" dirty="0">
                        <a:solidFill>
                          <a:srgbClr val="FF0000"/>
                        </a:solidFill>
                        <a:latin typeface="나눔스퀘어" panose="020B0600000101010101" pitchFamily="50" charset="-127"/>
                        <a:ea typeface="나눔스퀘어" panose="020B0600000101010101" pitchFamily="50" charset="-127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2000" kern="0" spc="400" baseline="0" dirty="0">
                          <a:solidFill>
                            <a:srgbClr val="FF0000"/>
                          </a:solidFill>
                          <a:latin typeface="나눔스퀘어" panose="020B0600000101010101" pitchFamily="50" charset="-127"/>
                          <a:ea typeface="나눔스퀘어" panose="020B0600000101010101" pitchFamily="50" charset="-127"/>
                        </a:rPr>
                        <a:t>애절한 목소리 톤으로 곡의 음악성을 적절하게 표현하였다</a:t>
                      </a:r>
                      <a:r>
                        <a:rPr lang="en-US" altLang="ko-KR" sz="2000" kern="0" spc="400" baseline="0" dirty="0">
                          <a:solidFill>
                            <a:srgbClr val="FF0000"/>
                          </a:solidFill>
                          <a:latin typeface="나눔스퀘어" panose="020B0600000101010101" pitchFamily="50" charset="-127"/>
                          <a:ea typeface="나눔스퀘어" panose="020B0600000101010101" pitchFamily="50" charset="-127"/>
                        </a:rPr>
                        <a:t>. </a:t>
                      </a:r>
                      <a:r>
                        <a:rPr lang="ko-KR" altLang="en-US" sz="2000" kern="0" spc="400" baseline="0" dirty="0">
                          <a:solidFill>
                            <a:srgbClr val="FF0000"/>
                          </a:solidFill>
                          <a:latin typeface="나눔스퀘어" panose="020B0600000101010101" pitchFamily="50" charset="-127"/>
                          <a:ea typeface="나눔스퀘어" panose="020B0600000101010101" pitchFamily="50" charset="-127"/>
                        </a:rPr>
                        <a:t>가사 </a:t>
                      </a:r>
                      <a:r>
                        <a:rPr lang="ko-KR" altLang="en-US" sz="2000" kern="0" spc="400" baseline="0" dirty="0" err="1">
                          <a:solidFill>
                            <a:srgbClr val="FF0000"/>
                          </a:solidFill>
                          <a:latin typeface="나눔스퀘어" panose="020B0600000101010101" pitchFamily="50" charset="-127"/>
                          <a:ea typeface="나눔스퀘어" panose="020B0600000101010101" pitchFamily="50" charset="-127"/>
                        </a:rPr>
                        <a:t>전달력이</a:t>
                      </a:r>
                      <a:r>
                        <a:rPr lang="ko-KR" altLang="en-US" sz="2000" kern="0" spc="400" baseline="0" dirty="0">
                          <a:solidFill>
                            <a:srgbClr val="FF0000"/>
                          </a:solidFill>
                          <a:latin typeface="나눔스퀘어" panose="020B0600000101010101" pitchFamily="50" charset="-127"/>
                          <a:ea typeface="나눔스퀘어" panose="020B0600000101010101" pitchFamily="50" charset="-127"/>
                        </a:rPr>
                        <a:t> 매우 강해 성모 마리아에게 간구하는 내용을 목소리에 담고 있는 것 같았다</a:t>
                      </a:r>
                      <a:r>
                        <a:rPr lang="en-US" altLang="ko-KR" sz="2000" kern="0" spc="400" baseline="0" dirty="0">
                          <a:solidFill>
                            <a:srgbClr val="FF0000"/>
                          </a:solidFill>
                          <a:latin typeface="나눔스퀘어" panose="020B0600000101010101" pitchFamily="50" charset="-127"/>
                          <a:ea typeface="나눔스퀘어" panose="020B0600000101010101" pitchFamily="50" charset="-127"/>
                        </a:rPr>
                        <a:t>.</a:t>
                      </a:r>
                      <a:endParaRPr lang="ko-KR" altLang="en-US" sz="2000" kern="0" spc="400" baseline="0" dirty="0">
                        <a:solidFill>
                          <a:srgbClr val="000000"/>
                        </a:solidFill>
                        <a:latin typeface="나눔스퀘어" panose="020B0600000101010101" pitchFamily="50" charset="-127"/>
                        <a:ea typeface="나눔스퀘어" panose="020B0600000101010101" pitchFamily="50" charset="-127"/>
                      </a:endParaRPr>
                    </a:p>
                    <a:p>
                      <a:pPr latinLnBrk="1"/>
                      <a:endParaRPr lang="ko-KR" altLang="en-US" sz="2000" spc="400" baseline="0" dirty="0">
                        <a:latin typeface="나눔스퀘어" panose="020B0600000101010101" pitchFamily="50" charset="-127"/>
                        <a:ea typeface="나눔스퀘어" panose="020B0600000101010101" pitchFamily="50" charset="-127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100" kern="0" spc="200" baseline="0" dirty="0">
                        <a:solidFill>
                          <a:srgbClr val="FF0000"/>
                        </a:solidFill>
                        <a:latin typeface="나눔스퀘어" panose="020B0600000101010101" pitchFamily="50" charset="-127"/>
                        <a:ea typeface="나눔스퀘어" panose="020B0600000101010101" pitchFamily="50" charset="-127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2000" kern="0" spc="400" baseline="0" dirty="0">
                          <a:solidFill>
                            <a:srgbClr val="FF0000"/>
                          </a:solidFill>
                          <a:latin typeface="나눔스퀘어" panose="020B0600000101010101" pitchFamily="50" charset="-127"/>
                          <a:ea typeface="나눔스퀘어" panose="020B0600000101010101" pitchFamily="50" charset="-127"/>
                        </a:rPr>
                        <a:t>피아노 </a:t>
                      </a:r>
                      <a:r>
                        <a:rPr lang="en-US" altLang="ko-KR" sz="2000" kern="0" spc="400" baseline="0" dirty="0">
                          <a:solidFill>
                            <a:srgbClr val="FF0000"/>
                          </a:solidFill>
                          <a:latin typeface="나눔스퀘어" panose="020B0600000101010101" pitchFamily="50" charset="-127"/>
                          <a:ea typeface="나눔스퀘어" panose="020B0600000101010101" pitchFamily="50" charset="-127"/>
                        </a:rPr>
                        <a:t>3</a:t>
                      </a:r>
                      <a:r>
                        <a:rPr lang="ko-KR" altLang="en-US" sz="2000" kern="0" spc="400" baseline="0" dirty="0">
                          <a:solidFill>
                            <a:srgbClr val="FF0000"/>
                          </a:solidFill>
                          <a:latin typeface="나눔스퀘어" panose="020B0600000101010101" pitchFamily="50" charset="-127"/>
                          <a:ea typeface="나눔스퀘어" panose="020B0600000101010101" pitchFamily="50" charset="-127"/>
                        </a:rPr>
                        <a:t>중주</a:t>
                      </a:r>
                      <a:r>
                        <a:rPr lang="en-US" altLang="ko-KR" sz="2000" kern="0" spc="400" baseline="0" dirty="0">
                          <a:solidFill>
                            <a:srgbClr val="FF0000"/>
                          </a:solidFill>
                          <a:latin typeface="나눔스퀘어" panose="020B0600000101010101" pitchFamily="50" charset="-127"/>
                          <a:ea typeface="나눔스퀘어" panose="020B0600000101010101" pitchFamily="50" charset="-127"/>
                        </a:rPr>
                        <a:t>(Trio)</a:t>
                      </a:r>
                      <a:r>
                        <a:rPr lang="ko-KR" altLang="en-US" sz="2000" kern="0" spc="400" baseline="0" dirty="0">
                          <a:solidFill>
                            <a:srgbClr val="FF0000"/>
                          </a:solidFill>
                          <a:latin typeface="나눔스퀘어" panose="020B0600000101010101" pitchFamily="50" charset="-127"/>
                          <a:ea typeface="나눔스퀘어" panose="020B0600000101010101" pitchFamily="50" charset="-127"/>
                        </a:rPr>
                        <a:t>로 연주되는 악기의 선율이 아름답다</a:t>
                      </a:r>
                      <a:r>
                        <a:rPr lang="en-US" altLang="ko-KR" sz="2000" kern="0" spc="400" baseline="0" dirty="0">
                          <a:solidFill>
                            <a:srgbClr val="FF0000"/>
                          </a:solidFill>
                          <a:latin typeface="나눔스퀘어" panose="020B0600000101010101" pitchFamily="50" charset="-127"/>
                          <a:ea typeface="나눔스퀘어" panose="020B0600000101010101" pitchFamily="50" charset="-127"/>
                        </a:rPr>
                        <a:t>.</a:t>
                      </a:r>
                      <a:r>
                        <a:rPr lang="ko-KR" altLang="en-US" sz="2000" kern="0" spc="400" baseline="0" dirty="0">
                          <a:solidFill>
                            <a:srgbClr val="FF0000"/>
                          </a:solidFill>
                          <a:latin typeface="나눔스퀘어" panose="020B0600000101010101" pitchFamily="50" charset="-127"/>
                          <a:ea typeface="나눔스퀘어" panose="020B0600000101010101" pitchFamily="50" charset="-127"/>
                        </a:rPr>
                        <a:t> 피아노</a:t>
                      </a:r>
                      <a:r>
                        <a:rPr lang="en-US" altLang="ko-KR" sz="2000" kern="0" spc="400" baseline="0" dirty="0">
                          <a:solidFill>
                            <a:srgbClr val="FF0000"/>
                          </a:solidFill>
                          <a:latin typeface="나눔스퀘어" panose="020B0600000101010101" pitchFamily="50" charset="-127"/>
                          <a:ea typeface="나눔스퀘어" panose="020B0600000101010101" pitchFamily="50" charset="-127"/>
                        </a:rPr>
                        <a:t>, </a:t>
                      </a:r>
                      <a:r>
                        <a:rPr lang="ko-KR" altLang="en-US" sz="2000" kern="0" spc="400" baseline="0" dirty="0">
                          <a:solidFill>
                            <a:srgbClr val="FF0000"/>
                          </a:solidFill>
                          <a:latin typeface="나눔스퀘어" panose="020B0600000101010101" pitchFamily="50" charset="-127"/>
                          <a:ea typeface="나눔스퀘어" panose="020B0600000101010101" pitchFamily="50" charset="-127"/>
                        </a:rPr>
                        <a:t>바이올린</a:t>
                      </a:r>
                      <a:r>
                        <a:rPr lang="en-US" altLang="ko-KR" sz="2000" kern="0" spc="400" baseline="0" dirty="0">
                          <a:solidFill>
                            <a:srgbClr val="FF0000"/>
                          </a:solidFill>
                          <a:latin typeface="나눔스퀘어" panose="020B0600000101010101" pitchFamily="50" charset="-127"/>
                          <a:ea typeface="나눔스퀘어" panose="020B0600000101010101" pitchFamily="50" charset="-127"/>
                        </a:rPr>
                        <a:t>, </a:t>
                      </a:r>
                      <a:r>
                        <a:rPr lang="ko-KR" altLang="en-US" sz="2000" kern="0" spc="400" baseline="0" dirty="0">
                          <a:solidFill>
                            <a:srgbClr val="FF0000"/>
                          </a:solidFill>
                          <a:latin typeface="나눔스퀘어" panose="020B0600000101010101" pitchFamily="50" charset="-127"/>
                          <a:ea typeface="나눔스퀘어" panose="020B0600000101010101" pitchFamily="50" charset="-127"/>
                        </a:rPr>
                        <a:t>첼로 연주자의 호흡이 잘 맞았다</a:t>
                      </a:r>
                      <a:r>
                        <a:rPr lang="en-US" altLang="ko-KR" sz="2000" kern="0" spc="400" baseline="0" dirty="0">
                          <a:solidFill>
                            <a:srgbClr val="FF0000"/>
                          </a:solidFill>
                          <a:latin typeface="나눔스퀘어" panose="020B0600000101010101" pitchFamily="50" charset="-127"/>
                          <a:ea typeface="나눔스퀘어" panose="020B0600000101010101" pitchFamily="50" charset="-127"/>
                        </a:rPr>
                        <a:t>. </a:t>
                      </a:r>
                      <a:r>
                        <a:rPr lang="ko-KR" altLang="en-US" sz="2000" spc="400" baseline="0" dirty="0">
                          <a:solidFill>
                            <a:srgbClr val="FF0000"/>
                          </a:solidFill>
                          <a:latin typeface="나눔스퀘어" panose="020B0600000101010101" pitchFamily="50" charset="-127"/>
                          <a:ea typeface="나눔스퀘어" panose="020B0600000101010101" pitchFamily="50" charset="-127"/>
                        </a:rPr>
                        <a:t>음량의 변화를 세밀하게 표현하였다</a:t>
                      </a:r>
                      <a:r>
                        <a:rPr lang="en-US" altLang="ko-KR" sz="2000" spc="400" dirty="0">
                          <a:solidFill>
                            <a:srgbClr val="FF0000"/>
                          </a:solidFill>
                          <a:latin typeface="나눔스퀘어" panose="020B0600000101010101" pitchFamily="50" charset="-127"/>
                          <a:ea typeface="나눔스퀘어" panose="020B0600000101010101" pitchFamily="50" charset="-127"/>
                        </a:rPr>
                        <a:t>.</a:t>
                      </a:r>
                      <a:endParaRPr lang="ko-KR" altLang="en-US" sz="2000" spc="400" dirty="0">
                        <a:solidFill>
                          <a:srgbClr val="FF0000"/>
                        </a:solidFill>
                        <a:latin typeface="나눔스퀘어" panose="020B0600000101010101" pitchFamily="50" charset="-127"/>
                        <a:ea typeface="나눔스퀘어" panose="020B0600000101010101" pitchFamily="50" charset="-127"/>
                      </a:endParaRPr>
                    </a:p>
                    <a:p>
                      <a:pPr latinLnBrk="1"/>
                      <a:endParaRPr lang="ko-KR" altLang="en-US" sz="2400" dirty="0">
                        <a:latin typeface="나눔스퀘어" panose="020B0600000101010101" pitchFamily="50" charset="-127"/>
                        <a:ea typeface="나눔스퀘어" panose="020B0600000101010101" pitchFamily="50" charset="-127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100" spc="200" baseline="0" dirty="0">
                        <a:solidFill>
                          <a:srgbClr val="FF0000"/>
                        </a:solidFill>
                        <a:latin typeface="나눔스퀘어" panose="020B0600000101010101" pitchFamily="50" charset="-127"/>
                        <a:ea typeface="나눔스퀘어" panose="020B0600000101010101" pitchFamily="50" charset="-127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2000" spc="400" baseline="0" dirty="0">
                          <a:solidFill>
                            <a:srgbClr val="FF0000"/>
                          </a:solidFill>
                          <a:latin typeface="나눔스퀘어" panose="020B0600000101010101" pitchFamily="50" charset="-127"/>
                          <a:ea typeface="나눔스퀘어" panose="020B0600000101010101" pitchFamily="50" charset="-127"/>
                        </a:rPr>
                        <a:t>온화한 음색을 가진 비올라가 피아노 반주 위에서 </a:t>
                      </a:r>
                      <a:r>
                        <a:rPr lang="ko-KR" altLang="en-US" sz="2000" spc="400" baseline="0" dirty="0" err="1">
                          <a:solidFill>
                            <a:srgbClr val="FF0000"/>
                          </a:solidFill>
                          <a:latin typeface="나눔스퀘어" panose="020B0600000101010101" pitchFamily="50" charset="-127"/>
                          <a:ea typeface="나눔스퀘어" panose="020B0600000101010101" pitchFamily="50" charset="-127"/>
                        </a:rPr>
                        <a:t>주선율을</a:t>
                      </a:r>
                      <a:r>
                        <a:rPr lang="ko-KR" altLang="en-US" sz="2000" spc="400" baseline="0" dirty="0">
                          <a:solidFill>
                            <a:srgbClr val="FF0000"/>
                          </a:solidFill>
                          <a:latin typeface="나눔스퀘어" panose="020B0600000101010101" pitchFamily="50" charset="-127"/>
                          <a:ea typeface="나눔스퀘어" panose="020B0600000101010101" pitchFamily="50" charset="-127"/>
                        </a:rPr>
                        <a:t> 잔잔하게 표현하였다</a:t>
                      </a:r>
                      <a:r>
                        <a:rPr lang="en-US" altLang="ko-KR" sz="2000" spc="400" baseline="0" dirty="0">
                          <a:solidFill>
                            <a:srgbClr val="FF0000"/>
                          </a:solidFill>
                          <a:latin typeface="나눔스퀘어" panose="020B0600000101010101" pitchFamily="50" charset="-127"/>
                          <a:ea typeface="나눔스퀘어" panose="020B0600000101010101" pitchFamily="50" charset="-127"/>
                        </a:rPr>
                        <a:t>. </a:t>
                      </a:r>
                      <a:r>
                        <a:rPr lang="ko-KR" altLang="en-US" sz="2000" spc="400" baseline="0" dirty="0">
                          <a:solidFill>
                            <a:srgbClr val="FF0000"/>
                          </a:solidFill>
                          <a:latin typeface="나눔스퀘어" panose="020B0600000101010101" pitchFamily="50" charset="-127"/>
                          <a:ea typeface="나눔스퀘어" panose="020B0600000101010101" pitchFamily="50" charset="-127"/>
                        </a:rPr>
                        <a:t>바이올린보다는 따뜻한 음색을 가진 비올라가 </a:t>
                      </a:r>
                      <a:r>
                        <a:rPr lang="ko-KR" altLang="en-US" sz="2000" spc="400" baseline="0" dirty="0" err="1">
                          <a:solidFill>
                            <a:srgbClr val="FF0000"/>
                          </a:solidFill>
                          <a:latin typeface="나눔스퀘어" panose="020B0600000101010101" pitchFamily="50" charset="-127"/>
                          <a:ea typeface="나눔스퀘어" panose="020B0600000101010101" pitchFamily="50" charset="-127"/>
                        </a:rPr>
                        <a:t>제재곡의</a:t>
                      </a:r>
                      <a:r>
                        <a:rPr lang="ko-KR" altLang="en-US" sz="2000" spc="400" baseline="0" dirty="0">
                          <a:solidFill>
                            <a:srgbClr val="FF0000"/>
                          </a:solidFill>
                          <a:latin typeface="나눔스퀘어" panose="020B0600000101010101" pitchFamily="50" charset="-127"/>
                          <a:ea typeface="나눔스퀘어" panose="020B0600000101010101" pitchFamily="50" charset="-127"/>
                        </a:rPr>
                        <a:t> 선율과 잘 어울린다</a:t>
                      </a:r>
                      <a:r>
                        <a:rPr lang="en-US" altLang="ko-KR" sz="2000" spc="400" baseline="0" dirty="0">
                          <a:solidFill>
                            <a:srgbClr val="FF0000"/>
                          </a:solidFill>
                          <a:latin typeface="나눔스퀘어" panose="020B0600000101010101" pitchFamily="50" charset="-127"/>
                          <a:ea typeface="나눔스퀘어" panose="020B0600000101010101" pitchFamily="50" charset="-127"/>
                        </a:rPr>
                        <a:t>.</a:t>
                      </a:r>
                      <a:endParaRPr lang="ko-KR" altLang="en-US" sz="2000" spc="400" baseline="0" dirty="0">
                        <a:solidFill>
                          <a:srgbClr val="FF0000"/>
                        </a:solidFill>
                        <a:latin typeface="나눔스퀘어" panose="020B0600000101010101" pitchFamily="50" charset="-127"/>
                        <a:ea typeface="나눔스퀘어" panose="020B0600000101010101" pitchFamily="50" charset="-127"/>
                      </a:endParaRPr>
                    </a:p>
                    <a:p>
                      <a:pPr latinLnBrk="1"/>
                      <a:endParaRPr lang="ko-KR" altLang="en-US" dirty="0">
                        <a:latin typeface="나눔스퀘어" panose="020B0600000101010101" pitchFamily="50" charset="-127"/>
                        <a:ea typeface="나눔스퀘어" panose="020B0600000101010101" pitchFamily="50" charset="-127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0333405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9190373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이등변 삼각형 21"/>
          <p:cNvSpPr/>
          <p:nvPr/>
        </p:nvSpPr>
        <p:spPr>
          <a:xfrm rot="16200000">
            <a:off x="11482920" y="6150634"/>
            <a:ext cx="621103" cy="793630"/>
          </a:xfrm>
          <a:prstGeom prst="triangle">
            <a:avLst>
              <a:gd name="adj" fmla="val 0"/>
            </a:avLst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6" name="TextBox 25"/>
          <p:cNvSpPr txBox="1"/>
          <p:nvPr/>
        </p:nvSpPr>
        <p:spPr>
          <a:xfrm>
            <a:off x="11761819" y="6487730"/>
            <a:ext cx="4301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>
                <a:solidFill>
                  <a:srgbClr val="FFFFFF"/>
                </a:solidFill>
                <a:latin typeface="나눔바른고딕 옛한글" panose="020B0603020101020101" pitchFamily="50" charset="-127"/>
                <a:ea typeface="나눔바른고딕 옛한글" panose="020B0603020101020101" pitchFamily="50" charset="-127"/>
              </a:rPr>
              <a:t>10</a:t>
            </a:r>
          </a:p>
        </p:txBody>
      </p:sp>
      <p:grpSp>
        <p:nvGrpSpPr>
          <p:cNvPr id="2" name="그룹 1"/>
          <p:cNvGrpSpPr/>
          <p:nvPr/>
        </p:nvGrpSpPr>
        <p:grpSpPr>
          <a:xfrm>
            <a:off x="337241" y="274233"/>
            <a:ext cx="11751342" cy="6078942"/>
            <a:chOff x="337241" y="274233"/>
            <a:chExt cx="11751342" cy="6078942"/>
          </a:xfrm>
        </p:grpSpPr>
        <p:sp>
          <p:nvSpPr>
            <p:cNvPr id="17" name="TextBox 16"/>
            <p:cNvSpPr txBox="1"/>
            <p:nvPr/>
          </p:nvSpPr>
          <p:spPr>
            <a:xfrm>
              <a:off x="339999" y="1575519"/>
              <a:ext cx="736264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2400" dirty="0"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1-1. </a:t>
              </a:r>
              <a:r>
                <a:rPr lang="ko-KR" altLang="en-US" sz="2400" dirty="0"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소프라노 조수미 연주</a:t>
              </a:r>
            </a:p>
          </p:txBody>
        </p:sp>
        <p:sp>
          <p:nvSpPr>
            <p:cNvPr id="13" name="직사각형 12"/>
            <p:cNvSpPr/>
            <p:nvPr/>
          </p:nvSpPr>
          <p:spPr>
            <a:xfrm>
              <a:off x="7317764" y="5860732"/>
              <a:ext cx="4236047" cy="49244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ko-KR" altLang="en-US" sz="1400" kern="0" dirty="0">
                  <a:solidFill>
                    <a:srgbClr val="000000"/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◀ </a:t>
              </a:r>
              <a:r>
                <a:rPr lang="en-US" altLang="ko-KR" sz="1400" dirty="0"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KBS Entertain </a:t>
              </a:r>
              <a:r>
                <a:rPr lang="ko-KR" altLang="en-US" sz="1400" dirty="0"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유튜브</a:t>
              </a:r>
              <a:r>
                <a:rPr lang="en-US" altLang="ko-KR" sz="1400" dirty="0"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 </a:t>
              </a:r>
              <a:r>
                <a:rPr lang="en-US" altLang="ko-KR" sz="1200" dirty="0">
                  <a:hlinkClick r:id="rId4"/>
                </a:rPr>
                <a:t>https://www.youtube.com/watch?v=edYbMICyLsM</a:t>
              </a:r>
              <a:endParaRPr lang="en-US" altLang="ko-KR" sz="1200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7312267" y="2757889"/>
              <a:ext cx="299184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2000" b="1" spc="100" dirty="0" err="1">
                  <a:latin typeface="문화재돌봄체 Regular" panose="020B0000000000000000" pitchFamily="50" charset="-127"/>
                  <a:ea typeface="문화재돌봄체 Regular" panose="020B0000000000000000" pitchFamily="50" charset="-127"/>
                </a:rPr>
                <a:t>송길자</a:t>
              </a:r>
              <a:r>
                <a:rPr lang="ko-KR" altLang="en-US" sz="2000" b="1" spc="100" dirty="0">
                  <a:latin typeface="문화재돌봄체 Regular" panose="020B0000000000000000" pitchFamily="50" charset="-127"/>
                  <a:ea typeface="문화재돌봄체 Regular" panose="020B0000000000000000" pitchFamily="50" charset="-127"/>
                </a:rPr>
                <a:t> 작사 │ </a:t>
              </a:r>
              <a:r>
                <a:rPr lang="ko-KR" altLang="en-US" sz="2000" b="1" spc="100" dirty="0" err="1">
                  <a:latin typeface="문화재돌봄체 Regular" panose="020B0000000000000000" pitchFamily="50" charset="-127"/>
                  <a:ea typeface="문화재돌봄체 Regular" panose="020B0000000000000000" pitchFamily="50" charset="-127"/>
                </a:rPr>
                <a:t>임긍수</a:t>
              </a:r>
              <a:r>
                <a:rPr lang="ko-KR" altLang="en-US" sz="2000" b="1" spc="100" dirty="0">
                  <a:latin typeface="문화재돌봄체 Regular" panose="020B0000000000000000" pitchFamily="50" charset="-127"/>
                  <a:ea typeface="문화재돌봄체 Regular" panose="020B0000000000000000" pitchFamily="50" charset="-127"/>
                </a:rPr>
                <a:t> 작곡</a:t>
              </a:r>
              <a:endParaRPr lang="en-US" altLang="ko-KR" sz="2000" b="1" spc="100" dirty="0">
                <a:latin typeface="문화재돌봄체 Regular" panose="020B0000000000000000" pitchFamily="50" charset="-127"/>
                <a:ea typeface="문화재돌봄체 Regular" panose="020B0000000000000000" pitchFamily="50" charset="-127"/>
              </a:endParaRPr>
            </a:p>
            <a:p>
              <a:r>
                <a:rPr lang="en-US" altLang="ko-KR" sz="2000" b="1" spc="100" dirty="0">
                  <a:latin typeface="문화재돌봄체 Regular" panose="020B0000000000000000" pitchFamily="50" charset="-127"/>
                  <a:ea typeface="문화재돌봄체 Regular" panose="020B0000000000000000" pitchFamily="50" charset="-127"/>
                </a:rPr>
                <a:t>KBS ‘100</a:t>
              </a:r>
              <a:r>
                <a:rPr lang="ko-KR" altLang="en-US" sz="2000" b="1" spc="100" dirty="0">
                  <a:latin typeface="문화재돌봄체 Regular" panose="020B0000000000000000" pitchFamily="50" charset="-127"/>
                  <a:ea typeface="문화재돌봄체 Regular" panose="020B0000000000000000" pitchFamily="50" charset="-127"/>
                </a:rPr>
                <a:t>년의 봄</a:t>
              </a:r>
              <a:r>
                <a:rPr lang="en-US" altLang="ko-KR" sz="2000" b="1" spc="100" dirty="0">
                  <a:latin typeface="문화재돌봄체 Regular" panose="020B0000000000000000" pitchFamily="50" charset="-127"/>
                  <a:ea typeface="문화재돌봄체 Regular" panose="020B0000000000000000" pitchFamily="50" charset="-127"/>
                </a:rPr>
                <a:t>’</a:t>
              </a:r>
              <a:endParaRPr lang="en-US" altLang="ko-KR" sz="1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endParaRPr>
            </a:p>
          </p:txBody>
        </p:sp>
        <p:pic>
          <p:nvPicPr>
            <p:cNvPr id="3" name="edYbMICyLsM"/>
            <p:cNvPicPr>
              <a:picLocks noRot="1" noChangeAspect="1"/>
            </p:cNvPicPr>
            <p:nvPr>
              <a:videoFile r:link="rId1"/>
            </p:nvPr>
          </p:nvPicPr>
          <p:blipFill>
            <a:blip r:embed="rId5"/>
            <a:stretch>
              <a:fillRect/>
            </a:stretch>
          </p:blipFill>
          <p:spPr>
            <a:xfrm>
              <a:off x="444468" y="2260121"/>
              <a:ext cx="6575457" cy="4093054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337242" y="274233"/>
              <a:ext cx="315185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1200" dirty="0">
                  <a:solidFill>
                    <a:schemeClr val="bg1">
                      <a:lumMod val="65000"/>
                    </a:schemeClr>
                  </a:solidFill>
                  <a:latin typeface="나눔명조 옛한글" panose="02020603020101020101" pitchFamily="18" charset="-127"/>
                  <a:ea typeface="나눔명조 옛한글" panose="02020603020101020101" pitchFamily="18" charset="-127"/>
                </a:rPr>
                <a:t>고등학교 음악 감상과 비평</a:t>
              </a:r>
            </a:p>
          </p:txBody>
        </p:sp>
        <p:pic>
          <p:nvPicPr>
            <p:cNvPr id="25" name="그림 2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761819" y="5376749"/>
              <a:ext cx="326764" cy="885701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2E2258C-FC6A-6533-9CCE-670F4F6C1A45}"/>
                </a:ext>
              </a:extLst>
            </p:cNvPr>
            <p:cNvSpPr txBox="1"/>
            <p:nvPr/>
          </p:nvSpPr>
          <p:spPr>
            <a:xfrm>
              <a:off x="337241" y="557224"/>
              <a:ext cx="9574014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altLang="ko-KR" sz="3200" b="1" dirty="0">
                  <a:solidFill>
                    <a:srgbClr val="5D8068"/>
                  </a:solidFill>
                  <a:latin typeface="경기천년바탕OTF Regular" panose="02020503020101020101" pitchFamily="18" charset="-127"/>
                  <a:ea typeface="경기천년바탕OTF Regular" panose="02020503020101020101" pitchFamily="18" charset="-127"/>
                </a:rPr>
                <a:t>05 </a:t>
              </a:r>
              <a:r>
                <a:rPr lang="ko-KR" altLang="en-US" sz="3200" b="1" dirty="0">
                  <a:solidFill>
                    <a:srgbClr val="5D8068"/>
                  </a:solidFill>
                  <a:latin typeface="경기천년바탕OTF Regular" panose="02020503020101020101" pitchFamily="18" charset="-127"/>
                  <a:ea typeface="경기천년바탕OTF Regular" panose="02020503020101020101" pitchFamily="18" charset="-127"/>
                </a:rPr>
                <a:t>비교 감상하기</a:t>
              </a:r>
              <a:r>
                <a:rPr lang="en-US" altLang="ko-KR" sz="3200" b="1" spc="150" dirty="0">
                  <a:solidFill>
                    <a:srgbClr val="5D8068"/>
                  </a:solidFill>
                  <a:latin typeface="경기천년바탕OTF Regular" panose="02020503020101020101" pitchFamily="18" charset="-127"/>
                  <a:ea typeface="경기천년바탕OTF Regular" panose="02020503020101020101" pitchFamily="18" charset="-127"/>
                </a:rPr>
                <a:t> </a:t>
              </a:r>
              <a:r>
                <a:rPr lang="ko-KR" altLang="en-US" sz="3200" b="1" spc="150" dirty="0">
                  <a:solidFill>
                    <a:srgbClr val="5D8068"/>
                  </a:solidFill>
                  <a:latin typeface="경기천년바탕OTF Regular" panose="02020503020101020101" pitchFamily="18" charset="-127"/>
                  <a:ea typeface="경기천년바탕OTF Regular" panose="02020503020101020101" pitchFamily="18" charset="-127"/>
                </a:rPr>
                <a:t>② </a:t>
              </a:r>
              <a:r>
                <a:rPr lang="en-US" altLang="ko-KR" sz="3200" b="1" spc="150" dirty="0">
                  <a:solidFill>
                    <a:srgbClr val="5D8068"/>
                  </a:solidFill>
                  <a:latin typeface="경기천년바탕OTF Regular" panose="02020503020101020101" pitchFamily="18" charset="-127"/>
                  <a:ea typeface="경기천년바탕OTF Regular" panose="02020503020101020101" pitchFamily="18" charset="-127"/>
                </a:rPr>
                <a:t>– </a:t>
              </a:r>
              <a:r>
                <a:rPr lang="ko-KR" altLang="en-US" sz="3200" b="1" spc="150" dirty="0">
                  <a:solidFill>
                    <a:srgbClr val="5D8068"/>
                  </a:solidFill>
                  <a:latin typeface="경기천년바탕OTF Regular" panose="02020503020101020101" pitchFamily="18" charset="-127"/>
                  <a:ea typeface="경기천년바탕OTF Regular" panose="02020503020101020101" pitchFamily="18" charset="-127"/>
                </a:rPr>
                <a:t>한국 가곡 </a:t>
              </a:r>
              <a:r>
                <a:rPr lang="en-US" altLang="ko-KR" sz="3200" b="1" spc="150" dirty="0">
                  <a:solidFill>
                    <a:srgbClr val="5D8068"/>
                  </a:solidFill>
                  <a:latin typeface="경기천년바탕OTF Regular" panose="02020503020101020101" pitchFamily="18" charset="-127"/>
                  <a:ea typeface="경기천년바탕OTF Regular" panose="02020503020101020101" pitchFamily="18" charset="-127"/>
                </a:rPr>
                <a:t>‘</a:t>
              </a:r>
              <a:r>
                <a:rPr lang="ko-KR" altLang="en-US" sz="3200" b="1" spc="150" dirty="0">
                  <a:solidFill>
                    <a:srgbClr val="5D8068"/>
                  </a:solidFill>
                  <a:latin typeface="경기천년바탕OTF Regular" panose="02020503020101020101" pitchFamily="18" charset="-127"/>
                  <a:ea typeface="경기천년바탕OTF Regular" panose="02020503020101020101" pitchFamily="18" charset="-127"/>
                </a:rPr>
                <a:t>강 건너 봄이 오듯</a:t>
              </a:r>
              <a:r>
                <a:rPr lang="en-US" altLang="ko-KR" sz="3200" b="1" spc="150" dirty="0">
                  <a:solidFill>
                    <a:srgbClr val="5D8068"/>
                  </a:solidFill>
                  <a:latin typeface="경기천년바탕OTF Regular" panose="02020503020101020101" pitchFamily="18" charset="-127"/>
                  <a:ea typeface="경기천년바탕OTF Regular" panose="02020503020101020101" pitchFamily="18" charset="-127"/>
                </a:rPr>
                <a:t>’</a:t>
              </a:r>
              <a:endParaRPr lang="ko-KR" altLang="en-US" sz="3200" b="1" dirty="0">
                <a:solidFill>
                  <a:srgbClr val="5D8068"/>
                </a:solidFill>
                <a:latin typeface="경기천년바탕OTF Regular" panose="02020503020101020101" pitchFamily="18" charset="-127"/>
                <a:ea typeface="경기천년바탕OTF Regular" panose="02020503020101020101" pitchFamily="18" charset="-127"/>
              </a:endParaRPr>
            </a:p>
          </p:txBody>
        </p:sp>
        <p:cxnSp>
          <p:nvCxnSpPr>
            <p:cNvPr id="14" name="직선 연결선 13"/>
            <p:cNvCxnSpPr/>
            <p:nvPr/>
          </p:nvCxnSpPr>
          <p:spPr>
            <a:xfrm>
              <a:off x="371789" y="1346479"/>
              <a:ext cx="9539466" cy="0"/>
            </a:xfrm>
            <a:prstGeom prst="line">
              <a:avLst/>
            </a:prstGeom>
            <a:ln w="19050">
              <a:solidFill>
                <a:srgbClr val="478C5C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직사각형 17"/>
            <p:cNvSpPr/>
            <p:nvPr/>
          </p:nvSpPr>
          <p:spPr>
            <a:xfrm>
              <a:off x="7312267" y="3601144"/>
              <a:ext cx="4343821" cy="830997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ko-KR" altLang="en-US" sz="1600" spc="150" dirty="0"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가곡 작곡가로 유명한 </a:t>
              </a:r>
              <a:r>
                <a:rPr lang="ko-KR" altLang="en-US" sz="1600" spc="150" dirty="0" err="1"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임긍수의</a:t>
              </a:r>
              <a:r>
                <a:rPr lang="ko-KR" altLang="en-US" sz="1600" spc="150" dirty="0"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 걸작 중 하나이다</a:t>
              </a:r>
              <a:r>
                <a:rPr lang="en-US" altLang="ko-KR" sz="1600" spc="150" dirty="0"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. </a:t>
              </a:r>
              <a:r>
                <a:rPr lang="ko-KR" altLang="en-US" sz="1600" spc="150" dirty="0" err="1"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송길자</a:t>
              </a:r>
              <a:r>
                <a:rPr lang="ko-KR" altLang="en-US" sz="1600" spc="150" dirty="0"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 시인의 시에 곡을 붙인 악곡이다</a:t>
              </a:r>
              <a:r>
                <a:rPr lang="en-US" altLang="ko-KR" sz="1600" spc="150" dirty="0"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.</a:t>
              </a:r>
              <a:endParaRPr lang="ko-KR" altLang="en-US" sz="1600" spc="150" dirty="0">
                <a:highlight>
                  <a:srgbClr val="FFFF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78507776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이등변 삼각형 21"/>
          <p:cNvSpPr/>
          <p:nvPr/>
        </p:nvSpPr>
        <p:spPr>
          <a:xfrm rot="16200000">
            <a:off x="11482920" y="6150634"/>
            <a:ext cx="621103" cy="793630"/>
          </a:xfrm>
          <a:prstGeom prst="triangle">
            <a:avLst>
              <a:gd name="adj" fmla="val 0"/>
            </a:avLst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6" name="TextBox 25"/>
          <p:cNvSpPr txBox="1"/>
          <p:nvPr/>
        </p:nvSpPr>
        <p:spPr>
          <a:xfrm>
            <a:off x="11761819" y="6487730"/>
            <a:ext cx="4301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>
                <a:solidFill>
                  <a:srgbClr val="FFFFFF"/>
                </a:solidFill>
                <a:latin typeface="나눔바른고딕 옛한글" panose="020B0603020101020101" pitchFamily="50" charset="-127"/>
                <a:ea typeface="나눔바른고딕 옛한글" panose="020B0603020101020101" pitchFamily="50" charset="-127"/>
              </a:rPr>
              <a:t>11</a:t>
            </a:r>
          </a:p>
        </p:txBody>
      </p:sp>
      <p:grpSp>
        <p:nvGrpSpPr>
          <p:cNvPr id="4" name="그룹 3"/>
          <p:cNvGrpSpPr/>
          <p:nvPr/>
        </p:nvGrpSpPr>
        <p:grpSpPr>
          <a:xfrm>
            <a:off x="337241" y="274233"/>
            <a:ext cx="11751342" cy="6100857"/>
            <a:chOff x="337241" y="274233"/>
            <a:chExt cx="11751342" cy="6100857"/>
          </a:xfrm>
        </p:grpSpPr>
        <p:sp>
          <p:nvSpPr>
            <p:cNvPr id="17" name="TextBox 16"/>
            <p:cNvSpPr txBox="1"/>
            <p:nvPr/>
          </p:nvSpPr>
          <p:spPr>
            <a:xfrm>
              <a:off x="339999" y="1585973"/>
              <a:ext cx="736264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2400" dirty="0"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1-2. </a:t>
              </a:r>
              <a:r>
                <a:rPr lang="ko-KR" altLang="en-US" sz="2400" dirty="0"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소프라노 강혜정 연주 </a:t>
              </a:r>
              <a:r>
                <a:rPr lang="en-US" altLang="ko-KR" sz="2400" dirty="0"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 </a:t>
              </a:r>
              <a:endParaRPr lang="ko-KR" altLang="en-US" sz="2400" dirty="0">
                <a:latin typeface="나눔스퀘어 Bold" panose="020B0600000101010101" pitchFamily="50" charset="-127"/>
                <a:ea typeface="나눔스퀘어 Bold" panose="020B0600000101010101" pitchFamily="50" charset="-127"/>
              </a:endParaRPr>
            </a:p>
          </p:txBody>
        </p:sp>
        <p:sp>
          <p:nvSpPr>
            <p:cNvPr id="13" name="직사각형 12"/>
            <p:cNvSpPr/>
            <p:nvPr/>
          </p:nvSpPr>
          <p:spPr>
            <a:xfrm>
              <a:off x="7281418" y="5697982"/>
              <a:ext cx="4402763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ko-KR" altLang="en-US" sz="1400" kern="0" dirty="0">
                  <a:solidFill>
                    <a:srgbClr val="000000"/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◀ 소프라노 강혜정 유튜브 </a:t>
              </a:r>
              <a:r>
                <a:rPr lang="en-US" altLang="ko-KR" sz="1200" dirty="0">
                  <a:hlinkClick r:id="rId3"/>
                </a:rPr>
                <a:t>https://www.youtube.com/watch?v=Ke1RiYOXAUw&amp;list=RDKe1RiYOXAUw&amp;start_radio=1</a:t>
              </a:r>
              <a:endParaRPr lang="en-US" altLang="ko-KR" sz="1200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281418" y="2747932"/>
              <a:ext cx="440276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2000" b="1" spc="150" dirty="0" err="1">
                  <a:latin typeface="문화재돌봄체 Regular" panose="020B0000000000000000" pitchFamily="50" charset="-127"/>
                  <a:ea typeface="문화재돌봄체 Regular" panose="020B0000000000000000" pitchFamily="50" charset="-127"/>
                </a:rPr>
                <a:t>송길자</a:t>
              </a:r>
              <a:r>
                <a:rPr lang="ko-KR" altLang="en-US" sz="2000" b="1" spc="150" dirty="0">
                  <a:latin typeface="문화재돌봄체 Regular" panose="020B0000000000000000" pitchFamily="50" charset="-127"/>
                  <a:ea typeface="문화재돌봄체 Regular" panose="020B0000000000000000" pitchFamily="50" charset="-127"/>
                </a:rPr>
                <a:t> 작사 │ </a:t>
              </a:r>
              <a:r>
                <a:rPr lang="ko-KR" altLang="en-US" sz="2000" b="1" spc="150" dirty="0" err="1">
                  <a:latin typeface="문화재돌봄체 Regular" panose="020B0000000000000000" pitchFamily="50" charset="-127"/>
                  <a:ea typeface="문화재돌봄체 Regular" panose="020B0000000000000000" pitchFamily="50" charset="-127"/>
                </a:rPr>
                <a:t>임긍수</a:t>
              </a:r>
              <a:r>
                <a:rPr lang="ko-KR" altLang="en-US" sz="2000" b="1" spc="150" dirty="0">
                  <a:latin typeface="문화재돌봄체 Regular" panose="020B0000000000000000" pitchFamily="50" charset="-127"/>
                  <a:ea typeface="문화재돌봄체 Regular" panose="020B0000000000000000" pitchFamily="50" charset="-127"/>
                </a:rPr>
                <a:t> 작곡</a:t>
              </a:r>
              <a:endParaRPr lang="en-US" altLang="ko-KR" sz="2000" b="1" spc="150" dirty="0">
                <a:latin typeface="문화재돌봄체 Regular" panose="020B0000000000000000" pitchFamily="50" charset="-127"/>
                <a:ea typeface="문화재돌봄체 Regular" panose="020B0000000000000000" pitchFamily="50" charset="-127"/>
              </a:endParaRPr>
            </a:p>
            <a:p>
              <a:r>
                <a:rPr lang="en-US" altLang="ko-KR" sz="2000" b="1" spc="150" dirty="0">
                  <a:latin typeface="문화재돌봄체 Regular" panose="020B0000000000000000" pitchFamily="50" charset="-127"/>
                  <a:ea typeface="문화재돌봄체 Regular" panose="020B0000000000000000" pitchFamily="50" charset="-127"/>
                </a:rPr>
                <a:t>TV</a:t>
              </a:r>
              <a:r>
                <a:rPr lang="ko-KR" altLang="en-US" sz="2000" b="1" spc="150" dirty="0">
                  <a:latin typeface="문화재돌봄체 Regular" panose="020B0000000000000000" pitchFamily="50" charset="-127"/>
                  <a:ea typeface="문화재돌봄체 Regular" panose="020B0000000000000000" pitchFamily="50" charset="-127"/>
                </a:rPr>
                <a:t>예술무대 </a:t>
              </a:r>
              <a:r>
                <a:rPr lang="en-US" altLang="ko-KR" sz="2000" b="1" spc="150" dirty="0">
                  <a:latin typeface="문화재돌봄체 Regular" panose="020B0000000000000000" pitchFamily="50" charset="-127"/>
                  <a:ea typeface="문화재돌봄체 Regular" panose="020B0000000000000000" pitchFamily="50" charset="-127"/>
                </a:rPr>
                <a:t>‘</a:t>
              </a:r>
              <a:r>
                <a:rPr lang="ko-KR" altLang="en-US" sz="2000" b="1" spc="150" dirty="0" err="1">
                  <a:latin typeface="문화재돌봄체 Regular" panose="020B0000000000000000" pitchFamily="50" charset="-127"/>
                  <a:ea typeface="문화재돌봄체 Regular" panose="020B0000000000000000" pitchFamily="50" charset="-127"/>
                </a:rPr>
                <a:t>김정원의</a:t>
              </a:r>
              <a:r>
                <a:rPr lang="ko-KR" altLang="en-US" sz="2000" b="1" spc="150" dirty="0">
                  <a:latin typeface="문화재돌봄체 Regular" panose="020B0000000000000000" pitchFamily="50" charset="-127"/>
                  <a:ea typeface="문화재돌봄체 Regular" panose="020B0000000000000000" pitchFamily="50" charset="-127"/>
                </a:rPr>
                <a:t> 하우스 콘서트</a:t>
              </a:r>
              <a:r>
                <a:rPr lang="en-US" altLang="ko-KR" sz="2000" b="1" dirty="0">
                  <a:latin typeface="문화재돌봄체 Regular" panose="020B0000000000000000" pitchFamily="50" charset="-127"/>
                  <a:ea typeface="문화재돌봄체 Regular" panose="020B0000000000000000" pitchFamily="50" charset="-127"/>
                </a:rPr>
                <a:t>’</a:t>
              </a:r>
            </a:p>
          </p:txBody>
        </p:sp>
        <p:pic>
          <p:nvPicPr>
            <p:cNvPr id="3" name="Ke1RiYOXAUw"/>
            <p:cNvPicPr>
              <a:picLocks noRot="1" noChangeAspect="1"/>
            </p:cNvPicPr>
            <p:nvPr>
              <a:videoFile r:link="rId1"/>
            </p:nvPr>
          </p:nvPicPr>
          <p:blipFill>
            <a:blip r:embed="rId4"/>
            <a:stretch>
              <a:fillRect/>
            </a:stretch>
          </p:blipFill>
          <p:spPr>
            <a:xfrm>
              <a:off x="444940" y="2251494"/>
              <a:ext cx="6613085" cy="4120731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337242" y="274233"/>
              <a:ext cx="315185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1200" dirty="0">
                  <a:solidFill>
                    <a:schemeClr val="bg1">
                      <a:lumMod val="65000"/>
                    </a:schemeClr>
                  </a:solidFill>
                  <a:latin typeface="나눔명조 옛한글" panose="02020603020101020101" pitchFamily="18" charset="-127"/>
                  <a:ea typeface="나눔명조 옛한글" panose="02020603020101020101" pitchFamily="18" charset="-127"/>
                </a:rPr>
                <a:t>고등학교 음악 감상과 비평</a:t>
              </a:r>
            </a:p>
          </p:txBody>
        </p:sp>
        <p:pic>
          <p:nvPicPr>
            <p:cNvPr id="25" name="그림 2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761819" y="5376749"/>
              <a:ext cx="326764" cy="885701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7B8D7161-8BD4-8623-6632-275C1D36DB7F}"/>
                </a:ext>
              </a:extLst>
            </p:cNvPr>
            <p:cNvSpPr txBox="1"/>
            <p:nvPr/>
          </p:nvSpPr>
          <p:spPr>
            <a:xfrm>
              <a:off x="337241" y="557224"/>
              <a:ext cx="9574014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altLang="ko-KR" sz="3200" b="1" dirty="0">
                  <a:solidFill>
                    <a:srgbClr val="5D8068"/>
                  </a:solidFill>
                  <a:latin typeface="경기천년바탕OTF Regular" panose="02020503020101020101" pitchFamily="18" charset="-127"/>
                  <a:ea typeface="경기천년바탕OTF Regular" panose="02020503020101020101" pitchFamily="18" charset="-127"/>
                </a:rPr>
                <a:t>05 </a:t>
              </a:r>
              <a:r>
                <a:rPr lang="ko-KR" altLang="en-US" sz="3200" b="1" dirty="0">
                  <a:solidFill>
                    <a:srgbClr val="5D8068"/>
                  </a:solidFill>
                  <a:latin typeface="경기천년바탕OTF Regular" panose="02020503020101020101" pitchFamily="18" charset="-127"/>
                  <a:ea typeface="경기천년바탕OTF Regular" panose="02020503020101020101" pitchFamily="18" charset="-127"/>
                </a:rPr>
                <a:t>비교 감상하기</a:t>
              </a:r>
              <a:r>
                <a:rPr lang="en-US" altLang="ko-KR" sz="3200" b="1" spc="150" dirty="0">
                  <a:solidFill>
                    <a:srgbClr val="5D8068"/>
                  </a:solidFill>
                  <a:latin typeface="경기천년바탕OTF Regular" panose="02020503020101020101" pitchFamily="18" charset="-127"/>
                  <a:ea typeface="경기천년바탕OTF Regular" panose="02020503020101020101" pitchFamily="18" charset="-127"/>
                </a:rPr>
                <a:t> </a:t>
              </a:r>
              <a:r>
                <a:rPr lang="ko-KR" altLang="en-US" sz="3200" b="1" spc="150" dirty="0">
                  <a:solidFill>
                    <a:srgbClr val="5D8068"/>
                  </a:solidFill>
                  <a:latin typeface="경기천년바탕OTF Regular" panose="02020503020101020101" pitchFamily="18" charset="-127"/>
                  <a:ea typeface="경기천년바탕OTF Regular" panose="02020503020101020101" pitchFamily="18" charset="-127"/>
                </a:rPr>
                <a:t>② </a:t>
              </a:r>
              <a:r>
                <a:rPr lang="en-US" altLang="ko-KR" sz="3200" b="1" spc="150" dirty="0">
                  <a:solidFill>
                    <a:srgbClr val="5D8068"/>
                  </a:solidFill>
                  <a:latin typeface="경기천년바탕OTF Regular" panose="02020503020101020101" pitchFamily="18" charset="-127"/>
                  <a:ea typeface="경기천년바탕OTF Regular" panose="02020503020101020101" pitchFamily="18" charset="-127"/>
                </a:rPr>
                <a:t>– </a:t>
              </a:r>
              <a:r>
                <a:rPr lang="ko-KR" altLang="en-US" sz="3200" b="1" spc="150" dirty="0">
                  <a:solidFill>
                    <a:srgbClr val="5D8068"/>
                  </a:solidFill>
                  <a:latin typeface="경기천년바탕OTF Regular" panose="02020503020101020101" pitchFamily="18" charset="-127"/>
                  <a:ea typeface="경기천년바탕OTF Regular" panose="02020503020101020101" pitchFamily="18" charset="-127"/>
                </a:rPr>
                <a:t>한국 가곡 </a:t>
              </a:r>
              <a:r>
                <a:rPr lang="en-US" altLang="ko-KR" sz="3200" b="1" spc="150" dirty="0">
                  <a:solidFill>
                    <a:srgbClr val="5D8068"/>
                  </a:solidFill>
                  <a:latin typeface="경기천년바탕OTF Regular" panose="02020503020101020101" pitchFamily="18" charset="-127"/>
                  <a:ea typeface="경기천년바탕OTF Regular" panose="02020503020101020101" pitchFamily="18" charset="-127"/>
                </a:rPr>
                <a:t>‘</a:t>
              </a:r>
              <a:r>
                <a:rPr lang="ko-KR" altLang="en-US" sz="3200" b="1" spc="150" dirty="0">
                  <a:solidFill>
                    <a:srgbClr val="5D8068"/>
                  </a:solidFill>
                  <a:latin typeface="경기천년바탕OTF Regular" panose="02020503020101020101" pitchFamily="18" charset="-127"/>
                  <a:ea typeface="경기천년바탕OTF Regular" panose="02020503020101020101" pitchFamily="18" charset="-127"/>
                </a:rPr>
                <a:t>강 건너 봄이 오듯</a:t>
              </a:r>
              <a:r>
                <a:rPr lang="en-US" altLang="ko-KR" sz="3200" b="1" spc="150" dirty="0">
                  <a:solidFill>
                    <a:srgbClr val="5D8068"/>
                  </a:solidFill>
                  <a:latin typeface="경기천년바탕OTF Regular" panose="02020503020101020101" pitchFamily="18" charset="-127"/>
                  <a:ea typeface="경기천년바탕OTF Regular" panose="02020503020101020101" pitchFamily="18" charset="-127"/>
                </a:rPr>
                <a:t>’</a:t>
              </a:r>
              <a:endParaRPr lang="ko-KR" altLang="en-US" sz="3200" b="1" dirty="0">
                <a:solidFill>
                  <a:srgbClr val="5D8068"/>
                </a:solidFill>
                <a:latin typeface="경기천년바탕OTF Regular" panose="02020503020101020101" pitchFamily="18" charset="-127"/>
                <a:ea typeface="경기천년바탕OTF Regular" panose="02020503020101020101" pitchFamily="18" charset="-127"/>
              </a:endParaRPr>
            </a:p>
          </p:txBody>
        </p:sp>
        <p:cxnSp>
          <p:nvCxnSpPr>
            <p:cNvPr id="15" name="직선 연결선 14"/>
            <p:cNvCxnSpPr/>
            <p:nvPr/>
          </p:nvCxnSpPr>
          <p:spPr>
            <a:xfrm>
              <a:off x="371789" y="1346479"/>
              <a:ext cx="9539466" cy="0"/>
            </a:xfrm>
            <a:prstGeom prst="line">
              <a:avLst/>
            </a:prstGeom>
            <a:ln w="19050">
              <a:solidFill>
                <a:srgbClr val="478C5C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직사각형 15"/>
            <p:cNvSpPr/>
            <p:nvPr/>
          </p:nvSpPr>
          <p:spPr>
            <a:xfrm>
              <a:off x="7281418" y="3527394"/>
              <a:ext cx="4444734" cy="1200329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ko-KR" altLang="en-US" sz="1600" spc="150" dirty="0"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도약과 순차 진행이 어우러지는 화려한 가락에 다채로운 화음 진행이 봄이 오는 풍경을 생동감 있게 표현한 곡이다</a:t>
              </a:r>
              <a:r>
                <a:rPr lang="en-US" altLang="ko-KR" sz="1600" spc="150" dirty="0"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.</a:t>
              </a:r>
              <a:endParaRPr lang="ko-KR" altLang="en-US" sz="1600" spc="150" dirty="0">
                <a:highlight>
                  <a:srgbClr val="FFFF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45633519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이등변 삼각형 24"/>
          <p:cNvSpPr/>
          <p:nvPr/>
        </p:nvSpPr>
        <p:spPr>
          <a:xfrm rot="16200000">
            <a:off x="11482920" y="6150634"/>
            <a:ext cx="621103" cy="793630"/>
          </a:xfrm>
          <a:prstGeom prst="triangle">
            <a:avLst>
              <a:gd name="adj" fmla="val 0"/>
            </a:avLst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7" name="TextBox 26"/>
          <p:cNvSpPr txBox="1"/>
          <p:nvPr/>
        </p:nvSpPr>
        <p:spPr>
          <a:xfrm>
            <a:off x="11761819" y="6487730"/>
            <a:ext cx="4301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>
                <a:solidFill>
                  <a:srgbClr val="FFFFFF"/>
                </a:solidFill>
                <a:latin typeface="나눔바른고딕 옛한글" panose="020B0603020101020101" pitchFamily="50" charset="-127"/>
                <a:ea typeface="나눔바른고딕 옛한글" panose="020B0603020101020101" pitchFamily="50" charset="-127"/>
              </a:rPr>
              <a:t>12</a:t>
            </a:r>
          </a:p>
        </p:txBody>
      </p:sp>
      <p:grpSp>
        <p:nvGrpSpPr>
          <p:cNvPr id="3" name="그룹 2"/>
          <p:cNvGrpSpPr/>
          <p:nvPr/>
        </p:nvGrpSpPr>
        <p:grpSpPr>
          <a:xfrm>
            <a:off x="337241" y="274233"/>
            <a:ext cx="11099088" cy="1754236"/>
            <a:chOff x="337241" y="274233"/>
            <a:chExt cx="11099088" cy="1754236"/>
          </a:xfrm>
        </p:grpSpPr>
        <p:sp>
          <p:nvSpPr>
            <p:cNvPr id="13" name="TextBox 12"/>
            <p:cNvSpPr txBox="1"/>
            <p:nvPr/>
          </p:nvSpPr>
          <p:spPr>
            <a:xfrm>
              <a:off x="337242" y="274233"/>
              <a:ext cx="315185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1200" dirty="0">
                  <a:solidFill>
                    <a:schemeClr val="bg1">
                      <a:lumMod val="65000"/>
                    </a:schemeClr>
                  </a:solidFill>
                  <a:latin typeface="나눔명조 옛한글" panose="02020603020101020101" pitchFamily="18" charset="-127"/>
                  <a:ea typeface="나눔명조 옛한글" panose="02020603020101020101" pitchFamily="18" charset="-127"/>
                </a:rPr>
                <a:t>고등학교 음악 감상과 비평</a:t>
              </a: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6470050E-4AC6-A6A9-253D-A1C002D46012}"/>
                </a:ext>
              </a:extLst>
            </p:cNvPr>
            <p:cNvSpPr txBox="1"/>
            <p:nvPr/>
          </p:nvSpPr>
          <p:spPr>
            <a:xfrm>
              <a:off x="337241" y="557224"/>
              <a:ext cx="9574014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altLang="ko-KR" sz="3200" b="1" dirty="0">
                  <a:solidFill>
                    <a:srgbClr val="5D8068"/>
                  </a:solidFill>
                  <a:latin typeface="경기천년바탕OTF Regular" panose="02020503020101020101" pitchFamily="18" charset="-127"/>
                  <a:ea typeface="경기천년바탕OTF Regular" panose="02020503020101020101" pitchFamily="18" charset="-127"/>
                </a:rPr>
                <a:t>05 </a:t>
              </a:r>
              <a:r>
                <a:rPr lang="ko-KR" altLang="en-US" sz="3200" b="1" dirty="0">
                  <a:solidFill>
                    <a:srgbClr val="5D8068"/>
                  </a:solidFill>
                  <a:latin typeface="경기천년바탕OTF Regular" panose="02020503020101020101" pitchFamily="18" charset="-127"/>
                  <a:ea typeface="경기천년바탕OTF Regular" panose="02020503020101020101" pitchFamily="18" charset="-127"/>
                </a:rPr>
                <a:t>비교 감상하기</a:t>
              </a:r>
              <a:r>
                <a:rPr lang="en-US" altLang="ko-KR" sz="3200" b="1" spc="150" dirty="0">
                  <a:solidFill>
                    <a:srgbClr val="5D8068"/>
                  </a:solidFill>
                  <a:latin typeface="경기천년바탕OTF Regular" panose="02020503020101020101" pitchFamily="18" charset="-127"/>
                  <a:ea typeface="경기천년바탕OTF Regular" panose="02020503020101020101" pitchFamily="18" charset="-127"/>
                </a:rPr>
                <a:t> </a:t>
              </a:r>
              <a:r>
                <a:rPr lang="ko-KR" altLang="en-US" sz="3200" b="1" spc="150" dirty="0">
                  <a:solidFill>
                    <a:srgbClr val="5D8068"/>
                  </a:solidFill>
                  <a:latin typeface="경기천년바탕OTF Regular" panose="02020503020101020101" pitchFamily="18" charset="-127"/>
                  <a:ea typeface="경기천년바탕OTF Regular" panose="02020503020101020101" pitchFamily="18" charset="-127"/>
                </a:rPr>
                <a:t>② </a:t>
              </a:r>
              <a:r>
                <a:rPr lang="en-US" altLang="ko-KR" sz="3200" b="1" spc="150" dirty="0">
                  <a:solidFill>
                    <a:srgbClr val="5D8068"/>
                  </a:solidFill>
                  <a:latin typeface="경기천년바탕OTF Regular" panose="02020503020101020101" pitchFamily="18" charset="-127"/>
                  <a:ea typeface="경기천년바탕OTF Regular" panose="02020503020101020101" pitchFamily="18" charset="-127"/>
                </a:rPr>
                <a:t>– </a:t>
              </a:r>
              <a:r>
                <a:rPr lang="ko-KR" altLang="en-US" sz="3200" b="1" spc="150" dirty="0">
                  <a:solidFill>
                    <a:srgbClr val="5D8068"/>
                  </a:solidFill>
                  <a:latin typeface="경기천년바탕OTF Regular" panose="02020503020101020101" pitchFamily="18" charset="-127"/>
                  <a:ea typeface="경기천년바탕OTF Regular" panose="02020503020101020101" pitchFamily="18" charset="-127"/>
                </a:rPr>
                <a:t>한국 가곡 </a:t>
              </a:r>
              <a:r>
                <a:rPr lang="en-US" altLang="ko-KR" sz="3200" b="1" spc="150" dirty="0">
                  <a:solidFill>
                    <a:srgbClr val="5D8068"/>
                  </a:solidFill>
                  <a:latin typeface="경기천년바탕OTF Regular" panose="02020503020101020101" pitchFamily="18" charset="-127"/>
                  <a:ea typeface="경기천년바탕OTF Regular" panose="02020503020101020101" pitchFamily="18" charset="-127"/>
                </a:rPr>
                <a:t>‘</a:t>
              </a:r>
              <a:r>
                <a:rPr lang="ko-KR" altLang="en-US" sz="3200" b="1" spc="150" dirty="0">
                  <a:solidFill>
                    <a:srgbClr val="5D8068"/>
                  </a:solidFill>
                  <a:latin typeface="경기천년바탕OTF Regular" panose="02020503020101020101" pitchFamily="18" charset="-127"/>
                  <a:ea typeface="경기천년바탕OTF Regular" panose="02020503020101020101" pitchFamily="18" charset="-127"/>
                </a:rPr>
                <a:t>강 건너 봄이 오듯</a:t>
              </a:r>
              <a:r>
                <a:rPr lang="en-US" altLang="ko-KR" sz="3200" b="1" spc="150" dirty="0">
                  <a:solidFill>
                    <a:srgbClr val="5D8068"/>
                  </a:solidFill>
                  <a:latin typeface="경기천년바탕OTF Regular" panose="02020503020101020101" pitchFamily="18" charset="-127"/>
                  <a:ea typeface="경기천년바탕OTF Regular" panose="02020503020101020101" pitchFamily="18" charset="-127"/>
                </a:rPr>
                <a:t>’</a:t>
              </a:r>
              <a:endParaRPr lang="ko-KR" altLang="en-US" sz="3200" b="1" dirty="0">
                <a:solidFill>
                  <a:srgbClr val="5D8068"/>
                </a:solidFill>
                <a:latin typeface="경기천년바탕OTF Regular" panose="02020503020101020101" pitchFamily="18" charset="-127"/>
                <a:ea typeface="경기천년바탕OTF Regular" panose="02020503020101020101" pitchFamily="18" charset="-127"/>
              </a:endParaRPr>
            </a:p>
          </p:txBody>
        </p:sp>
        <p:cxnSp>
          <p:nvCxnSpPr>
            <p:cNvPr id="14" name="직선 연결선 13"/>
            <p:cNvCxnSpPr/>
            <p:nvPr/>
          </p:nvCxnSpPr>
          <p:spPr>
            <a:xfrm>
              <a:off x="371789" y="1346479"/>
              <a:ext cx="9539466" cy="0"/>
            </a:xfrm>
            <a:prstGeom prst="line">
              <a:avLst/>
            </a:prstGeom>
            <a:ln w="19050">
              <a:solidFill>
                <a:srgbClr val="478C5C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>
              <a:off x="371789" y="1566804"/>
              <a:ext cx="1106454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2400" dirty="0"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2. </a:t>
              </a:r>
              <a:r>
                <a:rPr lang="ko-KR" altLang="en-US" sz="2400" dirty="0"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다른 연주자가 연주한 </a:t>
              </a:r>
              <a:r>
                <a:rPr lang="en-US" altLang="ko-KR" sz="2400" dirty="0"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‘</a:t>
              </a:r>
              <a:r>
                <a:rPr lang="ko-KR" altLang="en-US" sz="2400" dirty="0"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강 건너 봄이 오듯</a:t>
              </a:r>
              <a:r>
                <a:rPr lang="en-US" altLang="ko-KR" sz="2400" dirty="0"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‘</a:t>
              </a:r>
              <a:r>
                <a:rPr lang="ko-KR" altLang="en-US" sz="2400" dirty="0"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을 감상하고 차이점을 작성해 봅시다</a:t>
              </a:r>
              <a:r>
                <a:rPr lang="en-US" altLang="ko-KR" sz="2400" dirty="0"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.</a:t>
              </a:r>
            </a:p>
          </p:txBody>
        </p:sp>
      </p:grpSp>
      <p:graphicFrame>
        <p:nvGraphicFramePr>
          <p:cNvPr id="16" name="표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0085138"/>
              </p:ext>
            </p:extLst>
          </p:nvPr>
        </p:nvGraphicFramePr>
        <p:xfrm>
          <a:off x="748278" y="2248793"/>
          <a:ext cx="10648378" cy="3893046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5324189">
                  <a:extLst>
                    <a:ext uri="{9D8B030D-6E8A-4147-A177-3AD203B41FA5}">
                      <a16:colId xmlns:a16="http://schemas.microsoft.com/office/drawing/2014/main" val="2217548106"/>
                    </a:ext>
                  </a:extLst>
                </a:gridCol>
                <a:gridCol w="5324189">
                  <a:extLst>
                    <a:ext uri="{9D8B030D-6E8A-4147-A177-3AD203B41FA5}">
                      <a16:colId xmlns:a16="http://schemas.microsoft.com/office/drawing/2014/main" val="2187782753"/>
                    </a:ext>
                  </a:extLst>
                </a:gridCol>
              </a:tblGrid>
              <a:tr h="762764">
                <a:tc>
                  <a:txBody>
                    <a:bodyPr/>
                    <a:lstStyle/>
                    <a:p>
                      <a:pPr algn="ctr" latinLnBrk="1"/>
                      <a:endParaRPr lang="en-US" altLang="ko-KR" sz="1100" dirty="0">
                        <a:solidFill>
                          <a:schemeClr val="tx1"/>
                        </a:solidFill>
                        <a:latin typeface="나눔스퀘어" panose="020B0600000101010101" pitchFamily="50" charset="-127"/>
                        <a:ea typeface="나눔스퀘어" panose="020B0600000101010101" pitchFamily="50" charset="-127"/>
                      </a:endParaRPr>
                    </a:p>
                    <a:p>
                      <a:pPr algn="ctr" latinLnBrk="1"/>
                      <a:r>
                        <a:rPr lang="ko-KR" altLang="en-US" sz="2400" dirty="0">
                          <a:solidFill>
                            <a:schemeClr val="tx1"/>
                          </a:solidFill>
                          <a:latin typeface="나눔스퀘어" panose="020B0600000101010101" pitchFamily="50" charset="-127"/>
                          <a:ea typeface="나눔스퀘어" panose="020B0600000101010101" pitchFamily="50" charset="-127"/>
                        </a:rPr>
                        <a:t>조수미</a:t>
                      </a:r>
                      <a:endParaRPr lang="en-US" altLang="ko-KR" sz="1800" dirty="0">
                        <a:latin typeface="나눔스퀘어" panose="020B0600000101010101" pitchFamily="50" charset="-127"/>
                        <a:ea typeface="나눔스퀘어" panose="020B0600000101010101" pitchFamily="50" charset="-127"/>
                      </a:endParaRPr>
                    </a:p>
                  </a:txBody>
                  <a:tcP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en-US" altLang="ko-KR" sz="1100" dirty="0">
                        <a:latin typeface="나눔스퀘어" panose="020B0600000101010101" pitchFamily="50" charset="-127"/>
                        <a:ea typeface="나눔스퀘어" panose="020B0600000101010101" pitchFamily="50" charset="-127"/>
                      </a:endParaRPr>
                    </a:p>
                    <a:p>
                      <a:pPr algn="ctr" latinLnBrk="1"/>
                      <a:r>
                        <a:rPr lang="ko-KR" altLang="en-US" sz="2400" dirty="0">
                          <a:latin typeface="나눔스퀘어" panose="020B0600000101010101" pitchFamily="50" charset="-127"/>
                          <a:ea typeface="나눔스퀘어" panose="020B0600000101010101" pitchFamily="50" charset="-127"/>
                        </a:rPr>
                        <a:t>강혜정</a:t>
                      </a:r>
                      <a:endParaRPr lang="en-US" altLang="ko-KR" sz="2400" dirty="0">
                        <a:latin typeface="나눔스퀘어" panose="020B0600000101010101" pitchFamily="50" charset="-127"/>
                        <a:ea typeface="나눔스퀘어" panose="020B0600000101010101" pitchFamily="50" charset="-127"/>
                      </a:endParaRPr>
                    </a:p>
                  </a:txBody>
                  <a:tcP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2486253"/>
                  </a:ext>
                </a:extLst>
              </a:tr>
              <a:tr h="3130282"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0333405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90135908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이등변 삼각형 22"/>
          <p:cNvSpPr/>
          <p:nvPr/>
        </p:nvSpPr>
        <p:spPr>
          <a:xfrm rot="16200000">
            <a:off x="11482920" y="6150634"/>
            <a:ext cx="621103" cy="793630"/>
          </a:xfrm>
          <a:prstGeom prst="triangle">
            <a:avLst>
              <a:gd name="adj" fmla="val 0"/>
            </a:avLst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4" name="TextBox 23"/>
          <p:cNvSpPr txBox="1"/>
          <p:nvPr/>
        </p:nvSpPr>
        <p:spPr>
          <a:xfrm>
            <a:off x="11761819" y="6487730"/>
            <a:ext cx="4301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>
                <a:solidFill>
                  <a:srgbClr val="FFFFFF"/>
                </a:solidFill>
                <a:latin typeface="나눔바른고딕 옛한글" panose="020B0603020101020101" pitchFamily="50" charset="-127"/>
                <a:ea typeface="나눔바른고딕 옛한글" panose="020B0603020101020101" pitchFamily="50" charset="-127"/>
              </a:rPr>
              <a:t>13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919940" y="274233"/>
            <a:ext cx="10386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lang="ko-KR" altLang="en-US" sz="14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예시 답안</a:t>
            </a:r>
            <a:r>
              <a:rPr lang="en-US" altLang="ko-KR" sz="14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  <a:endParaRPr lang="ko-KR" altLang="en-US" sz="14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grpSp>
        <p:nvGrpSpPr>
          <p:cNvPr id="4" name="그룹 3"/>
          <p:cNvGrpSpPr/>
          <p:nvPr/>
        </p:nvGrpSpPr>
        <p:grpSpPr>
          <a:xfrm>
            <a:off x="337241" y="274233"/>
            <a:ext cx="11099088" cy="1754236"/>
            <a:chOff x="337241" y="274233"/>
            <a:chExt cx="11099088" cy="1754236"/>
          </a:xfrm>
        </p:grpSpPr>
        <p:sp>
          <p:nvSpPr>
            <p:cNvPr id="13" name="TextBox 12"/>
            <p:cNvSpPr txBox="1"/>
            <p:nvPr/>
          </p:nvSpPr>
          <p:spPr>
            <a:xfrm>
              <a:off x="337242" y="274233"/>
              <a:ext cx="315185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1200" dirty="0">
                  <a:solidFill>
                    <a:schemeClr val="bg1">
                      <a:lumMod val="65000"/>
                    </a:schemeClr>
                  </a:solidFill>
                  <a:latin typeface="나눔명조 옛한글" panose="02020603020101020101" pitchFamily="18" charset="-127"/>
                  <a:ea typeface="나눔명조 옛한글" panose="02020603020101020101" pitchFamily="18" charset="-127"/>
                </a:rPr>
                <a:t>고등학교 음악 감상과 비평</a:t>
              </a: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DBA47473-3ACA-7F96-5857-57815F394D18}"/>
                </a:ext>
              </a:extLst>
            </p:cNvPr>
            <p:cNvSpPr txBox="1"/>
            <p:nvPr/>
          </p:nvSpPr>
          <p:spPr>
            <a:xfrm>
              <a:off x="337241" y="557224"/>
              <a:ext cx="9574014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altLang="ko-KR" sz="3200" b="1" dirty="0">
                  <a:solidFill>
                    <a:srgbClr val="5D8068"/>
                  </a:solidFill>
                  <a:latin typeface="경기천년바탕OTF Regular" panose="02020503020101020101" pitchFamily="18" charset="-127"/>
                  <a:ea typeface="경기천년바탕OTF Regular" panose="02020503020101020101" pitchFamily="18" charset="-127"/>
                </a:rPr>
                <a:t>05 </a:t>
              </a:r>
              <a:r>
                <a:rPr lang="ko-KR" altLang="en-US" sz="3200" b="1" dirty="0">
                  <a:solidFill>
                    <a:srgbClr val="5D8068"/>
                  </a:solidFill>
                  <a:latin typeface="경기천년바탕OTF Regular" panose="02020503020101020101" pitchFamily="18" charset="-127"/>
                  <a:ea typeface="경기천년바탕OTF Regular" panose="02020503020101020101" pitchFamily="18" charset="-127"/>
                </a:rPr>
                <a:t>비교 감상하기</a:t>
              </a:r>
              <a:r>
                <a:rPr lang="en-US" altLang="ko-KR" sz="3200" b="1" spc="150" dirty="0">
                  <a:solidFill>
                    <a:srgbClr val="5D8068"/>
                  </a:solidFill>
                  <a:latin typeface="경기천년바탕OTF Regular" panose="02020503020101020101" pitchFamily="18" charset="-127"/>
                  <a:ea typeface="경기천년바탕OTF Regular" panose="02020503020101020101" pitchFamily="18" charset="-127"/>
                </a:rPr>
                <a:t> </a:t>
              </a:r>
              <a:r>
                <a:rPr lang="ko-KR" altLang="en-US" sz="3200" b="1" spc="150" dirty="0">
                  <a:solidFill>
                    <a:srgbClr val="5D8068"/>
                  </a:solidFill>
                  <a:latin typeface="경기천년바탕OTF Regular" panose="02020503020101020101" pitchFamily="18" charset="-127"/>
                  <a:ea typeface="경기천년바탕OTF Regular" panose="02020503020101020101" pitchFamily="18" charset="-127"/>
                </a:rPr>
                <a:t>② </a:t>
              </a:r>
              <a:r>
                <a:rPr lang="en-US" altLang="ko-KR" sz="3200" b="1" spc="150" dirty="0">
                  <a:solidFill>
                    <a:srgbClr val="5D8068"/>
                  </a:solidFill>
                  <a:latin typeface="경기천년바탕OTF Regular" panose="02020503020101020101" pitchFamily="18" charset="-127"/>
                  <a:ea typeface="경기천년바탕OTF Regular" panose="02020503020101020101" pitchFamily="18" charset="-127"/>
                </a:rPr>
                <a:t>– </a:t>
              </a:r>
              <a:r>
                <a:rPr lang="ko-KR" altLang="en-US" sz="3200" b="1" spc="150" dirty="0">
                  <a:solidFill>
                    <a:srgbClr val="5D8068"/>
                  </a:solidFill>
                  <a:latin typeface="경기천년바탕OTF Regular" panose="02020503020101020101" pitchFamily="18" charset="-127"/>
                  <a:ea typeface="경기천년바탕OTF Regular" panose="02020503020101020101" pitchFamily="18" charset="-127"/>
                </a:rPr>
                <a:t>한국 가곡 </a:t>
              </a:r>
              <a:r>
                <a:rPr lang="en-US" altLang="ko-KR" sz="3200" b="1" spc="150" dirty="0">
                  <a:solidFill>
                    <a:srgbClr val="5D8068"/>
                  </a:solidFill>
                  <a:latin typeface="경기천년바탕OTF Regular" panose="02020503020101020101" pitchFamily="18" charset="-127"/>
                  <a:ea typeface="경기천년바탕OTF Regular" panose="02020503020101020101" pitchFamily="18" charset="-127"/>
                </a:rPr>
                <a:t>‘</a:t>
              </a:r>
              <a:r>
                <a:rPr lang="ko-KR" altLang="en-US" sz="3200" b="1" spc="150" dirty="0">
                  <a:solidFill>
                    <a:srgbClr val="5D8068"/>
                  </a:solidFill>
                  <a:latin typeface="경기천년바탕OTF Regular" panose="02020503020101020101" pitchFamily="18" charset="-127"/>
                  <a:ea typeface="경기천년바탕OTF Regular" panose="02020503020101020101" pitchFamily="18" charset="-127"/>
                </a:rPr>
                <a:t>강 건너 봄이 오듯</a:t>
              </a:r>
              <a:r>
                <a:rPr lang="en-US" altLang="ko-KR" sz="3200" b="1" spc="150" dirty="0">
                  <a:solidFill>
                    <a:srgbClr val="5D8068"/>
                  </a:solidFill>
                  <a:latin typeface="경기천년바탕OTF Regular" panose="02020503020101020101" pitchFamily="18" charset="-127"/>
                  <a:ea typeface="경기천년바탕OTF Regular" panose="02020503020101020101" pitchFamily="18" charset="-127"/>
                </a:rPr>
                <a:t>’</a:t>
              </a:r>
              <a:endParaRPr lang="ko-KR" altLang="en-US" sz="3200" b="1" dirty="0">
                <a:solidFill>
                  <a:srgbClr val="5D8068"/>
                </a:solidFill>
                <a:latin typeface="경기천년바탕OTF Regular" panose="02020503020101020101" pitchFamily="18" charset="-127"/>
                <a:ea typeface="경기천년바탕OTF Regular" panose="02020503020101020101" pitchFamily="18" charset="-127"/>
              </a:endParaRPr>
            </a:p>
          </p:txBody>
        </p:sp>
        <p:cxnSp>
          <p:nvCxnSpPr>
            <p:cNvPr id="14" name="직선 연결선 13"/>
            <p:cNvCxnSpPr/>
            <p:nvPr/>
          </p:nvCxnSpPr>
          <p:spPr>
            <a:xfrm>
              <a:off x="371789" y="1346479"/>
              <a:ext cx="9539466" cy="0"/>
            </a:xfrm>
            <a:prstGeom prst="line">
              <a:avLst/>
            </a:prstGeom>
            <a:ln w="19050">
              <a:solidFill>
                <a:srgbClr val="478C5C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/>
            <p:cNvSpPr txBox="1"/>
            <p:nvPr/>
          </p:nvSpPr>
          <p:spPr>
            <a:xfrm>
              <a:off x="371789" y="1566804"/>
              <a:ext cx="1106454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2400" dirty="0"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2. </a:t>
              </a:r>
              <a:r>
                <a:rPr lang="ko-KR" altLang="en-US" sz="2400" dirty="0"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다른 연주자가 연주한 </a:t>
              </a:r>
              <a:r>
                <a:rPr lang="en-US" altLang="ko-KR" sz="2400" dirty="0"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‘</a:t>
              </a:r>
              <a:r>
                <a:rPr lang="ko-KR" altLang="en-US" sz="2400" dirty="0"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강 건너 봄이 오듯</a:t>
              </a:r>
              <a:r>
                <a:rPr lang="en-US" altLang="ko-KR" sz="2400" dirty="0"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‘</a:t>
              </a:r>
              <a:r>
                <a:rPr lang="ko-KR" altLang="en-US" sz="2400" dirty="0"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을 감상하고 차이점을 작성해 봅시다</a:t>
              </a:r>
              <a:r>
                <a:rPr lang="en-US" altLang="ko-KR" sz="2400" dirty="0"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.</a:t>
              </a:r>
            </a:p>
          </p:txBody>
        </p:sp>
      </p:grpSp>
      <p:graphicFrame>
        <p:nvGraphicFramePr>
          <p:cNvPr id="3" name="표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5238590"/>
              </p:ext>
            </p:extLst>
          </p:nvPr>
        </p:nvGraphicFramePr>
        <p:xfrm>
          <a:off x="748276" y="2248793"/>
          <a:ext cx="10648380" cy="3881884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5324190">
                  <a:extLst>
                    <a:ext uri="{9D8B030D-6E8A-4147-A177-3AD203B41FA5}">
                      <a16:colId xmlns:a16="http://schemas.microsoft.com/office/drawing/2014/main" val="3926035936"/>
                    </a:ext>
                  </a:extLst>
                </a:gridCol>
                <a:gridCol w="5324190">
                  <a:extLst>
                    <a:ext uri="{9D8B030D-6E8A-4147-A177-3AD203B41FA5}">
                      <a16:colId xmlns:a16="http://schemas.microsoft.com/office/drawing/2014/main" val="1812280811"/>
                    </a:ext>
                  </a:extLst>
                </a:gridCol>
              </a:tblGrid>
              <a:tr h="762764">
                <a:tc>
                  <a:txBody>
                    <a:bodyPr/>
                    <a:lstStyle/>
                    <a:p>
                      <a:pPr algn="ctr" latinLnBrk="1"/>
                      <a:endParaRPr lang="en-US" altLang="ko-KR" sz="1100" dirty="0">
                        <a:latin typeface="나눔스퀘어" panose="020B0600000101010101" pitchFamily="50" charset="-127"/>
                        <a:ea typeface="나눔스퀘어" panose="020B0600000101010101" pitchFamily="50" charset="-127"/>
                      </a:endParaRPr>
                    </a:p>
                    <a:p>
                      <a:pPr algn="ctr" latinLnBrk="1"/>
                      <a:r>
                        <a:rPr lang="ko-KR" altLang="en-US" sz="2400" dirty="0">
                          <a:latin typeface="나눔스퀘어" panose="020B0600000101010101" pitchFamily="50" charset="-127"/>
                          <a:ea typeface="나눔스퀘어" panose="020B0600000101010101" pitchFamily="50" charset="-127"/>
                        </a:rPr>
                        <a:t>조수미</a:t>
                      </a:r>
                    </a:p>
                  </a:txBody>
                  <a:tcP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en-US" altLang="ko-KR" sz="1100" dirty="0">
                        <a:latin typeface="나눔스퀘어" panose="020B0600000101010101" pitchFamily="50" charset="-127"/>
                        <a:ea typeface="나눔스퀘어" panose="020B0600000101010101" pitchFamily="50" charset="-127"/>
                      </a:endParaRPr>
                    </a:p>
                    <a:p>
                      <a:pPr algn="ctr" latinLnBrk="1"/>
                      <a:r>
                        <a:rPr lang="ko-KR" altLang="en-US" sz="2400" dirty="0">
                          <a:latin typeface="나눔스퀘어" panose="020B0600000101010101" pitchFamily="50" charset="-127"/>
                          <a:ea typeface="나눔스퀘어" panose="020B0600000101010101" pitchFamily="50" charset="-127"/>
                        </a:rPr>
                        <a:t>강혜정</a:t>
                      </a:r>
                    </a:p>
                  </a:txBody>
                  <a:tcP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9396782"/>
                  </a:ext>
                </a:extLst>
              </a:tr>
              <a:tr h="3119120">
                <a:tc>
                  <a:txBody>
                    <a:bodyPr/>
                    <a:lstStyle/>
                    <a:p>
                      <a:pPr algn="just" latinLnBrk="1"/>
                      <a:endParaRPr lang="en-US" altLang="ko-KR" sz="2000" spc="400" baseline="0" dirty="0">
                        <a:latin typeface="+mn-ea"/>
                        <a:ea typeface="+mn-ea"/>
                      </a:endParaRPr>
                    </a:p>
                    <a:p>
                      <a:pPr algn="just" latinLnBrk="1"/>
                      <a:r>
                        <a:rPr lang="ko-KR" altLang="en-US" sz="2000" spc="400" baseline="0" dirty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조수미는 정통 </a:t>
                      </a:r>
                      <a:r>
                        <a:rPr lang="ko-KR" altLang="en-US" sz="2000" spc="400" baseline="0" dirty="0" err="1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벨칸토를</a:t>
                      </a:r>
                      <a:r>
                        <a:rPr lang="ko-KR" altLang="en-US" sz="2000" spc="400" baseline="0" dirty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 사용한 굵직한 목소리 톤으로 높은 수준의 음악적 해석과 기교를 보여 주고 있다</a:t>
                      </a:r>
                      <a:r>
                        <a:rPr lang="en-US" altLang="ko-KR" sz="2000" spc="400" baseline="0" dirty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.</a:t>
                      </a:r>
                    </a:p>
                    <a:p>
                      <a:pPr algn="just" latinLnBrk="1"/>
                      <a:r>
                        <a:rPr lang="ko-KR" altLang="en-US" sz="2000" spc="400" baseline="0" dirty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조수미의 음색과 창법은 서정적이면서도 화려하며 테크닉이 완벽에 가깝다</a:t>
                      </a:r>
                      <a:r>
                        <a:rPr lang="en-US" altLang="ko-KR" sz="2000" spc="400" baseline="0" dirty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.</a:t>
                      </a:r>
                      <a:endParaRPr lang="ko-KR" altLang="en-US" sz="2000" spc="400" baseline="0" dirty="0">
                        <a:solidFill>
                          <a:srgbClr val="FF0000"/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just" latinLnBrk="1"/>
                      <a:endParaRPr lang="en-US" altLang="ko-KR" sz="2000" spc="400" baseline="0" dirty="0">
                        <a:latin typeface="+mn-ea"/>
                        <a:ea typeface="+mn-ea"/>
                      </a:endParaRPr>
                    </a:p>
                    <a:p>
                      <a:pPr algn="just" latinLnBrk="1"/>
                      <a:r>
                        <a:rPr lang="ko-KR" altLang="en-US" sz="2000" spc="400" baseline="0" dirty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강혜정은 일반적인 소프라노에 비해 아름답고 여성스러운 미성의 소리를 가지고 있다</a:t>
                      </a:r>
                      <a:r>
                        <a:rPr lang="en-US" altLang="ko-KR" sz="2000" spc="400" baseline="0" dirty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. </a:t>
                      </a:r>
                      <a:r>
                        <a:rPr lang="ko-KR" altLang="en-US" sz="2000" spc="400" baseline="0" dirty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깨끗하고 맑은 목소리 톤으로 곡을 깔끔하게 표현하였다</a:t>
                      </a:r>
                      <a:r>
                        <a:rPr lang="en-US" altLang="ko-KR" sz="2000" spc="400" baseline="0" dirty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. </a:t>
                      </a:r>
                      <a:r>
                        <a:rPr lang="ko-KR" altLang="en-US" sz="2000" spc="400" baseline="0" dirty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피아노 </a:t>
                      </a:r>
                      <a:r>
                        <a:rPr lang="en-US" altLang="ko-KR" sz="2000" spc="400" baseline="0" dirty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3</a:t>
                      </a:r>
                      <a:r>
                        <a:rPr lang="ko-KR" altLang="en-US" sz="2000" spc="400" baseline="0" dirty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중주 반주와 성악가의 목소리가 조화를 잘 이루어 가사를 정확하게 전달한다</a:t>
                      </a:r>
                      <a:r>
                        <a:rPr lang="en-US" altLang="ko-KR" sz="2000" spc="400" baseline="0" dirty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.</a:t>
                      </a:r>
                      <a:endParaRPr lang="ko-KR" altLang="en-US" sz="2000" spc="400" baseline="0" dirty="0">
                        <a:solidFill>
                          <a:srgbClr val="FF0000"/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0191654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07938377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이등변 삼각형 17"/>
          <p:cNvSpPr/>
          <p:nvPr/>
        </p:nvSpPr>
        <p:spPr>
          <a:xfrm rot="16200000">
            <a:off x="11482920" y="6150634"/>
            <a:ext cx="621103" cy="793630"/>
          </a:xfrm>
          <a:prstGeom prst="triangle">
            <a:avLst>
              <a:gd name="adj" fmla="val 0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1" name="TextBox 20"/>
          <p:cNvSpPr txBox="1"/>
          <p:nvPr/>
        </p:nvSpPr>
        <p:spPr>
          <a:xfrm>
            <a:off x="11761819" y="6487730"/>
            <a:ext cx="4301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 smtClean="0">
                <a:solidFill>
                  <a:srgbClr val="FFFFFF"/>
                </a:solidFill>
                <a:latin typeface="나눔바른고딕 옛한글" panose="020B0603020101020101" pitchFamily="50" charset="-127"/>
                <a:ea typeface="나눔바른고딕 옛한글" panose="020B0603020101020101" pitchFamily="50" charset="-127"/>
              </a:rPr>
              <a:t>14</a:t>
            </a:r>
            <a:endParaRPr lang="en-US" altLang="ko-KR" sz="1600" dirty="0">
              <a:solidFill>
                <a:srgbClr val="FFFFFF"/>
              </a:solidFill>
              <a:latin typeface="나눔바른고딕 옛한글" panose="020B0603020101020101" pitchFamily="50" charset="-127"/>
              <a:ea typeface="나눔바른고딕 옛한글" panose="020B0603020101020101" pitchFamily="50" charset="-127"/>
            </a:endParaRPr>
          </a:p>
        </p:txBody>
      </p:sp>
      <p:grpSp>
        <p:nvGrpSpPr>
          <p:cNvPr id="5" name="그룹 4"/>
          <p:cNvGrpSpPr/>
          <p:nvPr/>
        </p:nvGrpSpPr>
        <p:grpSpPr>
          <a:xfrm>
            <a:off x="306406" y="250113"/>
            <a:ext cx="11670503" cy="6142061"/>
            <a:chOff x="306406" y="250113"/>
            <a:chExt cx="11670503" cy="6142061"/>
          </a:xfrm>
        </p:grpSpPr>
        <p:sp>
          <p:nvSpPr>
            <p:cNvPr id="17" name="TextBox 16"/>
            <p:cNvSpPr txBox="1"/>
            <p:nvPr/>
          </p:nvSpPr>
          <p:spPr>
            <a:xfrm>
              <a:off x="473199" y="1929587"/>
              <a:ext cx="1011447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2400" dirty="0"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1. </a:t>
              </a:r>
              <a:r>
                <a:rPr lang="ko-KR" altLang="en-US" sz="2400" dirty="0"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소프라노 </a:t>
              </a:r>
              <a:r>
                <a:rPr lang="ko-KR" altLang="en-US" sz="2400" dirty="0" err="1"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이해원</a:t>
              </a:r>
              <a:r>
                <a:rPr lang="ko-KR" altLang="en-US" sz="2400" dirty="0"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 연주</a:t>
              </a:r>
              <a:endParaRPr lang="en-US" altLang="ko-KR" sz="2400" dirty="0">
                <a:latin typeface="나눔스퀘어 Bold" panose="020B0600000101010101" pitchFamily="50" charset="-127"/>
                <a:ea typeface="나눔스퀘어 Bold" panose="020B0600000101010101" pitchFamily="50" charset="-127"/>
              </a:endParaRPr>
            </a:p>
          </p:txBody>
        </p:sp>
        <p:sp>
          <p:nvSpPr>
            <p:cNvPr id="13" name="직사각형 12"/>
            <p:cNvSpPr/>
            <p:nvPr/>
          </p:nvSpPr>
          <p:spPr>
            <a:xfrm>
              <a:off x="7458686" y="5868954"/>
              <a:ext cx="4402763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ko-KR" altLang="en-US" sz="1400" kern="0" dirty="0">
                  <a:solidFill>
                    <a:srgbClr val="000000"/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◀ </a:t>
              </a:r>
              <a:r>
                <a:rPr lang="en-US" altLang="ko-KR" sz="1400" dirty="0" err="1"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Artists’Card</a:t>
              </a:r>
              <a:r>
                <a:rPr lang="en-US" altLang="ko-KR" sz="1400" dirty="0"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 Studio </a:t>
              </a:r>
              <a:r>
                <a:rPr lang="ko-KR" altLang="en-US" sz="1400" dirty="0"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유튜브</a:t>
              </a:r>
              <a:endParaRPr lang="en-US" altLang="ko-KR" sz="1400" dirty="0">
                <a:latin typeface="나눔스퀘어" panose="020B0600000101010101" pitchFamily="50" charset="-127"/>
                <a:ea typeface="나눔스퀘어" panose="020B0600000101010101" pitchFamily="50" charset="-127"/>
              </a:endParaRPr>
            </a:p>
            <a:p>
              <a:r>
                <a:rPr lang="en-US" altLang="ko-KR" sz="1400" dirty="0">
                  <a:latin typeface="나눔스퀘어" panose="020B0600000101010101" pitchFamily="50" charset="-127"/>
                  <a:ea typeface="나눔스퀘어" panose="020B0600000101010101" pitchFamily="50" charset="-127"/>
                  <a:hlinkClick r:id="rId4"/>
                </a:rPr>
                <a:t>https://www.youtube.com/watch?v=VhHYROJA6xQ</a:t>
              </a:r>
              <a:endParaRPr lang="en-US" altLang="ko-KR" sz="1400" dirty="0">
                <a:latin typeface="나눔스퀘어" panose="020B0600000101010101" pitchFamily="50" charset="-127"/>
                <a:ea typeface="나눔스퀘어" panose="020B0600000101010101" pitchFamily="50" charset="-127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7458686" y="3149355"/>
              <a:ext cx="420350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2000" b="1" spc="150" dirty="0">
                  <a:latin typeface="문화재돌봄체 Regular" panose="020B0000000000000000" pitchFamily="50" charset="-127"/>
                  <a:ea typeface="문화재돌봄체 Regular" panose="020B0000000000000000" pitchFamily="50" charset="-127"/>
                </a:rPr>
                <a:t>최진 작사 │ 최진 작곡</a:t>
              </a:r>
              <a:endParaRPr lang="en-US" altLang="ko-KR" sz="2000" b="1" spc="150" dirty="0">
                <a:latin typeface="문화재돌봄체 Regular" panose="020B0000000000000000" pitchFamily="50" charset="-127"/>
                <a:ea typeface="문화재돌봄체 Regular" panose="020B0000000000000000" pitchFamily="50" charset="-127"/>
              </a:endParaRPr>
            </a:p>
          </p:txBody>
        </p:sp>
        <p:pic>
          <p:nvPicPr>
            <p:cNvPr id="2" name="그림 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50226" y="594445"/>
              <a:ext cx="3125881" cy="1220129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711449" y="890515"/>
              <a:ext cx="226887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3200" b="1" dirty="0">
                  <a:solidFill>
                    <a:srgbClr val="002060"/>
                  </a:solidFill>
                  <a:latin typeface="나눔명조 옛한글" panose="02020603020101020101" pitchFamily="18" charset="-127"/>
                  <a:ea typeface="나눔명조 옛한글" panose="02020603020101020101" pitchFamily="18" charset="-127"/>
                </a:rPr>
                <a:t>더 감상하기</a:t>
              </a:r>
            </a:p>
          </p:txBody>
        </p:sp>
        <p:pic>
          <p:nvPicPr>
            <p:cNvPr id="7" name="VhHYROJA6xQ"/>
            <p:cNvPicPr>
              <a:picLocks noRot="1" noChangeAspect="1"/>
            </p:cNvPicPr>
            <p:nvPr>
              <a:videoFile r:link="rId1"/>
            </p:nvPr>
          </p:nvPicPr>
          <p:blipFill>
            <a:blip r:embed="rId6"/>
            <a:stretch>
              <a:fillRect/>
            </a:stretch>
          </p:blipFill>
          <p:spPr>
            <a:xfrm>
              <a:off x="473199" y="2639683"/>
              <a:ext cx="6764363" cy="3752491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337242" y="274233"/>
              <a:ext cx="315185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1200" dirty="0">
                  <a:solidFill>
                    <a:schemeClr val="bg1">
                      <a:lumMod val="65000"/>
                    </a:schemeClr>
                  </a:solidFill>
                  <a:latin typeface="나눔명조 옛한글" panose="02020603020101020101" pitchFamily="18" charset="-127"/>
                  <a:ea typeface="나눔명조 옛한글" panose="02020603020101020101" pitchFamily="18" charset="-127"/>
                </a:rPr>
                <a:t>고등학교 음악 감상과 비평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E9CB25DB-DB0F-26C3-4ED1-3C39D12ABA1F}"/>
                </a:ext>
              </a:extLst>
            </p:cNvPr>
            <p:cNvSpPr txBox="1"/>
            <p:nvPr/>
          </p:nvSpPr>
          <p:spPr>
            <a:xfrm>
              <a:off x="8537699" y="250113"/>
              <a:ext cx="343921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ko-KR" altLang="en-US" sz="1800" dirty="0">
                  <a:solidFill>
                    <a:schemeClr val="bg1">
                      <a:lumMod val="50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작곡가 </a:t>
              </a:r>
              <a:r>
                <a:rPr lang="en-US" altLang="ko-KR" sz="1800" dirty="0">
                  <a:solidFill>
                    <a:schemeClr val="bg1">
                      <a:lumMod val="50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‘</a:t>
              </a:r>
              <a:r>
                <a:rPr lang="ko-KR" altLang="en-US" sz="1800" dirty="0">
                  <a:solidFill>
                    <a:schemeClr val="bg1">
                      <a:lumMod val="50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최진</a:t>
              </a:r>
              <a:r>
                <a:rPr lang="en-US" altLang="ko-KR" sz="1800" dirty="0">
                  <a:solidFill>
                    <a:schemeClr val="bg1">
                      <a:lumMod val="50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’</a:t>
              </a:r>
              <a:r>
                <a:rPr lang="ko-KR" altLang="en-US" sz="1800" dirty="0">
                  <a:solidFill>
                    <a:schemeClr val="bg1">
                      <a:lumMod val="50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의</a:t>
              </a:r>
              <a:r>
                <a:rPr lang="en-US" altLang="ko-KR" sz="1800" dirty="0">
                  <a:solidFill>
                    <a:schemeClr val="bg1">
                      <a:lumMod val="50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 </a:t>
              </a:r>
              <a:r>
                <a:rPr lang="ko-KR" altLang="en-US" sz="1800" dirty="0">
                  <a:solidFill>
                    <a:schemeClr val="bg1">
                      <a:lumMod val="50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한국 가곡 감상하기</a:t>
              </a:r>
              <a:endParaRPr lang="ko-KR" altLang="en-US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pic>
          <p:nvPicPr>
            <p:cNvPr id="16" name="그림 15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06406" y="551232"/>
              <a:ext cx="3151849" cy="1388297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>
              <a:off x="778731" y="952992"/>
              <a:ext cx="226887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3200" b="1" dirty="0">
                  <a:solidFill>
                    <a:srgbClr val="CD076F"/>
                  </a:solidFill>
                  <a:latin typeface="나눔명조 옛한글" panose="02020603020101020101" pitchFamily="18" charset="-127"/>
                  <a:ea typeface="나눔명조 옛한글" panose="02020603020101020101" pitchFamily="18" charset="-127"/>
                </a:rPr>
                <a:t>더 감상하기</a:t>
              </a:r>
            </a:p>
          </p:txBody>
        </p:sp>
        <p:sp>
          <p:nvSpPr>
            <p:cNvPr id="24" name="직사각형 23"/>
            <p:cNvSpPr/>
            <p:nvPr/>
          </p:nvSpPr>
          <p:spPr>
            <a:xfrm>
              <a:off x="7458686" y="3758532"/>
              <a:ext cx="4157209" cy="830997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ko-KR" altLang="en-US" sz="1600" spc="150" dirty="0"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맑고</a:t>
              </a:r>
              <a:r>
                <a:rPr lang="en-US" altLang="ko-KR" sz="1600" spc="150" dirty="0"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 </a:t>
              </a:r>
              <a:r>
                <a:rPr lang="ko-KR" altLang="en-US" sz="1600" spc="150" dirty="0"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청아한 목소리의 주인공인 소프라노 </a:t>
              </a:r>
              <a:r>
                <a:rPr lang="ko-KR" altLang="en-US" sz="1600" spc="150" dirty="0" err="1"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이해원의</a:t>
              </a:r>
              <a:r>
                <a:rPr lang="ko-KR" altLang="en-US" sz="1600" spc="150" dirty="0"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 </a:t>
              </a:r>
              <a:r>
                <a:rPr lang="en-US" altLang="ko-KR" sz="1600" spc="150" dirty="0"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‘</a:t>
              </a:r>
              <a:r>
                <a:rPr lang="ko-KR" altLang="en-US" sz="1600" spc="150" dirty="0"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시간에 기대어</a:t>
              </a:r>
              <a:r>
                <a:rPr lang="en-US" altLang="ko-KR" sz="1600" spc="150" dirty="0"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’</a:t>
              </a:r>
              <a:r>
                <a:rPr lang="ko-KR" altLang="en-US" sz="1600" spc="150" dirty="0"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를 감상해 봅시다</a:t>
              </a:r>
              <a:r>
                <a:rPr lang="en-US" altLang="ko-KR" sz="1600" spc="150" dirty="0"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.</a:t>
              </a:r>
              <a:r>
                <a:rPr lang="ko-KR" altLang="en-US" sz="1600" spc="150" dirty="0"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 </a:t>
              </a:r>
              <a:endParaRPr lang="ko-KR" altLang="en-US" sz="1600" spc="150" dirty="0">
                <a:highlight>
                  <a:srgbClr val="FFFF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3543389" y="964574"/>
              <a:ext cx="404948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2800" dirty="0"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한국 가곡 </a:t>
              </a:r>
              <a:r>
                <a:rPr lang="en-US" altLang="ko-KR" sz="2800" dirty="0"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‘</a:t>
              </a:r>
              <a:r>
                <a:rPr lang="ko-KR" altLang="en-US" sz="2800" dirty="0"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시간에 기대어</a:t>
              </a:r>
              <a:r>
                <a:rPr lang="en-US" altLang="ko-KR" sz="2800" dirty="0"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'</a:t>
              </a:r>
              <a:endParaRPr lang="ko-KR" altLang="en-US" sz="2800" dirty="0">
                <a:latin typeface="나눔스퀘어 Bold" panose="020B0600000101010101" pitchFamily="50" charset="-127"/>
                <a:ea typeface="나눔스퀘어 Bold" panose="020B0600000101010101" pitchFamily="50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01433324"/>
      </p:ext>
    </p:extLst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이등변 삼각형 18"/>
          <p:cNvSpPr/>
          <p:nvPr/>
        </p:nvSpPr>
        <p:spPr>
          <a:xfrm rot="16200000">
            <a:off x="11482920" y="6150634"/>
            <a:ext cx="621103" cy="793630"/>
          </a:xfrm>
          <a:prstGeom prst="triangle">
            <a:avLst>
              <a:gd name="adj" fmla="val 0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2" name="그룹 1"/>
          <p:cNvGrpSpPr/>
          <p:nvPr/>
        </p:nvGrpSpPr>
        <p:grpSpPr>
          <a:xfrm>
            <a:off x="306406" y="250113"/>
            <a:ext cx="11885594" cy="6576171"/>
            <a:chOff x="306406" y="250113"/>
            <a:chExt cx="11885594" cy="6576171"/>
          </a:xfrm>
        </p:grpSpPr>
        <p:sp>
          <p:nvSpPr>
            <p:cNvPr id="13" name="직사각형 12"/>
            <p:cNvSpPr/>
            <p:nvPr/>
          </p:nvSpPr>
          <p:spPr>
            <a:xfrm>
              <a:off x="7460554" y="5860327"/>
              <a:ext cx="4402763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ko-KR" altLang="en-US" sz="1400" kern="0" dirty="0">
                  <a:solidFill>
                    <a:srgbClr val="000000"/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◀ 최진 </a:t>
              </a:r>
              <a:r>
                <a:rPr lang="ko-KR" altLang="en-US" sz="1400" dirty="0"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유튜브</a:t>
              </a:r>
              <a:r>
                <a:rPr lang="en-US" altLang="ko-KR" sz="1400" dirty="0">
                  <a:latin typeface="나눔스퀘어" panose="020B0600000101010101" pitchFamily="50" charset="-127"/>
                  <a:ea typeface="나눔스퀘어" panose="020B0600000101010101" pitchFamily="50" charset="-127"/>
                  <a:hlinkClick r:id="rId3"/>
                </a:rPr>
                <a:t>https://www.youtube.com/watch?v=Dgs6tthm0C8</a:t>
              </a:r>
              <a:endParaRPr lang="en-US" altLang="ko-KR" sz="1400" dirty="0">
                <a:latin typeface="나눔스퀘어" panose="020B0600000101010101" pitchFamily="50" charset="-127"/>
                <a:ea typeface="나눔스퀘어" panose="020B0600000101010101" pitchFamily="50" charset="-127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7460554" y="3165989"/>
              <a:ext cx="434613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2000" b="1" spc="150" dirty="0">
                  <a:latin typeface="문화재돌봄체 Regular" panose="020B0000000000000000" pitchFamily="50" charset="-127"/>
                  <a:ea typeface="문화재돌봄체 Regular" panose="020B0000000000000000" pitchFamily="50" charset="-127"/>
                </a:rPr>
                <a:t>고성현 작사 │ 최진 작곡</a:t>
              </a:r>
              <a:endParaRPr lang="en-US" altLang="ko-KR" sz="2000" b="1" spc="150" dirty="0">
                <a:latin typeface="문화재돌봄체 Regular" panose="020B0000000000000000" pitchFamily="50" charset="-127"/>
                <a:ea typeface="문화재돌봄체 Regular" panose="020B0000000000000000" pitchFamily="50" charset="-127"/>
              </a:endParaRPr>
            </a:p>
          </p:txBody>
        </p:sp>
        <p:pic>
          <p:nvPicPr>
            <p:cNvPr id="4" name="Dgs6tthm0C8"/>
            <p:cNvPicPr>
              <a:picLocks noRot="1" noChangeAspect="1"/>
            </p:cNvPicPr>
            <p:nvPr>
              <a:videoFile r:link="rId1"/>
            </p:nvPr>
          </p:nvPicPr>
          <p:blipFill>
            <a:blip r:embed="rId4"/>
            <a:stretch>
              <a:fillRect/>
            </a:stretch>
          </p:blipFill>
          <p:spPr>
            <a:xfrm>
              <a:off x="473199" y="2639683"/>
              <a:ext cx="6755737" cy="3743864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11761819" y="6487730"/>
              <a:ext cx="43018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600" dirty="0" smtClean="0">
                  <a:solidFill>
                    <a:srgbClr val="FFFFFF"/>
                  </a:solidFill>
                  <a:latin typeface="나눔바른고딕 옛한글" panose="020B0603020101020101" pitchFamily="50" charset="-127"/>
                  <a:ea typeface="나눔바른고딕 옛한글" panose="020B0603020101020101" pitchFamily="50" charset="-127"/>
                </a:rPr>
                <a:t>15</a:t>
              </a:r>
              <a:endParaRPr lang="en-US" altLang="ko-KR" sz="1600" dirty="0">
                <a:solidFill>
                  <a:srgbClr val="FFFFFF"/>
                </a:solidFill>
                <a:latin typeface="나눔바른고딕 옛한글" panose="020B0603020101020101" pitchFamily="50" charset="-127"/>
                <a:ea typeface="나눔바른고딕 옛한글" panose="020B0603020101020101" pitchFamily="50" charset="-127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37242" y="274233"/>
              <a:ext cx="315185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1200" dirty="0">
                  <a:solidFill>
                    <a:schemeClr val="bg1">
                      <a:lumMod val="65000"/>
                    </a:schemeClr>
                  </a:solidFill>
                  <a:latin typeface="나눔명조 옛한글" panose="02020603020101020101" pitchFamily="18" charset="-127"/>
                  <a:ea typeface="나눔명조 옛한글" panose="02020603020101020101" pitchFamily="18" charset="-127"/>
                </a:rPr>
                <a:t>고등학교 음악 감상과 비평</a:t>
              </a:r>
            </a:p>
          </p:txBody>
        </p:sp>
        <p:pic>
          <p:nvPicPr>
            <p:cNvPr id="25" name="그림 2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50226" y="594445"/>
              <a:ext cx="3125881" cy="1220129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>
              <a:off x="711449" y="890515"/>
              <a:ext cx="226887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3200" b="1" dirty="0">
                  <a:solidFill>
                    <a:srgbClr val="002060"/>
                  </a:solidFill>
                  <a:latin typeface="나눔명조 옛한글" panose="02020603020101020101" pitchFamily="18" charset="-127"/>
                  <a:ea typeface="나눔명조 옛한글" panose="02020603020101020101" pitchFamily="18" charset="-127"/>
                </a:rPr>
                <a:t>더 감상하기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473199" y="1929587"/>
              <a:ext cx="1011447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2400" dirty="0"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2. </a:t>
              </a:r>
              <a:r>
                <a:rPr lang="ko-KR" altLang="en-US" sz="2400" dirty="0"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베이스 바리톤 </a:t>
              </a:r>
              <a:r>
                <a:rPr lang="ko-KR" altLang="en-US" sz="2400" dirty="0" err="1"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길병민</a:t>
              </a:r>
              <a:r>
                <a:rPr lang="ko-KR" altLang="en-US" sz="2400" dirty="0"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 연주</a:t>
              </a:r>
              <a:r>
                <a:rPr lang="en-US" altLang="ko-KR" sz="2400" dirty="0"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 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CB39474-B574-0E94-11AF-42035E23F71F}"/>
                </a:ext>
              </a:extLst>
            </p:cNvPr>
            <p:cNvSpPr txBox="1"/>
            <p:nvPr/>
          </p:nvSpPr>
          <p:spPr>
            <a:xfrm>
              <a:off x="8537699" y="250113"/>
              <a:ext cx="343921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ko-KR" altLang="en-US" sz="1800" dirty="0">
                  <a:solidFill>
                    <a:schemeClr val="bg1">
                      <a:lumMod val="50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작곡가 </a:t>
              </a:r>
              <a:r>
                <a:rPr lang="en-US" altLang="ko-KR" sz="1800" dirty="0">
                  <a:solidFill>
                    <a:schemeClr val="bg1">
                      <a:lumMod val="50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‘</a:t>
              </a:r>
              <a:r>
                <a:rPr lang="ko-KR" altLang="en-US" sz="1800" dirty="0">
                  <a:solidFill>
                    <a:schemeClr val="bg1">
                      <a:lumMod val="50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최진</a:t>
              </a:r>
              <a:r>
                <a:rPr lang="en-US" altLang="ko-KR" sz="1800" dirty="0">
                  <a:solidFill>
                    <a:schemeClr val="bg1">
                      <a:lumMod val="50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’</a:t>
              </a:r>
              <a:r>
                <a:rPr lang="ko-KR" altLang="en-US" sz="1800" dirty="0">
                  <a:solidFill>
                    <a:schemeClr val="bg1">
                      <a:lumMod val="50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의</a:t>
              </a:r>
              <a:r>
                <a:rPr lang="en-US" altLang="ko-KR" sz="1800" dirty="0">
                  <a:solidFill>
                    <a:schemeClr val="bg1">
                      <a:lumMod val="50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 </a:t>
              </a:r>
              <a:r>
                <a:rPr lang="ko-KR" altLang="en-US" sz="1800" dirty="0">
                  <a:solidFill>
                    <a:schemeClr val="bg1">
                      <a:lumMod val="50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한국 가곡 감상하기</a:t>
              </a:r>
              <a:endParaRPr lang="ko-KR" altLang="en-US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16" name="직사각형 15"/>
            <p:cNvSpPr/>
            <p:nvPr/>
          </p:nvSpPr>
          <p:spPr>
            <a:xfrm>
              <a:off x="7460554" y="3754384"/>
              <a:ext cx="4346136" cy="1200329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ko-KR" altLang="en-US" sz="1600" spc="150" dirty="0"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중견 피아니스트 </a:t>
              </a:r>
              <a:r>
                <a:rPr lang="ko-KR" altLang="en-US" sz="1600" spc="150" dirty="0" err="1"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김정원이</a:t>
              </a:r>
              <a:r>
                <a:rPr lang="ko-KR" altLang="en-US" sz="1600" spc="150" dirty="0"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 피아노 반주를 했을 뿐만 아니라 직접 음반 프로듀서로 참여함으로써 음악적 깊이와 예술성을 극대화시켰다</a:t>
              </a:r>
              <a:r>
                <a:rPr lang="en-US" altLang="ko-KR" sz="1600" spc="150" dirty="0"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.</a:t>
              </a:r>
              <a:endParaRPr lang="ko-KR" altLang="en-US" sz="1600" spc="150" dirty="0">
                <a:highlight>
                  <a:srgbClr val="FFFF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endParaRPr>
            </a:p>
          </p:txBody>
        </p:sp>
        <p:pic>
          <p:nvPicPr>
            <p:cNvPr id="17" name="그림 1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06406" y="551232"/>
              <a:ext cx="3151849" cy="1388297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778731" y="952992"/>
              <a:ext cx="226887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3200" b="1" dirty="0">
                  <a:solidFill>
                    <a:srgbClr val="CD076F"/>
                  </a:solidFill>
                  <a:latin typeface="나눔명조 옛한글" panose="02020603020101020101" pitchFamily="18" charset="-127"/>
                  <a:ea typeface="나눔명조 옛한글" panose="02020603020101020101" pitchFamily="18" charset="-127"/>
                </a:rPr>
                <a:t>더 감상하기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3543389" y="964574"/>
              <a:ext cx="404948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2800" dirty="0"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한국 가곡 </a:t>
              </a:r>
              <a:r>
                <a:rPr lang="en-US" altLang="ko-KR" sz="2800" dirty="0"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‘</a:t>
              </a:r>
              <a:r>
                <a:rPr lang="ko-KR" altLang="en-US" sz="2800" dirty="0"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서툰 고백</a:t>
              </a:r>
              <a:r>
                <a:rPr lang="en-US" altLang="ko-KR" sz="2800" dirty="0"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'</a:t>
              </a:r>
              <a:endParaRPr lang="ko-KR" altLang="en-US" sz="2800" dirty="0">
                <a:latin typeface="나눔스퀘어 Bold" panose="020B0600000101010101" pitchFamily="50" charset="-127"/>
                <a:ea typeface="나눔스퀘어 Bold" panose="020B0600000101010101" pitchFamily="50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31047577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그림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99"/>
            <a:ext cx="12192000" cy="6866626"/>
          </a:xfrm>
          <a:prstGeom prst="rect">
            <a:avLst/>
          </a:prstGeom>
        </p:spPr>
      </p:pic>
      <p:grpSp>
        <p:nvGrpSpPr>
          <p:cNvPr id="3" name="그룹 2"/>
          <p:cNvGrpSpPr/>
          <p:nvPr/>
        </p:nvGrpSpPr>
        <p:grpSpPr>
          <a:xfrm>
            <a:off x="274658" y="407133"/>
            <a:ext cx="11355393" cy="6245662"/>
            <a:chOff x="274658" y="407133"/>
            <a:chExt cx="11355393" cy="6245662"/>
          </a:xfrm>
        </p:grpSpPr>
        <p:pic>
          <p:nvPicPr>
            <p:cNvPr id="2" name="그림 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4658" y="407133"/>
              <a:ext cx="2587925" cy="2138321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1085779" y="1246020"/>
              <a:ext cx="112094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ko-KR" altLang="en-US" sz="3600" b="1" dirty="0">
                  <a:solidFill>
                    <a:schemeClr val="accent1">
                      <a:lumMod val="75000"/>
                    </a:schemeClr>
                  </a:solidFill>
                  <a:latin typeface="경기천년바탕OTF Regular" panose="02020503020101020101" pitchFamily="18" charset="-127"/>
                  <a:ea typeface="경기천년바탕OTF Regular" panose="02020503020101020101" pitchFamily="18" charset="-127"/>
                </a:rPr>
                <a:t>차례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930519" y="996359"/>
              <a:ext cx="127620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altLang="ko-KR" sz="16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경기천년바탕OTF Regular" panose="02020503020101020101" pitchFamily="18" charset="-127"/>
                  <a:ea typeface="경기천년바탕OTF Regular" panose="02020503020101020101" pitchFamily="18" charset="-127"/>
                </a:rPr>
                <a:t>Contents</a:t>
              </a:r>
              <a:endParaRPr lang="ko-KR" altLang="en-US" sz="1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경기천년바탕OTF Regular" panose="02020503020101020101" pitchFamily="18" charset="-127"/>
                <a:ea typeface="경기천년바탕OTF Regular" panose="02020503020101020101" pitchFamily="18" charset="-127"/>
              </a:endParaRPr>
            </a:p>
          </p:txBody>
        </p:sp>
        <p:pic>
          <p:nvPicPr>
            <p:cNvPr id="4" name="그림 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024558" y="5106317"/>
              <a:ext cx="605493" cy="1546478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1241226" y="2893196"/>
              <a:ext cx="5286672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ko-KR" sz="3200" spc="150" dirty="0">
                  <a:solidFill>
                    <a:srgbClr val="6171C0"/>
                  </a:solidFill>
                  <a:latin typeface="62570체" panose="02000000000000000000" pitchFamily="2" charset="-127"/>
                  <a:ea typeface="62570체" panose="02000000000000000000" pitchFamily="2" charset="-127"/>
                </a:rPr>
                <a:t>01</a:t>
              </a:r>
              <a:r>
                <a:rPr lang="en-US" altLang="ko-KR" sz="3200" spc="150" dirty="0"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 </a:t>
              </a:r>
              <a:r>
                <a:rPr lang="ko-KR" altLang="en-US" sz="2400" spc="150" dirty="0"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감상과 비평의 개념</a:t>
              </a:r>
              <a:endParaRPr lang="en-US" altLang="ko-KR" sz="2400" spc="150" dirty="0">
                <a:latin typeface="나눔스퀘어 Bold" panose="020B0600000101010101" pitchFamily="50" charset="-127"/>
                <a:ea typeface="나눔스퀘어 Bold" panose="020B0600000101010101" pitchFamily="50" charset="-127"/>
              </a:endParaRPr>
            </a:p>
            <a:p>
              <a:pPr>
                <a:lnSpc>
                  <a:spcPct val="150000"/>
                </a:lnSpc>
              </a:pPr>
              <a:r>
                <a:rPr lang="en-US" altLang="ko-KR" sz="3200" spc="150" dirty="0">
                  <a:solidFill>
                    <a:srgbClr val="6171C0"/>
                  </a:solidFill>
                  <a:latin typeface="62570체" panose="02000000000000000000" pitchFamily="2" charset="-127"/>
                  <a:ea typeface="62570체" panose="02000000000000000000" pitchFamily="2" charset="-127"/>
                </a:rPr>
                <a:t>02</a:t>
              </a:r>
              <a:r>
                <a:rPr lang="en-US" altLang="ko-KR" sz="3200" spc="150" dirty="0">
                  <a:latin typeface="62570체" panose="02000000000000000000" pitchFamily="2" charset="-127"/>
                  <a:ea typeface="62570체" panose="02000000000000000000" pitchFamily="2" charset="-127"/>
                </a:rPr>
                <a:t> </a:t>
              </a:r>
              <a:r>
                <a:rPr lang="ko-KR" altLang="en-US" sz="2400" spc="150" dirty="0"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음악 감상과 비평의 단계</a:t>
              </a:r>
            </a:p>
            <a:p>
              <a:pPr algn="just">
                <a:lnSpc>
                  <a:spcPct val="150000"/>
                </a:lnSpc>
              </a:pPr>
              <a:r>
                <a:rPr lang="en-US" altLang="ko-KR" sz="3200" spc="150" dirty="0">
                  <a:solidFill>
                    <a:srgbClr val="6171C0"/>
                  </a:solidFill>
                  <a:latin typeface="62570체" panose="02000000000000000000" pitchFamily="2" charset="-127"/>
                  <a:ea typeface="62570체" panose="02000000000000000000" pitchFamily="2" charset="-127"/>
                </a:rPr>
                <a:t>03</a:t>
              </a:r>
              <a:r>
                <a:rPr lang="en-US" altLang="ko-KR" sz="3200" spc="150" dirty="0">
                  <a:latin typeface="62570체" panose="02000000000000000000" pitchFamily="2" charset="-127"/>
                  <a:ea typeface="62570체" panose="02000000000000000000" pitchFamily="2" charset="-127"/>
                </a:rPr>
                <a:t> </a:t>
              </a:r>
              <a:r>
                <a:rPr lang="ko-KR" altLang="en-US" sz="2400" spc="150" dirty="0"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음악 감상과 비평의 자세와 태도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7005311" y="2942884"/>
              <a:ext cx="343323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altLang="ko-KR" sz="3200" spc="150" dirty="0">
                  <a:solidFill>
                    <a:srgbClr val="478C5C"/>
                  </a:solidFill>
                  <a:latin typeface="62570체" panose="02000000000000000000" pitchFamily="2" charset="-127"/>
                  <a:ea typeface="62570체" panose="02000000000000000000" pitchFamily="2" charset="-127"/>
                </a:rPr>
                <a:t>04</a:t>
              </a:r>
              <a:r>
                <a:rPr lang="en-US" altLang="ko-KR" sz="3200" spc="150" dirty="0">
                  <a:latin typeface="62570체" panose="02000000000000000000" pitchFamily="2" charset="-127"/>
                  <a:ea typeface="62570체" panose="02000000000000000000" pitchFamily="2" charset="-127"/>
                </a:rPr>
                <a:t> </a:t>
              </a:r>
              <a:r>
                <a:rPr lang="ko-KR" altLang="en-US" sz="2400" spc="150" dirty="0"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비교 감상하기 ①</a:t>
              </a:r>
              <a:endParaRPr lang="en-US" altLang="ko-KR" sz="2400" spc="150" dirty="0">
                <a:latin typeface="나눔스퀘어 Bold" panose="020B0600000101010101" pitchFamily="50" charset="-127"/>
                <a:ea typeface="나눔스퀘어 Bold" panose="020B0600000101010101" pitchFamily="50" charset="-127"/>
              </a:endParaRPr>
            </a:p>
            <a:p>
              <a:pPr>
                <a:lnSpc>
                  <a:spcPct val="150000"/>
                </a:lnSpc>
              </a:pPr>
              <a:r>
                <a:rPr lang="en-US" altLang="ko-KR" sz="3200" spc="150" dirty="0">
                  <a:solidFill>
                    <a:srgbClr val="478C5C"/>
                  </a:solidFill>
                  <a:latin typeface="62570체" panose="02000000000000000000" pitchFamily="2" charset="-127"/>
                  <a:ea typeface="62570체" panose="02000000000000000000" pitchFamily="2" charset="-127"/>
                </a:rPr>
                <a:t>05</a:t>
              </a:r>
              <a:r>
                <a:rPr lang="en-US" altLang="ko-KR" sz="3200" spc="150" dirty="0">
                  <a:latin typeface="62570체" panose="02000000000000000000" pitchFamily="2" charset="-127"/>
                  <a:ea typeface="62570체" panose="02000000000000000000" pitchFamily="2" charset="-127"/>
                </a:rPr>
                <a:t> </a:t>
              </a:r>
              <a:r>
                <a:rPr lang="ko-KR" altLang="en-US" sz="2400" spc="150" dirty="0"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비교 감상하기 ②</a:t>
              </a:r>
              <a:endParaRPr lang="ko-KR" altLang="en-US" sz="2400" dirty="0">
                <a:latin typeface="나눔스퀘어 Bold" panose="020B0600000101010101" pitchFamily="50" charset="-127"/>
                <a:ea typeface="나눔스퀘어 Bold" panose="020B0600000101010101" pitchFamily="50" charset="-127"/>
              </a:endParaRPr>
            </a:p>
          </p:txBody>
        </p:sp>
        <p:pic>
          <p:nvPicPr>
            <p:cNvPr id="8" name="그림 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408742">
              <a:off x="2733618" y="424413"/>
              <a:ext cx="1764504" cy="1337095"/>
            </a:xfrm>
            <a:prstGeom prst="rect">
              <a:avLst/>
            </a:prstGeom>
          </p:spPr>
        </p:pic>
        <p:pic>
          <p:nvPicPr>
            <p:cNvPr id="23" name="그림 22"/>
            <p:cNvPicPr>
              <a:picLocks noChangeAspect="1"/>
            </p:cNvPicPr>
            <p:nvPr/>
          </p:nvPicPr>
          <p:blipFill rotWithShape="1">
            <a:blip r:embed="rId7"/>
            <a:srcRect l="9396" t="10769" r="10310" b="1899"/>
            <a:stretch/>
          </p:blipFill>
          <p:spPr>
            <a:xfrm>
              <a:off x="3000980" y="1054998"/>
              <a:ext cx="962576" cy="1292195"/>
            </a:xfrm>
            <a:prstGeom prst="rect">
              <a:avLst/>
            </a:prstGeom>
          </p:spPr>
        </p:pic>
        <p:pic>
          <p:nvPicPr>
            <p:cNvPr id="26" name="그림 25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063439" y="4450989"/>
              <a:ext cx="2466709" cy="807236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7399997" y="4609494"/>
              <a:ext cx="179707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ko-KR" altLang="en-US" sz="2400" spc="150" dirty="0"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더 감상하기</a:t>
              </a:r>
              <a:endParaRPr lang="en-US" altLang="ko-KR" sz="2400" spc="150" dirty="0">
                <a:latin typeface="나눔스퀘어 Bold" panose="020B0600000101010101" pitchFamily="50" charset="-127"/>
                <a:ea typeface="나눔스퀘어 Bold" panose="020B0600000101010101" pitchFamily="50" charset="-127"/>
              </a:endParaRPr>
            </a:p>
          </p:txBody>
        </p:sp>
        <p:cxnSp>
          <p:nvCxnSpPr>
            <p:cNvPr id="13" name="직선 연결선 12"/>
            <p:cNvCxnSpPr/>
            <p:nvPr/>
          </p:nvCxnSpPr>
          <p:spPr>
            <a:xfrm flipH="1">
              <a:off x="1075174" y="3044651"/>
              <a:ext cx="10048" cy="2061666"/>
            </a:xfrm>
            <a:prstGeom prst="line">
              <a:avLst/>
            </a:prstGeom>
            <a:ln w="19050">
              <a:solidFill>
                <a:schemeClr val="accent4">
                  <a:lumMod val="60000"/>
                  <a:lumOff val="4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직선 연결선 21"/>
            <p:cNvCxnSpPr/>
            <p:nvPr/>
          </p:nvCxnSpPr>
          <p:spPr>
            <a:xfrm flipH="1">
              <a:off x="6858250" y="3044651"/>
              <a:ext cx="10048" cy="2061666"/>
            </a:xfrm>
            <a:prstGeom prst="line">
              <a:avLst/>
            </a:prstGeom>
            <a:ln w="19050">
              <a:solidFill>
                <a:schemeClr val="accent4">
                  <a:lumMod val="60000"/>
                  <a:lumOff val="4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673994646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그림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200351" cy="6867427"/>
          </a:xfrm>
          <a:prstGeom prst="rect">
            <a:avLst/>
          </a:prstGeom>
        </p:spPr>
      </p:pic>
      <p:sp>
        <p:nvSpPr>
          <p:cNvPr id="6" name="이등변 삼각형 5"/>
          <p:cNvSpPr/>
          <p:nvPr/>
        </p:nvSpPr>
        <p:spPr>
          <a:xfrm rot="16200000">
            <a:off x="11482920" y="6150634"/>
            <a:ext cx="621103" cy="793630"/>
          </a:xfrm>
          <a:prstGeom prst="triangle">
            <a:avLst>
              <a:gd name="adj" fmla="val 0"/>
            </a:avLst>
          </a:prstGeom>
          <a:solidFill>
            <a:schemeClr val="accent1">
              <a:lumMod val="50000"/>
            </a:schemeClr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2" name="TextBox 21"/>
          <p:cNvSpPr txBox="1"/>
          <p:nvPr/>
        </p:nvSpPr>
        <p:spPr>
          <a:xfrm>
            <a:off x="11793472" y="6534730"/>
            <a:ext cx="5914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>
                <a:solidFill>
                  <a:srgbClr val="FFFFFF"/>
                </a:solidFill>
                <a:latin typeface="나눔바른고딕 옛한글" panose="020B0603020101020101" pitchFamily="50" charset="-127"/>
                <a:ea typeface="나눔바른고딕 옛한글" panose="020B0603020101020101" pitchFamily="50" charset="-127"/>
              </a:rPr>
              <a:t>01</a:t>
            </a:r>
          </a:p>
          <a:p>
            <a:endParaRPr lang="ko-KR" altLang="en-US" sz="1600" dirty="0">
              <a:solidFill>
                <a:srgbClr val="FFFFFF"/>
              </a:solidFill>
              <a:latin typeface="나눔바른고딕 옛한글" panose="020B0603020101020101" pitchFamily="50" charset="-127"/>
              <a:ea typeface="나눔바른고딕 옛한글" panose="020B0603020101020101" pitchFamily="50" charset="-127"/>
            </a:endParaRPr>
          </a:p>
        </p:txBody>
      </p:sp>
      <p:grpSp>
        <p:nvGrpSpPr>
          <p:cNvPr id="3" name="그룹 2"/>
          <p:cNvGrpSpPr/>
          <p:nvPr/>
        </p:nvGrpSpPr>
        <p:grpSpPr>
          <a:xfrm>
            <a:off x="319084" y="345719"/>
            <a:ext cx="11244096" cy="6201730"/>
            <a:chOff x="319084" y="345719"/>
            <a:chExt cx="11244096" cy="6201730"/>
          </a:xfrm>
        </p:grpSpPr>
        <p:sp>
          <p:nvSpPr>
            <p:cNvPr id="23" name="TextBox 22"/>
            <p:cNvSpPr txBox="1"/>
            <p:nvPr/>
          </p:nvSpPr>
          <p:spPr>
            <a:xfrm>
              <a:off x="319084" y="579398"/>
              <a:ext cx="454817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3200" b="1" dirty="0">
                  <a:solidFill>
                    <a:srgbClr val="6171C0"/>
                  </a:solidFill>
                  <a:latin typeface="경기천년바탕OTF Regular" panose="02020503020101020101" pitchFamily="18" charset="-127"/>
                  <a:ea typeface="경기천년바탕OTF Regular" panose="02020503020101020101" pitchFamily="18" charset="-127"/>
                </a:rPr>
                <a:t>01 </a:t>
              </a:r>
              <a:r>
                <a:rPr lang="ko-KR" altLang="en-US" sz="3200" b="1" dirty="0">
                  <a:solidFill>
                    <a:srgbClr val="6171C0"/>
                  </a:solidFill>
                  <a:latin typeface="경기천년바탕OTF Regular" panose="02020503020101020101" pitchFamily="18" charset="-127"/>
                  <a:ea typeface="경기천년바탕OTF Regular" panose="02020503020101020101" pitchFamily="18" charset="-127"/>
                </a:rPr>
                <a:t>감상과 비평의 개념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319085" y="345719"/>
              <a:ext cx="315185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1200" dirty="0">
                  <a:solidFill>
                    <a:schemeClr val="bg1">
                      <a:lumMod val="65000"/>
                    </a:schemeClr>
                  </a:solidFill>
                  <a:latin typeface="나눔명조 옛한글" panose="02020603020101020101" pitchFamily="18" charset="-127"/>
                  <a:ea typeface="나눔명조 옛한글" panose="02020603020101020101" pitchFamily="18" charset="-127"/>
                </a:rPr>
                <a:t>고등학교 음악 감상과 비평</a:t>
              </a:r>
            </a:p>
          </p:txBody>
        </p:sp>
        <p:pic>
          <p:nvPicPr>
            <p:cNvPr id="2" name="그림 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27109" y="1526875"/>
              <a:ext cx="10936071" cy="5020574"/>
            </a:xfrm>
            <a:prstGeom prst="rect">
              <a:avLst/>
            </a:prstGeom>
          </p:spPr>
        </p:pic>
        <p:pic>
          <p:nvPicPr>
            <p:cNvPr id="5" name="그림 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76465" y="1856836"/>
              <a:ext cx="1069756" cy="715781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1141473" y="1997645"/>
              <a:ext cx="80790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2400" dirty="0"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감상</a:t>
              </a:r>
            </a:p>
          </p:txBody>
        </p:sp>
        <p:pic>
          <p:nvPicPr>
            <p:cNvPr id="18" name="그림 1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585212" y="1835869"/>
              <a:ext cx="1050747" cy="731660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6733021" y="1997644"/>
              <a:ext cx="80332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2400" dirty="0"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비평</a:t>
              </a:r>
            </a:p>
          </p:txBody>
        </p:sp>
        <p:sp>
          <p:nvSpPr>
            <p:cNvPr id="7" name="직사각형 6"/>
            <p:cNvSpPr/>
            <p:nvPr/>
          </p:nvSpPr>
          <p:spPr>
            <a:xfrm>
              <a:off x="977499" y="2487468"/>
              <a:ext cx="4581599" cy="363791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 fontAlgn="base">
                <a:lnSpc>
                  <a:spcPct val="160000"/>
                </a:lnSpc>
              </a:pPr>
              <a:r>
                <a:rPr lang="ko-KR" altLang="en-US" sz="1600" kern="0" spc="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감상은 예술 작품을 이해하여 즐기고 평가하는 </a:t>
              </a:r>
              <a:r>
                <a:rPr lang="ko-KR" altLang="en-US" sz="1600" kern="0" spc="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행위로</a:t>
              </a:r>
              <a:r>
                <a:rPr lang="en-US" altLang="ko-KR" sz="1600" kern="0" spc="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, </a:t>
              </a:r>
              <a:r>
                <a:rPr lang="ko-KR" altLang="en-US" sz="1600" kern="0" spc="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주관적인 </a:t>
              </a:r>
              <a:r>
                <a:rPr lang="ko-KR" altLang="en-US" sz="1600" kern="0" spc="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판단을 대상으로 한다</a:t>
              </a:r>
              <a:r>
                <a:rPr lang="en-US" altLang="ko-KR" sz="1600" kern="0" spc="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. </a:t>
              </a:r>
              <a:r>
                <a:rPr lang="ko-KR" altLang="en-US" sz="1600" kern="0" spc="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마음속에서 어떤 감정을 체험하는 것</a:t>
              </a:r>
              <a:r>
                <a:rPr lang="en-US" altLang="ko-KR" sz="1600" kern="0" spc="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, </a:t>
              </a:r>
              <a:r>
                <a:rPr lang="ko-KR" altLang="en-US" sz="1600" kern="0" spc="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음악을 감상하면서 어떤 감정을 느끼는 동시에 음악에 대한 정보를 아는 것</a:t>
              </a:r>
              <a:r>
                <a:rPr lang="en-US" altLang="ko-KR" sz="1600" kern="0" spc="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, </a:t>
              </a:r>
              <a:r>
                <a:rPr lang="ko-KR" altLang="en-US" sz="1600" kern="0" spc="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느끼고 이해하는 과정 후에 음악의 내용이나 연주 장면 등을 생각해 보는 것이 모두 감상에 포함된다</a:t>
              </a:r>
              <a:r>
                <a:rPr lang="en-US" altLang="ko-KR" sz="1600" kern="0" spc="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. </a:t>
              </a:r>
              <a:r>
                <a:rPr lang="ko-KR" altLang="en-US" sz="1600" kern="0" spc="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생각으로만 그치는 것이 아니라 표현을 통해 구체화하면 더욱 효과적인 감상이 된다</a:t>
              </a:r>
              <a:r>
                <a:rPr lang="en-US" altLang="ko-KR" sz="1600" kern="0" spc="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.</a:t>
              </a:r>
              <a:endParaRPr lang="ko-KR" altLang="en-US" sz="1600" kern="0" spc="200" dirty="0">
                <a:solidFill>
                  <a:schemeClr val="tx1">
                    <a:lumMod val="65000"/>
                    <a:lumOff val="3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endParaRPr>
            </a:p>
          </p:txBody>
        </p:sp>
        <p:sp>
          <p:nvSpPr>
            <p:cNvPr id="8" name="직사각형 7"/>
            <p:cNvSpPr/>
            <p:nvPr/>
          </p:nvSpPr>
          <p:spPr>
            <a:xfrm>
              <a:off x="6585212" y="2512250"/>
              <a:ext cx="4698139" cy="363791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 fontAlgn="base">
                <a:lnSpc>
                  <a:spcPct val="160000"/>
                </a:lnSpc>
              </a:pPr>
              <a:r>
                <a:rPr lang="ko-KR" altLang="en-US" sz="1600" kern="0" spc="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비평은 객관적인 판단을 대상으로 판단하고 구별하는 평가 행위이다</a:t>
              </a:r>
              <a:r>
                <a:rPr lang="en-US" altLang="ko-KR" sz="1600" kern="0" spc="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. </a:t>
              </a:r>
              <a:r>
                <a:rPr lang="ko-KR" altLang="en-US" sz="1600" kern="0" spc="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음악 작품이나 음악가 등을 세부적인 글로 나타내는 것</a:t>
              </a:r>
              <a:r>
                <a:rPr lang="en-US" altLang="ko-KR" sz="1600" kern="0" spc="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, </a:t>
              </a:r>
              <a:r>
                <a:rPr lang="ko-KR" altLang="en-US" sz="1600" kern="0" spc="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음악회 현장에서 일어나는 상황을 세밀하게 그려 내는 것</a:t>
              </a:r>
              <a:r>
                <a:rPr lang="en-US" altLang="ko-KR" sz="1600" kern="0" spc="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, </a:t>
              </a:r>
              <a:r>
                <a:rPr lang="ko-KR" altLang="en-US" sz="1600" kern="0" spc="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작품의 가치를 판단하는 것이 모두 비평에 포함된다</a:t>
              </a:r>
              <a:r>
                <a:rPr lang="en-US" altLang="ko-KR" sz="1600" kern="0" spc="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. </a:t>
              </a:r>
              <a:r>
                <a:rPr lang="ko-KR" altLang="en-US" sz="1600" kern="0" spc="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음악 작품이 무엇을 의미하고 표현하는지 파악하는 과정과 음악의 </a:t>
              </a:r>
              <a:r>
                <a:rPr lang="ko-KR" altLang="en-US" sz="1600" kern="0" spc="2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사회･문화적</a:t>
              </a:r>
              <a:r>
                <a:rPr lang="ko-KR" altLang="en-US" sz="1600" kern="0" spc="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 배경</a:t>
              </a:r>
              <a:r>
                <a:rPr lang="en-US" altLang="ko-KR" sz="1600" kern="0" spc="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, </a:t>
              </a:r>
              <a:r>
                <a:rPr lang="ko-KR" altLang="en-US" sz="1600" kern="0" spc="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작곡가가 생각한 작품의 외적인 의도를 파악하는 것도 비평에 포함된다</a:t>
              </a:r>
              <a:r>
                <a:rPr lang="en-US" altLang="ko-KR" sz="1600" kern="0" spc="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.</a:t>
              </a:r>
              <a:endParaRPr lang="ko-KR" altLang="en-US" sz="1600" kern="0" spc="200" dirty="0">
                <a:solidFill>
                  <a:schemeClr val="tx1">
                    <a:lumMod val="65000"/>
                    <a:lumOff val="3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endParaRPr>
            </a:p>
          </p:txBody>
        </p:sp>
        <p:cxnSp>
          <p:nvCxnSpPr>
            <p:cNvPr id="21" name="직선 연결선 20"/>
            <p:cNvCxnSpPr/>
            <p:nvPr/>
          </p:nvCxnSpPr>
          <p:spPr>
            <a:xfrm>
              <a:off x="371789" y="1346479"/>
              <a:ext cx="3949002" cy="0"/>
            </a:xfrm>
            <a:prstGeom prst="line">
              <a:avLst/>
            </a:prstGeom>
            <a:ln w="19050">
              <a:solidFill>
                <a:srgbClr val="6171C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094154325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/>
        </p:nvSpPr>
        <p:spPr>
          <a:xfrm>
            <a:off x="11793472" y="6534730"/>
            <a:ext cx="5914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>
                <a:solidFill>
                  <a:srgbClr val="FFFFFF"/>
                </a:solidFill>
                <a:latin typeface="나눔바른고딕 옛한글" panose="020B0603020101020101" pitchFamily="50" charset="-127"/>
                <a:ea typeface="나눔바른고딕 옛한글" panose="020B0603020101020101" pitchFamily="50" charset="-127"/>
              </a:rPr>
              <a:t>02</a:t>
            </a:r>
          </a:p>
          <a:p>
            <a:endParaRPr lang="ko-KR" altLang="en-US" sz="1600" dirty="0">
              <a:solidFill>
                <a:srgbClr val="FFFFFF"/>
              </a:solidFill>
              <a:latin typeface="나눔바른고딕 옛한글" panose="020B0603020101020101" pitchFamily="50" charset="-127"/>
              <a:ea typeface="나눔바른고딕 옛한글" panose="020B0603020101020101" pitchFamily="50" charset="-127"/>
            </a:endParaRPr>
          </a:p>
        </p:txBody>
      </p:sp>
      <p:grpSp>
        <p:nvGrpSpPr>
          <p:cNvPr id="3" name="그룹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17" name="그림 1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267638" y="626768"/>
              <a:ext cx="559097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3200" b="1" dirty="0">
                  <a:solidFill>
                    <a:srgbClr val="6171C0"/>
                  </a:solidFill>
                  <a:latin typeface="경기천년바탕OTF Regular" panose="02020503020101020101" pitchFamily="18" charset="-127"/>
                  <a:ea typeface="경기천년바탕OTF Regular" panose="02020503020101020101" pitchFamily="18" charset="-127"/>
                </a:rPr>
                <a:t>02 </a:t>
              </a:r>
              <a:r>
                <a:rPr lang="ko-KR" altLang="en-US" sz="3200" b="1" dirty="0">
                  <a:solidFill>
                    <a:srgbClr val="6171C0"/>
                  </a:solidFill>
                  <a:latin typeface="경기천년바탕OTF Regular" panose="02020503020101020101" pitchFamily="18" charset="-127"/>
                  <a:ea typeface="경기천년바탕OTF Regular" panose="02020503020101020101" pitchFamily="18" charset="-127"/>
                </a:rPr>
                <a:t>음악 감상과 비평의 단계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273075" y="356730"/>
              <a:ext cx="315185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1200" dirty="0">
                  <a:solidFill>
                    <a:schemeClr val="bg1">
                      <a:lumMod val="65000"/>
                    </a:schemeClr>
                  </a:solidFill>
                  <a:latin typeface="나눔명조 옛한글" panose="02020603020101020101" pitchFamily="18" charset="-127"/>
                  <a:ea typeface="나눔명조 옛한글" panose="02020603020101020101" pitchFamily="18" charset="-127"/>
                </a:rPr>
                <a:t>고등학교 음악 감상과 비평</a:t>
              </a:r>
            </a:p>
          </p:txBody>
        </p:sp>
        <p:pic>
          <p:nvPicPr>
            <p:cNvPr id="2" name="그림 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38176" y="2274022"/>
              <a:ext cx="11047963" cy="3962875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1025895" y="1893638"/>
              <a:ext cx="285540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altLang="ko-KR" sz="2800" spc="150" dirty="0">
                  <a:latin typeface="Mapo배낭여행" panose="02000500000000000000" pitchFamily="2" charset="-127"/>
                  <a:ea typeface="Mapo배낭여행" panose="02000500000000000000" pitchFamily="2" charset="-127"/>
                </a:rPr>
                <a:t>1.</a:t>
              </a:r>
              <a:r>
                <a:rPr lang="en-US" altLang="ko-KR" sz="2000" spc="150" dirty="0"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 </a:t>
              </a:r>
              <a:r>
                <a:rPr lang="ko-KR" altLang="en-US" sz="2000" spc="150" dirty="0"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깊이 있게 감상하기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4584949" y="1888938"/>
              <a:ext cx="254733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altLang="ko-KR" sz="2800" b="1" spc="150" dirty="0">
                  <a:latin typeface="Mapo배낭여행" panose="02000500000000000000" pitchFamily="2" charset="-127"/>
                  <a:ea typeface="Mapo배낭여행" panose="02000500000000000000" pitchFamily="2" charset="-127"/>
                </a:rPr>
                <a:t>2.</a:t>
              </a:r>
              <a:r>
                <a:rPr lang="ko-KR" altLang="en-US" sz="2800" b="1" spc="150" dirty="0">
                  <a:latin typeface="Mapo배낭여행" panose="02000500000000000000" pitchFamily="2" charset="-127"/>
                  <a:ea typeface="Mapo배낭여행" panose="02000500000000000000" pitchFamily="2" charset="-127"/>
                </a:rPr>
                <a:t> </a:t>
              </a:r>
              <a:r>
                <a:rPr lang="ko-KR" altLang="en-US" sz="2000" spc="150" dirty="0"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음악에 몰입하기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8388474" y="1895826"/>
              <a:ext cx="254733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altLang="ko-KR" sz="2800" b="1" spc="150" dirty="0">
                  <a:latin typeface="Mapo배낭여행" panose="02000500000000000000" pitchFamily="2" charset="-127"/>
                  <a:ea typeface="Mapo배낭여행" panose="02000500000000000000" pitchFamily="2" charset="-127"/>
                </a:rPr>
                <a:t>3.</a:t>
              </a:r>
              <a:r>
                <a:rPr lang="ko-KR" altLang="en-US" sz="2800" b="1" spc="150" dirty="0">
                  <a:latin typeface="Mapo배낭여행" panose="02000500000000000000" pitchFamily="2" charset="-127"/>
                  <a:ea typeface="Mapo배낭여행" panose="02000500000000000000" pitchFamily="2" charset="-127"/>
                </a:rPr>
                <a:t> </a:t>
              </a:r>
              <a:r>
                <a:rPr lang="ko-KR" altLang="en-US" sz="2000" spc="150" dirty="0"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반복적으로 듣기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025895" y="2867912"/>
              <a:ext cx="2855406" cy="2677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ko-KR" altLang="en-US" sz="1600" spc="14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•리듬</a:t>
              </a:r>
              <a:r>
                <a:rPr lang="en-US" altLang="ko-KR" sz="1600" spc="14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, </a:t>
              </a:r>
              <a:r>
                <a:rPr lang="ko-KR" altLang="en-US" sz="1600" spc="14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가락</a:t>
              </a:r>
              <a:r>
                <a:rPr lang="en-US" altLang="ko-KR" sz="1600" spc="14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, </a:t>
              </a:r>
              <a:r>
                <a:rPr lang="ko-KR" altLang="en-US" sz="1600" spc="14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화성</a:t>
              </a:r>
              <a:r>
                <a:rPr lang="en-US" altLang="ko-KR" sz="1600" spc="14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, </a:t>
              </a:r>
              <a:r>
                <a:rPr lang="ko-KR" altLang="en-US" sz="1600" spc="14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형식 </a:t>
              </a:r>
              <a:r>
                <a:rPr lang="ko-KR" altLang="en-US" sz="1600" spc="14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등</a:t>
              </a:r>
              <a:endParaRPr lang="en-US" altLang="ko-KR" sz="1600" spc="14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  <a:p>
              <a:pPr>
                <a:lnSpc>
                  <a:spcPct val="150000"/>
                </a:lnSpc>
              </a:pPr>
              <a:r>
                <a:rPr lang="en-US" altLang="ko-KR" sz="1600" spc="14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 </a:t>
              </a:r>
              <a:r>
                <a:rPr lang="en-US" altLang="ko-KR" sz="1600" spc="14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  </a:t>
              </a:r>
              <a:r>
                <a:rPr lang="ko-KR" altLang="en-US" sz="1600" spc="14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과 같은 음악적 개념                </a:t>
              </a:r>
              <a:r>
                <a:rPr lang="en-US" altLang="ko-KR" sz="1600" spc="14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•</a:t>
              </a:r>
              <a:r>
                <a:rPr lang="ko-KR" altLang="en-US" sz="1600" spc="14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교향곡</a:t>
              </a:r>
              <a:r>
                <a:rPr lang="en-US" altLang="ko-KR" sz="1600" spc="14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, </a:t>
              </a:r>
              <a:r>
                <a:rPr lang="ko-KR" altLang="en-US" sz="1600" spc="14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오페라</a:t>
              </a:r>
              <a:r>
                <a:rPr lang="en-US" altLang="ko-KR" sz="1600" spc="14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, </a:t>
              </a:r>
              <a:r>
                <a:rPr lang="ko-KR" altLang="en-US" sz="1600" spc="14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소나타 </a:t>
              </a:r>
              <a:endParaRPr lang="en-US" altLang="ko-KR" sz="1600" spc="14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  <a:p>
              <a:pPr>
                <a:lnSpc>
                  <a:spcPct val="150000"/>
                </a:lnSpc>
              </a:pPr>
              <a:r>
                <a:rPr lang="en-US" altLang="ko-KR" sz="1600" spc="14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 </a:t>
              </a:r>
              <a:r>
                <a:rPr lang="en-US" altLang="ko-KR" sz="1600" spc="14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  </a:t>
              </a:r>
              <a:r>
                <a:rPr lang="ko-KR" altLang="en-US" sz="1600" spc="14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등과 같은 음악 종류나 장 </a:t>
              </a:r>
              <a:endParaRPr lang="en-US" altLang="ko-KR" sz="1600" spc="14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  <a:p>
              <a:pPr>
                <a:lnSpc>
                  <a:spcPct val="150000"/>
                </a:lnSpc>
              </a:pPr>
              <a:r>
                <a:rPr lang="en-US" altLang="ko-KR" sz="1600" spc="14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 </a:t>
              </a:r>
              <a:r>
                <a:rPr lang="en-US" altLang="ko-KR" sz="1600" spc="14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  </a:t>
              </a:r>
              <a:r>
                <a:rPr lang="ko-KR" altLang="en-US" sz="1600" spc="14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르에 대한 지식 </a:t>
              </a:r>
              <a:endParaRPr lang="en-US" altLang="ko-KR" sz="1600" spc="14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  <a:p>
              <a:pPr>
                <a:lnSpc>
                  <a:spcPct val="150000"/>
                </a:lnSpc>
              </a:pPr>
              <a:r>
                <a:rPr lang="en-US" altLang="ko-KR" sz="1600" spc="14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•</a:t>
              </a:r>
              <a:r>
                <a:rPr lang="ko-KR" altLang="en-US" sz="1600" spc="14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역사적</a:t>
              </a:r>
              <a:r>
                <a:rPr lang="en-US" altLang="ko-KR" sz="1600" spc="14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, </a:t>
              </a:r>
              <a:r>
                <a:rPr lang="ko-KR" altLang="en-US" sz="1600" spc="14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사회적</a:t>
              </a:r>
              <a:r>
                <a:rPr lang="en-US" altLang="ko-KR" sz="1600" spc="14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, </a:t>
              </a:r>
              <a:r>
                <a:rPr lang="ko-KR" altLang="en-US" sz="1600" spc="14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문화적</a:t>
              </a:r>
              <a:r>
                <a:rPr lang="en-US" altLang="ko-KR" sz="1600" spc="14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,</a:t>
              </a:r>
            </a:p>
            <a:p>
              <a:pPr>
                <a:lnSpc>
                  <a:spcPct val="150000"/>
                </a:lnSpc>
              </a:pPr>
              <a:r>
                <a:rPr lang="en-US" altLang="ko-KR" sz="1600" spc="14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 </a:t>
              </a:r>
              <a:r>
                <a:rPr lang="en-US" altLang="ko-KR" sz="1600" spc="14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  </a:t>
              </a:r>
              <a:r>
                <a:rPr lang="ko-KR" altLang="en-US" sz="1600" spc="14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과학적인 음악 외적 지식</a:t>
              </a:r>
              <a:endPara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8395415" y="2867912"/>
              <a:ext cx="2865207" cy="7879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altLang="ko-KR" sz="1600" spc="14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•</a:t>
              </a:r>
              <a:r>
                <a:rPr lang="ko-KR" altLang="en-US" sz="1600" spc="14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음악 속에 깊이 숨어 있는</a:t>
              </a:r>
              <a:endParaRPr lang="en-US" altLang="ko-KR" sz="1600" spc="140" dirty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altLang="ko-KR" sz="1600" spc="14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   </a:t>
              </a:r>
              <a:r>
                <a:rPr lang="ko-KR" altLang="en-US" sz="1600" spc="14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비밀을 새롭게 발견하기</a:t>
              </a:r>
              <a:endParaRPr lang="en-US" altLang="ko-KR" sz="1600" spc="140" dirty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4600514" y="2867912"/>
              <a:ext cx="315672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altLang="ko-KR" sz="1600" spc="14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•</a:t>
              </a:r>
              <a:r>
                <a:rPr lang="ko-KR" altLang="en-US" sz="1600" spc="14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소음 없이 음악만 듣기</a:t>
              </a:r>
              <a:endParaRPr lang="en-US" altLang="ko-KR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pic>
          <p:nvPicPr>
            <p:cNvPr id="4" name="그림 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376575">
              <a:off x="7163148" y="2031492"/>
              <a:ext cx="647790" cy="600159"/>
            </a:xfrm>
            <a:prstGeom prst="rect">
              <a:avLst/>
            </a:prstGeom>
          </p:spPr>
        </p:pic>
        <p:sp>
          <p:nvSpPr>
            <p:cNvPr id="19" name="이등변 삼각형 18"/>
            <p:cNvSpPr/>
            <p:nvPr/>
          </p:nvSpPr>
          <p:spPr>
            <a:xfrm rot="16200000">
              <a:off x="11482920" y="6150634"/>
              <a:ext cx="621103" cy="793630"/>
            </a:xfrm>
            <a:prstGeom prst="triangle">
              <a:avLst>
                <a:gd name="adj" fmla="val 0"/>
              </a:avLst>
            </a:prstGeom>
            <a:solidFill>
              <a:schemeClr val="accent1">
                <a:lumMod val="50000"/>
              </a:schemeClr>
            </a:solidFill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25" name="직선 연결선 24"/>
            <p:cNvCxnSpPr/>
            <p:nvPr/>
          </p:nvCxnSpPr>
          <p:spPr>
            <a:xfrm>
              <a:off x="371789" y="1346479"/>
              <a:ext cx="4742822" cy="2024"/>
            </a:xfrm>
            <a:prstGeom prst="line">
              <a:avLst/>
            </a:prstGeom>
            <a:ln w="19050">
              <a:solidFill>
                <a:srgbClr val="6171C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TextBox 17"/>
          <p:cNvSpPr txBox="1"/>
          <p:nvPr/>
        </p:nvSpPr>
        <p:spPr>
          <a:xfrm>
            <a:off x="11793472" y="6534729"/>
            <a:ext cx="5914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 smtClean="0">
                <a:solidFill>
                  <a:srgbClr val="FFFFFF"/>
                </a:solidFill>
                <a:latin typeface="나눔바른고딕 옛한글" panose="020B0603020101020101" pitchFamily="50" charset="-127"/>
                <a:ea typeface="나눔바른고딕 옛한글" panose="020B0603020101020101" pitchFamily="50" charset="-127"/>
              </a:rPr>
              <a:t>02</a:t>
            </a:r>
            <a:endParaRPr lang="en-US" altLang="ko-KR" sz="1600" dirty="0">
              <a:solidFill>
                <a:srgbClr val="FFFFFF"/>
              </a:solidFill>
              <a:latin typeface="나눔바른고딕 옛한글" panose="020B0603020101020101" pitchFamily="50" charset="-127"/>
              <a:ea typeface="나눔바른고딕 옛한글" panose="020B0603020101020101" pitchFamily="50" charset="-127"/>
            </a:endParaRPr>
          </a:p>
          <a:p>
            <a:endParaRPr lang="ko-KR" altLang="en-US" sz="1600" dirty="0">
              <a:solidFill>
                <a:srgbClr val="FFFFFF"/>
              </a:solidFill>
              <a:latin typeface="나눔바른고딕 옛한글" panose="020B0603020101020101" pitchFamily="50" charset="-127"/>
              <a:ea typeface="나눔바른고딕 옛한글" panose="020B060302010102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619563225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그림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이등변 삼각형 17"/>
          <p:cNvSpPr/>
          <p:nvPr/>
        </p:nvSpPr>
        <p:spPr>
          <a:xfrm rot="16200000">
            <a:off x="11482920" y="6150634"/>
            <a:ext cx="621103" cy="793630"/>
          </a:xfrm>
          <a:prstGeom prst="triangle">
            <a:avLst>
              <a:gd name="adj" fmla="val 0"/>
            </a:avLst>
          </a:prstGeom>
          <a:solidFill>
            <a:schemeClr val="accent1">
              <a:lumMod val="50000"/>
            </a:schemeClr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9" name="TextBox 18"/>
          <p:cNvSpPr txBox="1"/>
          <p:nvPr/>
        </p:nvSpPr>
        <p:spPr>
          <a:xfrm>
            <a:off x="11793472" y="6534730"/>
            <a:ext cx="5914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>
                <a:solidFill>
                  <a:srgbClr val="FFFFFF"/>
                </a:solidFill>
                <a:latin typeface="나눔바른고딕 옛한글" panose="020B0603020101020101" pitchFamily="50" charset="-127"/>
                <a:ea typeface="나눔바른고딕 옛한글" panose="020B0603020101020101" pitchFamily="50" charset="-127"/>
              </a:rPr>
              <a:t>03</a:t>
            </a:r>
          </a:p>
          <a:p>
            <a:endParaRPr lang="ko-KR" altLang="en-US" sz="1600" dirty="0">
              <a:solidFill>
                <a:srgbClr val="FFFFFF"/>
              </a:solidFill>
              <a:latin typeface="나눔바른고딕 옛한글" panose="020B0603020101020101" pitchFamily="50" charset="-127"/>
              <a:ea typeface="나눔바른고딕 옛한글" panose="020B0603020101020101" pitchFamily="50" charset="-127"/>
            </a:endParaRPr>
          </a:p>
        </p:txBody>
      </p:sp>
      <p:grpSp>
        <p:nvGrpSpPr>
          <p:cNvPr id="2" name="그룹 1"/>
          <p:cNvGrpSpPr/>
          <p:nvPr/>
        </p:nvGrpSpPr>
        <p:grpSpPr>
          <a:xfrm>
            <a:off x="273075" y="356730"/>
            <a:ext cx="11424908" cy="5880167"/>
            <a:chOff x="273075" y="356730"/>
            <a:chExt cx="11424908" cy="5880167"/>
          </a:xfrm>
        </p:grpSpPr>
        <p:sp>
          <p:nvSpPr>
            <p:cNvPr id="20" name="TextBox 19"/>
            <p:cNvSpPr txBox="1"/>
            <p:nvPr/>
          </p:nvSpPr>
          <p:spPr>
            <a:xfrm>
              <a:off x="273075" y="356730"/>
              <a:ext cx="315185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1200" dirty="0">
                  <a:solidFill>
                    <a:schemeClr val="bg1">
                      <a:lumMod val="65000"/>
                    </a:schemeClr>
                  </a:solidFill>
                  <a:latin typeface="나눔명조 옛한글" panose="02020603020101020101" pitchFamily="18" charset="-127"/>
                  <a:ea typeface="나눔명조 옛한글" panose="02020603020101020101" pitchFamily="18" charset="-127"/>
                </a:rPr>
                <a:t>고등학교 음악 감상과 비평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273075" y="641421"/>
              <a:ext cx="559097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3200" b="1" dirty="0">
                  <a:solidFill>
                    <a:srgbClr val="6171C0"/>
                  </a:solidFill>
                  <a:latin typeface="경기천년바탕OTF Regular" panose="02020503020101020101" pitchFamily="18" charset="-127"/>
                  <a:ea typeface="경기천년바탕OTF Regular" panose="02020503020101020101" pitchFamily="18" charset="-127"/>
                </a:rPr>
                <a:t>02 </a:t>
              </a:r>
              <a:r>
                <a:rPr lang="ko-KR" altLang="en-US" sz="3200" b="1" dirty="0">
                  <a:solidFill>
                    <a:srgbClr val="6171C0"/>
                  </a:solidFill>
                  <a:latin typeface="경기천년바탕OTF Regular" panose="02020503020101020101" pitchFamily="18" charset="-127"/>
                  <a:ea typeface="경기천년바탕OTF Regular" panose="02020503020101020101" pitchFamily="18" charset="-127"/>
                </a:rPr>
                <a:t>음악 감상과 비평의 단계</a:t>
              </a:r>
            </a:p>
          </p:txBody>
        </p:sp>
        <p:pic>
          <p:nvPicPr>
            <p:cNvPr id="28" name="그림 27"/>
            <p:cNvPicPr>
              <a:picLocks noChangeAspect="1"/>
            </p:cNvPicPr>
            <p:nvPr/>
          </p:nvPicPr>
          <p:blipFill rotWithShape="1">
            <a:blip r:embed="rId4"/>
            <a:srcRect t="4486" r="636"/>
            <a:stretch/>
          </p:blipFill>
          <p:spPr>
            <a:xfrm>
              <a:off x="638176" y="2451798"/>
              <a:ext cx="11059807" cy="3785099"/>
            </a:xfrm>
            <a:prstGeom prst="rect">
              <a:avLst/>
            </a:prstGeom>
          </p:spPr>
        </p:pic>
        <p:pic>
          <p:nvPicPr>
            <p:cNvPr id="30" name="그림 29"/>
            <p:cNvPicPr>
              <a:picLocks noChangeAspect="1"/>
            </p:cNvPicPr>
            <p:nvPr/>
          </p:nvPicPr>
          <p:blipFill rotWithShape="1">
            <a:blip r:embed="rId5"/>
            <a:srcRect t="4527" r="7977"/>
            <a:stretch/>
          </p:blipFill>
          <p:spPr>
            <a:xfrm rot="376575">
              <a:off x="7161818" y="2055755"/>
              <a:ext cx="596121" cy="572990"/>
            </a:xfrm>
            <a:prstGeom prst="rect">
              <a:avLst/>
            </a:prstGeom>
          </p:spPr>
        </p:pic>
        <p:sp>
          <p:nvSpPr>
            <p:cNvPr id="31" name="TextBox 30"/>
            <p:cNvSpPr txBox="1"/>
            <p:nvPr/>
          </p:nvSpPr>
          <p:spPr>
            <a:xfrm>
              <a:off x="1303726" y="3063700"/>
              <a:ext cx="1785682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ko-KR" sz="1600" spc="14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•</a:t>
              </a:r>
              <a:r>
                <a:rPr lang="ko-KR" altLang="en-US" sz="1600" spc="14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날짜와 시간</a:t>
              </a:r>
              <a:endParaRPr lang="en-US" altLang="ko-KR" sz="1600" spc="140" dirty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altLang="ko-KR" sz="1600" spc="14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•</a:t>
              </a:r>
              <a:r>
                <a:rPr lang="ko-KR" altLang="en-US" sz="1600" spc="14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장소나 매체</a:t>
              </a:r>
              <a:endParaRPr lang="en-US" altLang="ko-KR" sz="1600" spc="140" dirty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altLang="ko-KR" sz="1600" spc="14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•</a:t>
              </a:r>
              <a:r>
                <a:rPr lang="ko-KR" altLang="en-US" sz="1600" spc="14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청중</a:t>
              </a:r>
              <a:endParaRPr lang="en-US" altLang="ko-KR" sz="1600" spc="140" dirty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  <a:p>
              <a:pPr>
                <a:lnSpc>
                  <a:spcPct val="150000"/>
                </a:lnSpc>
              </a:pPr>
              <a:r>
                <a:rPr lang="en-US" altLang="ko-KR" sz="1600" spc="14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•</a:t>
              </a:r>
              <a:r>
                <a:rPr lang="ko-KR" altLang="en-US" sz="1600" spc="14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음악적 특징</a:t>
              </a:r>
              <a:endParaRPr lang="en-US" altLang="ko-KR" sz="1600" spc="140" dirty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  <a:p>
              <a:pPr>
                <a:lnSpc>
                  <a:spcPct val="150000"/>
                </a:lnSpc>
              </a:pPr>
              <a:r>
                <a:rPr lang="en-US" altLang="ko-KR" sz="1600" spc="14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•</a:t>
              </a:r>
              <a:r>
                <a:rPr lang="ko-KR" altLang="en-US" sz="1600" spc="14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느낌</a:t>
              </a:r>
              <a:endParaRPr lang="en-US" altLang="ko-KR" sz="1600" spc="140" dirty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4892434" y="3063700"/>
              <a:ext cx="2641841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ko-KR" sz="1600" spc="14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•</a:t>
              </a:r>
              <a:r>
                <a:rPr lang="ko-KR" altLang="en-US" sz="1600" spc="14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작품의 음악적 특징 </a:t>
              </a:r>
              <a:endParaRPr lang="en-US" altLang="ko-KR" sz="1600" strike="sngStrike" spc="140" dirty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  <a:p>
              <a:pPr>
                <a:lnSpc>
                  <a:spcPct val="150000"/>
                </a:lnSpc>
              </a:pPr>
              <a:r>
                <a:rPr lang="en-US" altLang="ko-KR" sz="1600" spc="14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•</a:t>
              </a:r>
              <a:r>
                <a:rPr lang="ko-KR" altLang="en-US" sz="1600" spc="14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작품을 만든 사람</a:t>
              </a:r>
              <a:endParaRPr lang="en-US" altLang="ko-KR" sz="1600" spc="140" dirty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  <a:p>
              <a:pPr>
                <a:lnSpc>
                  <a:spcPct val="150000"/>
                </a:lnSpc>
              </a:pPr>
              <a:r>
                <a:rPr lang="en-US" altLang="ko-KR" sz="1600" spc="14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•</a:t>
              </a:r>
              <a:r>
                <a:rPr lang="ko-KR" altLang="en-US" sz="1600" spc="14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연주의 목적과 과정    </a:t>
              </a:r>
              <a:endParaRPr lang="en-US" altLang="ko-KR" sz="1600" strike="sngStrike" spc="140" dirty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altLang="ko-KR" sz="1600" spc="14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•</a:t>
              </a:r>
              <a:r>
                <a:rPr lang="ko-KR" altLang="en-US" sz="1600" spc="14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음악의 사회적</a:t>
              </a:r>
              <a:r>
                <a:rPr lang="en-US" altLang="ko-KR" sz="1600" spc="14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, </a:t>
              </a:r>
              <a:r>
                <a:rPr lang="ko-KR" altLang="en-US" sz="1600" spc="14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역사적</a:t>
              </a:r>
              <a:r>
                <a:rPr lang="en-US" altLang="ko-KR" sz="1600" spc="14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, </a:t>
              </a:r>
            </a:p>
            <a:p>
              <a:pPr>
                <a:lnSpc>
                  <a:spcPct val="150000"/>
                </a:lnSpc>
              </a:pPr>
              <a:r>
                <a:rPr lang="en-US" altLang="ko-KR" sz="1600" spc="14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   </a:t>
              </a:r>
              <a:r>
                <a:rPr lang="ko-KR" altLang="en-US" sz="1600" spc="14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문화적 의미</a:t>
              </a:r>
              <a:r>
                <a:rPr lang="en-US" altLang="ko-KR" sz="1600" spc="14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 </a:t>
              </a:r>
              <a:r>
                <a:rPr lang="ko-KR" altLang="en-US" sz="1600" spc="14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                 </a:t>
              </a:r>
              <a:endParaRPr lang="en-US" altLang="ko-KR" sz="1600" strike="sngStrike" spc="140" dirty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8636746" y="3063700"/>
              <a:ext cx="255354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altLang="ko-KR" sz="1600" spc="14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•</a:t>
              </a:r>
              <a:r>
                <a:rPr lang="ko-KR" altLang="en-US" sz="1600" spc="14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문장 다듬어 완성하기</a:t>
              </a:r>
              <a:endParaRPr lang="en-US" altLang="ko-KR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cxnSp>
          <p:nvCxnSpPr>
            <p:cNvPr id="34" name="직선 연결선 33"/>
            <p:cNvCxnSpPr/>
            <p:nvPr/>
          </p:nvCxnSpPr>
          <p:spPr>
            <a:xfrm>
              <a:off x="371789" y="1346479"/>
              <a:ext cx="4742822" cy="2024"/>
            </a:xfrm>
            <a:prstGeom prst="line">
              <a:avLst/>
            </a:prstGeom>
            <a:ln w="19050">
              <a:solidFill>
                <a:srgbClr val="6171C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직사각형 24"/>
            <p:cNvSpPr/>
            <p:nvPr/>
          </p:nvSpPr>
          <p:spPr>
            <a:xfrm>
              <a:off x="4537898" y="1620800"/>
              <a:ext cx="2789546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just"/>
              <a:r>
                <a:rPr lang="en-US" altLang="ko-KR" sz="2800" spc="150" dirty="0">
                  <a:latin typeface="Mapo배낭여행" panose="02000500000000000000" pitchFamily="2" charset="-127"/>
                  <a:ea typeface="Mapo배낭여행" panose="02000500000000000000" pitchFamily="2" charset="-127"/>
                </a:rPr>
                <a:t>5.</a:t>
              </a:r>
              <a:r>
                <a:rPr lang="en-US" altLang="ko-KR" spc="150" dirty="0"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 </a:t>
              </a:r>
              <a:r>
                <a:rPr lang="ko-KR" altLang="en-US" sz="2000" spc="150" dirty="0"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관련 자료 조사하고</a:t>
              </a:r>
              <a:endParaRPr lang="en-US" altLang="ko-KR" sz="2000" spc="150" dirty="0">
                <a:latin typeface="나눔스퀘어 Bold" panose="020B0600000101010101" pitchFamily="50" charset="-127"/>
                <a:ea typeface="나눔스퀘어 Bold" panose="020B0600000101010101" pitchFamily="50" charset="-127"/>
              </a:endParaRPr>
            </a:p>
            <a:p>
              <a:r>
                <a:rPr lang="en-US" altLang="ko-KR" sz="2000" spc="150" dirty="0"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     </a:t>
              </a:r>
              <a:r>
                <a:rPr lang="ko-KR" altLang="en-US" sz="2000" spc="150" dirty="0"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정리하기</a:t>
              </a:r>
            </a:p>
          </p:txBody>
        </p:sp>
        <p:sp>
          <p:nvSpPr>
            <p:cNvPr id="27" name="직사각형 26"/>
            <p:cNvSpPr/>
            <p:nvPr/>
          </p:nvSpPr>
          <p:spPr>
            <a:xfrm>
              <a:off x="8468210" y="1620800"/>
              <a:ext cx="3042821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just"/>
              <a:r>
                <a:rPr lang="en-US" altLang="ko-KR" sz="2800" spc="150" dirty="0">
                  <a:latin typeface="Mapo배낭여행" panose="02000500000000000000" pitchFamily="2" charset="-127"/>
                  <a:ea typeface="Mapo배낭여행" panose="02000500000000000000" pitchFamily="2" charset="-127"/>
                </a:rPr>
                <a:t>6.</a:t>
              </a:r>
              <a:r>
                <a:rPr lang="en-US" altLang="ko-KR" spc="150" dirty="0"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 </a:t>
              </a:r>
              <a:r>
                <a:rPr lang="ko-KR" altLang="en-US" sz="2000" spc="150" dirty="0"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나의 느낌이나 생각을</a:t>
              </a:r>
              <a:endParaRPr lang="en-US" altLang="ko-KR" sz="2000" spc="150" dirty="0">
                <a:latin typeface="나눔스퀘어 Bold" panose="020B0600000101010101" pitchFamily="50" charset="-127"/>
                <a:ea typeface="나눔스퀘어 Bold" panose="020B0600000101010101" pitchFamily="50" charset="-127"/>
              </a:endParaRPr>
            </a:p>
            <a:p>
              <a:r>
                <a:rPr lang="en-US" altLang="ko-KR" sz="2000" spc="150" dirty="0"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     </a:t>
              </a:r>
              <a:r>
                <a:rPr lang="ko-KR" altLang="en-US" sz="2000" spc="150" dirty="0"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문장으로 쓰기</a:t>
              </a:r>
            </a:p>
          </p:txBody>
        </p:sp>
        <p:sp>
          <p:nvSpPr>
            <p:cNvPr id="16" name="직사각형 15"/>
            <p:cNvSpPr/>
            <p:nvPr/>
          </p:nvSpPr>
          <p:spPr>
            <a:xfrm>
              <a:off x="944216" y="1621495"/>
              <a:ext cx="2452916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just"/>
              <a:r>
                <a:rPr lang="en-US" altLang="ko-KR" sz="2800" spc="150" dirty="0" smtClean="0">
                  <a:latin typeface="Mapo배낭여행" panose="02000500000000000000" pitchFamily="2" charset="-127"/>
                  <a:ea typeface="Mapo배낭여행" panose="02000500000000000000" pitchFamily="2" charset="-127"/>
                </a:rPr>
                <a:t>4.</a:t>
              </a:r>
              <a:r>
                <a:rPr lang="en-US" altLang="ko-KR" spc="150" dirty="0" smtClean="0"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 </a:t>
              </a:r>
              <a:r>
                <a:rPr lang="ko-KR" altLang="en-US" sz="2000" spc="150" dirty="0" smtClean="0"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음악의 내용이나</a:t>
              </a:r>
              <a:endParaRPr lang="en-US" altLang="ko-KR" sz="2000" spc="150" dirty="0" smtClean="0">
                <a:latin typeface="나눔스퀘어 Bold" panose="020B0600000101010101" pitchFamily="50" charset="-127"/>
                <a:ea typeface="나눔스퀘어 Bold" panose="020B0600000101010101" pitchFamily="50" charset="-127"/>
              </a:endParaRPr>
            </a:p>
            <a:p>
              <a:pPr algn="just"/>
              <a:r>
                <a:rPr lang="ko-KR" altLang="en-US" sz="2000" spc="150" dirty="0" smtClean="0"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     느낌 메모하기</a:t>
              </a:r>
              <a:endParaRPr lang="ko-KR" altLang="en-US" sz="2000" spc="150" dirty="0">
                <a:latin typeface="나눔스퀘어 Bold" panose="020B0600000101010101" pitchFamily="50" charset="-127"/>
                <a:ea typeface="나눔스퀘어 Bold" panose="020B0600000101010101" pitchFamily="50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41763960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그림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73580"/>
          </a:xfrm>
          <a:prstGeom prst="rect">
            <a:avLst/>
          </a:prstGeom>
        </p:spPr>
      </p:pic>
      <p:sp>
        <p:nvSpPr>
          <p:cNvPr id="30" name="이등변 삼각형 29"/>
          <p:cNvSpPr/>
          <p:nvPr/>
        </p:nvSpPr>
        <p:spPr>
          <a:xfrm rot="16200000">
            <a:off x="11482920" y="6150634"/>
            <a:ext cx="621103" cy="793630"/>
          </a:xfrm>
          <a:prstGeom prst="triangle">
            <a:avLst>
              <a:gd name="adj" fmla="val 0"/>
            </a:avLst>
          </a:prstGeom>
          <a:solidFill>
            <a:schemeClr val="accent1">
              <a:lumMod val="50000"/>
            </a:schemeClr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1" name="TextBox 30"/>
          <p:cNvSpPr txBox="1"/>
          <p:nvPr/>
        </p:nvSpPr>
        <p:spPr>
          <a:xfrm>
            <a:off x="11793472" y="6534730"/>
            <a:ext cx="5914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>
                <a:solidFill>
                  <a:srgbClr val="FFFFFF"/>
                </a:solidFill>
                <a:latin typeface="나눔바른고딕 옛한글" panose="020B0603020101020101" pitchFamily="50" charset="-127"/>
                <a:ea typeface="나눔바른고딕 옛한글" panose="020B0603020101020101" pitchFamily="50" charset="-127"/>
              </a:rPr>
              <a:t>04</a:t>
            </a:r>
          </a:p>
          <a:p>
            <a:endParaRPr lang="ko-KR" altLang="en-US" sz="1600" dirty="0">
              <a:solidFill>
                <a:srgbClr val="FFFFFF"/>
              </a:solidFill>
              <a:latin typeface="나눔바른고딕 옛한글" panose="020B0603020101020101" pitchFamily="50" charset="-127"/>
              <a:ea typeface="나눔바른고딕 옛한글" panose="020B0603020101020101" pitchFamily="50" charset="-127"/>
            </a:endParaRPr>
          </a:p>
        </p:txBody>
      </p:sp>
      <p:grpSp>
        <p:nvGrpSpPr>
          <p:cNvPr id="2" name="그룹 1"/>
          <p:cNvGrpSpPr/>
          <p:nvPr/>
        </p:nvGrpSpPr>
        <p:grpSpPr>
          <a:xfrm>
            <a:off x="268394" y="349509"/>
            <a:ext cx="11158455" cy="5976502"/>
            <a:chOff x="268394" y="349509"/>
            <a:chExt cx="11158455" cy="5976502"/>
          </a:xfrm>
        </p:grpSpPr>
        <p:sp>
          <p:nvSpPr>
            <p:cNvPr id="23" name="TextBox 22"/>
            <p:cNvSpPr txBox="1"/>
            <p:nvPr/>
          </p:nvSpPr>
          <p:spPr>
            <a:xfrm>
              <a:off x="268394" y="625705"/>
              <a:ext cx="726270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3200" b="1" dirty="0">
                  <a:solidFill>
                    <a:srgbClr val="6171C0"/>
                  </a:solidFill>
                  <a:latin typeface="경기천년바탕OTF Regular" panose="02020503020101020101" pitchFamily="18" charset="-127"/>
                  <a:ea typeface="경기천년바탕OTF Regular" panose="02020503020101020101" pitchFamily="18" charset="-127"/>
                </a:rPr>
                <a:t>03 </a:t>
              </a:r>
              <a:r>
                <a:rPr lang="ko-KR" altLang="en-US" sz="3200" b="1" dirty="0">
                  <a:solidFill>
                    <a:srgbClr val="6171C0"/>
                  </a:solidFill>
                  <a:latin typeface="경기천년바탕OTF Regular" panose="02020503020101020101" pitchFamily="18" charset="-127"/>
                  <a:ea typeface="경기천년바탕OTF Regular" panose="02020503020101020101" pitchFamily="18" charset="-127"/>
                </a:rPr>
                <a:t>음악 감상과 비평의 자세와 태도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284750" y="349509"/>
              <a:ext cx="315185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1200" dirty="0">
                  <a:solidFill>
                    <a:schemeClr val="bg1">
                      <a:lumMod val="65000"/>
                    </a:schemeClr>
                  </a:solidFill>
                  <a:latin typeface="나눔명조 옛한글" panose="02020603020101020101" pitchFamily="18" charset="-127"/>
                  <a:ea typeface="나눔명조 옛한글" panose="02020603020101020101" pitchFamily="18" charset="-127"/>
                </a:rPr>
                <a:t>고등학교 음악 감상과 비평</a:t>
              </a:r>
            </a:p>
          </p:txBody>
        </p:sp>
        <p:pic>
          <p:nvPicPr>
            <p:cNvPr id="18" name="그림 1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81852" y="1621313"/>
              <a:ext cx="10644997" cy="4704698"/>
            </a:xfrm>
            <a:prstGeom prst="rect">
              <a:avLst/>
            </a:prstGeom>
          </p:spPr>
        </p:pic>
        <p:pic>
          <p:nvPicPr>
            <p:cNvPr id="5" name="그림 4"/>
            <p:cNvPicPr>
              <a:picLocks noChangeAspect="1"/>
            </p:cNvPicPr>
            <p:nvPr/>
          </p:nvPicPr>
          <p:blipFill rotWithShape="1">
            <a:blip r:embed="rId5"/>
            <a:srcRect l="2963" r="3439" b="8105"/>
            <a:stretch/>
          </p:blipFill>
          <p:spPr>
            <a:xfrm>
              <a:off x="1017917" y="2046119"/>
              <a:ext cx="3096883" cy="814145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1285120" y="2256073"/>
              <a:ext cx="292457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2400" dirty="0"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감상의 자세와 태도</a:t>
              </a:r>
            </a:p>
          </p:txBody>
        </p:sp>
        <p:pic>
          <p:nvPicPr>
            <p:cNvPr id="25" name="그림 24"/>
            <p:cNvPicPr>
              <a:picLocks noChangeAspect="1"/>
            </p:cNvPicPr>
            <p:nvPr/>
          </p:nvPicPr>
          <p:blipFill rotWithShape="1">
            <a:blip r:embed="rId5"/>
            <a:srcRect l="3456" t="5411" r="5815" b="8904"/>
            <a:stretch/>
          </p:blipFill>
          <p:spPr>
            <a:xfrm>
              <a:off x="6530109" y="2098908"/>
              <a:ext cx="3001991" cy="759124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6769008" y="2256073"/>
              <a:ext cx="269367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2400" dirty="0"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비평의 자세와 태도</a:t>
              </a:r>
            </a:p>
          </p:txBody>
        </p:sp>
        <p:sp>
          <p:nvSpPr>
            <p:cNvPr id="6" name="직사각형 5"/>
            <p:cNvSpPr/>
            <p:nvPr/>
          </p:nvSpPr>
          <p:spPr>
            <a:xfrm>
              <a:off x="1017917" y="2985913"/>
              <a:ext cx="4585855" cy="285001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 fontAlgn="base">
                <a:lnSpc>
                  <a:spcPct val="160000"/>
                </a:lnSpc>
              </a:pPr>
              <a:r>
                <a:rPr lang="ko-KR" altLang="en-US" sz="1600" kern="0" spc="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감상의 바른 자세는 음악을 생활화하고 음악에  따라 다른 감상 태도를 보이는 것이다</a:t>
              </a:r>
              <a:r>
                <a:rPr lang="en-US" altLang="ko-KR" sz="1600" kern="0" spc="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. </a:t>
              </a:r>
              <a:r>
                <a:rPr lang="ko-KR" altLang="en-US" sz="1600" kern="0" spc="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자신이 듣고 느낀 감정을 구체적으로 표현하고 평가해야 하며 여러 분야의 음악을 듣고 비교할 수 있는 안목을 길러야 </a:t>
              </a:r>
              <a:r>
                <a:rPr lang="ko-KR" altLang="en-US" sz="1600" kern="0" spc="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한다</a:t>
              </a:r>
              <a:r>
                <a:rPr lang="en-US" altLang="ko-KR" sz="1600" kern="0" spc="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. </a:t>
              </a:r>
              <a:r>
                <a:rPr lang="ko-KR" altLang="en-US" sz="1600" kern="0" spc="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음악 작품</a:t>
              </a:r>
              <a:r>
                <a:rPr lang="en-US" altLang="ko-KR" sz="1600" kern="0" spc="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, </a:t>
              </a:r>
              <a:r>
                <a:rPr lang="ko-KR" altLang="en-US" sz="1600" kern="0" spc="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작곡가</a:t>
              </a:r>
              <a:r>
                <a:rPr lang="en-US" altLang="ko-KR" sz="1600" kern="0" spc="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, </a:t>
              </a:r>
              <a:r>
                <a:rPr lang="ko-KR" altLang="en-US" sz="1600" kern="0" spc="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연주가를 일방적으로 비판하거나 선입견을 갖는 태도는 버려야 한다</a:t>
              </a:r>
              <a:r>
                <a:rPr lang="en-US" altLang="ko-KR" sz="1600" kern="0" spc="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.</a:t>
              </a:r>
              <a:endParaRPr lang="ko-KR" altLang="en-US" sz="1600" kern="0" spc="200" dirty="0">
                <a:solidFill>
                  <a:schemeClr val="tx1">
                    <a:lumMod val="65000"/>
                    <a:lumOff val="3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endParaRPr>
            </a:p>
          </p:txBody>
        </p:sp>
        <p:sp>
          <p:nvSpPr>
            <p:cNvPr id="7" name="직사각형 6"/>
            <p:cNvSpPr/>
            <p:nvPr/>
          </p:nvSpPr>
          <p:spPr>
            <a:xfrm>
              <a:off x="6530109" y="2984579"/>
              <a:ext cx="4562764" cy="166814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 fontAlgn="base">
                <a:lnSpc>
                  <a:spcPct val="160000"/>
                </a:lnSpc>
              </a:pPr>
              <a:r>
                <a:rPr lang="ko-KR" altLang="en-US" sz="1600" kern="0" spc="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비평은 음악을 받아들이고</a:t>
              </a:r>
              <a:r>
                <a:rPr lang="en-US" altLang="ko-KR" sz="1600" kern="0" spc="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, </a:t>
              </a:r>
              <a:r>
                <a:rPr lang="ko-KR" altLang="en-US" sz="1600" kern="0" spc="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구체적으로 진술하는 것이다</a:t>
              </a:r>
              <a:r>
                <a:rPr lang="en-US" altLang="ko-KR" sz="1600" kern="0" spc="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.</a:t>
              </a:r>
              <a:r>
                <a:rPr lang="ko-KR" altLang="en-US" sz="1600" kern="0" spc="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 감상과 비평을 잘하기 위해서는 충분한 음악 감상을 통한 깊이 있는 이해가 바탕이 되어야 한다</a:t>
              </a:r>
              <a:r>
                <a:rPr lang="en-US" altLang="ko-KR" sz="1600" kern="0" spc="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.</a:t>
              </a:r>
              <a:endParaRPr lang="ko-KR" altLang="en-US" sz="1600" kern="0" spc="200" dirty="0">
                <a:solidFill>
                  <a:schemeClr val="tx1">
                    <a:lumMod val="65000"/>
                    <a:lumOff val="3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endParaRPr>
            </a:p>
          </p:txBody>
        </p:sp>
        <p:cxnSp>
          <p:nvCxnSpPr>
            <p:cNvPr id="15" name="직선 연결선 14"/>
            <p:cNvCxnSpPr/>
            <p:nvPr/>
          </p:nvCxnSpPr>
          <p:spPr>
            <a:xfrm flipV="1">
              <a:off x="371789" y="1336431"/>
              <a:ext cx="6039059" cy="10048"/>
            </a:xfrm>
            <a:prstGeom prst="line">
              <a:avLst/>
            </a:prstGeom>
            <a:ln w="19050">
              <a:solidFill>
                <a:srgbClr val="6171C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596800822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이등변 삼각형 18"/>
          <p:cNvSpPr/>
          <p:nvPr/>
        </p:nvSpPr>
        <p:spPr>
          <a:xfrm rot="16200000">
            <a:off x="11482920" y="6150634"/>
            <a:ext cx="621103" cy="793630"/>
          </a:xfrm>
          <a:prstGeom prst="triangle">
            <a:avLst>
              <a:gd name="adj" fmla="val 0"/>
            </a:avLst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8" name="TextBox 17"/>
          <p:cNvSpPr txBox="1"/>
          <p:nvPr/>
        </p:nvSpPr>
        <p:spPr>
          <a:xfrm>
            <a:off x="11761819" y="6487730"/>
            <a:ext cx="4301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>
                <a:solidFill>
                  <a:srgbClr val="FFFFFF"/>
                </a:solidFill>
                <a:latin typeface="나눔바른고딕 옛한글" panose="020B0603020101020101" pitchFamily="50" charset="-127"/>
                <a:ea typeface="나눔바른고딕 옛한글" panose="020B0603020101020101" pitchFamily="50" charset="-127"/>
              </a:rPr>
              <a:t>05</a:t>
            </a:r>
          </a:p>
        </p:txBody>
      </p:sp>
      <p:grpSp>
        <p:nvGrpSpPr>
          <p:cNvPr id="5" name="그룹 4"/>
          <p:cNvGrpSpPr/>
          <p:nvPr/>
        </p:nvGrpSpPr>
        <p:grpSpPr>
          <a:xfrm>
            <a:off x="337241" y="274233"/>
            <a:ext cx="11751342" cy="6097992"/>
            <a:chOff x="337241" y="274233"/>
            <a:chExt cx="11751342" cy="6097992"/>
          </a:xfrm>
        </p:grpSpPr>
        <p:sp>
          <p:nvSpPr>
            <p:cNvPr id="24" name="TextBox 23"/>
            <p:cNvSpPr txBox="1"/>
            <p:nvPr/>
          </p:nvSpPr>
          <p:spPr>
            <a:xfrm>
              <a:off x="337242" y="274233"/>
              <a:ext cx="203502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1200" dirty="0">
                  <a:solidFill>
                    <a:schemeClr val="bg1">
                      <a:lumMod val="65000"/>
                    </a:schemeClr>
                  </a:solidFill>
                  <a:latin typeface="나눔명조 옛한글" panose="02020603020101020101" pitchFamily="18" charset="-127"/>
                  <a:ea typeface="나눔명조 옛한글" panose="02020603020101020101" pitchFamily="18" charset="-127"/>
                </a:rPr>
                <a:t>고등학교 음악 감상과 비평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337241" y="1580327"/>
              <a:ext cx="736264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2400" spc="150" dirty="0"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1-1.</a:t>
              </a:r>
              <a:r>
                <a:rPr lang="ko-KR" altLang="en-US" sz="2400" spc="150" dirty="0"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 소프라노 조수미 연주</a:t>
              </a:r>
            </a:p>
          </p:txBody>
        </p:sp>
        <p:sp>
          <p:nvSpPr>
            <p:cNvPr id="13" name="직사각형 12"/>
            <p:cNvSpPr/>
            <p:nvPr/>
          </p:nvSpPr>
          <p:spPr>
            <a:xfrm>
              <a:off x="6968494" y="5879782"/>
              <a:ext cx="4346114" cy="49244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ko-KR" altLang="en-US" sz="1400" kern="0" dirty="0">
                  <a:solidFill>
                    <a:srgbClr val="000000"/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◀ </a:t>
              </a:r>
              <a:r>
                <a:rPr lang="ko-KR" altLang="en-US" sz="1400" dirty="0"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조수미 유튜브</a:t>
              </a:r>
              <a:r>
                <a:rPr lang="en-US" altLang="ko-KR" sz="1400" dirty="0"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 </a:t>
              </a:r>
            </a:p>
            <a:p>
              <a:r>
                <a:rPr lang="ko-KR" altLang="en-US" sz="1200" dirty="0">
                  <a:hlinkClick r:id="rId4"/>
                </a:rPr>
                <a:t>https://www.youtube.com/watch?v=E-1v3_YmVnw</a:t>
              </a:r>
              <a:endParaRPr lang="en-US" altLang="ko-KR" sz="1200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968494" y="2498753"/>
              <a:ext cx="505488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ko-KR" altLang="en-US" sz="2000" b="1" spc="150" dirty="0" err="1">
                  <a:latin typeface="문화재돌봄체 Regular" panose="020B0000000000000000" pitchFamily="50" charset="-127"/>
                  <a:ea typeface="문화재돌봄체 Regular" panose="020B0000000000000000" pitchFamily="50" charset="-127"/>
                </a:rPr>
                <a:t>구노</a:t>
              </a:r>
              <a:r>
                <a:rPr lang="en-US" altLang="ko-KR" sz="2000" b="1" spc="150" dirty="0">
                  <a:latin typeface="문화재돌봄체 Regular" panose="020B0000000000000000" pitchFamily="50" charset="-127"/>
                  <a:ea typeface="문화재돌봄체 Regular" panose="020B0000000000000000" pitchFamily="50" charset="-127"/>
                </a:rPr>
                <a:t>(Gounod, Charles François) · </a:t>
              </a:r>
            </a:p>
            <a:p>
              <a:pPr algn="just"/>
              <a:r>
                <a:rPr lang="ko-KR" altLang="en-US" sz="2000" b="1" spc="150" dirty="0">
                  <a:latin typeface="문화재돌봄체 Regular" panose="020B0000000000000000" pitchFamily="50" charset="-127"/>
                  <a:ea typeface="문화재돌봄체 Regular" panose="020B0000000000000000" pitchFamily="50" charset="-127"/>
                </a:rPr>
                <a:t>바흐</a:t>
              </a:r>
              <a:r>
                <a:rPr lang="en-US" altLang="ko-KR" sz="2000" b="1" spc="150" dirty="0">
                  <a:latin typeface="문화재돌봄체 Regular" panose="020B0000000000000000" pitchFamily="50" charset="-127"/>
                  <a:ea typeface="문화재돌봄체 Regular" panose="020B0000000000000000" pitchFamily="50" charset="-127"/>
                </a:rPr>
                <a:t>(Bach, Johann Sebastian)</a:t>
              </a:r>
              <a:r>
                <a:rPr lang="ko-KR" altLang="en-US" sz="2000" b="1" spc="150" dirty="0">
                  <a:latin typeface="문화재돌봄체 Regular" panose="020B0000000000000000" pitchFamily="50" charset="-127"/>
                  <a:ea typeface="문화재돌봄체 Regular" panose="020B0000000000000000" pitchFamily="50" charset="-127"/>
                </a:rPr>
                <a:t> 작곡</a:t>
              </a:r>
              <a:endParaRPr lang="en-US" altLang="ko-KR" sz="1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endParaRPr>
            </a:p>
          </p:txBody>
        </p:sp>
        <p:sp>
          <p:nvSpPr>
            <p:cNvPr id="11" name="직사각형 10"/>
            <p:cNvSpPr/>
            <p:nvPr/>
          </p:nvSpPr>
          <p:spPr>
            <a:xfrm>
              <a:off x="6968494" y="3356450"/>
              <a:ext cx="4598529" cy="1938992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altLang="ko-KR" sz="1600" spc="150" dirty="0"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‘</a:t>
              </a:r>
              <a:r>
                <a:rPr lang="ko-KR" altLang="en-US" sz="1600" spc="150" dirty="0"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아베 마리아</a:t>
              </a:r>
              <a:r>
                <a:rPr lang="en-US" altLang="ko-KR" sz="1600" spc="150" dirty="0"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’</a:t>
              </a:r>
              <a:r>
                <a:rPr lang="ko-KR" altLang="en-US" sz="1600" spc="150" dirty="0"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는 </a:t>
              </a:r>
              <a:r>
                <a:rPr lang="ko-KR" altLang="en-US" sz="1600" spc="150" dirty="0" err="1"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구노가</a:t>
              </a:r>
              <a:r>
                <a:rPr lang="ko-KR" altLang="en-US" sz="1600" spc="150" dirty="0"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 바흐의 </a:t>
              </a:r>
              <a:r>
                <a:rPr lang="en-US" altLang="ko-KR" sz="1600" spc="150" dirty="0"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“</a:t>
              </a:r>
              <a:r>
                <a:rPr lang="ko-KR" altLang="en-US" sz="1600" spc="150" dirty="0"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평균율 </a:t>
              </a:r>
              <a:r>
                <a:rPr lang="ko-KR" altLang="en-US" sz="1600" spc="150" dirty="0" err="1"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피아노곡집</a:t>
              </a:r>
              <a:r>
                <a:rPr lang="en-US" altLang="ko-KR" sz="1600" spc="150" dirty="0"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“ </a:t>
              </a:r>
              <a:r>
                <a:rPr lang="ko-KR" altLang="en-US" sz="1600" spc="150" dirty="0"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제</a:t>
              </a:r>
              <a:r>
                <a:rPr lang="en-US" altLang="ko-KR" sz="1600" spc="150" dirty="0"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1</a:t>
              </a:r>
              <a:r>
                <a:rPr lang="ko-KR" altLang="en-US" sz="1600" spc="150" dirty="0"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권 중 </a:t>
              </a:r>
              <a:r>
                <a:rPr lang="en-US" altLang="ko-KR" sz="1600" spc="150" dirty="0"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C</a:t>
              </a:r>
              <a:r>
                <a:rPr lang="ko-KR" altLang="en-US" sz="1600" spc="150" dirty="0"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장조 </a:t>
              </a:r>
              <a:r>
                <a:rPr lang="ko-KR" altLang="en-US" sz="1600" spc="150" dirty="0" err="1"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프렐류드</a:t>
              </a:r>
              <a:r>
                <a:rPr lang="en-US" altLang="ko-KR" sz="1600" spc="150" dirty="0"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(</a:t>
              </a:r>
              <a:r>
                <a:rPr lang="ko-KR" altLang="en-US" sz="1600" spc="150" dirty="0"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전주곡</a:t>
              </a:r>
              <a:r>
                <a:rPr lang="en-US" altLang="ko-KR" sz="1600" spc="150" dirty="0"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)</a:t>
              </a:r>
              <a:r>
                <a:rPr lang="ko-KR" altLang="en-US" sz="1600" spc="150" dirty="0"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에 새로운 가락을 붙여 만든 곡이다</a:t>
              </a:r>
              <a:r>
                <a:rPr lang="en-US" altLang="ko-KR" sz="1600" spc="150" dirty="0"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. </a:t>
              </a:r>
              <a:r>
                <a:rPr lang="ko-KR" altLang="en-US" sz="1600" spc="150" dirty="0"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바흐의 원곡이 피아노 반주가 되고</a:t>
              </a:r>
              <a:r>
                <a:rPr lang="en-US" altLang="ko-KR" sz="1600" spc="150" dirty="0"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, </a:t>
              </a:r>
              <a:r>
                <a:rPr lang="ko-KR" altLang="en-US" sz="1600" spc="150" dirty="0" err="1"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구노가</a:t>
              </a:r>
              <a:r>
                <a:rPr lang="ko-KR" altLang="en-US" sz="1600" spc="150" dirty="0"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 새로 만든 가락에 가사를 붙인 형태이다</a:t>
              </a:r>
              <a:r>
                <a:rPr lang="en-US" altLang="ko-KR" sz="1600" spc="150" dirty="0"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.</a:t>
              </a:r>
              <a:endParaRPr lang="ko-KR" altLang="en-US" sz="1600" spc="150" dirty="0">
                <a:highlight>
                  <a:srgbClr val="FFFF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endParaRPr>
            </a:p>
          </p:txBody>
        </p:sp>
        <p:pic>
          <p:nvPicPr>
            <p:cNvPr id="2" name="그림 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761819" y="5376749"/>
              <a:ext cx="326764" cy="885701"/>
            </a:xfrm>
            <a:prstGeom prst="rect">
              <a:avLst/>
            </a:prstGeom>
          </p:spPr>
        </p:pic>
        <p:pic>
          <p:nvPicPr>
            <p:cNvPr id="3" name="E-1v3_YmVnw"/>
            <p:cNvPicPr>
              <a:picLocks noRot="1" noChangeAspect="1"/>
            </p:cNvPicPr>
            <p:nvPr>
              <a:videoFile r:link="rId1"/>
            </p:nvPr>
          </p:nvPicPr>
          <p:blipFill>
            <a:blip r:embed="rId6"/>
            <a:stretch>
              <a:fillRect/>
            </a:stretch>
          </p:blipFill>
          <p:spPr>
            <a:xfrm>
              <a:off x="337241" y="2275839"/>
              <a:ext cx="6436458" cy="4096386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E636A7B-1628-C786-106D-1A5F3414C5F6}"/>
                </a:ext>
              </a:extLst>
            </p:cNvPr>
            <p:cNvSpPr txBox="1"/>
            <p:nvPr/>
          </p:nvSpPr>
          <p:spPr>
            <a:xfrm>
              <a:off x="337241" y="557224"/>
              <a:ext cx="10896816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altLang="ko-KR" sz="3200" b="1" dirty="0">
                  <a:solidFill>
                    <a:srgbClr val="5D8068"/>
                  </a:solidFill>
                  <a:latin typeface="경기천년바탕OTF Regular" panose="02020503020101020101" pitchFamily="18" charset="-127"/>
                  <a:ea typeface="경기천년바탕OTF Regular" panose="02020503020101020101" pitchFamily="18" charset="-127"/>
                </a:rPr>
                <a:t>04 </a:t>
              </a:r>
              <a:r>
                <a:rPr lang="ko-KR" altLang="en-US" sz="3200" b="1" dirty="0">
                  <a:solidFill>
                    <a:srgbClr val="5D8068"/>
                  </a:solidFill>
                  <a:latin typeface="경기천년바탕OTF Regular" panose="02020503020101020101" pitchFamily="18" charset="-127"/>
                  <a:ea typeface="경기천년바탕OTF Regular" panose="02020503020101020101" pitchFamily="18" charset="-127"/>
                </a:rPr>
                <a:t>비교 감상하기</a:t>
              </a:r>
              <a:r>
                <a:rPr lang="en-US" altLang="ko-KR" sz="3200" b="1" spc="150" dirty="0">
                  <a:solidFill>
                    <a:srgbClr val="5D8068"/>
                  </a:solidFill>
                  <a:latin typeface="경기천년바탕OTF Regular" panose="02020503020101020101" pitchFamily="18" charset="-127"/>
                  <a:ea typeface="경기천년바탕OTF Regular" panose="02020503020101020101" pitchFamily="18" charset="-127"/>
                </a:rPr>
                <a:t> </a:t>
              </a:r>
              <a:r>
                <a:rPr lang="ko-KR" altLang="en-US" sz="3200" b="1" spc="150" dirty="0">
                  <a:solidFill>
                    <a:srgbClr val="5D8068"/>
                  </a:solidFill>
                  <a:latin typeface="경기천년바탕OTF Regular" panose="02020503020101020101" pitchFamily="18" charset="-127"/>
                  <a:ea typeface="경기천년바탕OTF Regular" panose="02020503020101020101" pitchFamily="18" charset="-127"/>
                </a:rPr>
                <a:t>① </a:t>
              </a:r>
              <a:r>
                <a:rPr lang="en-US" altLang="ko-KR" sz="3200" b="1" spc="150" dirty="0">
                  <a:solidFill>
                    <a:srgbClr val="5D8068"/>
                  </a:solidFill>
                  <a:latin typeface="경기천년바탕OTF Regular" panose="02020503020101020101" pitchFamily="18" charset="-127"/>
                  <a:ea typeface="경기천년바탕OTF Regular" panose="02020503020101020101" pitchFamily="18" charset="-127"/>
                </a:rPr>
                <a:t>– </a:t>
              </a:r>
              <a:r>
                <a:rPr lang="ko-KR" altLang="en-US" sz="3200" b="1" spc="150" dirty="0" err="1">
                  <a:solidFill>
                    <a:srgbClr val="5D8068"/>
                  </a:solidFill>
                  <a:latin typeface="경기천년바탕OTF Regular" panose="02020503020101020101" pitchFamily="18" charset="-127"/>
                  <a:ea typeface="경기천년바탕OTF Regular" panose="02020503020101020101" pitchFamily="18" charset="-127"/>
                </a:rPr>
                <a:t>예술가곡</a:t>
              </a:r>
              <a:r>
                <a:rPr lang="ko-KR" altLang="en-US" sz="3200" b="1" spc="150" dirty="0">
                  <a:solidFill>
                    <a:srgbClr val="5D8068"/>
                  </a:solidFill>
                  <a:latin typeface="경기천년바탕OTF Regular" panose="02020503020101020101" pitchFamily="18" charset="-127"/>
                  <a:ea typeface="경기천년바탕OTF Regular" panose="02020503020101020101" pitchFamily="18" charset="-127"/>
                </a:rPr>
                <a:t> </a:t>
              </a:r>
              <a:r>
                <a:rPr lang="en-US" altLang="ko-KR" sz="3200" b="1" spc="150" dirty="0">
                  <a:solidFill>
                    <a:srgbClr val="5D8068"/>
                  </a:solidFill>
                  <a:latin typeface="경기천년바탕OTF Regular" panose="02020503020101020101" pitchFamily="18" charset="-127"/>
                  <a:ea typeface="경기천년바탕OTF Regular" panose="02020503020101020101" pitchFamily="18" charset="-127"/>
                </a:rPr>
                <a:t>‘</a:t>
              </a:r>
              <a:r>
                <a:rPr lang="ko-KR" altLang="en-US" sz="3200" b="1" spc="150" dirty="0">
                  <a:solidFill>
                    <a:srgbClr val="5D8068"/>
                  </a:solidFill>
                  <a:latin typeface="경기천년바탕OTF Regular" panose="02020503020101020101" pitchFamily="18" charset="-127"/>
                  <a:ea typeface="경기천년바탕OTF Regular" panose="02020503020101020101" pitchFamily="18" charset="-127"/>
                </a:rPr>
                <a:t>아베 마리아</a:t>
              </a:r>
              <a:r>
                <a:rPr lang="en-US" altLang="ko-KR" sz="3200" b="1" spc="150" dirty="0">
                  <a:solidFill>
                    <a:srgbClr val="5D8068"/>
                  </a:solidFill>
                  <a:latin typeface="경기천년바탕OTF Regular" panose="02020503020101020101" pitchFamily="18" charset="-127"/>
                  <a:ea typeface="경기천년바탕OTF Regular" panose="02020503020101020101" pitchFamily="18" charset="-127"/>
                </a:rPr>
                <a:t>’</a:t>
              </a:r>
              <a:endParaRPr lang="ko-KR" altLang="en-US" sz="3200" b="1" dirty="0">
                <a:solidFill>
                  <a:srgbClr val="5D8068"/>
                </a:solidFill>
                <a:latin typeface="경기천년바탕OTF Regular" panose="02020503020101020101" pitchFamily="18" charset="-127"/>
                <a:ea typeface="경기천년바탕OTF Regular" panose="02020503020101020101" pitchFamily="18" charset="-127"/>
              </a:endParaRPr>
            </a:p>
          </p:txBody>
        </p:sp>
        <p:cxnSp>
          <p:nvCxnSpPr>
            <p:cNvPr id="14" name="직선 연결선 13"/>
            <p:cNvCxnSpPr/>
            <p:nvPr/>
          </p:nvCxnSpPr>
          <p:spPr>
            <a:xfrm>
              <a:off x="371789" y="1346479"/>
              <a:ext cx="8249697" cy="0"/>
            </a:xfrm>
            <a:prstGeom prst="line">
              <a:avLst/>
            </a:prstGeom>
            <a:ln w="19050">
              <a:solidFill>
                <a:srgbClr val="478C5C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1961343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video>
              <p:cMediaNode>
                <p:cTn id="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/>
          <p:cNvGrpSpPr/>
          <p:nvPr/>
        </p:nvGrpSpPr>
        <p:grpSpPr>
          <a:xfrm>
            <a:off x="337240" y="274233"/>
            <a:ext cx="11854760" cy="6583767"/>
            <a:chOff x="337240" y="274233"/>
            <a:chExt cx="11854760" cy="6583767"/>
          </a:xfrm>
        </p:grpSpPr>
        <p:pic>
          <p:nvPicPr>
            <p:cNvPr id="15" name="그림 1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836238" y="3233142"/>
              <a:ext cx="4957233" cy="2216565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337240" y="1578466"/>
              <a:ext cx="847131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2400" spc="150" dirty="0"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1-2.</a:t>
              </a:r>
              <a:r>
                <a:rPr lang="ko-KR" altLang="en-US" sz="2400" spc="150" dirty="0"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 </a:t>
              </a:r>
              <a:r>
                <a:rPr lang="ko-KR" altLang="en-US" sz="2400" spc="150" dirty="0" err="1"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레이어스</a:t>
              </a:r>
              <a:r>
                <a:rPr lang="ko-KR" altLang="en-US" sz="2400" spc="150" dirty="0"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 클래식</a:t>
              </a:r>
              <a:r>
                <a:rPr lang="en-US" altLang="ko-KR" sz="2400" spc="150" dirty="0"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(</a:t>
              </a:r>
              <a:r>
                <a:rPr lang="ko-KR" altLang="en-US" sz="2400" spc="150" dirty="0"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크로스오버 트리오 밴드</a:t>
              </a:r>
              <a:r>
                <a:rPr lang="en-US" altLang="ko-KR" sz="2400" spc="150" dirty="0"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)</a:t>
              </a:r>
              <a:r>
                <a:rPr lang="ko-KR" altLang="en-US" sz="2400" spc="150" dirty="0"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 연주</a:t>
              </a:r>
            </a:p>
          </p:txBody>
        </p:sp>
        <p:sp>
          <p:nvSpPr>
            <p:cNvPr id="13" name="직사각형 12"/>
            <p:cNvSpPr/>
            <p:nvPr/>
          </p:nvSpPr>
          <p:spPr>
            <a:xfrm>
              <a:off x="6999161" y="5879782"/>
              <a:ext cx="3938552" cy="49244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ko-KR" altLang="en-US" sz="1400" kern="0" dirty="0">
                  <a:solidFill>
                    <a:srgbClr val="000000"/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◀ </a:t>
              </a:r>
              <a:r>
                <a:rPr lang="ko-KR" altLang="en-US" sz="1400" dirty="0" err="1"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레이어스</a:t>
              </a:r>
              <a:r>
                <a:rPr lang="ko-KR" altLang="en-US" sz="1400" dirty="0"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 클래식 유튜브</a:t>
              </a:r>
              <a:r>
                <a:rPr lang="en-US" altLang="ko-KR" sz="1400" dirty="0"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 </a:t>
              </a:r>
              <a:r>
                <a:rPr lang="en-US" altLang="ko-KR" sz="1200" dirty="0">
                  <a:hlinkClick r:id="rId4"/>
                </a:rPr>
                <a:t>https://www.youtube.com/watch?v=KyyAeuUzhRk</a:t>
              </a:r>
              <a:endParaRPr lang="en-US" altLang="ko-KR" sz="1200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999161" y="2607753"/>
              <a:ext cx="424451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2000" b="1" spc="150" dirty="0" err="1">
                  <a:latin typeface="문화재돌봄체 Regular" panose="020B0000000000000000" pitchFamily="50" charset="-127"/>
                  <a:ea typeface="문화재돌봄체 Regular" panose="020B0000000000000000" pitchFamily="50" charset="-127"/>
                </a:rPr>
                <a:t>카치니</a:t>
              </a:r>
              <a:r>
                <a:rPr lang="en-US" altLang="ko-KR" spc="150" dirty="0">
                  <a:latin typeface="문화재돌봄체 Regular" panose="020B0000000000000000" pitchFamily="50" charset="-127"/>
                  <a:ea typeface="문화재돌봄체 Regular" panose="020B0000000000000000" pitchFamily="50" charset="-127"/>
                </a:rPr>
                <a:t>(</a:t>
              </a:r>
              <a:r>
                <a:rPr lang="en-US" altLang="ko-KR" sz="2000" b="1" spc="150" dirty="0" err="1">
                  <a:latin typeface="문화재돌봄체 Regular" panose="020B0000000000000000" pitchFamily="50" charset="-127"/>
                  <a:ea typeface="문화재돌봄체 Regular" panose="020B0000000000000000" pitchFamily="50" charset="-127"/>
                </a:rPr>
                <a:t>Caccini</a:t>
              </a:r>
              <a:r>
                <a:rPr lang="en-US" altLang="ko-KR" sz="2000" b="1" spc="150" dirty="0">
                  <a:latin typeface="문화재돌봄체 Regular" panose="020B0000000000000000" pitchFamily="50" charset="-127"/>
                  <a:ea typeface="문화재돌봄체 Regular" panose="020B0000000000000000" pitchFamily="50" charset="-127"/>
                </a:rPr>
                <a:t>, Giulio)</a:t>
              </a:r>
              <a:r>
                <a:rPr lang="ko-KR" altLang="en-US" sz="2000" b="1" spc="150" dirty="0">
                  <a:latin typeface="문화재돌봄체 Regular" panose="020B0000000000000000" pitchFamily="50" charset="-127"/>
                  <a:ea typeface="문화재돌봄체 Regular" panose="020B0000000000000000" pitchFamily="50" charset="-127"/>
                </a:rPr>
                <a:t> 작곡</a:t>
              </a:r>
              <a:endParaRPr lang="en-US" altLang="ko-KR" sz="2000" b="1" spc="150" dirty="0">
                <a:latin typeface="문화재돌봄체 Regular" panose="020B0000000000000000" pitchFamily="50" charset="-127"/>
                <a:ea typeface="문화재돌봄체 Regular" panose="020B0000000000000000" pitchFamily="50" charset="-127"/>
              </a:endParaRPr>
            </a:p>
          </p:txBody>
        </p:sp>
        <p:pic>
          <p:nvPicPr>
            <p:cNvPr id="3" name="KyyAeuUzhRk"/>
            <p:cNvPicPr>
              <a:picLocks noRot="1" noChangeAspect="1"/>
            </p:cNvPicPr>
            <p:nvPr>
              <a:videoFile r:link="rId1"/>
            </p:nvPr>
          </p:nvPicPr>
          <p:blipFill>
            <a:blip r:embed="rId5"/>
            <a:stretch>
              <a:fillRect/>
            </a:stretch>
          </p:blipFill>
          <p:spPr>
            <a:xfrm>
              <a:off x="337240" y="2266545"/>
              <a:ext cx="6434840" cy="4105680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337242" y="274233"/>
              <a:ext cx="315185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1200" dirty="0">
                  <a:solidFill>
                    <a:schemeClr val="bg1">
                      <a:lumMod val="65000"/>
                    </a:schemeClr>
                  </a:solidFill>
                  <a:latin typeface="나눔명조 옛한글" panose="02020603020101020101" pitchFamily="18" charset="-127"/>
                  <a:ea typeface="나눔명조 옛한글" panose="02020603020101020101" pitchFamily="18" charset="-127"/>
                </a:rPr>
                <a:t>고등학교 음악 감상과 비평</a:t>
              </a:r>
            </a:p>
          </p:txBody>
        </p:sp>
        <p:sp>
          <p:nvSpPr>
            <p:cNvPr id="28" name="이등변 삼각형 27"/>
            <p:cNvSpPr/>
            <p:nvPr/>
          </p:nvSpPr>
          <p:spPr>
            <a:xfrm rot="16200000">
              <a:off x="11482920" y="6150634"/>
              <a:ext cx="621103" cy="793630"/>
            </a:xfrm>
            <a:prstGeom prst="triangle">
              <a:avLst>
                <a:gd name="adj" fmla="val 0"/>
              </a:avLst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29" name="그림 2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761819" y="5376749"/>
              <a:ext cx="326764" cy="885701"/>
            </a:xfrm>
            <a:prstGeom prst="rect">
              <a:avLst/>
            </a:prstGeom>
          </p:spPr>
        </p:pic>
        <p:sp>
          <p:nvSpPr>
            <p:cNvPr id="30" name="TextBox 29"/>
            <p:cNvSpPr txBox="1"/>
            <p:nvPr/>
          </p:nvSpPr>
          <p:spPr>
            <a:xfrm>
              <a:off x="11761819" y="6487730"/>
              <a:ext cx="43018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600" dirty="0">
                  <a:solidFill>
                    <a:srgbClr val="FFFFFF"/>
                  </a:solidFill>
                  <a:latin typeface="나눔바른고딕 옛한글" panose="020B0603020101020101" pitchFamily="50" charset="-127"/>
                  <a:ea typeface="나눔바른고딕 옛한글" panose="020B0603020101020101" pitchFamily="50" charset="-127"/>
                </a:rPr>
                <a:t>06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CF605D5-8C3B-092F-AD76-84BD8427535C}"/>
                </a:ext>
              </a:extLst>
            </p:cNvPr>
            <p:cNvSpPr txBox="1"/>
            <p:nvPr/>
          </p:nvSpPr>
          <p:spPr>
            <a:xfrm>
              <a:off x="337240" y="557224"/>
              <a:ext cx="10243673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altLang="ko-KR" sz="3200" b="1" dirty="0">
                  <a:solidFill>
                    <a:srgbClr val="5D8068"/>
                  </a:solidFill>
                  <a:latin typeface="경기천년바탕OTF Regular" panose="02020503020101020101" pitchFamily="18" charset="-127"/>
                  <a:ea typeface="경기천년바탕OTF Regular" panose="02020503020101020101" pitchFamily="18" charset="-127"/>
                </a:rPr>
                <a:t>04 </a:t>
              </a:r>
              <a:r>
                <a:rPr lang="ko-KR" altLang="en-US" sz="3200" b="1" dirty="0">
                  <a:solidFill>
                    <a:srgbClr val="5D8068"/>
                  </a:solidFill>
                  <a:latin typeface="경기천년바탕OTF Regular" panose="02020503020101020101" pitchFamily="18" charset="-127"/>
                  <a:ea typeface="경기천년바탕OTF Regular" panose="02020503020101020101" pitchFamily="18" charset="-127"/>
                </a:rPr>
                <a:t>비교 감상하기</a:t>
              </a:r>
              <a:r>
                <a:rPr lang="en-US" altLang="ko-KR" sz="3200" b="1" spc="150" dirty="0">
                  <a:solidFill>
                    <a:srgbClr val="5D8068"/>
                  </a:solidFill>
                  <a:latin typeface="경기천년바탕OTF Regular" panose="02020503020101020101" pitchFamily="18" charset="-127"/>
                  <a:ea typeface="경기천년바탕OTF Regular" panose="02020503020101020101" pitchFamily="18" charset="-127"/>
                </a:rPr>
                <a:t> </a:t>
              </a:r>
              <a:r>
                <a:rPr lang="ko-KR" altLang="en-US" sz="3200" b="1" spc="150" dirty="0">
                  <a:solidFill>
                    <a:srgbClr val="5D8068"/>
                  </a:solidFill>
                  <a:latin typeface="경기천년바탕OTF Regular" panose="02020503020101020101" pitchFamily="18" charset="-127"/>
                  <a:ea typeface="경기천년바탕OTF Regular" panose="02020503020101020101" pitchFamily="18" charset="-127"/>
                </a:rPr>
                <a:t>① </a:t>
              </a:r>
              <a:r>
                <a:rPr lang="en-US" altLang="ko-KR" sz="3200" b="1" spc="150" dirty="0">
                  <a:solidFill>
                    <a:srgbClr val="5D8068"/>
                  </a:solidFill>
                  <a:latin typeface="경기천년바탕OTF Regular" panose="02020503020101020101" pitchFamily="18" charset="-127"/>
                  <a:ea typeface="경기천년바탕OTF Regular" panose="02020503020101020101" pitchFamily="18" charset="-127"/>
                </a:rPr>
                <a:t>– </a:t>
              </a:r>
              <a:r>
                <a:rPr lang="ko-KR" altLang="en-US" sz="3200" b="1" spc="150" dirty="0" err="1">
                  <a:solidFill>
                    <a:srgbClr val="5D8068"/>
                  </a:solidFill>
                  <a:latin typeface="경기천년바탕OTF Regular" panose="02020503020101020101" pitchFamily="18" charset="-127"/>
                  <a:ea typeface="경기천년바탕OTF Regular" panose="02020503020101020101" pitchFamily="18" charset="-127"/>
                </a:rPr>
                <a:t>예술가곡</a:t>
              </a:r>
              <a:r>
                <a:rPr lang="ko-KR" altLang="en-US" sz="3200" b="1" spc="150" dirty="0">
                  <a:solidFill>
                    <a:srgbClr val="5D8068"/>
                  </a:solidFill>
                  <a:latin typeface="경기천년바탕OTF Regular" panose="02020503020101020101" pitchFamily="18" charset="-127"/>
                  <a:ea typeface="경기천년바탕OTF Regular" panose="02020503020101020101" pitchFamily="18" charset="-127"/>
                </a:rPr>
                <a:t> </a:t>
              </a:r>
              <a:r>
                <a:rPr lang="en-US" altLang="ko-KR" sz="3200" b="1" spc="150" dirty="0">
                  <a:solidFill>
                    <a:srgbClr val="5D8068"/>
                  </a:solidFill>
                  <a:latin typeface="경기천년바탕OTF Regular" panose="02020503020101020101" pitchFamily="18" charset="-127"/>
                  <a:ea typeface="경기천년바탕OTF Regular" panose="02020503020101020101" pitchFamily="18" charset="-127"/>
                </a:rPr>
                <a:t>‘</a:t>
              </a:r>
              <a:r>
                <a:rPr lang="ko-KR" altLang="en-US" sz="3200" b="1" spc="150" dirty="0">
                  <a:solidFill>
                    <a:srgbClr val="5D8068"/>
                  </a:solidFill>
                  <a:latin typeface="경기천년바탕OTF Regular" panose="02020503020101020101" pitchFamily="18" charset="-127"/>
                  <a:ea typeface="경기천년바탕OTF Regular" panose="02020503020101020101" pitchFamily="18" charset="-127"/>
                </a:rPr>
                <a:t>아베 마리아</a:t>
              </a:r>
              <a:r>
                <a:rPr lang="en-US" altLang="ko-KR" sz="3200" b="1" spc="150" dirty="0">
                  <a:solidFill>
                    <a:srgbClr val="5D8068"/>
                  </a:solidFill>
                  <a:latin typeface="경기천년바탕OTF Regular" panose="02020503020101020101" pitchFamily="18" charset="-127"/>
                  <a:ea typeface="경기천년바탕OTF Regular" panose="02020503020101020101" pitchFamily="18" charset="-127"/>
                </a:rPr>
                <a:t>’</a:t>
              </a:r>
              <a:endParaRPr lang="ko-KR" altLang="en-US" sz="3200" b="1" dirty="0">
                <a:solidFill>
                  <a:srgbClr val="5D8068"/>
                </a:solidFill>
                <a:latin typeface="경기천년바탕OTF Regular" panose="02020503020101020101" pitchFamily="18" charset="-127"/>
                <a:ea typeface="경기천년바탕OTF Regular" panose="02020503020101020101" pitchFamily="18" charset="-127"/>
              </a:endParaRPr>
            </a:p>
          </p:txBody>
        </p:sp>
        <p:cxnSp>
          <p:nvCxnSpPr>
            <p:cNvPr id="14" name="직선 연결선 13"/>
            <p:cNvCxnSpPr/>
            <p:nvPr/>
          </p:nvCxnSpPr>
          <p:spPr>
            <a:xfrm>
              <a:off x="371789" y="1346479"/>
              <a:ext cx="8249697" cy="0"/>
            </a:xfrm>
            <a:prstGeom prst="line">
              <a:avLst/>
            </a:prstGeom>
            <a:ln w="19050">
              <a:solidFill>
                <a:srgbClr val="478C5C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직사각형 17"/>
            <p:cNvSpPr/>
            <p:nvPr/>
          </p:nvSpPr>
          <p:spPr>
            <a:xfrm>
              <a:off x="7049095" y="3367325"/>
              <a:ext cx="4531517" cy="1846659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ko-KR" altLang="en-US" spc="150" dirty="0"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크로스오버 음악이란</a:t>
              </a:r>
              <a:r>
                <a:rPr lang="en-US" altLang="ko-KR" spc="150" dirty="0" smtClean="0"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?</a:t>
              </a:r>
            </a:p>
            <a:p>
              <a:pPr algn="just">
                <a:lnSpc>
                  <a:spcPct val="150000"/>
                </a:lnSpc>
              </a:pPr>
              <a:endParaRPr lang="en-US" altLang="ko-KR" sz="1600" spc="150" dirty="0">
                <a:latin typeface="나눔스퀘어" panose="020B0600000101010101" pitchFamily="50" charset="-127"/>
                <a:ea typeface="나눔스퀘어" panose="020B0600000101010101" pitchFamily="50" charset="-127"/>
              </a:endParaRPr>
            </a:p>
            <a:p>
              <a:pPr algn="just">
                <a:lnSpc>
                  <a:spcPct val="150000"/>
                </a:lnSpc>
              </a:pPr>
              <a:r>
                <a:rPr lang="ko-KR" altLang="en-US" sz="1400" spc="150" dirty="0"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각기 다른 장르를 결합하여 만든 새로운 음악 장르이다</a:t>
              </a:r>
              <a:r>
                <a:rPr lang="en-US" altLang="ko-KR" sz="1400" spc="150" dirty="0"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. </a:t>
              </a:r>
              <a:r>
                <a:rPr lang="ko-KR" altLang="en-US" sz="1400" spc="150" dirty="0"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과거의 음악과 현대의 음악을 결합한 형태와 동양과 서양의 음악을 결합한 형태 등이 있다</a:t>
              </a:r>
              <a:r>
                <a:rPr lang="en-US" altLang="ko-KR" sz="1400" spc="150" dirty="0"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.</a:t>
              </a:r>
              <a:r>
                <a:rPr lang="ko-KR" altLang="en-US" sz="1400" spc="150" dirty="0"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 </a:t>
              </a:r>
              <a:endParaRPr lang="ko-KR" altLang="en-US" sz="1400" spc="150" dirty="0">
                <a:highlight>
                  <a:srgbClr val="FFFF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4711047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video>
              <p:cMediaNode>
                <p:cTn id="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이등변 삼각형 27"/>
          <p:cNvSpPr/>
          <p:nvPr/>
        </p:nvSpPr>
        <p:spPr>
          <a:xfrm rot="16200000">
            <a:off x="11482920" y="6150634"/>
            <a:ext cx="621103" cy="793630"/>
          </a:xfrm>
          <a:prstGeom prst="triangle">
            <a:avLst>
              <a:gd name="adj" fmla="val 0"/>
            </a:avLst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0" name="TextBox 29"/>
          <p:cNvSpPr txBox="1"/>
          <p:nvPr/>
        </p:nvSpPr>
        <p:spPr>
          <a:xfrm>
            <a:off x="11761819" y="6487730"/>
            <a:ext cx="4301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>
                <a:solidFill>
                  <a:srgbClr val="FFFFFF"/>
                </a:solidFill>
                <a:latin typeface="나눔바른고딕 옛한글" panose="020B0603020101020101" pitchFamily="50" charset="-127"/>
                <a:ea typeface="나눔바른고딕 옛한글" panose="020B0603020101020101" pitchFamily="50" charset="-127"/>
              </a:rPr>
              <a:t>07</a:t>
            </a:r>
          </a:p>
        </p:txBody>
      </p:sp>
      <p:grpSp>
        <p:nvGrpSpPr>
          <p:cNvPr id="3" name="그룹 2"/>
          <p:cNvGrpSpPr/>
          <p:nvPr/>
        </p:nvGrpSpPr>
        <p:grpSpPr>
          <a:xfrm>
            <a:off x="337240" y="274233"/>
            <a:ext cx="11751343" cy="6088467"/>
            <a:chOff x="337240" y="274233"/>
            <a:chExt cx="11751343" cy="6088467"/>
          </a:xfrm>
        </p:grpSpPr>
        <p:sp>
          <p:nvSpPr>
            <p:cNvPr id="17" name="TextBox 16"/>
            <p:cNvSpPr txBox="1"/>
            <p:nvPr/>
          </p:nvSpPr>
          <p:spPr>
            <a:xfrm>
              <a:off x="337242" y="1577150"/>
              <a:ext cx="997440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2400" spc="150" dirty="0"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1-3.</a:t>
              </a:r>
              <a:r>
                <a:rPr lang="ko-KR" altLang="en-US" sz="2400" spc="150" dirty="0"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 리처드 용재 오닐</a:t>
              </a:r>
              <a:r>
                <a:rPr lang="en-US" altLang="ko-KR" sz="2400" spc="150" dirty="0"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(</a:t>
              </a:r>
              <a:r>
                <a:rPr lang="en-US" altLang="ko-KR" sz="2400" dirty="0"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Richard </a:t>
              </a:r>
              <a:r>
                <a:rPr lang="en-US" altLang="ko-KR" sz="2400" dirty="0" err="1"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Yongjae</a:t>
              </a:r>
              <a:r>
                <a:rPr lang="en-US" altLang="ko-KR" sz="2400" dirty="0"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 O’Neill)</a:t>
              </a:r>
              <a:r>
                <a:rPr lang="ko-KR" altLang="en-US" sz="2400" spc="150" dirty="0"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 비올라 연주</a:t>
              </a:r>
            </a:p>
          </p:txBody>
        </p:sp>
        <p:sp>
          <p:nvSpPr>
            <p:cNvPr id="13" name="직사각형 12"/>
            <p:cNvSpPr/>
            <p:nvPr/>
          </p:nvSpPr>
          <p:spPr>
            <a:xfrm>
              <a:off x="6962006" y="5870257"/>
              <a:ext cx="4490222" cy="49244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ko-KR" altLang="en-US" sz="1400" kern="0" dirty="0">
                  <a:solidFill>
                    <a:srgbClr val="000000"/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◀ 리처드 용재 오닐</a:t>
              </a:r>
              <a:r>
                <a:rPr lang="en-US" altLang="ko-KR" sz="1400" spc="150" dirty="0"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(</a:t>
              </a:r>
              <a:r>
                <a:rPr lang="en-US" altLang="ko-KR" sz="1400" dirty="0"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Richard </a:t>
              </a:r>
              <a:r>
                <a:rPr lang="en-US" altLang="ko-KR" sz="1400" dirty="0" err="1"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Yongjae</a:t>
              </a:r>
              <a:r>
                <a:rPr lang="en-US" altLang="ko-KR" sz="1400" dirty="0"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 O’Neill)</a:t>
              </a:r>
              <a:r>
                <a:rPr lang="ko-KR" altLang="en-US" sz="1400" kern="0" dirty="0">
                  <a:solidFill>
                    <a:srgbClr val="000000"/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 </a:t>
              </a:r>
              <a:r>
                <a:rPr lang="ko-KR" altLang="en-US" sz="1400" dirty="0"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유튜브</a:t>
              </a:r>
              <a:r>
                <a:rPr lang="en-US" altLang="ko-KR" sz="1400" dirty="0"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 </a:t>
              </a:r>
              <a:r>
                <a:rPr lang="en-US" altLang="ko-KR" sz="1200" dirty="0">
                  <a:ea typeface="나눔스퀘어" panose="020B0600000101010101" pitchFamily="50" charset="-127"/>
                  <a:hlinkClick r:id="rId4"/>
                </a:rPr>
                <a:t>https://www.youtube.com/watch?v=htXTe6huiOg</a:t>
              </a:r>
              <a:endParaRPr lang="en-US" altLang="ko-KR" sz="1200" dirty="0">
                <a:ea typeface="나눔스퀘어" panose="020B0600000101010101" pitchFamily="50" charset="-127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962006" y="2664845"/>
              <a:ext cx="488703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2000" b="1" spc="150" dirty="0">
                  <a:latin typeface="문화재돌봄체 Regular" panose="020B0000000000000000" pitchFamily="50" charset="-127"/>
                  <a:ea typeface="문화재돌봄체 Regular" panose="020B0000000000000000" pitchFamily="50" charset="-127"/>
                </a:rPr>
                <a:t>슈베르트</a:t>
              </a:r>
              <a:r>
                <a:rPr lang="en-US" altLang="ko-KR" sz="2000" b="1" spc="150" dirty="0">
                  <a:latin typeface="문화재돌봄체 Regular" panose="020B0000000000000000" pitchFamily="50" charset="-127"/>
                  <a:ea typeface="문화재돌봄체 Regular" panose="020B0000000000000000" pitchFamily="50" charset="-127"/>
                </a:rPr>
                <a:t>(Schubert, Franz peter) </a:t>
              </a:r>
              <a:r>
                <a:rPr lang="ko-KR" altLang="en-US" sz="2000" b="1" spc="150" dirty="0">
                  <a:latin typeface="문화재돌봄체 Regular" panose="020B0000000000000000" pitchFamily="50" charset="-127"/>
                  <a:ea typeface="문화재돌봄체 Regular" panose="020B0000000000000000" pitchFamily="50" charset="-127"/>
                </a:rPr>
                <a:t>작곡</a:t>
              </a:r>
              <a:endParaRPr lang="en-US" altLang="ko-KR" sz="2000" b="1" spc="150" dirty="0">
                <a:latin typeface="문화재돌봄체 Regular" panose="020B0000000000000000" pitchFamily="50" charset="-127"/>
                <a:ea typeface="문화재돌봄체 Regular" panose="020B0000000000000000" pitchFamily="50" charset="-127"/>
              </a:endParaRPr>
            </a:p>
          </p:txBody>
        </p:sp>
        <p:pic>
          <p:nvPicPr>
            <p:cNvPr id="2" name="htXTe6huiOg"/>
            <p:cNvPicPr>
              <a:picLocks noRot="1" noChangeAspect="1"/>
            </p:cNvPicPr>
            <p:nvPr>
              <a:videoFile r:link="rId1"/>
            </p:nvPr>
          </p:nvPicPr>
          <p:blipFill>
            <a:blip r:embed="rId5"/>
            <a:stretch>
              <a:fillRect/>
            </a:stretch>
          </p:blipFill>
          <p:spPr>
            <a:xfrm>
              <a:off x="337240" y="2268747"/>
              <a:ext cx="6423483" cy="4093953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337242" y="274233"/>
              <a:ext cx="315185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1200" dirty="0">
                  <a:solidFill>
                    <a:schemeClr val="bg1">
                      <a:lumMod val="65000"/>
                    </a:schemeClr>
                  </a:solidFill>
                  <a:latin typeface="나눔명조 옛한글" panose="02020603020101020101" pitchFamily="18" charset="-127"/>
                  <a:ea typeface="나눔명조 옛한글" panose="02020603020101020101" pitchFamily="18" charset="-127"/>
                </a:rPr>
                <a:t>고등학교 음악 감상과 비평</a:t>
              </a:r>
            </a:p>
          </p:txBody>
        </p:sp>
        <p:pic>
          <p:nvPicPr>
            <p:cNvPr id="29" name="그림 2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761819" y="5376749"/>
              <a:ext cx="326764" cy="885701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FA6054A-79DB-76D4-0CE8-EABDB3797EB6}"/>
                </a:ext>
              </a:extLst>
            </p:cNvPr>
            <p:cNvSpPr txBox="1"/>
            <p:nvPr/>
          </p:nvSpPr>
          <p:spPr>
            <a:xfrm>
              <a:off x="337240" y="557224"/>
              <a:ext cx="10806381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altLang="ko-KR" sz="3200" b="1" dirty="0">
                  <a:solidFill>
                    <a:srgbClr val="5D8068"/>
                  </a:solidFill>
                  <a:latin typeface="경기천년바탕OTF Regular" panose="02020503020101020101" pitchFamily="18" charset="-127"/>
                  <a:ea typeface="경기천년바탕OTF Regular" panose="02020503020101020101" pitchFamily="18" charset="-127"/>
                </a:rPr>
                <a:t>04 </a:t>
              </a:r>
              <a:r>
                <a:rPr lang="ko-KR" altLang="en-US" sz="3200" b="1" dirty="0">
                  <a:solidFill>
                    <a:srgbClr val="5D8068"/>
                  </a:solidFill>
                  <a:latin typeface="경기천년바탕OTF Regular" panose="02020503020101020101" pitchFamily="18" charset="-127"/>
                  <a:ea typeface="경기천년바탕OTF Regular" panose="02020503020101020101" pitchFamily="18" charset="-127"/>
                </a:rPr>
                <a:t>비교 감상하기</a:t>
              </a:r>
              <a:r>
                <a:rPr lang="en-US" altLang="ko-KR" sz="3200" b="1" spc="150" dirty="0">
                  <a:solidFill>
                    <a:srgbClr val="5D8068"/>
                  </a:solidFill>
                  <a:latin typeface="경기천년바탕OTF Regular" panose="02020503020101020101" pitchFamily="18" charset="-127"/>
                  <a:ea typeface="경기천년바탕OTF Regular" panose="02020503020101020101" pitchFamily="18" charset="-127"/>
                </a:rPr>
                <a:t> </a:t>
              </a:r>
              <a:r>
                <a:rPr lang="ko-KR" altLang="en-US" sz="3200" b="1" spc="150" dirty="0">
                  <a:solidFill>
                    <a:srgbClr val="5D8068"/>
                  </a:solidFill>
                  <a:latin typeface="경기천년바탕OTF Regular" panose="02020503020101020101" pitchFamily="18" charset="-127"/>
                  <a:ea typeface="경기천년바탕OTF Regular" panose="02020503020101020101" pitchFamily="18" charset="-127"/>
                </a:rPr>
                <a:t>① </a:t>
              </a:r>
              <a:r>
                <a:rPr lang="en-US" altLang="ko-KR" sz="3200" b="1" spc="150" dirty="0">
                  <a:solidFill>
                    <a:srgbClr val="5D8068"/>
                  </a:solidFill>
                  <a:latin typeface="경기천년바탕OTF Regular" panose="02020503020101020101" pitchFamily="18" charset="-127"/>
                  <a:ea typeface="경기천년바탕OTF Regular" panose="02020503020101020101" pitchFamily="18" charset="-127"/>
                </a:rPr>
                <a:t>– </a:t>
              </a:r>
              <a:r>
                <a:rPr lang="ko-KR" altLang="en-US" sz="3200" b="1" spc="150" dirty="0" err="1">
                  <a:solidFill>
                    <a:srgbClr val="5D8068"/>
                  </a:solidFill>
                  <a:latin typeface="경기천년바탕OTF Regular" panose="02020503020101020101" pitchFamily="18" charset="-127"/>
                  <a:ea typeface="경기천년바탕OTF Regular" panose="02020503020101020101" pitchFamily="18" charset="-127"/>
                </a:rPr>
                <a:t>예술가곡</a:t>
              </a:r>
              <a:r>
                <a:rPr lang="ko-KR" altLang="en-US" sz="3200" b="1" spc="150" dirty="0">
                  <a:solidFill>
                    <a:srgbClr val="5D8068"/>
                  </a:solidFill>
                  <a:latin typeface="경기천년바탕OTF Regular" panose="02020503020101020101" pitchFamily="18" charset="-127"/>
                  <a:ea typeface="경기천년바탕OTF Regular" panose="02020503020101020101" pitchFamily="18" charset="-127"/>
                </a:rPr>
                <a:t> </a:t>
              </a:r>
              <a:r>
                <a:rPr lang="en-US" altLang="ko-KR" sz="3200" b="1" spc="150" dirty="0">
                  <a:solidFill>
                    <a:srgbClr val="5D8068"/>
                  </a:solidFill>
                  <a:latin typeface="경기천년바탕OTF Regular" panose="02020503020101020101" pitchFamily="18" charset="-127"/>
                  <a:ea typeface="경기천년바탕OTF Regular" panose="02020503020101020101" pitchFamily="18" charset="-127"/>
                </a:rPr>
                <a:t>‘</a:t>
              </a:r>
              <a:r>
                <a:rPr lang="ko-KR" altLang="en-US" sz="3200" b="1" spc="150" dirty="0">
                  <a:solidFill>
                    <a:srgbClr val="5D8068"/>
                  </a:solidFill>
                  <a:latin typeface="경기천년바탕OTF Regular" panose="02020503020101020101" pitchFamily="18" charset="-127"/>
                  <a:ea typeface="경기천년바탕OTF Regular" panose="02020503020101020101" pitchFamily="18" charset="-127"/>
                </a:rPr>
                <a:t>아베 마리아</a:t>
              </a:r>
              <a:r>
                <a:rPr lang="en-US" altLang="ko-KR" sz="3200" b="1" spc="150" dirty="0">
                  <a:solidFill>
                    <a:srgbClr val="5D8068"/>
                  </a:solidFill>
                  <a:latin typeface="경기천년바탕OTF Regular" panose="02020503020101020101" pitchFamily="18" charset="-127"/>
                  <a:ea typeface="경기천년바탕OTF Regular" panose="02020503020101020101" pitchFamily="18" charset="-127"/>
                </a:rPr>
                <a:t>’</a:t>
              </a:r>
              <a:endParaRPr lang="ko-KR" altLang="en-US" sz="3200" b="1" dirty="0">
                <a:solidFill>
                  <a:srgbClr val="5D8068"/>
                </a:solidFill>
                <a:latin typeface="경기천년바탕OTF Regular" panose="02020503020101020101" pitchFamily="18" charset="-127"/>
                <a:ea typeface="경기천년바탕OTF Regular" panose="02020503020101020101" pitchFamily="18" charset="-127"/>
              </a:endParaRPr>
            </a:p>
          </p:txBody>
        </p:sp>
        <p:cxnSp>
          <p:nvCxnSpPr>
            <p:cNvPr id="16" name="직선 연결선 15"/>
            <p:cNvCxnSpPr/>
            <p:nvPr/>
          </p:nvCxnSpPr>
          <p:spPr>
            <a:xfrm>
              <a:off x="371789" y="1346479"/>
              <a:ext cx="8249697" cy="0"/>
            </a:xfrm>
            <a:prstGeom prst="line">
              <a:avLst/>
            </a:prstGeom>
            <a:ln w="19050">
              <a:solidFill>
                <a:srgbClr val="478C5C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직사각형 18"/>
            <p:cNvSpPr/>
            <p:nvPr/>
          </p:nvSpPr>
          <p:spPr>
            <a:xfrm>
              <a:off x="6962006" y="3315840"/>
              <a:ext cx="4598529" cy="1938992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ko-KR" altLang="en-US" sz="1600" spc="150" dirty="0"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리처드 용재 오닐은 </a:t>
              </a:r>
              <a:r>
                <a:rPr lang="ko-KR" altLang="en-US" sz="1600" spc="150" dirty="0" err="1"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줄리아드</a:t>
              </a:r>
              <a:r>
                <a:rPr lang="ko-KR" altLang="en-US" sz="1600" spc="150" dirty="0"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 </a:t>
              </a:r>
              <a:r>
                <a:rPr lang="ko-KR" altLang="en-US" sz="1600" spc="150" dirty="0" err="1"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음악원에서</a:t>
              </a:r>
              <a:r>
                <a:rPr lang="ko-KR" altLang="en-US" sz="1600" spc="150" dirty="0"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 </a:t>
              </a:r>
              <a:r>
                <a:rPr lang="ko-KR" altLang="en-US" sz="1600" spc="150" dirty="0" err="1"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비올리스트</a:t>
              </a:r>
              <a:r>
                <a:rPr lang="en-US" altLang="ko-KR" sz="1600" spc="150" dirty="0"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 </a:t>
              </a:r>
              <a:r>
                <a:rPr lang="ko-KR" altLang="en-US" sz="1600" spc="150" dirty="0"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최초로 아티스트 </a:t>
              </a:r>
              <a:r>
                <a:rPr lang="ko-KR" altLang="en-US" sz="1600" spc="150" dirty="0" err="1"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디플로마를</a:t>
              </a:r>
              <a:r>
                <a:rPr lang="ko-KR" altLang="en-US" sz="1600" spc="150" dirty="0"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 받았다</a:t>
              </a:r>
              <a:r>
                <a:rPr lang="en-US" altLang="ko-KR" sz="1600" spc="150" dirty="0"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. </a:t>
              </a:r>
              <a:r>
                <a:rPr lang="ko-KR" altLang="en-US" sz="1600" spc="150" dirty="0"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그의 이름 </a:t>
              </a:r>
              <a:r>
                <a:rPr lang="en-US" altLang="ko-KR" sz="1600" spc="150" dirty="0"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‘</a:t>
              </a:r>
              <a:r>
                <a:rPr lang="ko-KR" altLang="en-US" sz="1600" spc="150" dirty="0"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용재</a:t>
              </a:r>
              <a:r>
                <a:rPr lang="en-US" altLang="ko-KR" sz="1600" spc="150" dirty="0"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’</a:t>
              </a:r>
              <a:r>
                <a:rPr lang="ko-KR" altLang="en-US" sz="1600" spc="150" dirty="0"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는 용기와 재능을 의미한다</a:t>
              </a:r>
              <a:r>
                <a:rPr lang="en-US" altLang="ko-KR" sz="1600" spc="150" dirty="0"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. </a:t>
              </a:r>
              <a:r>
                <a:rPr lang="ko-KR" altLang="en-US" sz="1600" spc="150" dirty="0"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전 세계를 떠돌며 연주 여행하는 삶의 외로움을 늘 자신의 용기와 재능으로 극복해 왔다</a:t>
              </a:r>
              <a:r>
                <a:rPr lang="en-US" altLang="ko-KR" sz="1600" spc="150" dirty="0"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.</a:t>
              </a:r>
              <a:r>
                <a:rPr lang="ko-KR" altLang="en-US" sz="1600" spc="150" dirty="0"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 </a:t>
              </a:r>
              <a:endParaRPr lang="ko-KR" altLang="en-US" sz="1600" spc="150" dirty="0">
                <a:highlight>
                  <a:srgbClr val="FFFF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72159902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6042</TotalTime>
  <Words>1168</Words>
  <Application>Microsoft Office PowerPoint</Application>
  <PresentationFormat>와이드스크린</PresentationFormat>
  <Paragraphs>194</Paragraphs>
  <Slides>17</Slides>
  <Notes>13</Notes>
  <HiddenSlides>0</HiddenSlides>
  <MMClips>7</MMClips>
  <ScaleCrop>false</ScaleCrop>
  <HeadingPairs>
    <vt:vector size="6" baseType="variant">
      <vt:variant>
        <vt:lpstr>사용한 글꼴</vt:lpstr>
      </vt:variant>
      <vt:variant>
        <vt:i4>12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17</vt:i4>
      </vt:variant>
    </vt:vector>
  </HeadingPairs>
  <TitlesOfParts>
    <vt:vector size="30" baseType="lpstr">
      <vt:lpstr>나눔스퀘어</vt:lpstr>
      <vt:lpstr>문화재돌봄체 Regular</vt:lpstr>
      <vt:lpstr>62570체</vt:lpstr>
      <vt:lpstr>나눔고딕OTF</vt:lpstr>
      <vt:lpstr>맑은 고딕</vt:lpstr>
      <vt:lpstr>나눔고딕</vt:lpstr>
      <vt:lpstr>나눔명조 옛한글</vt:lpstr>
      <vt:lpstr>나눔바른고딕 옛한글</vt:lpstr>
      <vt:lpstr>나눔스퀘어 Bold</vt:lpstr>
      <vt:lpstr>경기천년바탕OTF Regular</vt:lpstr>
      <vt:lpstr>Arial</vt:lpstr>
      <vt:lpstr>Mapo배낭여행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Editor</dc:creator>
  <cp:lastModifiedBy>USER</cp:lastModifiedBy>
  <cp:revision>1481</cp:revision>
  <dcterms:created xsi:type="dcterms:W3CDTF">2022-05-24T04:39:22Z</dcterms:created>
  <dcterms:modified xsi:type="dcterms:W3CDTF">2022-09-01T00:10:58Z</dcterms:modified>
</cp:coreProperties>
</file>