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95" r:id="rId5"/>
    <p:sldId id="303" r:id="rId6"/>
    <p:sldId id="302" r:id="rId7"/>
    <p:sldId id="304" r:id="rId8"/>
    <p:sldId id="305" r:id="rId9"/>
    <p:sldId id="307" r:id="rId10"/>
    <p:sldId id="290" r:id="rId11"/>
  </p:sldIdLst>
  <p:sldSz cx="12192000" cy="6858000"/>
  <p:notesSz cx="6858000" cy="9144000"/>
  <p:embeddedFontLst>
    <p:embeddedFont>
      <p:font typeface="Adobe 고딕 Std B" panose="020B0800000000000000" pitchFamily="34" charset="-127"/>
      <p:bold r:id="rId12"/>
    </p:embeddedFont>
    <p:embeddedFont>
      <p:font typeface="Arial Black" panose="020B0A04020102020204" pitchFamily="34" charset="0"/>
      <p:bold r:id="rId13"/>
    </p:embeddedFont>
    <p:embeddedFont>
      <p:font typeface="나눔스퀘어라운드 ExtraBold" panose="020B0600000101010101" pitchFamily="50" charset="-127"/>
      <p:bold r:id="rId14"/>
    </p:embeddedFont>
    <p:embeddedFont>
      <p:font typeface="나눔스퀘어라운드 Regular" panose="020B0600000101010101" pitchFamily="50" charset="-127"/>
      <p:regular r:id="rId15"/>
    </p:embeddedFont>
    <p:embeddedFont>
      <p:font typeface="맑은 고딕" panose="020B0503020000020004" pitchFamily="50" charset="-127"/>
      <p:regular r:id="rId16"/>
      <p:bold r:id="rId17"/>
    </p:embeddedFont>
    <p:embeddedFont>
      <p:font typeface="함초롬바탕" panose="02030604000101010101" pitchFamily="18" charset="-127"/>
      <p:regular r:id="rId18"/>
      <p:bold r:id="rId19"/>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FCFF"/>
    <a:srgbClr val="F8FCF6"/>
    <a:srgbClr val="E1F7FF"/>
    <a:srgbClr val="EAE8DA"/>
    <a:srgbClr val="F5F4EE"/>
    <a:srgbClr val="FFFCF3"/>
    <a:srgbClr val="FFF8E5"/>
    <a:srgbClr val="E8D9F3"/>
    <a:srgbClr val="F8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6279" autoAdjust="0"/>
  </p:normalViewPr>
  <p:slideViewPr>
    <p:cSldViewPr snapToGrid="0">
      <p:cViewPr varScale="1">
        <p:scale>
          <a:sx n="108" d="100"/>
          <a:sy n="108" d="100"/>
        </p:scale>
        <p:origin x="58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979C17-FB09-44AA-8FB6-F52D7E0BC7B2}"/>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7BAB6092-311D-4E37-82CE-A0B509E58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D27CC99-E870-474D-B07A-08AA5B979E91}"/>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5" name="바닥글 개체 틀 4">
            <a:extLst>
              <a:ext uri="{FF2B5EF4-FFF2-40B4-BE49-F238E27FC236}">
                <a16:creationId xmlns:a16="http://schemas.microsoft.com/office/drawing/2014/main" id="{013839BD-C58A-4388-A26E-45CCC72085B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7A5EE1E-414A-412E-B593-335E6C27A0D9}"/>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255540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B8B999D-5267-435D-AEDF-381DDDEDDE09}"/>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CA13E40C-C2D3-4A8B-85DB-7F36E4D82CD2}"/>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95C2856-E95E-49CD-805D-4708CBB90C43}"/>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5" name="바닥글 개체 틀 4">
            <a:extLst>
              <a:ext uri="{FF2B5EF4-FFF2-40B4-BE49-F238E27FC236}">
                <a16:creationId xmlns:a16="http://schemas.microsoft.com/office/drawing/2014/main" id="{BDEF1EEA-6841-48A3-8735-CE93D338806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FA0C097-11ED-439D-873F-3AF06DF8BC14}"/>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27892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7E623D9-7AC1-4840-A089-BA3553C8566E}"/>
              </a:ext>
            </a:extLst>
          </p:cNvPr>
          <p:cNvSpPr>
            <a:spLocks noGrp="1"/>
          </p:cNvSpPr>
          <p:nvPr>
            <p:ph type="title" orient="vert"/>
          </p:nvPr>
        </p:nvSpPr>
        <p:spPr>
          <a:xfrm>
            <a:off x="8724901"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ED499381-3192-4A5B-80F1-0A441FA764A3}"/>
              </a:ext>
            </a:extLst>
          </p:cNvPr>
          <p:cNvSpPr>
            <a:spLocks noGrp="1"/>
          </p:cNvSpPr>
          <p:nvPr>
            <p:ph type="body" orient="vert" idx="1"/>
          </p:nvPr>
        </p:nvSpPr>
        <p:spPr>
          <a:xfrm>
            <a:off x="838201"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B25E976-BFCA-4446-997E-D4BDED28FDF9}"/>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5" name="바닥글 개체 틀 4">
            <a:extLst>
              <a:ext uri="{FF2B5EF4-FFF2-40B4-BE49-F238E27FC236}">
                <a16:creationId xmlns:a16="http://schemas.microsoft.com/office/drawing/2014/main" id="{153DB779-0663-4FDE-A97B-B32D9EE66DA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F1DC18B-287D-45D2-8914-A89355018F26}"/>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228647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EBFC09-5F76-4202-8D82-13332E4B2B4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0A99A91-C4D6-4515-A57F-33E7EA42C97E}"/>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6C58999-4EF6-4830-BBC0-73A8DE662E56}"/>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5" name="바닥글 개체 틀 4">
            <a:extLst>
              <a:ext uri="{FF2B5EF4-FFF2-40B4-BE49-F238E27FC236}">
                <a16:creationId xmlns:a16="http://schemas.microsoft.com/office/drawing/2014/main" id="{FAF292F7-C1F5-4D2D-96CB-9D6F9B6B2DD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9455DB4-3BD6-4F54-937A-FC5D9D3B3EF3}"/>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20968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784531-FED1-4101-8364-B22809CDCE2C}"/>
              </a:ext>
            </a:extLst>
          </p:cNvPr>
          <p:cNvSpPr>
            <a:spLocks noGrp="1"/>
          </p:cNvSpPr>
          <p:nvPr>
            <p:ph type="title"/>
          </p:nvPr>
        </p:nvSpPr>
        <p:spPr>
          <a:xfrm>
            <a:off x="831851" y="1709740"/>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BA61B2F-9714-4B3D-AF6C-A758E756CBA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9CB34EB8-61BA-40B8-96EF-A409E6ACD8FF}"/>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5" name="바닥글 개체 틀 4">
            <a:extLst>
              <a:ext uri="{FF2B5EF4-FFF2-40B4-BE49-F238E27FC236}">
                <a16:creationId xmlns:a16="http://schemas.microsoft.com/office/drawing/2014/main" id="{A9A0002F-D92D-414E-9FDD-1A7E4989D1A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721666A-2B6B-4308-B685-6A9190864EA4}"/>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19909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3094F1-4634-4F43-914B-3759F7F74D6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3F24E716-4BAF-4FBC-A7A8-E6EF8E7BC2D7}"/>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29C3AD20-548C-4E81-AAD2-5BD4DC87CB51}"/>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B32BD354-156F-42B6-B149-2E395875AFAA}"/>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6" name="바닥글 개체 틀 5">
            <a:extLst>
              <a:ext uri="{FF2B5EF4-FFF2-40B4-BE49-F238E27FC236}">
                <a16:creationId xmlns:a16="http://schemas.microsoft.com/office/drawing/2014/main" id="{D4CA28A2-35A9-40E0-A20D-B10FF64A5A4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38A95ED-8EC4-43C5-995D-8E468B3C4F75}"/>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368264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AD5CC64-4324-405B-91D7-FF8AFF8FB5F3}"/>
              </a:ext>
            </a:extLst>
          </p:cNvPr>
          <p:cNvSpPr>
            <a:spLocks noGrp="1"/>
          </p:cNvSpPr>
          <p:nvPr>
            <p:ph type="title"/>
          </p:nvPr>
        </p:nvSpPr>
        <p:spPr>
          <a:xfrm>
            <a:off x="839788" y="365127"/>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968DAA0F-C126-4512-B10A-3C7BF34E6E40}"/>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6CEFE777-B97F-45AA-B90F-FBF8C4F7F061}"/>
              </a:ext>
            </a:extLst>
          </p:cNvPr>
          <p:cNvSpPr>
            <a:spLocks noGrp="1"/>
          </p:cNvSpPr>
          <p:nvPr>
            <p:ph sz="half" idx="2"/>
          </p:nvPr>
        </p:nvSpPr>
        <p:spPr>
          <a:xfrm>
            <a:off x="839789"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273B4B64-D237-44D0-9D80-D4D46830C07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5F3046D9-F0B4-4FD5-963B-0D3B009CCAA7}"/>
              </a:ext>
            </a:extLst>
          </p:cNvPr>
          <p:cNvSpPr>
            <a:spLocks noGrp="1"/>
          </p:cNvSpPr>
          <p:nvPr>
            <p:ph sz="quarter" idx="4"/>
          </p:nvPr>
        </p:nvSpPr>
        <p:spPr>
          <a:xfrm>
            <a:off x="6172201"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6D09A8AB-C4B1-4F73-B4DF-07155CED3D00}"/>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8" name="바닥글 개체 틀 7">
            <a:extLst>
              <a:ext uri="{FF2B5EF4-FFF2-40B4-BE49-F238E27FC236}">
                <a16:creationId xmlns:a16="http://schemas.microsoft.com/office/drawing/2014/main" id="{784FDE22-6B4E-4BCB-BCEE-A7125CC6D069}"/>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6EA913DB-339F-4D05-A5C2-A04828D65464}"/>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396473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8061DD-D184-4E1B-ABB2-C616B5F5D866}"/>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C3B23BA7-4D8A-4631-A99A-E7B7290AC243}"/>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4" name="바닥글 개체 틀 3">
            <a:extLst>
              <a:ext uri="{FF2B5EF4-FFF2-40B4-BE49-F238E27FC236}">
                <a16:creationId xmlns:a16="http://schemas.microsoft.com/office/drawing/2014/main" id="{CB111F32-EEE2-444B-9B3A-7EF0BA3C5DAD}"/>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5F693498-C288-45D0-8284-47FEB0D01B90}"/>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353308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51D64814-2BD2-4393-98DB-7E920BB43717}"/>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3" name="바닥글 개체 틀 2">
            <a:extLst>
              <a:ext uri="{FF2B5EF4-FFF2-40B4-BE49-F238E27FC236}">
                <a16:creationId xmlns:a16="http://schemas.microsoft.com/office/drawing/2014/main" id="{2FCB419C-3BC0-46A8-BC85-B1F45F717C27}"/>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8BFC5FD3-C891-4FDB-8003-A8E7C4F51958}"/>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179424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B30FF3A-5034-45F8-8D47-E9F6025450DB}"/>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5101DB0-4CB8-4CBE-93CA-BA740816C28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6D079A57-7C3E-4F48-B784-827B999A0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0601F5ED-72CB-4732-98FC-00725EA819CF}"/>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6" name="바닥글 개체 틀 5">
            <a:extLst>
              <a:ext uri="{FF2B5EF4-FFF2-40B4-BE49-F238E27FC236}">
                <a16:creationId xmlns:a16="http://schemas.microsoft.com/office/drawing/2014/main" id="{01C9AACC-18ED-4285-8FA4-2F6FF82D70F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49D51094-CE85-4481-88A4-FD492CA426A4}"/>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271212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F6AA63D-3AC4-4131-9B1D-85DC26A6F4C8}"/>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3EC29CCC-B495-46F9-8CA4-554BEA085812}"/>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0403F09D-6E1C-47FB-982F-A94CC30C2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7A88CB9A-D213-4075-A00F-B71D37B4CD21}"/>
              </a:ext>
            </a:extLst>
          </p:cNvPr>
          <p:cNvSpPr>
            <a:spLocks noGrp="1"/>
          </p:cNvSpPr>
          <p:nvPr>
            <p:ph type="dt" sz="half" idx="10"/>
          </p:nvPr>
        </p:nvSpPr>
        <p:spPr/>
        <p:txBody>
          <a:bodyPr/>
          <a:lstStyle/>
          <a:p>
            <a:fld id="{FE1DDFBF-B041-441B-AC5F-0D1431A0AA39}" type="datetimeFigureOut">
              <a:rPr lang="ko-KR" altLang="en-US" smtClean="0"/>
              <a:t>2022-03-10</a:t>
            </a:fld>
            <a:endParaRPr lang="ko-KR" altLang="en-US"/>
          </a:p>
        </p:txBody>
      </p:sp>
      <p:sp>
        <p:nvSpPr>
          <p:cNvPr id="6" name="바닥글 개체 틀 5">
            <a:extLst>
              <a:ext uri="{FF2B5EF4-FFF2-40B4-BE49-F238E27FC236}">
                <a16:creationId xmlns:a16="http://schemas.microsoft.com/office/drawing/2014/main" id="{F3994422-662C-4E25-8B9B-00515C5D69E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26CB583-09C8-4640-8F3C-521590A2CF22}"/>
              </a:ext>
            </a:extLst>
          </p:cNvPr>
          <p:cNvSpPr>
            <a:spLocks noGrp="1"/>
          </p:cNvSpPr>
          <p:nvPr>
            <p:ph type="sldNum" sz="quarter" idx="12"/>
          </p:nvPr>
        </p:nvSpPr>
        <p:spPr/>
        <p:txBody>
          <a:body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91520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7C49ABA5-78C9-4C7E-8938-F7F2E4ADC07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B61FB04C-8F49-4517-9A32-8056E87E4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7C5FBB4B-286A-4744-A683-AFF0D99520A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DDFBF-B041-441B-AC5F-0D1431A0AA39}" type="datetimeFigureOut">
              <a:rPr lang="ko-KR" altLang="en-US" smtClean="0"/>
              <a:t>2022-03-10</a:t>
            </a:fld>
            <a:endParaRPr lang="ko-KR" altLang="en-US"/>
          </a:p>
        </p:txBody>
      </p:sp>
      <p:sp>
        <p:nvSpPr>
          <p:cNvPr id="5" name="바닥글 개체 틀 4">
            <a:extLst>
              <a:ext uri="{FF2B5EF4-FFF2-40B4-BE49-F238E27FC236}">
                <a16:creationId xmlns:a16="http://schemas.microsoft.com/office/drawing/2014/main" id="{25385EA8-12D0-49A2-B595-91E23ADD61F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3C19F82F-CEA8-441E-B3DC-966CD9C60A6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8D171-DB86-4BE5-98A9-7D68B46196FE}" type="slidenum">
              <a:rPr lang="ko-KR" altLang="en-US" smtClean="0"/>
              <a:t>‹#›</a:t>
            </a:fld>
            <a:endParaRPr lang="ko-KR" altLang="en-US"/>
          </a:p>
        </p:txBody>
      </p:sp>
    </p:spTree>
    <p:extLst>
      <p:ext uri="{BB962C8B-B14F-4D97-AF65-F5344CB8AC3E}">
        <p14:creationId xmlns:p14="http://schemas.microsoft.com/office/powerpoint/2010/main" val="265470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erms.naver.com/entry.naver?docId=3568687&amp;cid=58863&amp;categoryId=58863"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그룹 24">
            <a:extLst>
              <a:ext uri="{FF2B5EF4-FFF2-40B4-BE49-F238E27FC236}">
                <a16:creationId xmlns:a16="http://schemas.microsoft.com/office/drawing/2014/main" id="{5EBC8268-8054-4868-AD0D-6731FD8D401B}"/>
              </a:ext>
            </a:extLst>
          </p:cNvPr>
          <p:cNvGrpSpPr/>
          <p:nvPr/>
        </p:nvGrpSpPr>
        <p:grpSpPr>
          <a:xfrm>
            <a:off x="2238374" y="1531413"/>
            <a:ext cx="6781338" cy="2572776"/>
            <a:chOff x="2554664" y="1478147"/>
            <a:chExt cx="7145697" cy="2572776"/>
          </a:xfrm>
        </p:grpSpPr>
        <p:grpSp>
          <p:nvGrpSpPr>
            <p:cNvPr id="10" name="그룹 9">
              <a:extLst>
                <a:ext uri="{FF2B5EF4-FFF2-40B4-BE49-F238E27FC236}">
                  <a16:creationId xmlns:a16="http://schemas.microsoft.com/office/drawing/2014/main" id="{4DDB115B-610F-4023-93A3-420F3EF4284E}"/>
                </a:ext>
              </a:extLst>
            </p:cNvPr>
            <p:cNvGrpSpPr/>
            <p:nvPr/>
          </p:nvGrpSpPr>
          <p:grpSpPr>
            <a:xfrm>
              <a:off x="2554664" y="1478147"/>
              <a:ext cx="1863539" cy="1250315"/>
              <a:chOff x="7560297" y="1244338"/>
              <a:chExt cx="2720768" cy="1250315"/>
            </a:xfrm>
          </p:grpSpPr>
          <p:sp>
            <p:nvSpPr>
              <p:cNvPr id="7" name="사각형: 둥근 모서리 6">
                <a:extLst>
                  <a:ext uri="{FF2B5EF4-FFF2-40B4-BE49-F238E27FC236}">
                    <a16:creationId xmlns:a16="http://schemas.microsoft.com/office/drawing/2014/main" id="{E5D9C99D-F040-44C9-A5B7-F8A10BF0005E}"/>
                  </a:ext>
                </a:extLst>
              </p:cNvPr>
              <p:cNvSpPr/>
              <p:nvPr/>
            </p:nvSpPr>
            <p:spPr>
              <a:xfrm>
                <a:off x="7560297" y="1244338"/>
                <a:ext cx="2554664" cy="9144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22DFE515-42B1-4331-B29D-1F07F0D84C93}"/>
                  </a:ext>
                </a:extLst>
              </p:cNvPr>
              <p:cNvSpPr/>
              <p:nvPr/>
            </p:nvSpPr>
            <p:spPr>
              <a:xfrm>
                <a:off x="7584999" y="1467131"/>
                <a:ext cx="2696066" cy="1027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22" name="직선 연결선 21">
              <a:extLst>
                <a:ext uri="{FF2B5EF4-FFF2-40B4-BE49-F238E27FC236}">
                  <a16:creationId xmlns:a16="http://schemas.microsoft.com/office/drawing/2014/main" id="{5C353886-CFC8-49FF-98FF-F04A898F6B42}"/>
                </a:ext>
              </a:extLst>
            </p:cNvPr>
            <p:cNvCxnSpPr/>
            <p:nvPr/>
          </p:nvCxnSpPr>
          <p:spPr>
            <a:xfrm>
              <a:off x="4304433" y="1664078"/>
              <a:ext cx="0" cy="222658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사각형: 둥근 모서리 22">
              <a:extLst>
                <a:ext uri="{FF2B5EF4-FFF2-40B4-BE49-F238E27FC236}">
                  <a16:creationId xmlns:a16="http://schemas.microsoft.com/office/drawing/2014/main" id="{56858CBF-BC31-49EF-96AB-6516452EC893}"/>
                </a:ext>
              </a:extLst>
            </p:cNvPr>
            <p:cNvSpPr/>
            <p:nvPr/>
          </p:nvSpPr>
          <p:spPr>
            <a:xfrm>
              <a:off x="4304433" y="3014470"/>
              <a:ext cx="5395928" cy="1036453"/>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B5ECE490-3165-4178-B234-12F17E3477BB}"/>
                </a:ext>
              </a:extLst>
            </p:cNvPr>
            <p:cNvSpPr/>
            <p:nvPr/>
          </p:nvSpPr>
          <p:spPr>
            <a:xfrm>
              <a:off x="4332163" y="2912882"/>
              <a:ext cx="4883079" cy="1036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 name="TextBox 3">
            <a:extLst>
              <a:ext uri="{FF2B5EF4-FFF2-40B4-BE49-F238E27FC236}">
                <a16:creationId xmlns:a16="http://schemas.microsoft.com/office/drawing/2014/main" id="{91FCE59D-267C-4CC3-AD2C-6474DD3473D4}"/>
              </a:ext>
            </a:extLst>
          </p:cNvPr>
          <p:cNvSpPr txBox="1"/>
          <p:nvPr/>
        </p:nvSpPr>
        <p:spPr>
          <a:xfrm>
            <a:off x="4174695" y="2966148"/>
            <a:ext cx="4570482" cy="769441"/>
          </a:xfrm>
          <a:prstGeom prst="rect">
            <a:avLst/>
          </a:prstGeom>
          <a:solidFill>
            <a:schemeClr val="bg1"/>
          </a:solidFill>
        </p:spPr>
        <p:txBody>
          <a:bodyPr wrap="none" rtlCol="0">
            <a:spAutoFit/>
          </a:bodyPr>
          <a:lstStyle/>
          <a:p>
            <a:r>
              <a:rPr lang="ko-KR" altLang="en-US" sz="4400">
                <a:latin typeface="나눔스퀘어라운드 ExtraBold" panose="020B0600000101010101" pitchFamily="50" charset="-127"/>
                <a:ea typeface="나눔스퀘어라운드 ExtraBold" panose="020B0600000101010101" pitchFamily="50" charset="-127"/>
              </a:rPr>
              <a:t>판화의 다양한 얼굴</a:t>
            </a:r>
          </a:p>
        </p:txBody>
      </p:sp>
      <p:sp>
        <p:nvSpPr>
          <p:cNvPr id="29" name="TextBox 28">
            <a:extLst>
              <a:ext uri="{FF2B5EF4-FFF2-40B4-BE49-F238E27FC236}">
                <a16:creationId xmlns:a16="http://schemas.microsoft.com/office/drawing/2014/main" id="{E36EEBCD-7861-49C4-9C99-C61A1E6B0E14}"/>
              </a:ext>
            </a:extLst>
          </p:cNvPr>
          <p:cNvSpPr txBox="1"/>
          <p:nvPr/>
        </p:nvSpPr>
        <p:spPr>
          <a:xfrm>
            <a:off x="2452600" y="1581399"/>
            <a:ext cx="1338354" cy="1200329"/>
          </a:xfrm>
          <a:prstGeom prst="rect">
            <a:avLst/>
          </a:prstGeom>
          <a:noFill/>
        </p:spPr>
        <p:txBody>
          <a:bodyPr wrap="square">
            <a:spAutoFit/>
          </a:bodyPr>
          <a:lstStyle/>
          <a:p>
            <a:r>
              <a:rPr lang="en-US" altLang="ko-KR" sz="7200">
                <a:solidFill>
                  <a:srgbClr val="FFFF00"/>
                </a:solidFill>
                <a:latin typeface="나눔스퀘어라운드 ExtraBold" panose="020B0600000101010101" pitchFamily="50" charset="-127"/>
                <a:ea typeface="나눔스퀘어라운드 ExtraBold" panose="020B0600000101010101" pitchFamily="50" charset="-127"/>
              </a:rPr>
              <a:t>11</a:t>
            </a:r>
            <a:endParaRPr lang="ko-KR" altLang="en-US" sz="7200">
              <a:solidFill>
                <a:srgbClr val="FFFF00"/>
              </a:solidFill>
            </a:endParaRPr>
          </a:p>
        </p:txBody>
      </p:sp>
      <p:sp>
        <p:nvSpPr>
          <p:cNvPr id="21" name="TextBox 20">
            <a:extLst>
              <a:ext uri="{FF2B5EF4-FFF2-40B4-BE49-F238E27FC236}">
                <a16:creationId xmlns:a16="http://schemas.microsoft.com/office/drawing/2014/main" id="{62E145D6-6612-4B45-BE23-3270367D1061}"/>
              </a:ext>
            </a:extLst>
          </p:cNvPr>
          <p:cNvSpPr txBox="1"/>
          <p:nvPr/>
        </p:nvSpPr>
        <p:spPr>
          <a:xfrm>
            <a:off x="2399471" y="1581399"/>
            <a:ext cx="1338354" cy="1200329"/>
          </a:xfrm>
          <a:prstGeom prst="rect">
            <a:avLst/>
          </a:prstGeom>
          <a:noFill/>
        </p:spPr>
        <p:txBody>
          <a:bodyPr wrap="square">
            <a:spAutoFit/>
          </a:bodyPr>
          <a:lstStyle/>
          <a:p>
            <a:r>
              <a:rPr lang="en-US" altLang="ko-KR" sz="7200">
                <a:solidFill>
                  <a:srgbClr val="00B0F0"/>
                </a:solidFill>
                <a:latin typeface="나눔스퀘어라운드 ExtraBold" panose="020B0600000101010101" pitchFamily="50" charset="-127"/>
                <a:ea typeface="나눔스퀘어라운드 ExtraBold" panose="020B0600000101010101" pitchFamily="50" charset="-127"/>
              </a:rPr>
              <a:t>11</a:t>
            </a:r>
            <a:endParaRPr lang="ko-KR" altLang="en-US" sz="7200">
              <a:solidFill>
                <a:srgbClr val="00B0F0"/>
              </a:solidFill>
            </a:endParaRPr>
          </a:p>
        </p:txBody>
      </p:sp>
    </p:spTree>
    <p:extLst>
      <p:ext uri="{BB962C8B-B14F-4D97-AF65-F5344CB8AC3E}">
        <p14:creationId xmlns:p14="http://schemas.microsoft.com/office/powerpoint/2010/main" val="415165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E4B6B8-57FB-417D-B896-155D8BA90563}"/>
              </a:ext>
            </a:extLst>
          </p:cNvPr>
          <p:cNvSpPr txBox="1"/>
          <p:nvPr/>
        </p:nvSpPr>
        <p:spPr>
          <a:xfrm>
            <a:off x="4273805" y="323855"/>
            <a:ext cx="3507692" cy="923330"/>
          </a:xfrm>
          <a:prstGeom prst="rect">
            <a:avLst/>
          </a:prstGeom>
          <a:noFill/>
        </p:spPr>
        <p:txBody>
          <a:bodyPr wrap="none" rtlCol="0">
            <a:spAutoFit/>
          </a:bodyPr>
          <a:lstStyle/>
          <a:p>
            <a:r>
              <a:rPr lang="ko-KR" altLang="en-US" sz="5400">
                <a:latin typeface="나눔스퀘어라운드 ExtraBold" panose="020B0600000101010101" pitchFamily="50" charset="-127"/>
                <a:ea typeface="나눔스퀘어라운드 ExtraBold" panose="020B0600000101010101" pitchFamily="50" charset="-127"/>
              </a:rPr>
              <a:t>점검해 보기</a:t>
            </a:r>
          </a:p>
        </p:txBody>
      </p:sp>
      <p:sp>
        <p:nvSpPr>
          <p:cNvPr id="5" name="TextBox 4">
            <a:extLst>
              <a:ext uri="{FF2B5EF4-FFF2-40B4-BE49-F238E27FC236}">
                <a16:creationId xmlns:a16="http://schemas.microsoft.com/office/drawing/2014/main" id="{12B67654-F164-4BEE-9F4D-D1DDABD17879}"/>
              </a:ext>
            </a:extLst>
          </p:cNvPr>
          <p:cNvSpPr txBox="1"/>
          <p:nvPr/>
        </p:nvSpPr>
        <p:spPr>
          <a:xfrm>
            <a:off x="1242038" y="1876869"/>
            <a:ext cx="9606001" cy="1200329"/>
          </a:xfrm>
          <a:prstGeom prst="rect">
            <a:avLst/>
          </a:prstGeom>
          <a:noFill/>
        </p:spPr>
        <p:txBody>
          <a:bodyPr wrap="square" rtlCol="0">
            <a:spAutoFit/>
          </a:bodyPr>
          <a:lstStyle/>
          <a:p>
            <a:r>
              <a:rPr lang="ko-KR" altLang="en-US" sz="3600">
                <a:latin typeface="나눔스퀘어라운드 Regular" panose="020B0600000101010101" pitchFamily="50" charset="-127"/>
                <a:ea typeface="나눔스퀘어라운드 Regular" panose="020B0600000101010101" pitchFamily="50" charset="-127"/>
              </a:rPr>
              <a:t>◉  판화의 종류와 원리</a:t>
            </a:r>
            <a:r>
              <a:rPr lang="en-US" altLang="ko-KR" sz="3600">
                <a:latin typeface="나눔스퀘어라운드 Regular" panose="020B0600000101010101" pitchFamily="50" charset="-127"/>
                <a:ea typeface="나눔스퀘어라운드 Regular" panose="020B0600000101010101" pitchFamily="50" charset="-127"/>
              </a:rPr>
              <a:t>, </a:t>
            </a:r>
            <a:r>
              <a:rPr lang="ko-KR" altLang="en-US" sz="3600">
                <a:latin typeface="나눔스퀘어라운드 Regular" panose="020B0600000101010101" pitchFamily="50" charset="-127"/>
                <a:ea typeface="나눔스퀘어라운드 Regular" panose="020B0600000101010101" pitchFamily="50" charset="-127"/>
              </a:rPr>
              <a:t>표현 기법</a:t>
            </a:r>
            <a:r>
              <a:rPr lang="en-US" altLang="ko-KR" sz="3600">
                <a:latin typeface="나눔스퀘어라운드 Regular" panose="020B0600000101010101" pitchFamily="50" charset="-127"/>
                <a:ea typeface="나눔스퀘어라운드 Regular" panose="020B0600000101010101" pitchFamily="50" charset="-127"/>
              </a:rPr>
              <a:t>, </a:t>
            </a:r>
            <a:r>
              <a:rPr lang="ko-KR" altLang="en-US" sz="3600">
                <a:latin typeface="나눔스퀘어라운드 Regular" panose="020B0600000101010101" pitchFamily="50" charset="-127"/>
                <a:ea typeface="나눔스퀘어라운드 Regular" panose="020B0600000101010101" pitchFamily="50" charset="-127"/>
              </a:rPr>
              <a:t>특징에 대해서  </a:t>
            </a:r>
            <a:endParaRPr lang="en-US" altLang="ko-KR" sz="3600">
              <a:latin typeface="나눔스퀘어라운드 Regular" panose="020B0600000101010101" pitchFamily="50" charset="-127"/>
              <a:ea typeface="나눔스퀘어라운드 Regular" panose="020B0600000101010101" pitchFamily="50" charset="-127"/>
            </a:endParaRPr>
          </a:p>
          <a:p>
            <a:r>
              <a:rPr lang="en-US" altLang="ko-KR" sz="3600">
                <a:latin typeface="나눔스퀘어라운드 Regular" panose="020B0600000101010101" pitchFamily="50" charset="-127"/>
                <a:ea typeface="나눔스퀘어라운드 Regular" panose="020B0600000101010101" pitchFamily="50" charset="-127"/>
              </a:rPr>
              <a:t>     </a:t>
            </a:r>
            <a:r>
              <a:rPr lang="ko-KR" altLang="en-US" sz="3600">
                <a:latin typeface="나눔스퀘어라운드 Regular" panose="020B0600000101010101" pitchFamily="50" charset="-127"/>
                <a:ea typeface="나눔스퀘어라운드 Regular" panose="020B0600000101010101" pitchFamily="50" charset="-127"/>
              </a:rPr>
              <a:t>설명할 수 있는가</a:t>
            </a:r>
            <a:r>
              <a:rPr lang="en-US" altLang="ko-KR" sz="3600">
                <a:latin typeface="나눔스퀘어라운드 Regular" panose="020B0600000101010101" pitchFamily="50" charset="-127"/>
                <a:ea typeface="나눔스퀘어라운드 Regular" panose="020B0600000101010101" pitchFamily="50" charset="-127"/>
              </a:rPr>
              <a:t>?</a:t>
            </a:r>
            <a:r>
              <a:rPr lang="ko-KR" altLang="en-US" sz="3600">
                <a:latin typeface="나눔스퀘어라운드 Regular" panose="020B0600000101010101" pitchFamily="50" charset="-127"/>
                <a:ea typeface="나눔스퀘어라운드 Regular" panose="020B0600000101010101" pitchFamily="50" charset="-127"/>
              </a:rPr>
              <a:t> </a:t>
            </a:r>
            <a:endParaRPr lang="en-US" altLang="ko-KR" sz="3600">
              <a:latin typeface="나눔스퀘어라운드 ExtraBold" panose="020B0600000101010101" pitchFamily="50" charset="-127"/>
              <a:ea typeface="나눔스퀘어라운드 ExtraBold" panose="020B0600000101010101" pitchFamily="50" charset="-127"/>
            </a:endParaRPr>
          </a:p>
        </p:txBody>
      </p:sp>
      <p:sp>
        <p:nvSpPr>
          <p:cNvPr id="6" name="TextBox 5">
            <a:extLst>
              <a:ext uri="{FF2B5EF4-FFF2-40B4-BE49-F238E27FC236}">
                <a16:creationId xmlns:a16="http://schemas.microsoft.com/office/drawing/2014/main" id="{78ACAE34-E146-45BF-B08D-FB2754AE8CB1}"/>
              </a:ext>
            </a:extLst>
          </p:cNvPr>
          <p:cNvSpPr txBox="1"/>
          <p:nvPr/>
        </p:nvSpPr>
        <p:spPr>
          <a:xfrm>
            <a:off x="1237817" y="3655445"/>
            <a:ext cx="9486407" cy="2505429"/>
          </a:xfrm>
          <a:prstGeom prst="rect">
            <a:avLst/>
          </a:prstGeom>
          <a:noFill/>
        </p:spPr>
        <p:txBody>
          <a:bodyPr wrap="square" rtlCol="0">
            <a:spAutoFit/>
          </a:bodyPr>
          <a:lstStyle/>
          <a:p>
            <a:pPr>
              <a:lnSpc>
                <a:spcPct val="150000"/>
              </a:lnSpc>
            </a:pPr>
            <a:r>
              <a:rPr lang="ko-KR" altLang="en-US" sz="3600">
                <a:latin typeface="나눔스퀘어라운드 Regular" panose="020B0600000101010101" pitchFamily="50" charset="-127"/>
                <a:ea typeface="나눔스퀘어라운드 Regular" panose="020B0600000101010101" pitchFamily="50" charset="-127"/>
              </a:rPr>
              <a:t>◉ 모둠별로 판화의 종류와 기법</a:t>
            </a:r>
            <a:r>
              <a:rPr lang="en-US" altLang="ko-KR" sz="3600">
                <a:latin typeface="나눔스퀘어라운드 Regular" panose="020B0600000101010101" pitchFamily="50" charset="-127"/>
                <a:ea typeface="나눔스퀘어라운드 Regular" panose="020B0600000101010101" pitchFamily="50" charset="-127"/>
              </a:rPr>
              <a:t>, </a:t>
            </a:r>
            <a:r>
              <a:rPr lang="ko-KR" altLang="en-US" sz="3600">
                <a:latin typeface="나눔스퀘어라운드 Regular" panose="020B0600000101010101" pitchFamily="50" charset="-127"/>
                <a:ea typeface="나눔스퀘어라운드 Regular" panose="020B0600000101010101" pitchFamily="50" charset="-127"/>
              </a:rPr>
              <a:t>특징을 비교해서 </a:t>
            </a:r>
            <a:endParaRPr lang="en-US" altLang="ko-KR" sz="3600">
              <a:latin typeface="나눔스퀘어라운드 Regular" panose="020B0600000101010101" pitchFamily="50" charset="-127"/>
              <a:ea typeface="나눔스퀘어라운드 Regular" panose="020B0600000101010101" pitchFamily="50" charset="-127"/>
            </a:endParaRPr>
          </a:p>
          <a:p>
            <a:pPr>
              <a:lnSpc>
                <a:spcPct val="150000"/>
              </a:lnSpc>
            </a:pPr>
            <a:r>
              <a:rPr lang="ko-KR" altLang="en-US" sz="3600">
                <a:latin typeface="나눔스퀘어라운드 Regular" panose="020B0600000101010101" pitchFamily="50" charset="-127"/>
                <a:ea typeface="나눔스퀘어라운드 Regular" panose="020B0600000101010101" pitchFamily="50" charset="-127"/>
              </a:rPr>
              <a:t>    정리하고 예시 작품을 찾은 뒤</a:t>
            </a:r>
            <a:r>
              <a:rPr lang="en-US" altLang="ko-KR" sz="3600">
                <a:latin typeface="나눔스퀘어라운드 Regular" panose="020B0600000101010101" pitchFamily="50" charset="-127"/>
                <a:ea typeface="나눔스퀘어라운드 Regular" panose="020B0600000101010101" pitchFamily="50" charset="-127"/>
              </a:rPr>
              <a:t>, </a:t>
            </a:r>
            <a:r>
              <a:rPr lang="ko-KR" altLang="en-US" sz="3600">
                <a:latin typeface="나눔스퀘어라운드 Regular" panose="020B0600000101010101" pitchFamily="50" charset="-127"/>
                <a:ea typeface="나눔스퀘어라운드 Regular" panose="020B0600000101010101" pitchFamily="50" charset="-127"/>
              </a:rPr>
              <a:t>판화 사용 설명서 </a:t>
            </a:r>
            <a:r>
              <a:rPr lang="en-US" altLang="ko-KR" sz="3600">
                <a:latin typeface="나눔스퀘어라운드 Regular" panose="020B0600000101010101" pitchFamily="50" charset="-127"/>
                <a:ea typeface="나눔스퀘어라운드 Regular" panose="020B0600000101010101" pitchFamily="50" charset="-127"/>
              </a:rPr>
              <a:t>   </a:t>
            </a:r>
          </a:p>
          <a:p>
            <a:pPr>
              <a:lnSpc>
                <a:spcPct val="150000"/>
              </a:lnSpc>
            </a:pPr>
            <a:r>
              <a:rPr lang="en-US" altLang="ko-KR" sz="3600">
                <a:latin typeface="나눔스퀘어라운드 Regular" panose="020B0600000101010101" pitchFamily="50" charset="-127"/>
                <a:ea typeface="나눔스퀘어라운드 Regular" panose="020B0600000101010101" pitchFamily="50" charset="-127"/>
              </a:rPr>
              <a:t>    </a:t>
            </a:r>
            <a:r>
              <a:rPr lang="ko-KR" altLang="en-US" sz="3600">
                <a:latin typeface="나눔스퀘어라운드 Regular" panose="020B0600000101010101" pitchFamily="50" charset="-127"/>
                <a:ea typeface="나눔스퀘어라운드 Regular" panose="020B0600000101010101" pitchFamily="50" charset="-127"/>
              </a:rPr>
              <a:t>만들어 보자</a:t>
            </a:r>
            <a:r>
              <a:rPr lang="en-US" altLang="ko-KR" sz="3600">
                <a:latin typeface="나눔스퀘어라운드 Regular" panose="020B0600000101010101" pitchFamily="50" charset="-127"/>
                <a:ea typeface="나눔스퀘어라운드 Regular" panose="020B0600000101010101" pitchFamily="50" charset="-127"/>
              </a:rPr>
              <a:t>.</a:t>
            </a:r>
            <a:endParaRPr lang="ko-KR" altLang="en-US" sz="3600">
              <a:latin typeface="나눔스퀘어라운드 ExtraBold" panose="020B0600000101010101" pitchFamily="50" charset="-127"/>
              <a:ea typeface="나눔스퀘어라운드 ExtraBold" panose="020B0600000101010101" pitchFamily="50" charset="-127"/>
            </a:endParaRPr>
          </a:p>
        </p:txBody>
      </p:sp>
      <p:sp>
        <p:nvSpPr>
          <p:cNvPr id="7" name="TextBox 6">
            <a:extLst>
              <a:ext uri="{FF2B5EF4-FFF2-40B4-BE49-F238E27FC236}">
                <a16:creationId xmlns:a16="http://schemas.microsoft.com/office/drawing/2014/main" id="{65DB2311-D9BE-4867-90E0-CA9DFA86E84E}"/>
              </a:ext>
            </a:extLst>
          </p:cNvPr>
          <p:cNvSpPr txBox="1"/>
          <p:nvPr/>
        </p:nvSpPr>
        <p:spPr>
          <a:xfrm>
            <a:off x="3636454" y="86465"/>
            <a:ext cx="725496" cy="1446550"/>
          </a:xfrm>
          <a:prstGeom prst="rect">
            <a:avLst/>
          </a:prstGeom>
          <a:noFill/>
        </p:spPr>
        <p:txBody>
          <a:bodyPr wrap="square" rtlCol="0">
            <a:spAutoFit/>
          </a:bodyPr>
          <a:lstStyle/>
          <a:p>
            <a:r>
              <a:rPr lang="en-US" altLang="ko-KR" sz="8800">
                <a:ln w="12700">
                  <a:noFill/>
                </a:ln>
                <a:solidFill>
                  <a:srgbClr val="FFFF00"/>
                </a:solidFill>
                <a:latin typeface="Arial Black" panose="020B0A04020102020204" pitchFamily="34" charset="0"/>
              </a:rPr>
              <a:t>“</a:t>
            </a:r>
            <a:endParaRPr lang="ko-KR" altLang="en-US" sz="8800">
              <a:ln w="12700">
                <a:noFill/>
              </a:ln>
              <a:solidFill>
                <a:srgbClr val="FFFF00"/>
              </a:solidFill>
              <a:latin typeface="Arial Black" panose="020B0A04020102020204" pitchFamily="34" charset="0"/>
            </a:endParaRPr>
          </a:p>
        </p:txBody>
      </p:sp>
      <p:sp>
        <p:nvSpPr>
          <p:cNvPr id="8" name="TextBox 7">
            <a:extLst>
              <a:ext uri="{FF2B5EF4-FFF2-40B4-BE49-F238E27FC236}">
                <a16:creationId xmlns:a16="http://schemas.microsoft.com/office/drawing/2014/main" id="{4030CCBE-E184-4C01-A125-F2E9371D0FB5}"/>
              </a:ext>
            </a:extLst>
          </p:cNvPr>
          <p:cNvSpPr txBox="1"/>
          <p:nvPr/>
        </p:nvSpPr>
        <p:spPr>
          <a:xfrm>
            <a:off x="3537105" y="86465"/>
            <a:ext cx="725496" cy="1446550"/>
          </a:xfrm>
          <a:prstGeom prst="rect">
            <a:avLst/>
          </a:prstGeom>
          <a:noFill/>
        </p:spPr>
        <p:txBody>
          <a:bodyPr wrap="square" rtlCol="0">
            <a:spAutoFit/>
          </a:bodyPr>
          <a:lstStyle/>
          <a:p>
            <a:r>
              <a:rPr lang="en-US" altLang="ko-KR" sz="8800">
                <a:ln w="12700">
                  <a:solidFill>
                    <a:srgbClr val="00B0F0"/>
                  </a:solidFill>
                </a:ln>
                <a:solidFill>
                  <a:schemeClr val="bg1"/>
                </a:solidFill>
                <a:latin typeface="Arial Black" panose="020B0A04020102020204" pitchFamily="34" charset="0"/>
              </a:rPr>
              <a:t>“</a:t>
            </a:r>
            <a:endParaRPr lang="ko-KR" altLang="en-US" sz="8800">
              <a:ln w="12700">
                <a:solidFill>
                  <a:srgbClr val="00B0F0"/>
                </a:solidFill>
              </a:ln>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BE6EE46C-637D-4DD6-9818-37293313DF60}"/>
              </a:ext>
            </a:extLst>
          </p:cNvPr>
          <p:cNvSpPr txBox="1"/>
          <p:nvPr/>
        </p:nvSpPr>
        <p:spPr>
          <a:xfrm>
            <a:off x="7644525" y="192929"/>
            <a:ext cx="725496" cy="1446550"/>
          </a:xfrm>
          <a:prstGeom prst="rect">
            <a:avLst/>
          </a:prstGeom>
          <a:noFill/>
        </p:spPr>
        <p:txBody>
          <a:bodyPr wrap="square" rtlCol="0">
            <a:spAutoFit/>
          </a:bodyPr>
          <a:lstStyle/>
          <a:p>
            <a:r>
              <a:rPr lang="en-US" altLang="ko-KR" sz="8800">
                <a:ln w="12700">
                  <a:noFill/>
                </a:ln>
                <a:solidFill>
                  <a:srgbClr val="FFFF00"/>
                </a:solidFill>
                <a:latin typeface="Arial Black" panose="020B0A04020102020204" pitchFamily="34" charset="0"/>
              </a:rPr>
              <a:t>”</a:t>
            </a:r>
            <a:endParaRPr lang="ko-KR" altLang="en-US" sz="8800">
              <a:ln w="12700">
                <a:noFill/>
              </a:ln>
              <a:solidFill>
                <a:srgbClr val="FFFF00"/>
              </a:solidFill>
              <a:latin typeface="Arial Black" panose="020B0A04020102020204" pitchFamily="34" charset="0"/>
            </a:endParaRPr>
          </a:p>
        </p:txBody>
      </p:sp>
      <p:sp>
        <p:nvSpPr>
          <p:cNvPr id="10" name="TextBox 9">
            <a:extLst>
              <a:ext uri="{FF2B5EF4-FFF2-40B4-BE49-F238E27FC236}">
                <a16:creationId xmlns:a16="http://schemas.microsoft.com/office/drawing/2014/main" id="{4D37946F-BB08-4BC9-921F-A2C0709C8B35}"/>
              </a:ext>
            </a:extLst>
          </p:cNvPr>
          <p:cNvSpPr txBox="1"/>
          <p:nvPr/>
        </p:nvSpPr>
        <p:spPr>
          <a:xfrm>
            <a:off x="7711505" y="183876"/>
            <a:ext cx="725496" cy="1446550"/>
          </a:xfrm>
          <a:prstGeom prst="rect">
            <a:avLst/>
          </a:prstGeom>
          <a:noFill/>
        </p:spPr>
        <p:txBody>
          <a:bodyPr wrap="square" rtlCol="0">
            <a:spAutoFit/>
          </a:bodyPr>
          <a:lstStyle/>
          <a:p>
            <a:r>
              <a:rPr lang="en-US" altLang="ko-KR" sz="8800">
                <a:ln w="12700">
                  <a:solidFill>
                    <a:srgbClr val="00B0F0"/>
                  </a:solidFill>
                </a:ln>
                <a:solidFill>
                  <a:schemeClr val="bg1"/>
                </a:solidFill>
                <a:latin typeface="Arial Black" panose="020B0A04020102020204" pitchFamily="34" charset="0"/>
              </a:rPr>
              <a:t>”</a:t>
            </a:r>
            <a:endParaRPr lang="ko-KR" altLang="en-US" sz="8800">
              <a:ln w="12700">
                <a:solidFill>
                  <a:srgbClr val="00B0F0"/>
                </a:solidFill>
              </a:ln>
              <a:solidFill>
                <a:schemeClr val="bg1"/>
              </a:solidFill>
              <a:latin typeface="Arial Black" panose="020B0A04020102020204" pitchFamily="34" charset="0"/>
            </a:endParaRPr>
          </a:p>
        </p:txBody>
      </p:sp>
      <p:grpSp>
        <p:nvGrpSpPr>
          <p:cNvPr id="17" name="그룹 16">
            <a:extLst>
              <a:ext uri="{FF2B5EF4-FFF2-40B4-BE49-F238E27FC236}">
                <a16:creationId xmlns:a16="http://schemas.microsoft.com/office/drawing/2014/main" id="{DF047FD8-5AD0-4EE0-A93D-32603C0F854D}"/>
              </a:ext>
            </a:extLst>
          </p:cNvPr>
          <p:cNvGrpSpPr/>
          <p:nvPr/>
        </p:nvGrpSpPr>
        <p:grpSpPr>
          <a:xfrm>
            <a:off x="8282481" y="2670066"/>
            <a:ext cx="1915160" cy="407132"/>
            <a:chOff x="8119084" y="2815717"/>
            <a:chExt cx="2889157" cy="614187"/>
          </a:xfrm>
        </p:grpSpPr>
        <p:sp>
          <p:nvSpPr>
            <p:cNvPr id="11" name="웃는 얼굴 10">
              <a:extLst>
                <a:ext uri="{FF2B5EF4-FFF2-40B4-BE49-F238E27FC236}">
                  <a16:creationId xmlns:a16="http://schemas.microsoft.com/office/drawing/2014/main" id="{E2AD4A93-7D04-4B88-A89E-8FE625B7EE3C}"/>
                </a:ext>
              </a:extLst>
            </p:cNvPr>
            <p:cNvSpPr/>
            <p:nvPr/>
          </p:nvSpPr>
          <p:spPr>
            <a:xfrm>
              <a:off x="8119084" y="2816621"/>
              <a:ext cx="613283" cy="613283"/>
            </a:xfrm>
            <a:prstGeom prst="smileyFac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2" name="웃는 얼굴 11">
              <a:extLst>
                <a:ext uri="{FF2B5EF4-FFF2-40B4-BE49-F238E27FC236}">
                  <a16:creationId xmlns:a16="http://schemas.microsoft.com/office/drawing/2014/main" id="{705E031B-29E1-41ED-A93A-EC51D32838DA}"/>
                </a:ext>
              </a:extLst>
            </p:cNvPr>
            <p:cNvSpPr/>
            <p:nvPr/>
          </p:nvSpPr>
          <p:spPr>
            <a:xfrm>
              <a:off x="9257021" y="2815717"/>
              <a:ext cx="613283" cy="613283"/>
            </a:xfrm>
            <a:prstGeom prst="smileyFac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3" name="웃는 얼굴 12">
              <a:extLst>
                <a:ext uri="{FF2B5EF4-FFF2-40B4-BE49-F238E27FC236}">
                  <a16:creationId xmlns:a16="http://schemas.microsoft.com/office/drawing/2014/main" id="{1DEA77AC-5423-49E5-A6FB-B978FEDF4741}"/>
                </a:ext>
              </a:extLst>
            </p:cNvPr>
            <p:cNvSpPr/>
            <p:nvPr/>
          </p:nvSpPr>
          <p:spPr>
            <a:xfrm>
              <a:off x="10394958" y="2815717"/>
              <a:ext cx="613283" cy="613283"/>
            </a:xfrm>
            <a:prstGeom prst="smileyFac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grpSp>
        <p:nvGrpSpPr>
          <p:cNvPr id="14" name="그룹 13">
            <a:extLst>
              <a:ext uri="{FF2B5EF4-FFF2-40B4-BE49-F238E27FC236}">
                <a16:creationId xmlns:a16="http://schemas.microsoft.com/office/drawing/2014/main" id="{A42E26D7-E31E-4F01-8FE1-FC2C6D605BCD}"/>
              </a:ext>
            </a:extLst>
          </p:cNvPr>
          <p:cNvGrpSpPr/>
          <p:nvPr/>
        </p:nvGrpSpPr>
        <p:grpSpPr>
          <a:xfrm>
            <a:off x="8437001" y="5636687"/>
            <a:ext cx="1915160" cy="407132"/>
            <a:chOff x="8119084" y="2815717"/>
            <a:chExt cx="2889157" cy="614187"/>
          </a:xfrm>
        </p:grpSpPr>
        <p:sp>
          <p:nvSpPr>
            <p:cNvPr id="15" name="웃는 얼굴 14">
              <a:extLst>
                <a:ext uri="{FF2B5EF4-FFF2-40B4-BE49-F238E27FC236}">
                  <a16:creationId xmlns:a16="http://schemas.microsoft.com/office/drawing/2014/main" id="{36B5B29E-0178-48E4-961C-387F25CD936D}"/>
                </a:ext>
              </a:extLst>
            </p:cNvPr>
            <p:cNvSpPr/>
            <p:nvPr/>
          </p:nvSpPr>
          <p:spPr>
            <a:xfrm>
              <a:off x="8119084" y="2816621"/>
              <a:ext cx="613283" cy="613283"/>
            </a:xfrm>
            <a:prstGeom prst="smileyFac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6" name="웃는 얼굴 15">
              <a:extLst>
                <a:ext uri="{FF2B5EF4-FFF2-40B4-BE49-F238E27FC236}">
                  <a16:creationId xmlns:a16="http://schemas.microsoft.com/office/drawing/2014/main" id="{D0C0412F-FA6C-4AE2-A6E5-F0E21A0C7EB5}"/>
                </a:ext>
              </a:extLst>
            </p:cNvPr>
            <p:cNvSpPr/>
            <p:nvPr/>
          </p:nvSpPr>
          <p:spPr>
            <a:xfrm>
              <a:off x="9257021" y="2815717"/>
              <a:ext cx="613283" cy="613283"/>
            </a:xfrm>
            <a:prstGeom prst="smileyFac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sp>
          <p:nvSpPr>
            <p:cNvPr id="18" name="웃는 얼굴 17">
              <a:extLst>
                <a:ext uri="{FF2B5EF4-FFF2-40B4-BE49-F238E27FC236}">
                  <a16:creationId xmlns:a16="http://schemas.microsoft.com/office/drawing/2014/main" id="{D637F8BD-77D5-4D50-94AB-3370223C6099}"/>
                </a:ext>
              </a:extLst>
            </p:cNvPr>
            <p:cNvSpPr/>
            <p:nvPr/>
          </p:nvSpPr>
          <p:spPr>
            <a:xfrm>
              <a:off x="10394958" y="2815717"/>
              <a:ext cx="613283" cy="613283"/>
            </a:xfrm>
            <a:prstGeom prst="smileyFac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p>
          </p:txBody>
        </p:sp>
      </p:grpSp>
    </p:spTree>
    <p:extLst>
      <p:ext uri="{BB962C8B-B14F-4D97-AF65-F5344CB8AC3E}">
        <p14:creationId xmlns:p14="http://schemas.microsoft.com/office/powerpoint/2010/main" val="208746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A47FE5-33C4-4372-B4F8-34FBF64C30E6}"/>
              </a:ext>
            </a:extLst>
          </p:cNvPr>
          <p:cNvSpPr txBox="1"/>
          <p:nvPr/>
        </p:nvSpPr>
        <p:spPr>
          <a:xfrm>
            <a:off x="1156387" y="1655753"/>
            <a:ext cx="1668176" cy="2646878"/>
          </a:xfrm>
          <a:prstGeom prst="rect">
            <a:avLst/>
          </a:prstGeom>
          <a:noFill/>
        </p:spPr>
        <p:txBody>
          <a:bodyPr wrap="square" rtlCol="0">
            <a:spAutoFit/>
          </a:bodyPr>
          <a:lstStyle/>
          <a:p>
            <a:r>
              <a:rPr lang="en-US" altLang="ko-KR" sz="16600">
                <a:ln w="41275">
                  <a:solidFill>
                    <a:srgbClr val="00B0F0"/>
                  </a:solidFill>
                </a:ln>
                <a:solidFill>
                  <a:srgbClr val="FFFF00"/>
                </a:solidFill>
                <a:latin typeface="Arial Black" panose="020B0A04020102020204" pitchFamily="34" charset="0"/>
              </a:rPr>
              <a:t>“</a:t>
            </a:r>
            <a:endParaRPr lang="ko-KR" altLang="en-US" sz="16600">
              <a:ln w="41275">
                <a:solidFill>
                  <a:srgbClr val="00B0F0"/>
                </a:solidFill>
              </a:ln>
              <a:solidFill>
                <a:srgbClr val="FFFF00"/>
              </a:solidFill>
              <a:latin typeface="Arial Black" panose="020B0A04020102020204" pitchFamily="34" charset="0"/>
            </a:endParaRPr>
          </a:p>
        </p:txBody>
      </p:sp>
      <p:sp>
        <p:nvSpPr>
          <p:cNvPr id="5" name="TextBox 4">
            <a:extLst>
              <a:ext uri="{FF2B5EF4-FFF2-40B4-BE49-F238E27FC236}">
                <a16:creationId xmlns:a16="http://schemas.microsoft.com/office/drawing/2014/main" id="{3BB8D1D3-0145-40BF-80A8-215E0C24B6A5}"/>
              </a:ext>
            </a:extLst>
          </p:cNvPr>
          <p:cNvSpPr txBox="1"/>
          <p:nvPr/>
        </p:nvSpPr>
        <p:spPr>
          <a:xfrm>
            <a:off x="2591939" y="2255917"/>
            <a:ext cx="8460777" cy="1446550"/>
          </a:xfrm>
          <a:prstGeom prst="rect">
            <a:avLst/>
          </a:prstGeom>
          <a:noFill/>
        </p:spPr>
        <p:txBody>
          <a:bodyPr wrap="square" rtlCol="0">
            <a:spAutoFit/>
          </a:bodyPr>
          <a:lstStyle/>
          <a:p>
            <a:r>
              <a:rPr lang="ko-KR" altLang="en-US" sz="4400">
                <a:latin typeface="나눔스퀘어라운드 ExtraBold" panose="020B0600000101010101" pitchFamily="50" charset="-127"/>
                <a:ea typeface="나눔스퀘어라운드 ExtraBold" panose="020B0600000101010101" pitchFamily="50" charset="-127"/>
              </a:rPr>
              <a:t>판화의 종류와 원리</a:t>
            </a:r>
            <a:r>
              <a:rPr lang="en-US" altLang="ko-KR" sz="4400">
                <a:latin typeface="나눔스퀘어라운드 ExtraBold" panose="020B0600000101010101" pitchFamily="50" charset="-127"/>
                <a:ea typeface="나눔스퀘어라운드 ExtraBold" panose="020B0600000101010101" pitchFamily="50" charset="-127"/>
              </a:rPr>
              <a:t>, </a:t>
            </a:r>
            <a:r>
              <a:rPr lang="ko-KR" altLang="en-US" sz="4400">
                <a:latin typeface="나눔스퀘어라운드 ExtraBold" panose="020B0600000101010101" pitchFamily="50" charset="-127"/>
                <a:ea typeface="나눔스퀘어라운드 ExtraBold" panose="020B0600000101010101" pitchFamily="50" charset="-127"/>
              </a:rPr>
              <a:t>표현 기법</a:t>
            </a:r>
            <a:r>
              <a:rPr lang="en-US" altLang="ko-KR" sz="4400">
                <a:latin typeface="나눔스퀘어라운드 ExtraBold" panose="020B0600000101010101" pitchFamily="50" charset="-127"/>
                <a:ea typeface="나눔스퀘어라운드 ExtraBold" panose="020B0600000101010101" pitchFamily="50" charset="-127"/>
              </a:rPr>
              <a:t>, </a:t>
            </a:r>
            <a:r>
              <a:rPr lang="ko-KR" altLang="en-US" sz="4400">
                <a:latin typeface="나눔스퀘어라운드 ExtraBold" panose="020B0600000101010101" pitchFamily="50" charset="-127"/>
                <a:ea typeface="나눔스퀘어라운드 ExtraBold" panose="020B0600000101010101" pitchFamily="50" charset="-127"/>
              </a:rPr>
              <a:t>특징에 대해서 설명할 수 있다</a:t>
            </a:r>
            <a:r>
              <a:rPr lang="en-US" altLang="ko-KR" sz="4400">
                <a:latin typeface="나눔스퀘어라운드 ExtraBold" panose="020B0600000101010101" pitchFamily="50" charset="-127"/>
                <a:ea typeface="나눔스퀘어라운드 ExtraBold" panose="020B0600000101010101" pitchFamily="50" charset="-127"/>
              </a:rPr>
              <a:t>.</a:t>
            </a:r>
            <a:endParaRPr lang="ko-KR" altLang="en-US" sz="4400">
              <a:latin typeface="나눔스퀘어라운드 ExtraBold" panose="020B0600000101010101" pitchFamily="50" charset="-127"/>
              <a:ea typeface="나눔스퀘어라운드 ExtraBold" panose="020B0600000101010101" pitchFamily="50" charset="-127"/>
            </a:endParaRPr>
          </a:p>
        </p:txBody>
      </p:sp>
      <p:cxnSp>
        <p:nvCxnSpPr>
          <p:cNvPr id="7" name="직선 연결선 6">
            <a:extLst>
              <a:ext uri="{FF2B5EF4-FFF2-40B4-BE49-F238E27FC236}">
                <a16:creationId xmlns:a16="http://schemas.microsoft.com/office/drawing/2014/main" id="{F269ADB7-8B14-4A35-8596-3F011A762904}"/>
              </a:ext>
            </a:extLst>
          </p:cNvPr>
          <p:cNvCxnSpPr>
            <a:cxnSpLocks/>
          </p:cNvCxnSpPr>
          <p:nvPr/>
        </p:nvCxnSpPr>
        <p:spPr>
          <a:xfrm>
            <a:off x="2400732" y="3852089"/>
            <a:ext cx="8843189" cy="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D8CF1D-B99F-41C2-BC16-207BC5312CD8}"/>
              </a:ext>
            </a:extLst>
          </p:cNvPr>
          <p:cNvSpPr txBox="1"/>
          <p:nvPr/>
        </p:nvSpPr>
        <p:spPr>
          <a:xfrm>
            <a:off x="1281326" y="3100452"/>
            <a:ext cx="979755" cy="338554"/>
          </a:xfrm>
          <a:prstGeom prst="rect">
            <a:avLst/>
          </a:prstGeom>
          <a:noFill/>
        </p:spPr>
        <p:txBody>
          <a:bodyPr wrap="none" rtlCol="0">
            <a:spAutoFit/>
          </a:bodyPr>
          <a:lstStyle/>
          <a:p>
            <a:r>
              <a:rPr lang="ko-KR" altLang="en-US" sz="1600">
                <a:solidFill>
                  <a:srgbClr val="00B0F0"/>
                </a:solidFill>
                <a:latin typeface="나눔스퀘어라운드 ExtraBold" panose="020B0600000101010101" pitchFamily="50" charset="-127"/>
                <a:ea typeface="나눔스퀘어라운드 ExtraBold" panose="020B0600000101010101" pitchFamily="50" charset="-127"/>
              </a:rPr>
              <a:t>학습 목표</a:t>
            </a:r>
          </a:p>
        </p:txBody>
      </p:sp>
    </p:spTree>
    <p:extLst>
      <p:ext uri="{BB962C8B-B14F-4D97-AF65-F5344CB8AC3E}">
        <p14:creationId xmlns:p14="http://schemas.microsoft.com/office/powerpoint/2010/main" val="161164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1CC170-9D26-42E8-A5AB-7489DBC9ADE7}"/>
              </a:ext>
            </a:extLst>
          </p:cNvPr>
          <p:cNvSpPr txBox="1"/>
          <p:nvPr/>
        </p:nvSpPr>
        <p:spPr>
          <a:xfrm>
            <a:off x="85209" y="-184120"/>
            <a:ext cx="725496" cy="1446550"/>
          </a:xfrm>
          <a:prstGeom prst="rect">
            <a:avLst/>
          </a:prstGeom>
          <a:noFill/>
        </p:spPr>
        <p:txBody>
          <a:bodyPr wrap="square" rtlCol="0">
            <a:spAutoFit/>
          </a:bodyPr>
          <a:lstStyle/>
          <a:p>
            <a:r>
              <a:rPr lang="en-US" altLang="ko-KR" sz="8800">
                <a:ln w="12700">
                  <a:solidFill>
                    <a:srgbClr val="00B0F0"/>
                  </a:solidFill>
                </a:ln>
                <a:solidFill>
                  <a:schemeClr val="bg1"/>
                </a:solidFill>
                <a:latin typeface="Arial Black" panose="020B0A04020102020204" pitchFamily="34" charset="0"/>
              </a:rPr>
              <a:t>“</a:t>
            </a:r>
            <a:endParaRPr lang="ko-KR" altLang="en-US" sz="8800">
              <a:ln w="12700">
                <a:solidFill>
                  <a:srgbClr val="00B0F0"/>
                </a:solidFill>
              </a:ln>
              <a:solidFill>
                <a:schemeClr val="bg1"/>
              </a:solidFill>
              <a:latin typeface="Arial Black" panose="020B0A04020102020204" pitchFamily="34" charset="0"/>
            </a:endParaRPr>
          </a:p>
        </p:txBody>
      </p:sp>
      <p:sp>
        <p:nvSpPr>
          <p:cNvPr id="5" name="TextBox 4">
            <a:extLst>
              <a:ext uri="{FF2B5EF4-FFF2-40B4-BE49-F238E27FC236}">
                <a16:creationId xmlns:a16="http://schemas.microsoft.com/office/drawing/2014/main" id="{059ED9A5-B2A2-4F8A-B594-D5A0D98D5490}"/>
              </a:ext>
            </a:extLst>
          </p:cNvPr>
          <p:cNvSpPr txBox="1"/>
          <p:nvPr/>
        </p:nvSpPr>
        <p:spPr>
          <a:xfrm>
            <a:off x="884971" y="0"/>
            <a:ext cx="2206053" cy="830997"/>
          </a:xfrm>
          <a:prstGeom prst="rect">
            <a:avLst/>
          </a:prstGeom>
          <a:noFill/>
        </p:spPr>
        <p:txBody>
          <a:bodyPr wrap="none" rtlCol="0">
            <a:spAutoFit/>
          </a:bodyPr>
          <a:lstStyle/>
          <a:p>
            <a:r>
              <a:rPr lang="ko-KR" altLang="en-US" sz="4800">
                <a:latin typeface="나눔스퀘어라운드 ExtraBold" panose="020B0600000101010101" pitchFamily="50" charset="-127"/>
                <a:ea typeface="나눔스퀘어라운드 ExtraBold" panose="020B0600000101010101" pitchFamily="50" charset="-127"/>
              </a:rPr>
              <a:t>판화란</a:t>
            </a:r>
            <a:r>
              <a:rPr lang="en-US" altLang="ko-KR" sz="4800">
                <a:latin typeface="나눔스퀘어라운드 ExtraBold" panose="020B0600000101010101" pitchFamily="50" charset="-127"/>
                <a:ea typeface="나눔스퀘어라운드 ExtraBold" panose="020B0600000101010101" pitchFamily="50" charset="-127"/>
              </a:rPr>
              <a:t>?</a:t>
            </a:r>
            <a:endParaRPr lang="ko-KR" altLang="en-US" sz="4800">
              <a:latin typeface="나눔스퀘어라운드 ExtraBold" panose="020B0600000101010101" pitchFamily="50" charset="-127"/>
              <a:ea typeface="나눔스퀘어라운드 ExtraBold" panose="020B0600000101010101" pitchFamily="50" charset="-127"/>
            </a:endParaRPr>
          </a:p>
        </p:txBody>
      </p:sp>
      <p:sp>
        <p:nvSpPr>
          <p:cNvPr id="15" name="TextBox 14">
            <a:extLst>
              <a:ext uri="{FF2B5EF4-FFF2-40B4-BE49-F238E27FC236}">
                <a16:creationId xmlns:a16="http://schemas.microsoft.com/office/drawing/2014/main" id="{FA981037-0D80-48D1-B032-82912B6B4D97}"/>
              </a:ext>
            </a:extLst>
          </p:cNvPr>
          <p:cNvSpPr txBox="1"/>
          <p:nvPr/>
        </p:nvSpPr>
        <p:spPr>
          <a:xfrm>
            <a:off x="4273952" y="1114136"/>
            <a:ext cx="7709701" cy="5025030"/>
          </a:xfrm>
          <a:prstGeom prst="rect">
            <a:avLst/>
          </a:prstGeom>
          <a:noFill/>
        </p:spPr>
        <p:txBody>
          <a:bodyPr wrap="square">
            <a:spAutoFit/>
          </a:bodyPr>
          <a:lstStyle/>
          <a:p>
            <a:pPr>
              <a:lnSpc>
                <a:spcPct val="150000"/>
              </a:lnSpc>
            </a:pPr>
            <a:r>
              <a:rPr lang="ko-KR" altLang="en-US"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rPr>
              <a:t>○ 판화는 나무, 금속, 돌 등의 판에 그림을 새긴 뒤 찍어서 표현하는 미술 분야이다. </a:t>
            </a:r>
            <a:endParaRPr lang="en-US" altLang="ko-KR"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endParaRPr>
          </a:p>
          <a:p>
            <a:pPr>
              <a:lnSpc>
                <a:spcPct val="150000"/>
              </a:lnSpc>
            </a:pPr>
            <a:endParaRPr lang="en-US" altLang="ko-KR"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endParaRPr>
          </a:p>
          <a:p>
            <a:pPr>
              <a:lnSpc>
                <a:spcPct val="150000"/>
              </a:lnSpc>
            </a:pPr>
            <a:r>
              <a:rPr lang="ko-KR" altLang="en-US"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rPr>
              <a:t>○ 같은 이미지를 여러 장 </a:t>
            </a:r>
            <a:r>
              <a:rPr lang="ko-KR" altLang="en-US" sz="2400" b="1">
                <a:latin typeface="Adobe 고딕 Std B" panose="020B0800000000000000" pitchFamily="34" charset="-127"/>
                <a:ea typeface="Adobe 고딕 Std B" panose="020B0800000000000000" pitchFamily="34" charset="-127"/>
              </a:rPr>
              <a:t>반복해서 찍을 수 있는 장점</a:t>
            </a:r>
            <a:r>
              <a:rPr lang="ko-KR" altLang="en-US"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rPr>
              <a:t>이 있고, 손으로 그린 그림과는 다른 </a:t>
            </a:r>
            <a:r>
              <a:rPr lang="ko-KR" altLang="en-US" sz="2400" b="1">
                <a:latin typeface="Adobe 고딕 Std B" panose="020B0800000000000000" pitchFamily="34" charset="-127"/>
                <a:ea typeface="Adobe 고딕 Std B" panose="020B0800000000000000" pitchFamily="34" charset="-127"/>
              </a:rPr>
              <a:t>독특한 질감 표현</a:t>
            </a:r>
            <a:r>
              <a:rPr lang="ko-KR" altLang="en-US"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rPr>
              <a:t>이나 </a:t>
            </a:r>
            <a:r>
              <a:rPr lang="ko-KR" altLang="en-US" sz="2400" b="1">
                <a:latin typeface="Adobe 고딕 Std B" panose="020B0800000000000000" pitchFamily="34" charset="-127"/>
                <a:ea typeface="Adobe 고딕 Std B" panose="020B0800000000000000" pitchFamily="34" charset="-127"/>
              </a:rPr>
              <a:t>단순한 형태,</a:t>
            </a:r>
            <a:r>
              <a:rPr lang="ko-KR" altLang="en-US" sz="2400" b="1">
                <a:solidFill>
                  <a:schemeClr val="tx1">
                    <a:lumMod val="50000"/>
                    <a:lumOff val="50000"/>
                  </a:schemeClr>
                </a:solidFill>
                <a:latin typeface="Adobe 고딕 Std B" panose="020B0800000000000000" pitchFamily="34" charset="-127"/>
                <a:ea typeface="Adobe 고딕 Std B" panose="020B0800000000000000" pitchFamily="34" charset="-127"/>
              </a:rPr>
              <a:t> </a:t>
            </a:r>
            <a:r>
              <a:rPr lang="ko-KR" altLang="en-US" sz="2400" b="1">
                <a:latin typeface="Adobe 고딕 Std B" panose="020B0800000000000000" pitchFamily="34" charset="-127"/>
                <a:ea typeface="Adobe 고딕 Std B" panose="020B0800000000000000" pitchFamily="34" charset="-127"/>
              </a:rPr>
              <a:t>선명한 색감</a:t>
            </a:r>
            <a:r>
              <a:rPr lang="ko-KR" altLang="en-US"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rPr>
              <a:t>이 특징적이다. </a:t>
            </a:r>
            <a:endParaRPr lang="en-US" altLang="ko-KR"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endParaRPr>
          </a:p>
          <a:p>
            <a:pPr>
              <a:lnSpc>
                <a:spcPct val="150000"/>
              </a:lnSpc>
            </a:pPr>
            <a:endParaRPr lang="en-US" altLang="ko-KR"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endParaRPr>
          </a:p>
          <a:p>
            <a:pPr>
              <a:lnSpc>
                <a:spcPct val="150000"/>
              </a:lnSpc>
            </a:pPr>
            <a:r>
              <a:rPr lang="ko-KR" altLang="en-US" sz="24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rPr>
              <a:t>○ 판화에는 볼록 판화, 오목 판화, 평판화, 공판화 등이 있고 일상생활의 다양한 분야에서 널리 쓰이고 있다. </a:t>
            </a:r>
          </a:p>
        </p:txBody>
      </p:sp>
      <p:pic>
        <p:nvPicPr>
          <p:cNvPr id="8" name="그림 7" descr="가구, 테이블, 작업대이(가) 표시된 사진&#10;&#10;자동 생성된 설명">
            <a:extLst>
              <a:ext uri="{FF2B5EF4-FFF2-40B4-BE49-F238E27FC236}">
                <a16:creationId xmlns:a16="http://schemas.microsoft.com/office/drawing/2014/main" id="{F400330B-B8B0-47AF-B81F-0D4C930B4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55" y="1504816"/>
            <a:ext cx="3871544" cy="4243670"/>
          </a:xfrm>
          <a:prstGeom prst="rect">
            <a:avLst/>
          </a:prstGeom>
        </p:spPr>
      </p:pic>
      <p:sp>
        <p:nvSpPr>
          <p:cNvPr id="11" name="TextBox 10">
            <a:extLst>
              <a:ext uri="{FF2B5EF4-FFF2-40B4-BE49-F238E27FC236}">
                <a16:creationId xmlns:a16="http://schemas.microsoft.com/office/drawing/2014/main" id="{0CD5DD3C-515E-4017-92AE-58D70F4B8CA8}"/>
              </a:ext>
            </a:extLst>
          </p:cNvPr>
          <p:cNvSpPr txBox="1"/>
          <p:nvPr/>
        </p:nvSpPr>
        <p:spPr>
          <a:xfrm>
            <a:off x="419099" y="5973557"/>
            <a:ext cx="3709017" cy="246221"/>
          </a:xfrm>
          <a:prstGeom prst="rect">
            <a:avLst/>
          </a:prstGeom>
          <a:noFill/>
        </p:spPr>
        <p:txBody>
          <a:bodyPr wrap="square">
            <a:spAutoFit/>
          </a:bodyPr>
          <a:lstStyle/>
          <a:p>
            <a:r>
              <a:rPr lang="ko-KR" altLang="en-US" sz="1000">
                <a:solidFill>
                  <a:srgbClr val="00B0F0"/>
                </a:solidFill>
                <a:latin typeface="나눔스퀘어라운드 Regular" panose="020B0600000101010101" pitchFamily="50" charset="-127"/>
                <a:ea typeface="나눔스퀘어라운드 Regular" panose="020B0600000101010101" pitchFamily="50" charset="-127"/>
              </a:rPr>
              <a:t>▲</a:t>
            </a:r>
            <a:r>
              <a:rPr lang="ko-KR" altLang="en-US" sz="1000">
                <a:latin typeface="나눔스퀘어라운드 Regular" panose="020B0600000101010101" pitchFamily="50" charset="-127"/>
                <a:ea typeface="나눔스퀘어라운드 Regular" panose="020B0600000101010101" pitchFamily="50" charset="-127"/>
              </a:rPr>
              <a:t> </a:t>
            </a:r>
            <a:r>
              <a:rPr lang="ko-KR" altLang="en-US" sz="1000"/>
              <a:t>집에서 간편하게 실크 스크린 작품 제작을 할 수 있는 기계</a:t>
            </a:r>
          </a:p>
        </p:txBody>
      </p:sp>
    </p:spTree>
    <p:extLst>
      <p:ext uri="{BB962C8B-B14F-4D97-AF65-F5344CB8AC3E}">
        <p14:creationId xmlns:p14="http://schemas.microsoft.com/office/powerpoint/2010/main" val="360736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92E756-DB19-4261-92D5-E58C692E9074}"/>
              </a:ext>
            </a:extLst>
          </p:cNvPr>
          <p:cNvSpPr txBox="1"/>
          <p:nvPr/>
        </p:nvSpPr>
        <p:spPr>
          <a:xfrm>
            <a:off x="2764041" y="114191"/>
            <a:ext cx="9080983" cy="553998"/>
          </a:xfrm>
          <a:prstGeom prst="rect">
            <a:avLst/>
          </a:prstGeom>
          <a:solidFill>
            <a:schemeClr val="accent4">
              <a:lumMod val="20000"/>
              <a:lumOff val="80000"/>
            </a:schemeClr>
          </a:solidFill>
        </p:spPr>
        <p:txBody>
          <a:bodyPr wrap="square" rtlCol="0">
            <a:spAutoFit/>
          </a:bodyPr>
          <a:lstStyle/>
          <a:p>
            <a:r>
              <a:rPr lang="ko-KR" altLang="en-US" sz="3000">
                <a:latin typeface="나눔스퀘어라운드 ExtraBold" panose="020B0600000101010101" pitchFamily="50" charset="-127"/>
                <a:ea typeface="나눔스퀘어라운드 ExtraBold" panose="020B0600000101010101" pitchFamily="50" charset="-127"/>
              </a:rPr>
              <a:t>판화 작품 분석하기</a:t>
            </a:r>
          </a:p>
        </p:txBody>
      </p:sp>
      <p:sp>
        <p:nvSpPr>
          <p:cNvPr id="7" name="TextBox 6">
            <a:extLst>
              <a:ext uri="{FF2B5EF4-FFF2-40B4-BE49-F238E27FC236}">
                <a16:creationId xmlns:a16="http://schemas.microsoft.com/office/drawing/2014/main" id="{650FEC9E-ECB5-4C83-AB70-D1DEA51E0E5F}"/>
              </a:ext>
            </a:extLst>
          </p:cNvPr>
          <p:cNvSpPr txBox="1"/>
          <p:nvPr/>
        </p:nvSpPr>
        <p:spPr>
          <a:xfrm>
            <a:off x="214244" y="-157978"/>
            <a:ext cx="725496" cy="1446550"/>
          </a:xfrm>
          <a:prstGeom prst="rect">
            <a:avLst/>
          </a:prstGeom>
          <a:noFill/>
        </p:spPr>
        <p:txBody>
          <a:bodyPr wrap="square" rtlCol="0">
            <a:spAutoFit/>
          </a:bodyPr>
          <a:lstStyle/>
          <a:p>
            <a:r>
              <a:rPr lang="en-US" altLang="ko-KR" sz="8800">
                <a:ln w="12700">
                  <a:noFill/>
                </a:ln>
                <a:solidFill>
                  <a:srgbClr val="FFFF00"/>
                </a:solidFill>
                <a:latin typeface="Arial Black" panose="020B0A04020102020204" pitchFamily="34" charset="0"/>
              </a:rPr>
              <a:t>“</a:t>
            </a:r>
            <a:endParaRPr lang="ko-KR" altLang="en-US" sz="8800">
              <a:ln w="12700">
                <a:noFill/>
              </a:ln>
              <a:solidFill>
                <a:srgbClr val="FFFF00"/>
              </a:solidFill>
              <a:latin typeface="Arial Black" panose="020B0A04020102020204" pitchFamily="34" charset="0"/>
            </a:endParaRPr>
          </a:p>
        </p:txBody>
      </p:sp>
      <p:sp>
        <p:nvSpPr>
          <p:cNvPr id="8" name="TextBox 7">
            <a:extLst>
              <a:ext uri="{FF2B5EF4-FFF2-40B4-BE49-F238E27FC236}">
                <a16:creationId xmlns:a16="http://schemas.microsoft.com/office/drawing/2014/main" id="{06F319BE-9522-42C3-9EE3-2DF215B2DBAC}"/>
              </a:ext>
            </a:extLst>
          </p:cNvPr>
          <p:cNvSpPr txBox="1"/>
          <p:nvPr/>
        </p:nvSpPr>
        <p:spPr>
          <a:xfrm>
            <a:off x="114895" y="-157978"/>
            <a:ext cx="725496" cy="1446550"/>
          </a:xfrm>
          <a:prstGeom prst="rect">
            <a:avLst/>
          </a:prstGeom>
          <a:noFill/>
        </p:spPr>
        <p:txBody>
          <a:bodyPr wrap="square" rtlCol="0">
            <a:spAutoFit/>
          </a:bodyPr>
          <a:lstStyle/>
          <a:p>
            <a:r>
              <a:rPr lang="en-US" altLang="ko-KR" sz="8800">
                <a:ln w="12700">
                  <a:solidFill>
                    <a:srgbClr val="00B0F0"/>
                  </a:solidFill>
                </a:ln>
                <a:solidFill>
                  <a:schemeClr val="bg1"/>
                </a:solidFill>
                <a:latin typeface="Arial Black" panose="020B0A04020102020204" pitchFamily="34" charset="0"/>
              </a:rPr>
              <a:t>“</a:t>
            </a:r>
            <a:endParaRPr lang="ko-KR" altLang="en-US" sz="8800">
              <a:ln w="12700">
                <a:solidFill>
                  <a:srgbClr val="00B0F0"/>
                </a:solidFill>
              </a:ln>
              <a:solidFill>
                <a:schemeClr val="bg1"/>
              </a:solidFill>
              <a:latin typeface="Arial Black" panose="020B0A04020102020204" pitchFamily="34" charset="0"/>
            </a:endParaRPr>
          </a:p>
        </p:txBody>
      </p:sp>
      <p:sp>
        <p:nvSpPr>
          <p:cNvPr id="9" name="사각형: 둥근 모서리 8">
            <a:extLst>
              <a:ext uri="{FF2B5EF4-FFF2-40B4-BE49-F238E27FC236}">
                <a16:creationId xmlns:a16="http://schemas.microsoft.com/office/drawing/2014/main" id="{25866EFF-5D92-47F5-8A40-13B47A4060D5}"/>
              </a:ext>
            </a:extLst>
          </p:cNvPr>
          <p:cNvSpPr/>
          <p:nvPr/>
        </p:nvSpPr>
        <p:spPr>
          <a:xfrm>
            <a:off x="1004969" y="124175"/>
            <a:ext cx="1759072" cy="5539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a:latin typeface="나눔스퀘어라운드 ExtraBold" panose="020B0600000101010101" pitchFamily="50" charset="-127"/>
                <a:ea typeface="나눔스퀘어라운드 ExtraBold" panose="020B0600000101010101" pitchFamily="50" charset="-127"/>
              </a:rPr>
              <a:t>탐구 활동</a:t>
            </a:r>
            <a:r>
              <a:rPr lang="en-US" altLang="ko-KR" sz="2400">
                <a:latin typeface="나눔스퀘어라운드 ExtraBold" panose="020B0600000101010101" pitchFamily="50" charset="-127"/>
                <a:ea typeface="나눔스퀘어라운드 ExtraBold" panose="020B0600000101010101" pitchFamily="50" charset="-127"/>
              </a:rPr>
              <a:t>1</a:t>
            </a:r>
            <a:endParaRPr lang="ko-KR" altLang="en-US" sz="2400"/>
          </a:p>
        </p:txBody>
      </p:sp>
      <p:pic>
        <p:nvPicPr>
          <p:cNvPr id="11" name="그림 10" descr="텍스트, 칠한이(가) 표시된 사진&#10;&#10;자동 생성된 설명">
            <a:extLst>
              <a:ext uri="{FF2B5EF4-FFF2-40B4-BE49-F238E27FC236}">
                <a16:creationId xmlns:a16="http://schemas.microsoft.com/office/drawing/2014/main" id="{2FDEE817-005D-4950-86F2-C267D73387B0}"/>
              </a:ext>
            </a:extLst>
          </p:cNvPr>
          <p:cNvPicPr>
            <a:picLocks noChangeAspect="1"/>
          </p:cNvPicPr>
          <p:nvPr/>
        </p:nvPicPr>
        <p:blipFill>
          <a:blip r:embed="rId2"/>
          <a:stretch>
            <a:fillRect/>
          </a:stretch>
        </p:blipFill>
        <p:spPr>
          <a:xfrm>
            <a:off x="7832962" y="1664758"/>
            <a:ext cx="4012062" cy="3185608"/>
          </a:xfrm>
          <a:prstGeom prst="rect">
            <a:avLst/>
          </a:prstGeom>
        </p:spPr>
      </p:pic>
      <p:sp>
        <p:nvSpPr>
          <p:cNvPr id="17" name="TextBox 16">
            <a:extLst>
              <a:ext uri="{FF2B5EF4-FFF2-40B4-BE49-F238E27FC236}">
                <a16:creationId xmlns:a16="http://schemas.microsoft.com/office/drawing/2014/main" id="{07B4D37A-9A85-4224-800E-13887984729F}"/>
              </a:ext>
            </a:extLst>
          </p:cNvPr>
          <p:cNvSpPr txBox="1"/>
          <p:nvPr/>
        </p:nvSpPr>
        <p:spPr>
          <a:xfrm>
            <a:off x="7770818" y="4850366"/>
            <a:ext cx="4323425" cy="524246"/>
          </a:xfrm>
          <a:prstGeom prst="rect">
            <a:avLst/>
          </a:prstGeom>
          <a:noFill/>
        </p:spPr>
        <p:txBody>
          <a:bodyPr wrap="square">
            <a:spAutoFit/>
          </a:bodyPr>
          <a:lstStyle/>
          <a:p>
            <a:pPr>
              <a:lnSpc>
                <a:spcPct val="150000"/>
              </a:lnSpc>
            </a:pPr>
            <a:r>
              <a:rPr lang="ko-KR" altLang="en-US" sz="1000" b="1">
                <a:solidFill>
                  <a:srgbClr val="00B0F0"/>
                </a:solidFill>
                <a:latin typeface="나눔스퀘어라운드 Regular" panose="020B0600000101010101" pitchFamily="50" charset="-127"/>
                <a:ea typeface="나눔스퀘어라운드 Regular" panose="020B0600000101010101" pitchFamily="50" charset="-127"/>
              </a:rPr>
              <a:t>▲</a:t>
            </a:r>
            <a:r>
              <a:rPr lang="ko-KR" altLang="en-US" sz="1000" b="1">
                <a:latin typeface="나눔스퀘어라운드 Regular" panose="020B0600000101010101" pitchFamily="50" charset="-127"/>
                <a:ea typeface="나눔스퀘어라운드 Regular" panose="020B0600000101010101" pitchFamily="50" charset="-127"/>
              </a:rPr>
              <a:t> </a:t>
            </a:r>
            <a:r>
              <a:rPr lang="ko-KR" altLang="en-US" sz="1000" b="1"/>
              <a:t>오윤</a:t>
            </a:r>
            <a:r>
              <a:rPr lang="ko-KR" altLang="en-US" sz="1000"/>
              <a:t>(1946~1986/한국) </a:t>
            </a:r>
            <a:r>
              <a:rPr lang="ko-KR" altLang="en-US" sz="1000" b="1"/>
              <a:t>바람부는 곳</a:t>
            </a:r>
            <a:r>
              <a:rPr lang="ko-KR" altLang="en-US" sz="1000"/>
              <a:t>(광목에 채색 목판/29x36cm/1985년 작)</a:t>
            </a:r>
            <a:endParaRPr lang="en-US" altLang="ko-KR" sz="1000"/>
          </a:p>
        </p:txBody>
      </p:sp>
      <p:sp>
        <p:nvSpPr>
          <p:cNvPr id="19" name="TextBox 18">
            <a:extLst>
              <a:ext uri="{FF2B5EF4-FFF2-40B4-BE49-F238E27FC236}">
                <a16:creationId xmlns:a16="http://schemas.microsoft.com/office/drawing/2014/main" id="{7FBC73A3-4BB6-4DF3-A706-D1965B49395C}"/>
              </a:ext>
            </a:extLst>
          </p:cNvPr>
          <p:cNvSpPr txBox="1"/>
          <p:nvPr/>
        </p:nvSpPr>
        <p:spPr>
          <a:xfrm>
            <a:off x="-56226" y="863550"/>
            <a:ext cx="2473297" cy="461665"/>
          </a:xfrm>
          <a:prstGeom prst="rect">
            <a:avLst/>
          </a:prstGeom>
          <a:noFill/>
        </p:spPr>
        <p:txBody>
          <a:bodyPr wrap="square">
            <a:spAutoFit/>
          </a:bodyPr>
          <a:lstStyle/>
          <a:p>
            <a:r>
              <a:rPr lang="ko-KR" altLang="en-US" sz="2400" b="1"/>
              <a:t> </a:t>
            </a:r>
            <a:r>
              <a:rPr lang="ko-KR" altLang="en-US" sz="2400" b="1">
                <a:latin typeface="나눔스퀘어라운드 Regular" panose="020B0600000101010101" pitchFamily="50" charset="-127"/>
                <a:ea typeface="나눔스퀘어라운드 Regular" panose="020B0600000101010101" pitchFamily="50" charset="-127"/>
              </a:rPr>
              <a:t>┃</a:t>
            </a:r>
            <a:r>
              <a:rPr lang="ko-KR" altLang="en-US" sz="2400" b="1"/>
              <a:t>수업 과정</a:t>
            </a:r>
            <a:r>
              <a:rPr lang="ko-KR" altLang="en-US" sz="2400" b="1">
                <a:latin typeface="나눔스퀘어라운드 Regular" panose="020B0600000101010101" pitchFamily="50" charset="-127"/>
                <a:ea typeface="나눔스퀘어라운드 Regular" panose="020B0600000101010101" pitchFamily="50" charset="-127"/>
              </a:rPr>
              <a:t>┃</a:t>
            </a:r>
            <a:endParaRPr lang="ko-KR" altLang="en-US" sz="2400" b="1"/>
          </a:p>
        </p:txBody>
      </p:sp>
      <p:sp>
        <p:nvSpPr>
          <p:cNvPr id="10" name="TextBox 9">
            <a:extLst>
              <a:ext uri="{FF2B5EF4-FFF2-40B4-BE49-F238E27FC236}">
                <a16:creationId xmlns:a16="http://schemas.microsoft.com/office/drawing/2014/main" id="{4344B315-F6C4-4D71-B55F-BAD0B5EBD89B}"/>
              </a:ext>
            </a:extLst>
          </p:cNvPr>
          <p:cNvSpPr txBox="1"/>
          <p:nvPr/>
        </p:nvSpPr>
        <p:spPr>
          <a:xfrm>
            <a:off x="-56226" y="4991274"/>
            <a:ext cx="2958587" cy="461665"/>
          </a:xfrm>
          <a:prstGeom prst="rect">
            <a:avLst/>
          </a:prstGeom>
          <a:noFill/>
        </p:spPr>
        <p:txBody>
          <a:bodyPr wrap="square">
            <a:spAutoFit/>
          </a:bodyPr>
          <a:lstStyle/>
          <a:p>
            <a:r>
              <a:rPr lang="ko-KR" altLang="en-US" sz="2400" b="1">
                <a:latin typeface="+mn-ea"/>
              </a:rPr>
              <a:t> ┃정리 및 평가</a:t>
            </a:r>
            <a:r>
              <a:rPr lang="ko-KR" altLang="en-US" sz="2400">
                <a:latin typeface="+mn-ea"/>
              </a:rPr>
              <a:t>┃</a:t>
            </a:r>
          </a:p>
        </p:txBody>
      </p:sp>
      <p:sp>
        <p:nvSpPr>
          <p:cNvPr id="12" name="웃는 얼굴 11">
            <a:extLst>
              <a:ext uri="{FF2B5EF4-FFF2-40B4-BE49-F238E27FC236}">
                <a16:creationId xmlns:a16="http://schemas.microsoft.com/office/drawing/2014/main" id="{6BF0966F-EEB4-4C47-B47C-3271EF75D14A}"/>
              </a:ext>
            </a:extLst>
          </p:cNvPr>
          <p:cNvSpPr/>
          <p:nvPr/>
        </p:nvSpPr>
        <p:spPr>
          <a:xfrm>
            <a:off x="6188501" y="6284010"/>
            <a:ext cx="257453" cy="257453"/>
          </a:xfrm>
          <a:prstGeom prst="smileyFac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웃는 얼굴 12">
            <a:extLst>
              <a:ext uri="{FF2B5EF4-FFF2-40B4-BE49-F238E27FC236}">
                <a16:creationId xmlns:a16="http://schemas.microsoft.com/office/drawing/2014/main" id="{88F9BB47-5EEF-4BC2-9F1D-F448C89C976A}"/>
              </a:ext>
            </a:extLst>
          </p:cNvPr>
          <p:cNvSpPr/>
          <p:nvPr/>
        </p:nvSpPr>
        <p:spPr>
          <a:xfrm>
            <a:off x="6491823" y="6285488"/>
            <a:ext cx="257453" cy="257453"/>
          </a:xfrm>
          <a:prstGeom prst="smileyFac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웃는 얼굴 13">
            <a:extLst>
              <a:ext uri="{FF2B5EF4-FFF2-40B4-BE49-F238E27FC236}">
                <a16:creationId xmlns:a16="http://schemas.microsoft.com/office/drawing/2014/main" id="{FAE46C01-CE67-4313-AFB6-2AAFDD86C711}"/>
              </a:ext>
            </a:extLst>
          </p:cNvPr>
          <p:cNvSpPr/>
          <p:nvPr/>
        </p:nvSpPr>
        <p:spPr>
          <a:xfrm>
            <a:off x="6786262" y="6286962"/>
            <a:ext cx="257453" cy="257453"/>
          </a:xfrm>
          <a:prstGeom prst="smileyFac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E2655A7D-BFB3-4B64-89D0-A4E67100A90A}"/>
              </a:ext>
            </a:extLst>
          </p:cNvPr>
          <p:cNvSpPr txBox="1"/>
          <p:nvPr/>
        </p:nvSpPr>
        <p:spPr>
          <a:xfrm>
            <a:off x="114895" y="1508184"/>
            <a:ext cx="7565994" cy="2960875"/>
          </a:xfrm>
          <a:prstGeom prst="rect">
            <a:avLst/>
          </a:prstGeom>
          <a:noFill/>
        </p:spPr>
        <p:txBody>
          <a:bodyPr wrap="square">
            <a:spAutoFit/>
          </a:bodyPr>
          <a:lstStyle/>
          <a:p>
            <a:pPr algn="just">
              <a:lnSpc>
                <a:spcPct val="150000"/>
              </a:lnSpc>
            </a:pPr>
            <a:r>
              <a:rPr lang="ko-KR" altLang="en-US">
                <a:latin typeface="나눔스퀘어라운드 Regular" panose="020B0600000101010101" pitchFamily="50" charset="-127"/>
                <a:ea typeface="나눔스퀘어라운드 Regular" panose="020B0600000101010101" pitchFamily="50" charset="-127"/>
              </a:rPr>
              <a:t>① 오윤의 작품을 본 첫 느낌과 가장 특징적인 부분에 대해서 말해본다.</a:t>
            </a:r>
          </a:p>
          <a:p>
            <a:pPr algn="just">
              <a:lnSpc>
                <a:spcPct val="150000"/>
              </a:lnSpc>
            </a:pPr>
            <a:r>
              <a:rPr lang="ko-KR" altLang="en-US">
                <a:latin typeface="나눔스퀘어라운드 Regular" panose="020B0600000101010101" pitchFamily="50" charset="-127"/>
                <a:ea typeface="나눔스퀘어라운드 Regular" panose="020B0600000101010101" pitchFamily="50" charset="-127"/>
              </a:rPr>
              <a:t>② 작품을 자세히 관찰하여 표현에 사용된 재료와 용구를 예상해 본다. </a:t>
            </a:r>
          </a:p>
          <a:p>
            <a:pPr algn="just">
              <a:lnSpc>
                <a:spcPct val="150000"/>
              </a:lnSpc>
            </a:pPr>
            <a:r>
              <a:rPr lang="ko-KR" altLang="en-US">
                <a:latin typeface="나눔스퀘어라운드 Regular" panose="020B0600000101010101" pitchFamily="50" charset="-127"/>
                <a:ea typeface="나눔스퀘어라운드 Regular" panose="020B0600000101010101" pitchFamily="50" charset="-127"/>
              </a:rPr>
              <a:t>③ 작품에 그려진 인물과 문장을 토대로 주제를  유추해 본다. </a:t>
            </a:r>
          </a:p>
          <a:p>
            <a:pPr algn="just">
              <a:lnSpc>
                <a:spcPct val="150000"/>
              </a:lnSpc>
            </a:pPr>
            <a:r>
              <a:rPr lang="ko-KR" altLang="en-US">
                <a:latin typeface="나눔스퀘어라운드 Regular" panose="020B0600000101010101" pitchFamily="50" charset="-127"/>
                <a:ea typeface="나눔스퀘어라운드 Regular" panose="020B0600000101010101" pitchFamily="50" charset="-127"/>
              </a:rPr>
              <a:t>④ 멀티미디어 기기를 통해 당시 시대상을 찾은 다음 작품과 연결시켜 주제에 대한 이해를 심화한다. </a:t>
            </a:r>
          </a:p>
          <a:p>
            <a:pPr algn="just">
              <a:lnSpc>
                <a:spcPct val="150000"/>
              </a:lnSpc>
            </a:pPr>
            <a:r>
              <a:rPr lang="ko-KR" altLang="en-US">
                <a:latin typeface="나눔스퀘어라운드 Regular" panose="020B0600000101010101" pitchFamily="50" charset="-127"/>
                <a:ea typeface="나눔스퀘어라운드 Regular" panose="020B0600000101010101" pitchFamily="50" charset="-127"/>
              </a:rPr>
              <a:t>⑤ 시대상, 주제, 표현 재료와 기법에 대한 지식을 토대로 작가가목판화 재료와 기법을 사용한 이유에 대해서 토론해 본 다음 자신의 생각을 정리한다.</a:t>
            </a:r>
          </a:p>
        </p:txBody>
      </p:sp>
      <p:sp>
        <p:nvSpPr>
          <p:cNvPr id="23" name="TextBox 22">
            <a:extLst>
              <a:ext uri="{FF2B5EF4-FFF2-40B4-BE49-F238E27FC236}">
                <a16:creationId xmlns:a16="http://schemas.microsoft.com/office/drawing/2014/main" id="{C63E96A4-F92E-4886-8DF9-FCDABDA34D7B}"/>
              </a:ext>
            </a:extLst>
          </p:cNvPr>
          <p:cNvSpPr txBox="1"/>
          <p:nvPr/>
        </p:nvSpPr>
        <p:spPr>
          <a:xfrm>
            <a:off x="214244" y="5452939"/>
            <a:ext cx="7129345" cy="883383"/>
          </a:xfrm>
          <a:prstGeom prst="rect">
            <a:avLst/>
          </a:prstGeom>
          <a:noFill/>
        </p:spPr>
        <p:txBody>
          <a:bodyPr wrap="square">
            <a:spAutoFit/>
          </a:bodyPr>
          <a:lstStyle/>
          <a:p>
            <a:pPr>
              <a:lnSpc>
                <a:spcPct val="150000"/>
              </a:lnSpc>
            </a:pPr>
            <a:r>
              <a:rPr lang="ko-KR" altLang="en-US">
                <a:latin typeface="나눔스퀘어라운드 Regular" panose="020B0600000101010101" pitchFamily="50" charset="-127"/>
                <a:ea typeface="나눔스퀘어라운드 Regular" panose="020B0600000101010101" pitchFamily="50" charset="-127"/>
              </a:rPr>
              <a:t>오윤의 판화 작품을 재료와 기법, 주제, 시대상, 의도, 시각적 효과와 연결지어 설명할 수 있는가? </a:t>
            </a:r>
          </a:p>
        </p:txBody>
      </p:sp>
    </p:spTree>
    <p:extLst>
      <p:ext uri="{BB962C8B-B14F-4D97-AF65-F5344CB8AC3E}">
        <p14:creationId xmlns:p14="http://schemas.microsoft.com/office/powerpoint/2010/main" val="57884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B6CF44-38AA-46D1-8194-7DF995222702}"/>
              </a:ext>
            </a:extLst>
          </p:cNvPr>
          <p:cNvSpPr txBox="1"/>
          <p:nvPr/>
        </p:nvSpPr>
        <p:spPr>
          <a:xfrm>
            <a:off x="154434" y="4081454"/>
            <a:ext cx="4208016" cy="1909112"/>
          </a:xfrm>
          <a:prstGeom prst="rect">
            <a:avLst/>
          </a:prstGeom>
          <a:noFill/>
        </p:spPr>
        <p:txBody>
          <a:bodyPr wrap="square">
            <a:spAutoFit/>
          </a:bodyPr>
          <a:lstStyle/>
          <a:p>
            <a:pPr>
              <a:lnSpc>
                <a:spcPct val="150000"/>
              </a:lnSpc>
            </a:pPr>
            <a:r>
              <a:rPr lang="ko-KR" altLang="en-US" sz="1000" b="1"/>
              <a:t>오윤</a:t>
            </a:r>
            <a:r>
              <a:rPr lang="ko-KR" altLang="en-US" sz="1000"/>
              <a:t>(1946~1986/한국)</a:t>
            </a:r>
            <a:endParaRPr lang="en-US" altLang="ko-KR" sz="1000"/>
          </a:p>
          <a:p>
            <a:pPr algn="just">
              <a:lnSpc>
                <a:spcPct val="150000"/>
              </a:lnSpc>
            </a:pPr>
            <a:r>
              <a:rPr lang="ko-KR" altLang="en-US" sz="1000">
                <a:solidFill>
                  <a:schemeClr val="tx1">
                    <a:lumMod val="50000"/>
                    <a:lumOff val="50000"/>
                  </a:schemeClr>
                </a:solidFill>
                <a:latin typeface="함초롬바탕" panose="02030604000101010101" pitchFamily="18" charset="-127"/>
                <a:ea typeface="함초롬바탕" panose="02030604000101010101" pitchFamily="18" charset="-127"/>
                <a:cs typeface="함초롬바탕" panose="02030604000101010101" pitchFamily="18" charset="-127"/>
              </a:rPr>
              <a:t>오윤은 민중 예술가로서 사회 현실을 비판하고 이를 민족성에 의거한 작품으로 표현했던 1980년대 화가이다. 그는 현실 속에서 고통 받는 평범한 사람들에 관한 이야기를 전통적, 민중적 도상을 차용하여 판화 속에 담았다. 그의 목판화 작품에서 볼 수 있는 강한 흑백 대비와 조각칼의 날카로우면서도 예리한 멋은 거친 시대적 상황 표현과 현실 고발, 비판의 목소리를 표현하기에 적합했다. 민중의 삶과 해학, 한, 신명이 응집되어 있는 그의 작품은 민중 미술 운동의 큰 줄기 중 하나였다</a:t>
            </a:r>
            <a:r>
              <a:rPr lang="ko-KR" altLang="en-US" sz="1000">
                <a:solidFill>
                  <a:schemeClr val="tx1">
                    <a:lumMod val="50000"/>
                    <a:lumOff val="50000"/>
                  </a:schemeClr>
                </a:solidFill>
              </a:rPr>
              <a:t>. </a:t>
            </a:r>
          </a:p>
        </p:txBody>
      </p:sp>
      <p:sp>
        <p:nvSpPr>
          <p:cNvPr id="9" name="TextBox 8">
            <a:extLst>
              <a:ext uri="{FF2B5EF4-FFF2-40B4-BE49-F238E27FC236}">
                <a16:creationId xmlns:a16="http://schemas.microsoft.com/office/drawing/2014/main" id="{51E89668-8F04-4502-A598-1EA1CAA0E697}"/>
              </a:ext>
            </a:extLst>
          </p:cNvPr>
          <p:cNvSpPr txBox="1"/>
          <p:nvPr/>
        </p:nvSpPr>
        <p:spPr>
          <a:xfrm>
            <a:off x="2764041" y="114191"/>
            <a:ext cx="9080983" cy="553998"/>
          </a:xfrm>
          <a:prstGeom prst="rect">
            <a:avLst/>
          </a:prstGeom>
          <a:solidFill>
            <a:schemeClr val="accent4">
              <a:lumMod val="20000"/>
              <a:lumOff val="80000"/>
            </a:schemeClr>
          </a:solidFill>
        </p:spPr>
        <p:txBody>
          <a:bodyPr wrap="square" rtlCol="0">
            <a:spAutoFit/>
          </a:bodyPr>
          <a:lstStyle/>
          <a:p>
            <a:r>
              <a:rPr lang="ko-KR" altLang="en-US" sz="3000">
                <a:latin typeface="나눔스퀘어라운드 ExtraBold" panose="020B0600000101010101" pitchFamily="50" charset="-127"/>
                <a:ea typeface="나눔스퀘어라운드 ExtraBold" panose="020B0600000101010101" pitchFamily="50" charset="-127"/>
              </a:rPr>
              <a:t>판화 작품 분석하기</a:t>
            </a:r>
          </a:p>
        </p:txBody>
      </p:sp>
      <p:sp>
        <p:nvSpPr>
          <p:cNvPr id="10" name="TextBox 9">
            <a:extLst>
              <a:ext uri="{FF2B5EF4-FFF2-40B4-BE49-F238E27FC236}">
                <a16:creationId xmlns:a16="http://schemas.microsoft.com/office/drawing/2014/main" id="{DCAA9101-2FA8-4708-9788-DEBF1779332A}"/>
              </a:ext>
            </a:extLst>
          </p:cNvPr>
          <p:cNvSpPr txBox="1"/>
          <p:nvPr/>
        </p:nvSpPr>
        <p:spPr>
          <a:xfrm>
            <a:off x="214244" y="-157978"/>
            <a:ext cx="725496" cy="1446550"/>
          </a:xfrm>
          <a:prstGeom prst="rect">
            <a:avLst/>
          </a:prstGeom>
          <a:noFill/>
        </p:spPr>
        <p:txBody>
          <a:bodyPr wrap="square" rtlCol="0">
            <a:spAutoFit/>
          </a:bodyPr>
          <a:lstStyle/>
          <a:p>
            <a:r>
              <a:rPr lang="en-US" altLang="ko-KR" sz="8800">
                <a:ln w="12700">
                  <a:noFill/>
                </a:ln>
                <a:solidFill>
                  <a:srgbClr val="FFFF00"/>
                </a:solidFill>
                <a:latin typeface="Arial Black" panose="020B0A04020102020204" pitchFamily="34" charset="0"/>
              </a:rPr>
              <a:t>“</a:t>
            </a:r>
            <a:endParaRPr lang="ko-KR" altLang="en-US" sz="8800">
              <a:ln w="12700">
                <a:noFill/>
              </a:ln>
              <a:solidFill>
                <a:srgbClr val="FFFF00"/>
              </a:solidFill>
              <a:latin typeface="Arial Black" panose="020B0A04020102020204" pitchFamily="34" charset="0"/>
            </a:endParaRPr>
          </a:p>
        </p:txBody>
      </p:sp>
      <p:sp>
        <p:nvSpPr>
          <p:cNvPr id="11" name="TextBox 10">
            <a:extLst>
              <a:ext uri="{FF2B5EF4-FFF2-40B4-BE49-F238E27FC236}">
                <a16:creationId xmlns:a16="http://schemas.microsoft.com/office/drawing/2014/main" id="{D3C00E69-B893-4991-8337-C446F7179F05}"/>
              </a:ext>
            </a:extLst>
          </p:cNvPr>
          <p:cNvSpPr txBox="1"/>
          <p:nvPr/>
        </p:nvSpPr>
        <p:spPr>
          <a:xfrm>
            <a:off x="114895" y="-157978"/>
            <a:ext cx="725496" cy="1446550"/>
          </a:xfrm>
          <a:prstGeom prst="rect">
            <a:avLst/>
          </a:prstGeom>
          <a:noFill/>
        </p:spPr>
        <p:txBody>
          <a:bodyPr wrap="square" rtlCol="0">
            <a:spAutoFit/>
          </a:bodyPr>
          <a:lstStyle/>
          <a:p>
            <a:r>
              <a:rPr lang="en-US" altLang="ko-KR" sz="8800">
                <a:ln w="12700">
                  <a:solidFill>
                    <a:srgbClr val="00B0F0"/>
                  </a:solidFill>
                </a:ln>
                <a:solidFill>
                  <a:schemeClr val="bg1"/>
                </a:solidFill>
                <a:latin typeface="Arial Black" panose="020B0A04020102020204" pitchFamily="34" charset="0"/>
              </a:rPr>
              <a:t>“</a:t>
            </a:r>
            <a:endParaRPr lang="ko-KR" altLang="en-US" sz="8800">
              <a:ln w="12700">
                <a:solidFill>
                  <a:srgbClr val="00B0F0"/>
                </a:solidFill>
              </a:ln>
              <a:solidFill>
                <a:schemeClr val="bg1"/>
              </a:solidFill>
              <a:latin typeface="Arial Black" panose="020B0A04020102020204" pitchFamily="34" charset="0"/>
            </a:endParaRPr>
          </a:p>
        </p:txBody>
      </p:sp>
      <p:sp>
        <p:nvSpPr>
          <p:cNvPr id="12" name="사각형: 둥근 모서리 11">
            <a:extLst>
              <a:ext uri="{FF2B5EF4-FFF2-40B4-BE49-F238E27FC236}">
                <a16:creationId xmlns:a16="http://schemas.microsoft.com/office/drawing/2014/main" id="{C4100096-C03C-4B0B-80D3-1A7A30B34736}"/>
              </a:ext>
            </a:extLst>
          </p:cNvPr>
          <p:cNvSpPr/>
          <p:nvPr/>
        </p:nvSpPr>
        <p:spPr>
          <a:xfrm>
            <a:off x="1004969" y="124175"/>
            <a:ext cx="1759072" cy="5539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a:latin typeface="나눔스퀘어라운드 ExtraBold" panose="020B0600000101010101" pitchFamily="50" charset="-127"/>
                <a:ea typeface="나눔스퀘어라운드 ExtraBold" panose="020B0600000101010101" pitchFamily="50" charset="-127"/>
              </a:rPr>
              <a:t>탐구 활동</a:t>
            </a:r>
            <a:r>
              <a:rPr lang="en-US" altLang="ko-KR" sz="2400">
                <a:latin typeface="나눔스퀘어라운드 ExtraBold" panose="020B0600000101010101" pitchFamily="50" charset="-127"/>
                <a:ea typeface="나눔스퀘어라운드 ExtraBold" panose="020B0600000101010101" pitchFamily="50" charset="-127"/>
              </a:rPr>
              <a:t>1</a:t>
            </a:r>
            <a:endParaRPr lang="ko-KR" altLang="en-US" sz="2400"/>
          </a:p>
        </p:txBody>
      </p:sp>
      <p:sp>
        <p:nvSpPr>
          <p:cNvPr id="13" name="TextBox 12">
            <a:extLst>
              <a:ext uri="{FF2B5EF4-FFF2-40B4-BE49-F238E27FC236}">
                <a16:creationId xmlns:a16="http://schemas.microsoft.com/office/drawing/2014/main" id="{85AB05DF-095B-424E-AD31-E22545230582}"/>
              </a:ext>
            </a:extLst>
          </p:cNvPr>
          <p:cNvSpPr txBox="1"/>
          <p:nvPr/>
        </p:nvSpPr>
        <p:spPr>
          <a:xfrm>
            <a:off x="154434" y="891331"/>
            <a:ext cx="2473297" cy="461665"/>
          </a:xfrm>
          <a:prstGeom prst="rect">
            <a:avLst/>
          </a:prstGeom>
          <a:noFill/>
        </p:spPr>
        <p:txBody>
          <a:bodyPr wrap="square">
            <a:spAutoFit/>
          </a:bodyPr>
          <a:lstStyle/>
          <a:p>
            <a:r>
              <a:rPr lang="ko-KR" altLang="en-US" sz="2400" b="1"/>
              <a:t> </a:t>
            </a:r>
            <a:r>
              <a:rPr lang="ko-KR" altLang="en-US" sz="2400" b="1">
                <a:latin typeface="나눔스퀘어라운드 Regular" panose="020B0600000101010101" pitchFamily="50" charset="-127"/>
                <a:ea typeface="나눔스퀘어라운드 Regular" panose="020B0600000101010101" pitchFamily="50" charset="-127"/>
              </a:rPr>
              <a:t>┃알아보기┃</a:t>
            </a:r>
            <a:endParaRPr lang="ko-KR" altLang="en-US" sz="2400" b="1"/>
          </a:p>
        </p:txBody>
      </p:sp>
      <p:pic>
        <p:nvPicPr>
          <p:cNvPr id="15" name="그림 14">
            <a:extLst>
              <a:ext uri="{FF2B5EF4-FFF2-40B4-BE49-F238E27FC236}">
                <a16:creationId xmlns:a16="http://schemas.microsoft.com/office/drawing/2014/main" id="{4B0089BE-6358-4967-B03E-CAECD838B548}"/>
              </a:ext>
            </a:extLst>
          </p:cNvPr>
          <p:cNvPicPr>
            <a:picLocks noChangeAspect="1"/>
          </p:cNvPicPr>
          <p:nvPr/>
        </p:nvPicPr>
        <p:blipFill>
          <a:blip r:embed="rId2"/>
          <a:stretch>
            <a:fillRect/>
          </a:stretch>
        </p:blipFill>
        <p:spPr>
          <a:xfrm>
            <a:off x="259434" y="1563898"/>
            <a:ext cx="1693653" cy="2306654"/>
          </a:xfrm>
          <a:prstGeom prst="flowChartPunchedCard">
            <a:avLst/>
          </a:prstGeom>
        </p:spPr>
      </p:pic>
      <p:sp>
        <p:nvSpPr>
          <p:cNvPr id="2" name="직사각형 1">
            <a:hlinkClick r:id="rId3"/>
            <a:extLst>
              <a:ext uri="{FF2B5EF4-FFF2-40B4-BE49-F238E27FC236}">
                <a16:creationId xmlns:a16="http://schemas.microsoft.com/office/drawing/2014/main" id="{7A8838EB-0C79-4E02-A3A1-FDECAB8F40E3}"/>
              </a:ext>
            </a:extLst>
          </p:cNvPr>
          <p:cNvSpPr/>
          <p:nvPr/>
        </p:nvSpPr>
        <p:spPr>
          <a:xfrm>
            <a:off x="2091422" y="3577832"/>
            <a:ext cx="672619" cy="289122"/>
          </a:xfrm>
          <a:prstGeom prst="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700" b="1"/>
              <a:t>더 알아보기</a:t>
            </a:r>
          </a:p>
        </p:txBody>
      </p:sp>
      <p:pic>
        <p:nvPicPr>
          <p:cNvPr id="4" name="그림 3">
            <a:extLst>
              <a:ext uri="{FF2B5EF4-FFF2-40B4-BE49-F238E27FC236}">
                <a16:creationId xmlns:a16="http://schemas.microsoft.com/office/drawing/2014/main" id="{5F316FC5-EAF0-4B8B-8D0C-2FCC64C82FF2}"/>
              </a:ext>
            </a:extLst>
          </p:cNvPr>
          <p:cNvPicPr>
            <a:picLocks noChangeAspect="1"/>
          </p:cNvPicPr>
          <p:nvPr/>
        </p:nvPicPr>
        <p:blipFill>
          <a:blip r:embed="rId4"/>
          <a:stretch>
            <a:fillRect/>
          </a:stretch>
        </p:blipFill>
        <p:spPr>
          <a:xfrm>
            <a:off x="4859951" y="1327781"/>
            <a:ext cx="3581422" cy="4237175"/>
          </a:xfrm>
          <a:prstGeom prst="rect">
            <a:avLst/>
          </a:prstGeom>
        </p:spPr>
      </p:pic>
      <p:sp>
        <p:nvSpPr>
          <p:cNvPr id="16" name="TextBox 15">
            <a:extLst>
              <a:ext uri="{FF2B5EF4-FFF2-40B4-BE49-F238E27FC236}">
                <a16:creationId xmlns:a16="http://schemas.microsoft.com/office/drawing/2014/main" id="{E0BF97BB-95AA-4124-81CE-951995B1AEE0}"/>
              </a:ext>
            </a:extLst>
          </p:cNvPr>
          <p:cNvSpPr txBox="1"/>
          <p:nvPr/>
        </p:nvSpPr>
        <p:spPr>
          <a:xfrm>
            <a:off x="4959846" y="5674596"/>
            <a:ext cx="3281952" cy="246221"/>
          </a:xfrm>
          <a:prstGeom prst="rect">
            <a:avLst/>
          </a:prstGeom>
          <a:noFill/>
        </p:spPr>
        <p:txBody>
          <a:bodyPr wrap="square">
            <a:spAutoFit/>
          </a:bodyPr>
          <a:lstStyle/>
          <a:p>
            <a:r>
              <a:rPr lang="ko-KR" altLang="en-US" sz="1000">
                <a:solidFill>
                  <a:srgbClr val="00B0F0"/>
                </a:solidFill>
                <a:latin typeface="나눔스퀘어라운드 Regular" panose="020B0600000101010101" pitchFamily="50" charset="-127"/>
                <a:ea typeface="나눔스퀘어라운드 Regular" panose="020B0600000101010101" pitchFamily="50" charset="-127"/>
              </a:rPr>
              <a:t>▲</a:t>
            </a:r>
            <a:r>
              <a:rPr lang="ko-KR" altLang="en-US" sz="1000">
                <a:latin typeface="나눔스퀘어라운드 Regular" panose="020B0600000101010101" pitchFamily="50" charset="-127"/>
                <a:ea typeface="나눔스퀘어라운드 Regular" panose="020B0600000101010101" pitchFamily="50" charset="-127"/>
              </a:rPr>
              <a:t> </a:t>
            </a:r>
            <a:r>
              <a:rPr lang="ko-KR" altLang="en-US" sz="1000"/>
              <a:t>검은새(종이에 채색 목판</a:t>
            </a:r>
            <a:r>
              <a:rPr lang="en-US" altLang="ko-KR" sz="1000"/>
              <a:t>/</a:t>
            </a:r>
            <a:r>
              <a:rPr lang="ko-KR" altLang="en-US" sz="1000"/>
              <a:t>17x15</a:t>
            </a:r>
            <a:r>
              <a:rPr lang="en-US" altLang="ko-KR" sz="1000">
                <a:latin typeface="나눔스퀘어라운드 Regular" panose="020B0600000101010101" pitchFamily="50" charset="-127"/>
                <a:ea typeface="나눔스퀘어라운드 Regular" panose="020B0600000101010101" pitchFamily="50" charset="-127"/>
              </a:rPr>
              <a:t>㎝ </a:t>
            </a:r>
            <a:r>
              <a:rPr lang="en-US" altLang="ko-KR" sz="1000"/>
              <a:t>/</a:t>
            </a:r>
            <a:r>
              <a:rPr lang="ko-KR" altLang="en-US" sz="1000"/>
              <a:t>1980년 작)</a:t>
            </a:r>
          </a:p>
        </p:txBody>
      </p:sp>
      <p:sp>
        <p:nvSpPr>
          <p:cNvPr id="17" name="TextBox 16">
            <a:extLst>
              <a:ext uri="{FF2B5EF4-FFF2-40B4-BE49-F238E27FC236}">
                <a16:creationId xmlns:a16="http://schemas.microsoft.com/office/drawing/2014/main" id="{50A7461D-E3B5-42D5-BE6D-B1978D83CC8C}"/>
              </a:ext>
            </a:extLst>
          </p:cNvPr>
          <p:cNvSpPr txBox="1"/>
          <p:nvPr/>
        </p:nvSpPr>
        <p:spPr>
          <a:xfrm>
            <a:off x="8441373" y="5674595"/>
            <a:ext cx="3281952" cy="246221"/>
          </a:xfrm>
          <a:prstGeom prst="rect">
            <a:avLst/>
          </a:prstGeom>
          <a:noFill/>
        </p:spPr>
        <p:txBody>
          <a:bodyPr wrap="square">
            <a:spAutoFit/>
          </a:bodyPr>
          <a:lstStyle/>
          <a:p>
            <a:r>
              <a:rPr lang="ko-KR" altLang="en-US" sz="1000">
                <a:solidFill>
                  <a:srgbClr val="00B0F0"/>
                </a:solidFill>
                <a:latin typeface="나눔스퀘어라운드 Regular" panose="020B0600000101010101" pitchFamily="50" charset="-127"/>
                <a:ea typeface="나눔스퀘어라운드 Regular" panose="020B0600000101010101" pitchFamily="50" charset="-127"/>
              </a:rPr>
              <a:t>▲</a:t>
            </a:r>
            <a:r>
              <a:rPr lang="ko-KR" altLang="en-US" sz="1000">
                <a:latin typeface="나눔스퀘어라운드 Regular" panose="020B0600000101010101" pitchFamily="50" charset="-127"/>
                <a:ea typeface="나눔스퀘어라운드 Regular" panose="020B0600000101010101" pitchFamily="50" charset="-127"/>
              </a:rPr>
              <a:t> 칼노래</a:t>
            </a:r>
            <a:r>
              <a:rPr lang="ko-KR" altLang="en-US" sz="1000"/>
              <a:t>(광목에 목판 채색</a:t>
            </a:r>
            <a:r>
              <a:rPr lang="en-US" altLang="ko-KR" sz="1000"/>
              <a:t>/32.2x25.5</a:t>
            </a:r>
            <a:r>
              <a:rPr lang="en-US" altLang="ko-KR" sz="1000">
                <a:latin typeface="나눔스퀘어라운드 Regular" panose="020B0600000101010101" pitchFamily="50" charset="-127"/>
                <a:ea typeface="나눔스퀘어라운드 Regular" panose="020B0600000101010101" pitchFamily="50" charset="-127"/>
              </a:rPr>
              <a:t>㎝</a:t>
            </a:r>
            <a:r>
              <a:rPr lang="en-US" altLang="ko-KR" sz="1000"/>
              <a:t>/1985</a:t>
            </a:r>
            <a:r>
              <a:rPr lang="ko-KR" altLang="en-US" sz="1000"/>
              <a:t>년 작</a:t>
            </a:r>
            <a:r>
              <a:rPr lang="en-US" altLang="ko-KR" sz="1000"/>
              <a:t>)</a:t>
            </a:r>
            <a:endParaRPr lang="ko-KR" altLang="en-US" sz="1000"/>
          </a:p>
        </p:txBody>
      </p:sp>
      <p:pic>
        <p:nvPicPr>
          <p:cNvPr id="18" name="그림 17">
            <a:extLst>
              <a:ext uri="{FF2B5EF4-FFF2-40B4-BE49-F238E27FC236}">
                <a16:creationId xmlns:a16="http://schemas.microsoft.com/office/drawing/2014/main" id="{2674E625-7F2F-4795-8D2E-A1287B546251}"/>
              </a:ext>
            </a:extLst>
          </p:cNvPr>
          <p:cNvPicPr>
            <a:picLocks noChangeAspect="1"/>
          </p:cNvPicPr>
          <p:nvPr/>
        </p:nvPicPr>
        <p:blipFill rotWithShape="1">
          <a:blip r:embed="rId5"/>
          <a:srcRect b="1176"/>
          <a:stretch/>
        </p:blipFill>
        <p:spPr>
          <a:xfrm>
            <a:off x="8625125" y="1428471"/>
            <a:ext cx="3219899" cy="4001058"/>
          </a:xfrm>
          <a:prstGeom prst="rect">
            <a:avLst/>
          </a:prstGeom>
        </p:spPr>
      </p:pic>
    </p:spTree>
    <p:extLst>
      <p:ext uri="{BB962C8B-B14F-4D97-AF65-F5344CB8AC3E}">
        <p14:creationId xmlns:p14="http://schemas.microsoft.com/office/powerpoint/2010/main" val="394137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0D94AE-F8FD-4D54-A473-FB1ACF1EA65B}"/>
              </a:ext>
            </a:extLst>
          </p:cNvPr>
          <p:cNvSpPr txBox="1"/>
          <p:nvPr/>
        </p:nvSpPr>
        <p:spPr>
          <a:xfrm>
            <a:off x="85209" y="-184120"/>
            <a:ext cx="725496" cy="1446550"/>
          </a:xfrm>
          <a:prstGeom prst="rect">
            <a:avLst/>
          </a:prstGeom>
          <a:noFill/>
        </p:spPr>
        <p:txBody>
          <a:bodyPr wrap="square" rtlCol="0">
            <a:spAutoFit/>
          </a:bodyPr>
          <a:lstStyle/>
          <a:p>
            <a:r>
              <a:rPr lang="en-US" altLang="ko-KR" sz="8800">
                <a:ln w="12700">
                  <a:solidFill>
                    <a:srgbClr val="00B0F0"/>
                  </a:solidFill>
                </a:ln>
                <a:solidFill>
                  <a:schemeClr val="bg1"/>
                </a:solidFill>
                <a:latin typeface="Arial Black" panose="020B0A04020102020204" pitchFamily="34" charset="0"/>
              </a:rPr>
              <a:t>“</a:t>
            </a:r>
            <a:endParaRPr lang="ko-KR" altLang="en-US" sz="8800">
              <a:ln w="12700">
                <a:solidFill>
                  <a:srgbClr val="00B0F0"/>
                </a:solidFill>
              </a:ln>
              <a:solidFill>
                <a:schemeClr val="bg1"/>
              </a:solidFill>
              <a:latin typeface="Arial Black" panose="020B0A04020102020204" pitchFamily="34" charset="0"/>
            </a:endParaRPr>
          </a:p>
        </p:txBody>
      </p:sp>
      <p:sp>
        <p:nvSpPr>
          <p:cNvPr id="5" name="TextBox 4">
            <a:extLst>
              <a:ext uri="{FF2B5EF4-FFF2-40B4-BE49-F238E27FC236}">
                <a16:creationId xmlns:a16="http://schemas.microsoft.com/office/drawing/2014/main" id="{69ABD94C-6A76-46A3-A389-6E379C8E3E7F}"/>
              </a:ext>
            </a:extLst>
          </p:cNvPr>
          <p:cNvSpPr txBox="1"/>
          <p:nvPr/>
        </p:nvSpPr>
        <p:spPr>
          <a:xfrm>
            <a:off x="884971" y="0"/>
            <a:ext cx="4968027" cy="830997"/>
          </a:xfrm>
          <a:prstGeom prst="rect">
            <a:avLst/>
          </a:prstGeom>
          <a:noFill/>
        </p:spPr>
        <p:txBody>
          <a:bodyPr wrap="none" rtlCol="0">
            <a:spAutoFit/>
          </a:bodyPr>
          <a:lstStyle/>
          <a:p>
            <a:r>
              <a:rPr lang="ko-KR" altLang="en-US" sz="4800">
                <a:latin typeface="나눔스퀘어라운드 ExtraBold" panose="020B0600000101010101" pitchFamily="50" charset="-127"/>
                <a:ea typeface="나눔스퀘어라운드 ExtraBold" panose="020B0600000101010101" pitchFamily="50" charset="-127"/>
              </a:rPr>
              <a:t>판화의 유형별 특징</a:t>
            </a:r>
          </a:p>
        </p:txBody>
      </p:sp>
      <p:graphicFrame>
        <p:nvGraphicFramePr>
          <p:cNvPr id="6" name="표 6">
            <a:extLst>
              <a:ext uri="{FF2B5EF4-FFF2-40B4-BE49-F238E27FC236}">
                <a16:creationId xmlns:a16="http://schemas.microsoft.com/office/drawing/2014/main" id="{5A23F66A-0345-480A-8893-F97D45DD10D1}"/>
              </a:ext>
            </a:extLst>
          </p:cNvPr>
          <p:cNvGraphicFramePr>
            <a:graphicFrameLocks noGrp="1"/>
          </p:cNvGraphicFramePr>
          <p:nvPr>
            <p:extLst>
              <p:ext uri="{D42A27DB-BD31-4B8C-83A1-F6EECF244321}">
                <p14:modId xmlns:p14="http://schemas.microsoft.com/office/powerpoint/2010/main" val="2320786221"/>
              </p:ext>
            </p:extLst>
          </p:nvPr>
        </p:nvGraphicFramePr>
        <p:xfrm>
          <a:off x="195309" y="1262430"/>
          <a:ext cx="11798423" cy="5147248"/>
        </p:xfrm>
        <a:graphic>
          <a:graphicData uri="http://schemas.openxmlformats.org/drawingml/2006/table">
            <a:tbl>
              <a:tblPr firstRow="1" bandRow="1">
                <a:tableStyleId>{5C22544A-7EE6-4342-B048-85BDC9FD1C3A}</a:tableStyleId>
              </a:tblPr>
              <a:tblGrid>
                <a:gridCol w="627189">
                  <a:extLst>
                    <a:ext uri="{9D8B030D-6E8A-4147-A177-3AD203B41FA5}">
                      <a16:colId xmlns:a16="http://schemas.microsoft.com/office/drawing/2014/main" val="444321127"/>
                    </a:ext>
                  </a:extLst>
                </a:gridCol>
                <a:gridCol w="2726908">
                  <a:extLst>
                    <a:ext uri="{9D8B030D-6E8A-4147-A177-3AD203B41FA5}">
                      <a16:colId xmlns:a16="http://schemas.microsoft.com/office/drawing/2014/main" val="1169594660"/>
                    </a:ext>
                  </a:extLst>
                </a:gridCol>
                <a:gridCol w="3281379">
                  <a:extLst>
                    <a:ext uri="{9D8B030D-6E8A-4147-A177-3AD203B41FA5}">
                      <a16:colId xmlns:a16="http://schemas.microsoft.com/office/drawing/2014/main" val="2380806635"/>
                    </a:ext>
                  </a:extLst>
                </a:gridCol>
                <a:gridCol w="2699640">
                  <a:extLst>
                    <a:ext uri="{9D8B030D-6E8A-4147-A177-3AD203B41FA5}">
                      <a16:colId xmlns:a16="http://schemas.microsoft.com/office/drawing/2014/main" val="2198269134"/>
                    </a:ext>
                  </a:extLst>
                </a:gridCol>
                <a:gridCol w="2463307">
                  <a:extLst>
                    <a:ext uri="{9D8B030D-6E8A-4147-A177-3AD203B41FA5}">
                      <a16:colId xmlns:a16="http://schemas.microsoft.com/office/drawing/2014/main" val="194597710"/>
                    </a:ext>
                  </a:extLst>
                </a:gridCol>
              </a:tblGrid>
              <a:tr h="349500">
                <a:tc>
                  <a:txBody>
                    <a:bodyPr/>
                    <a:lstStyle/>
                    <a:p>
                      <a:pPr algn="ctr" latinLnBrk="1"/>
                      <a:r>
                        <a:rPr lang="ko-KR" altLang="en-US" sz="1400">
                          <a:solidFill>
                            <a:schemeClr val="tx1"/>
                          </a:solidFill>
                          <a:latin typeface="나눔스퀘어라운드 Regular" panose="020B0600000101010101" pitchFamily="50" charset="-127"/>
                          <a:ea typeface="나눔스퀘어라운드 Regular" panose="020B0600000101010101" pitchFamily="50" charset="-127"/>
                        </a:rPr>
                        <a:t>구분</a:t>
                      </a:r>
                    </a:p>
                  </a:txBody>
                  <a:tcPr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3FCFF"/>
                    </a:solidFill>
                  </a:tcPr>
                </a:tc>
                <a:tc>
                  <a:txBody>
                    <a:bodyPr/>
                    <a:lstStyle/>
                    <a:p>
                      <a:pPr algn="ctr" latinLnBrk="1"/>
                      <a:r>
                        <a:rPr lang="ko-KR" altLang="en-US">
                          <a:solidFill>
                            <a:schemeClr val="tx1"/>
                          </a:solidFill>
                          <a:latin typeface="나눔스퀘어라운드 Regular" panose="020B0600000101010101" pitchFamily="50" charset="-127"/>
                          <a:ea typeface="나눔스퀘어라운드 Regular" panose="020B0600000101010101" pitchFamily="50" charset="-127"/>
                        </a:rPr>
                        <a:t>볼록 판화</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3FCFF"/>
                    </a:solidFill>
                  </a:tcPr>
                </a:tc>
                <a:tc>
                  <a:txBody>
                    <a:bodyPr/>
                    <a:lstStyle/>
                    <a:p>
                      <a:pPr algn="ctr" latinLnBrk="1"/>
                      <a:r>
                        <a:rPr lang="ko-KR" altLang="en-US">
                          <a:solidFill>
                            <a:schemeClr val="tx1"/>
                          </a:solidFill>
                          <a:latin typeface="나눔스퀘어라운드 Regular" panose="020B0600000101010101" pitchFamily="50" charset="-127"/>
                          <a:ea typeface="나눔스퀘어라운드 Regular" panose="020B0600000101010101" pitchFamily="50" charset="-127"/>
                        </a:rPr>
                        <a:t>오목 판화</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3FCFF"/>
                    </a:solidFill>
                  </a:tcPr>
                </a:tc>
                <a:tc>
                  <a:txBody>
                    <a:bodyPr/>
                    <a:lstStyle/>
                    <a:p>
                      <a:pPr algn="ctr" latinLnBrk="1"/>
                      <a:r>
                        <a:rPr lang="ko-KR" altLang="en-US">
                          <a:solidFill>
                            <a:schemeClr val="tx1"/>
                          </a:solidFill>
                          <a:latin typeface="나눔스퀘어라운드 Regular" panose="020B0600000101010101" pitchFamily="50" charset="-127"/>
                          <a:ea typeface="나눔스퀘어라운드 Regular" panose="020B0600000101010101" pitchFamily="50" charset="-127"/>
                        </a:rPr>
                        <a:t>평판화</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3FCFF"/>
                    </a:solidFill>
                  </a:tcPr>
                </a:tc>
                <a:tc>
                  <a:txBody>
                    <a:bodyPr/>
                    <a:lstStyle/>
                    <a:p>
                      <a:pPr algn="ctr" latinLnBrk="1"/>
                      <a:r>
                        <a:rPr lang="ko-KR" altLang="en-US">
                          <a:solidFill>
                            <a:schemeClr val="tx1"/>
                          </a:solidFill>
                          <a:latin typeface="나눔스퀘어라운드 Regular" panose="020B0600000101010101" pitchFamily="50" charset="-127"/>
                          <a:ea typeface="나눔스퀘어라운드 Regular" panose="020B0600000101010101" pitchFamily="50" charset="-127"/>
                        </a:rPr>
                        <a:t>공판화</a:t>
                      </a: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3FCFF"/>
                    </a:solidFill>
                  </a:tcPr>
                </a:tc>
                <a:extLst>
                  <a:ext uri="{0D108BD9-81ED-4DB2-BD59-A6C34878D82A}">
                    <a16:rowId xmlns:a16="http://schemas.microsoft.com/office/drawing/2014/main" val="2363128476"/>
                  </a:ext>
                </a:extLst>
              </a:tr>
              <a:tr h="1231736">
                <a:tc>
                  <a:txBody>
                    <a:bodyPr/>
                    <a:lstStyle/>
                    <a:p>
                      <a:pPr algn="ctr" latinLnBrk="1"/>
                      <a:r>
                        <a:rPr lang="ko-KR" altLang="en-US" sz="1400" b="1">
                          <a:solidFill>
                            <a:schemeClr val="tx1"/>
                          </a:solidFill>
                          <a:latin typeface="나눔스퀘어라운드 Regular" panose="020B0600000101010101" pitchFamily="50" charset="-127"/>
                          <a:ea typeface="나눔스퀘어라운드 Regular" panose="020B0600000101010101" pitchFamily="50" charset="-127"/>
                        </a:rPr>
                        <a:t>작품</a:t>
                      </a:r>
                    </a:p>
                  </a:txBody>
                  <a:tcPr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CF3"/>
                    </a:solidFill>
                  </a:tcPr>
                </a:tc>
                <a:tc>
                  <a:txBody>
                    <a:bodyPr/>
                    <a:lstStyle/>
                    <a:p>
                      <a:pPr algn="ctr" latinLnBrk="1"/>
                      <a:endParaRPr lang="ko-KR" altLang="en-US">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latinLnBrk="1"/>
                      <a:endParaRPr lang="ko-KR" altLang="en-US">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latinLnBrk="1"/>
                      <a:endParaRPr lang="ko-KR" altLang="en-US">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latinLnBrk="1"/>
                      <a:endParaRPr lang="ko-KR" altLang="en-US">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16152434"/>
                  </a:ext>
                </a:extLst>
              </a:tr>
              <a:tr h="1433558">
                <a:tc>
                  <a:txBody>
                    <a:bodyPr/>
                    <a:lstStyle/>
                    <a:p>
                      <a:pPr algn="ctr" latinLnBrk="1"/>
                      <a:r>
                        <a:rPr lang="ko-KR" altLang="en-US" sz="1400" b="1">
                          <a:solidFill>
                            <a:schemeClr val="tx1"/>
                          </a:solidFill>
                          <a:latin typeface="나눔스퀘어라운드 Regular" panose="020B0600000101010101" pitchFamily="50" charset="-127"/>
                          <a:ea typeface="나눔스퀘어라운드 Regular" panose="020B0600000101010101" pitchFamily="50" charset="-127"/>
                        </a:rPr>
                        <a:t>원리</a:t>
                      </a:r>
                    </a:p>
                  </a:txBody>
                  <a:tcPr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CF3"/>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200">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latinLnBrk="1"/>
                      <a:endParaRPr lang="ko-KR" altLang="en-US">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latinLnBrk="1"/>
                      <a:endParaRPr lang="ko-KR" altLang="en-US">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latinLnBrk="1"/>
                      <a:endParaRPr lang="ko-KR" altLang="en-US">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06661506"/>
                  </a:ext>
                </a:extLst>
              </a:tr>
              <a:tr h="487774">
                <a:tc>
                  <a:txBody>
                    <a:bodyPr/>
                    <a:lstStyle/>
                    <a:p>
                      <a:pPr algn="ctr" latinLnBrk="1"/>
                      <a:r>
                        <a:rPr lang="ko-KR" altLang="en-US" sz="1400" b="1">
                          <a:solidFill>
                            <a:schemeClr val="tx1"/>
                          </a:solidFill>
                          <a:latin typeface="나눔스퀘어라운드 Regular" panose="020B0600000101010101" pitchFamily="50" charset="-127"/>
                          <a:ea typeface="나눔스퀘어라운드 Regular" panose="020B0600000101010101" pitchFamily="50" charset="-127"/>
                        </a:rPr>
                        <a:t>표현 기법</a:t>
                      </a:r>
                    </a:p>
                  </a:txBody>
                  <a:tcPr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CF3"/>
                    </a:solidFill>
                  </a:tcPr>
                </a:tc>
                <a:tc>
                  <a:txBody>
                    <a:bodyPr/>
                    <a:lstStyle/>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목판화</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고무 판화</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직판화</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지판화</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리놀륨 판화</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직접법</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인그레이빙</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메조틴트</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드라이포인트</a:t>
                      </a:r>
                      <a:endParaRPr lang="en-US" altLang="ko-KR" sz="1200">
                        <a:solidFill>
                          <a:schemeClr val="tx1"/>
                        </a:solidFill>
                        <a:latin typeface="나눔스퀘어라운드 Regular" panose="020B0600000101010101" pitchFamily="50" charset="-127"/>
                        <a:ea typeface="나눔스퀘어라운드 Regular" panose="020B0600000101010101" pitchFamily="50" charset="-127"/>
                      </a:endParaRP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간접법</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에칭</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에쿼틴트</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just" latinLnBrk="1"/>
                      <a:r>
                        <a:rPr lang="ko-KR" altLang="en-US" sz="1100">
                          <a:solidFill>
                            <a:schemeClr val="tx1"/>
                          </a:solidFill>
                          <a:latin typeface="나눔스퀘어라운드 Regular" panose="020B0600000101010101" pitchFamily="50" charset="-127"/>
                          <a:ea typeface="나눔스퀘어라운드 Regular" panose="020B0600000101010101" pitchFamily="50" charset="-127"/>
                        </a:rPr>
                        <a:t>석판화</a:t>
                      </a:r>
                      <a:r>
                        <a:rPr lang="en-US" altLang="ko-KR" sz="11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100">
                          <a:solidFill>
                            <a:schemeClr val="tx1"/>
                          </a:solidFill>
                          <a:latin typeface="나눔스퀘어라운드 Regular" panose="020B0600000101010101" pitchFamily="50" charset="-127"/>
                          <a:ea typeface="나눔스퀘어라운드 Regular" panose="020B0600000101010101" pitchFamily="50" charset="-127"/>
                        </a:rPr>
                        <a:t>모노타이프</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just" latinLnBrk="1"/>
                      <a:r>
                        <a:rPr lang="ko-KR" altLang="en-US" sz="1100">
                          <a:solidFill>
                            <a:schemeClr val="tx1"/>
                          </a:solidFill>
                          <a:latin typeface="나눔스퀘어라운드 Regular" panose="020B0600000101010101" pitchFamily="50" charset="-127"/>
                          <a:ea typeface="나눔스퀘어라운드 Regular" panose="020B0600000101010101" pitchFamily="50" charset="-127"/>
                        </a:rPr>
                        <a:t>스텐실</a:t>
                      </a:r>
                      <a:r>
                        <a:rPr lang="en-US" altLang="ko-KR" sz="11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100">
                          <a:solidFill>
                            <a:schemeClr val="tx1"/>
                          </a:solidFill>
                          <a:latin typeface="나눔스퀘어라운드 Regular" panose="020B0600000101010101" pitchFamily="50" charset="-127"/>
                          <a:ea typeface="나눔스퀘어라운드 Regular" panose="020B0600000101010101" pitchFamily="50" charset="-127"/>
                        </a:rPr>
                        <a:t>실크 스크린</a:t>
                      </a: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76263659"/>
                  </a:ext>
                </a:extLst>
              </a:tr>
              <a:tr h="1598034">
                <a:tc>
                  <a:txBody>
                    <a:bodyPr/>
                    <a:lstStyle/>
                    <a:p>
                      <a:pPr algn="ctr" latinLnBrk="1"/>
                      <a:r>
                        <a:rPr lang="ko-KR" altLang="en-US" sz="1400" b="1">
                          <a:solidFill>
                            <a:schemeClr val="tx1"/>
                          </a:solidFill>
                          <a:latin typeface="나눔스퀘어라운드 Regular" panose="020B0600000101010101" pitchFamily="50" charset="-127"/>
                          <a:ea typeface="나눔스퀘어라운드 Regular" panose="020B0600000101010101" pitchFamily="50" charset="-127"/>
                        </a:rPr>
                        <a:t>특징</a:t>
                      </a:r>
                    </a:p>
                  </a:txBody>
                  <a:tcPr anchor="ctr">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CF3"/>
                    </a:solidFill>
                  </a:tcPr>
                </a:tc>
                <a:tc>
                  <a:txBody>
                    <a:bodyPr/>
                    <a:lstStyle/>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①형태가 단순</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②조각칼에 의한 칼자국의 멋과흔적이 나타남</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a:t>
                      </a:r>
                    </a:p>
                    <a:p>
                      <a:pPr algn="just" latinLnBrk="1"/>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③</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흑백 대비가 선명</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④다양하고 섬세한 색채 표현과세밀하고 정교한 표현이 어려움</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a:t>
                      </a:r>
                      <a:endParaRPr lang="ko-KR" altLang="en-US" sz="1200">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① 세밀하고 날카로운 선과 섬세한 표현</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명암 표현이 가능</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② 제작 과정이 복잡</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③ 재료 사용의 숙련도가 필요</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④ 비용이 많이 들고 수정이 어려움</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a:t>
                      </a:r>
                      <a:endParaRPr lang="ko-KR" altLang="en-US" sz="1200">
                        <a:solidFill>
                          <a:schemeClr val="tx1"/>
                        </a:solidFill>
                        <a:latin typeface="나눔스퀘어라운드 Regular" panose="020B0600000101010101" pitchFamily="50" charset="-127"/>
                        <a:ea typeface="나눔스퀘어라운드 Regular" panose="020B0600000101010101" pitchFamily="50" charset="-127"/>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①농담 효과</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붓의 터치 표현이가능</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②직접 그린 그림과 가장 느낌이 비슷</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③물과 기름이 반발하는 원리이용</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① 제판 이미지와 인쇄 이미지의 좌우가 바뀌지 않음</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a:t>
                      </a:r>
                    </a:p>
                    <a:p>
                      <a:pPr algn="just" latinLnBrk="1"/>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②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제작이 간편해 실생활에 많이</a:t>
                      </a:r>
                      <a:r>
                        <a:rPr lang="en-US" altLang="ko-KR" sz="1200">
                          <a:solidFill>
                            <a:schemeClr val="tx1"/>
                          </a:solidFill>
                          <a:latin typeface="나눔스퀘어라운드 Regular" panose="020B0600000101010101" pitchFamily="50" charset="-127"/>
                          <a:ea typeface="나눔스퀘어라운드 Regular" panose="020B0600000101010101" pitchFamily="50" charset="-127"/>
                        </a:rPr>
                        <a:t> </a:t>
                      </a: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사용</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③ 다양한 재료에 인쇄 가능</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④ 단순한 형태와 명확한 윤곽선</a:t>
                      </a:r>
                    </a:p>
                    <a:p>
                      <a:pPr algn="just" latinLnBrk="1"/>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⑤ 제한적인 색채 </a:t>
                      </a: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62727423"/>
                  </a:ext>
                </a:extLst>
              </a:tr>
            </a:tbl>
          </a:graphicData>
        </a:graphic>
      </p:graphicFrame>
      <p:pic>
        <p:nvPicPr>
          <p:cNvPr id="8" name="그림 7">
            <a:extLst>
              <a:ext uri="{FF2B5EF4-FFF2-40B4-BE49-F238E27FC236}">
                <a16:creationId xmlns:a16="http://schemas.microsoft.com/office/drawing/2014/main" id="{DD3F1DD5-D761-484A-842C-625A25F68EE3}"/>
              </a:ext>
            </a:extLst>
          </p:cNvPr>
          <p:cNvPicPr>
            <a:picLocks noChangeAspect="1"/>
          </p:cNvPicPr>
          <p:nvPr/>
        </p:nvPicPr>
        <p:blipFill>
          <a:blip r:embed="rId2"/>
          <a:stretch>
            <a:fillRect/>
          </a:stretch>
        </p:blipFill>
        <p:spPr>
          <a:xfrm>
            <a:off x="1547039" y="1660621"/>
            <a:ext cx="1465303" cy="1139197"/>
          </a:xfrm>
          <a:prstGeom prst="rect">
            <a:avLst/>
          </a:prstGeom>
        </p:spPr>
      </p:pic>
      <p:pic>
        <p:nvPicPr>
          <p:cNvPr id="10" name="그림 9">
            <a:extLst>
              <a:ext uri="{FF2B5EF4-FFF2-40B4-BE49-F238E27FC236}">
                <a16:creationId xmlns:a16="http://schemas.microsoft.com/office/drawing/2014/main" id="{1E1DDAE8-B256-49D5-B413-F1E5FB3750EC}"/>
              </a:ext>
            </a:extLst>
          </p:cNvPr>
          <p:cNvPicPr>
            <a:picLocks noChangeAspect="1"/>
          </p:cNvPicPr>
          <p:nvPr/>
        </p:nvPicPr>
        <p:blipFill>
          <a:blip r:embed="rId3"/>
          <a:stretch>
            <a:fillRect/>
          </a:stretch>
        </p:blipFill>
        <p:spPr>
          <a:xfrm>
            <a:off x="2149951" y="3138098"/>
            <a:ext cx="1283551" cy="953831"/>
          </a:xfrm>
          <a:prstGeom prst="rect">
            <a:avLst/>
          </a:prstGeom>
        </p:spPr>
      </p:pic>
      <p:sp>
        <p:nvSpPr>
          <p:cNvPr id="12" name="TextBox 11">
            <a:extLst>
              <a:ext uri="{FF2B5EF4-FFF2-40B4-BE49-F238E27FC236}">
                <a16:creationId xmlns:a16="http://schemas.microsoft.com/office/drawing/2014/main" id="{BDA06157-EC04-444F-9431-462A13D77D43}"/>
              </a:ext>
            </a:extLst>
          </p:cNvPr>
          <p:cNvSpPr txBox="1"/>
          <p:nvPr/>
        </p:nvSpPr>
        <p:spPr>
          <a:xfrm>
            <a:off x="1122361" y="3180488"/>
            <a:ext cx="1027590" cy="830997"/>
          </a:xfrm>
          <a:prstGeom prst="rect">
            <a:avLst/>
          </a:prstGeom>
          <a:noFill/>
        </p:spPr>
        <p:txBody>
          <a:bodyPr wrap="square">
            <a:spAutoFit/>
          </a:bodyPr>
          <a:lstStyle/>
          <a:p>
            <a:pPr marL="0" marR="0" lvl="0" indent="0" defTabSz="914400" rtl="0" eaLnBrk="1" fontAlgn="auto" latinLnBrk="1" hangingPunct="1">
              <a:lnSpc>
                <a:spcPct val="100000"/>
              </a:lnSpc>
              <a:spcBef>
                <a:spcPts val="0"/>
              </a:spcBef>
              <a:spcAft>
                <a:spcPts val="0"/>
              </a:spcAft>
              <a:buClrTx/>
              <a:buSzTx/>
              <a:buFontTx/>
              <a:buNone/>
              <a:tabLst/>
              <a:defRPr/>
            </a:pPr>
            <a:r>
              <a:rPr lang="ko-KR" altLang="en-US" sz="1200">
                <a:solidFill>
                  <a:schemeClr val="tx1"/>
                </a:solidFill>
                <a:latin typeface="나눔스퀘어라운드 Regular" panose="020B0600000101010101" pitchFamily="50" charset="-127"/>
                <a:ea typeface="나눔스퀘어라운드 Regular" panose="020B0600000101010101" pitchFamily="50" charset="-127"/>
              </a:rPr>
              <a:t>판의 볼록한 면에 잉크를 묻혀 찍는 방법</a:t>
            </a:r>
          </a:p>
        </p:txBody>
      </p:sp>
      <p:pic>
        <p:nvPicPr>
          <p:cNvPr id="14" name="그림 13">
            <a:extLst>
              <a:ext uri="{FF2B5EF4-FFF2-40B4-BE49-F238E27FC236}">
                <a16:creationId xmlns:a16="http://schemas.microsoft.com/office/drawing/2014/main" id="{AD9CC23E-1691-46DA-A62F-16ED044F96F0}"/>
              </a:ext>
            </a:extLst>
          </p:cNvPr>
          <p:cNvPicPr>
            <a:picLocks noChangeAspect="1"/>
          </p:cNvPicPr>
          <p:nvPr/>
        </p:nvPicPr>
        <p:blipFill>
          <a:blip r:embed="rId4"/>
          <a:stretch>
            <a:fillRect/>
          </a:stretch>
        </p:blipFill>
        <p:spPr>
          <a:xfrm>
            <a:off x="4508706" y="1678423"/>
            <a:ext cx="1465303" cy="1147527"/>
          </a:xfrm>
          <a:prstGeom prst="rect">
            <a:avLst/>
          </a:prstGeom>
        </p:spPr>
      </p:pic>
      <p:sp>
        <p:nvSpPr>
          <p:cNvPr id="16" name="TextBox 15">
            <a:extLst>
              <a:ext uri="{FF2B5EF4-FFF2-40B4-BE49-F238E27FC236}">
                <a16:creationId xmlns:a16="http://schemas.microsoft.com/office/drawing/2014/main" id="{BFD9A921-441D-47E6-A493-CFDBFC66695E}"/>
              </a:ext>
            </a:extLst>
          </p:cNvPr>
          <p:cNvSpPr txBox="1"/>
          <p:nvPr/>
        </p:nvSpPr>
        <p:spPr>
          <a:xfrm>
            <a:off x="3574071" y="3060447"/>
            <a:ext cx="1710213" cy="830997"/>
          </a:xfrm>
          <a:prstGeom prst="rect">
            <a:avLst/>
          </a:prstGeom>
          <a:noFill/>
        </p:spPr>
        <p:txBody>
          <a:bodyPr wrap="square">
            <a:spAutoFit/>
          </a:bodyPr>
          <a:lstStyle/>
          <a:p>
            <a:r>
              <a:rPr lang="ko-KR" altLang="en-US" sz="1200">
                <a:latin typeface="나눔스퀘어라운드 Regular" panose="020B0600000101010101" pitchFamily="50" charset="-127"/>
                <a:ea typeface="나눔스퀘어라운드 Regular" panose="020B0600000101010101" pitchFamily="50" charset="-127"/>
              </a:rPr>
              <a:t>판의 오목하게 들어간 부분에 잉크를 채워 프레스기의 압력을 이용해 종이에 찍어내는 방법</a:t>
            </a:r>
          </a:p>
        </p:txBody>
      </p:sp>
      <p:pic>
        <p:nvPicPr>
          <p:cNvPr id="18" name="그림 17">
            <a:extLst>
              <a:ext uri="{FF2B5EF4-FFF2-40B4-BE49-F238E27FC236}">
                <a16:creationId xmlns:a16="http://schemas.microsoft.com/office/drawing/2014/main" id="{89A5020E-C45B-4308-A762-A58E0E8A1763}"/>
              </a:ext>
            </a:extLst>
          </p:cNvPr>
          <p:cNvPicPr>
            <a:picLocks noChangeAspect="1"/>
          </p:cNvPicPr>
          <p:nvPr/>
        </p:nvPicPr>
        <p:blipFill>
          <a:blip r:embed="rId5"/>
          <a:stretch>
            <a:fillRect/>
          </a:stretch>
        </p:blipFill>
        <p:spPr>
          <a:xfrm>
            <a:off x="5312381" y="3068126"/>
            <a:ext cx="1290674" cy="899189"/>
          </a:xfrm>
          <a:prstGeom prst="rect">
            <a:avLst/>
          </a:prstGeom>
        </p:spPr>
      </p:pic>
      <p:pic>
        <p:nvPicPr>
          <p:cNvPr id="20" name="그림 19">
            <a:extLst>
              <a:ext uri="{FF2B5EF4-FFF2-40B4-BE49-F238E27FC236}">
                <a16:creationId xmlns:a16="http://schemas.microsoft.com/office/drawing/2014/main" id="{D5231ECA-B168-4FBA-9AB3-42CC12357096}"/>
              </a:ext>
            </a:extLst>
          </p:cNvPr>
          <p:cNvPicPr>
            <a:picLocks noChangeAspect="1"/>
          </p:cNvPicPr>
          <p:nvPr/>
        </p:nvPicPr>
        <p:blipFill>
          <a:blip r:embed="rId6"/>
          <a:stretch>
            <a:fillRect/>
          </a:stretch>
        </p:blipFill>
        <p:spPr>
          <a:xfrm>
            <a:off x="8235773" y="3060447"/>
            <a:ext cx="1172933" cy="902218"/>
          </a:xfrm>
          <a:prstGeom prst="rect">
            <a:avLst/>
          </a:prstGeom>
        </p:spPr>
      </p:pic>
      <p:pic>
        <p:nvPicPr>
          <p:cNvPr id="22" name="그림 21">
            <a:extLst>
              <a:ext uri="{FF2B5EF4-FFF2-40B4-BE49-F238E27FC236}">
                <a16:creationId xmlns:a16="http://schemas.microsoft.com/office/drawing/2014/main" id="{4816AEF0-1FB8-4BCE-B241-9F1AF2F737E7}"/>
              </a:ext>
            </a:extLst>
          </p:cNvPr>
          <p:cNvPicPr>
            <a:picLocks noChangeAspect="1"/>
          </p:cNvPicPr>
          <p:nvPr/>
        </p:nvPicPr>
        <p:blipFill>
          <a:blip r:embed="rId7"/>
          <a:stretch>
            <a:fillRect/>
          </a:stretch>
        </p:blipFill>
        <p:spPr>
          <a:xfrm>
            <a:off x="7167200" y="1714227"/>
            <a:ext cx="1426924" cy="1111723"/>
          </a:xfrm>
          <a:prstGeom prst="rect">
            <a:avLst/>
          </a:prstGeom>
        </p:spPr>
      </p:pic>
      <p:sp>
        <p:nvSpPr>
          <p:cNvPr id="24" name="TextBox 23">
            <a:extLst>
              <a:ext uri="{FF2B5EF4-FFF2-40B4-BE49-F238E27FC236}">
                <a16:creationId xmlns:a16="http://schemas.microsoft.com/office/drawing/2014/main" id="{906B7DEA-138A-4F80-8373-1A25863EFD04}"/>
              </a:ext>
            </a:extLst>
          </p:cNvPr>
          <p:cNvSpPr txBox="1"/>
          <p:nvPr/>
        </p:nvSpPr>
        <p:spPr>
          <a:xfrm>
            <a:off x="6823074" y="3131593"/>
            <a:ext cx="1426925" cy="830997"/>
          </a:xfrm>
          <a:prstGeom prst="rect">
            <a:avLst/>
          </a:prstGeom>
          <a:noFill/>
        </p:spPr>
        <p:txBody>
          <a:bodyPr wrap="square">
            <a:spAutoFit/>
          </a:bodyPr>
          <a:lstStyle/>
          <a:p>
            <a:r>
              <a:rPr lang="ko-KR" altLang="en-US" sz="1200">
                <a:latin typeface="나눔스퀘어라운드 Regular" panose="020B0600000101010101" pitchFamily="50" charset="-127"/>
                <a:ea typeface="나눔스퀘어라운드 Regular" panose="020B0600000101010101" pitchFamily="50" charset="-127"/>
              </a:rPr>
              <a:t>판에 새기는 과정 없이 판 면에 직접 그림을 그린 뒤, 종이에 찍어내는 방법</a:t>
            </a:r>
          </a:p>
        </p:txBody>
      </p:sp>
      <p:pic>
        <p:nvPicPr>
          <p:cNvPr id="26" name="그림 25">
            <a:extLst>
              <a:ext uri="{FF2B5EF4-FFF2-40B4-BE49-F238E27FC236}">
                <a16:creationId xmlns:a16="http://schemas.microsoft.com/office/drawing/2014/main" id="{0E18B46A-49F8-4A4A-8FB3-B3B62C4EA773}"/>
              </a:ext>
            </a:extLst>
          </p:cNvPr>
          <p:cNvPicPr>
            <a:picLocks noChangeAspect="1"/>
          </p:cNvPicPr>
          <p:nvPr/>
        </p:nvPicPr>
        <p:blipFill>
          <a:blip r:embed="rId8"/>
          <a:stretch>
            <a:fillRect/>
          </a:stretch>
        </p:blipFill>
        <p:spPr>
          <a:xfrm>
            <a:off x="9876092" y="1678423"/>
            <a:ext cx="1422665" cy="1111723"/>
          </a:xfrm>
          <a:prstGeom prst="rect">
            <a:avLst/>
          </a:prstGeom>
        </p:spPr>
      </p:pic>
      <p:sp>
        <p:nvSpPr>
          <p:cNvPr id="28" name="TextBox 27">
            <a:extLst>
              <a:ext uri="{FF2B5EF4-FFF2-40B4-BE49-F238E27FC236}">
                <a16:creationId xmlns:a16="http://schemas.microsoft.com/office/drawing/2014/main" id="{DC8F3EA4-44A8-4522-A430-2361A48E45DC}"/>
              </a:ext>
            </a:extLst>
          </p:cNvPr>
          <p:cNvSpPr txBox="1"/>
          <p:nvPr/>
        </p:nvSpPr>
        <p:spPr>
          <a:xfrm>
            <a:off x="9509927" y="3179266"/>
            <a:ext cx="1315524" cy="830997"/>
          </a:xfrm>
          <a:prstGeom prst="rect">
            <a:avLst/>
          </a:prstGeom>
          <a:noFill/>
        </p:spPr>
        <p:txBody>
          <a:bodyPr wrap="square">
            <a:spAutoFit/>
          </a:bodyPr>
          <a:lstStyle/>
          <a:p>
            <a:r>
              <a:rPr lang="ko-KR" altLang="en-US" sz="1200">
                <a:latin typeface="나눔스퀘어라운드 Regular" panose="020B0600000101010101" pitchFamily="50" charset="-127"/>
                <a:ea typeface="나눔스퀘어라운드 Regular" panose="020B0600000101010101" pitchFamily="50" charset="-127"/>
              </a:rPr>
              <a:t>판에 구멍을 뚫어 그 안으로 잉크를 밀어 넣어 찍는 방법</a:t>
            </a:r>
          </a:p>
        </p:txBody>
      </p:sp>
      <p:pic>
        <p:nvPicPr>
          <p:cNvPr id="30" name="그림 29">
            <a:extLst>
              <a:ext uri="{FF2B5EF4-FFF2-40B4-BE49-F238E27FC236}">
                <a16:creationId xmlns:a16="http://schemas.microsoft.com/office/drawing/2014/main" id="{234760C7-5884-40EB-9A05-3C9949420412}"/>
              </a:ext>
            </a:extLst>
          </p:cNvPr>
          <p:cNvPicPr>
            <a:picLocks noChangeAspect="1"/>
          </p:cNvPicPr>
          <p:nvPr/>
        </p:nvPicPr>
        <p:blipFill>
          <a:blip r:embed="rId9"/>
          <a:stretch>
            <a:fillRect/>
          </a:stretch>
        </p:blipFill>
        <p:spPr>
          <a:xfrm>
            <a:off x="10772183" y="3107181"/>
            <a:ext cx="1075408" cy="1015663"/>
          </a:xfrm>
          <a:prstGeom prst="rect">
            <a:avLst/>
          </a:prstGeom>
        </p:spPr>
      </p:pic>
    </p:spTree>
    <p:extLst>
      <p:ext uri="{BB962C8B-B14F-4D97-AF65-F5344CB8AC3E}">
        <p14:creationId xmlns:p14="http://schemas.microsoft.com/office/powerpoint/2010/main" val="223502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사각형: 둥근 모서리 21">
            <a:extLst>
              <a:ext uri="{FF2B5EF4-FFF2-40B4-BE49-F238E27FC236}">
                <a16:creationId xmlns:a16="http://schemas.microsoft.com/office/drawing/2014/main" id="{3953B82F-57C0-4E4A-8516-71B3D7BD12FD}"/>
              </a:ext>
            </a:extLst>
          </p:cNvPr>
          <p:cNvSpPr/>
          <p:nvPr/>
        </p:nvSpPr>
        <p:spPr>
          <a:xfrm>
            <a:off x="7670836" y="4890246"/>
            <a:ext cx="4055615" cy="1644322"/>
          </a:xfrm>
          <a:prstGeom prst="roundRect">
            <a:avLst/>
          </a:prstGeom>
          <a:solidFill>
            <a:srgbClr val="E1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사각형: 둥근 모서리 22">
            <a:extLst>
              <a:ext uri="{FF2B5EF4-FFF2-40B4-BE49-F238E27FC236}">
                <a16:creationId xmlns:a16="http://schemas.microsoft.com/office/drawing/2014/main" id="{25743170-FB24-4B6B-902B-B010257B396E}"/>
              </a:ext>
            </a:extLst>
          </p:cNvPr>
          <p:cNvSpPr/>
          <p:nvPr/>
        </p:nvSpPr>
        <p:spPr>
          <a:xfrm>
            <a:off x="1589103" y="4859364"/>
            <a:ext cx="4110361" cy="1644322"/>
          </a:xfrm>
          <a:prstGeom prst="roundRect">
            <a:avLst/>
          </a:prstGeom>
          <a:solidFill>
            <a:srgbClr val="E1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사각형: 둥근 모서리 19">
            <a:extLst>
              <a:ext uri="{FF2B5EF4-FFF2-40B4-BE49-F238E27FC236}">
                <a16:creationId xmlns:a16="http://schemas.microsoft.com/office/drawing/2014/main" id="{D3E09EEA-BBCC-4CED-9A04-28BDDE53AEC4}"/>
              </a:ext>
            </a:extLst>
          </p:cNvPr>
          <p:cNvSpPr/>
          <p:nvPr/>
        </p:nvSpPr>
        <p:spPr>
          <a:xfrm>
            <a:off x="7670836" y="3140384"/>
            <a:ext cx="4055615" cy="1644322"/>
          </a:xfrm>
          <a:prstGeom prst="roundRect">
            <a:avLst/>
          </a:prstGeom>
          <a:solidFill>
            <a:srgbClr val="E1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사각형: 둥근 모서리 20">
            <a:extLst>
              <a:ext uri="{FF2B5EF4-FFF2-40B4-BE49-F238E27FC236}">
                <a16:creationId xmlns:a16="http://schemas.microsoft.com/office/drawing/2014/main" id="{9BC80495-27A8-47C5-AA07-959DAB252DF2}"/>
              </a:ext>
            </a:extLst>
          </p:cNvPr>
          <p:cNvSpPr/>
          <p:nvPr/>
        </p:nvSpPr>
        <p:spPr>
          <a:xfrm>
            <a:off x="1589103" y="3109502"/>
            <a:ext cx="4110361" cy="1644322"/>
          </a:xfrm>
          <a:prstGeom prst="roundRect">
            <a:avLst/>
          </a:prstGeom>
          <a:solidFill>
            <a:srgbClr val="E1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사각형: 둥근 모서리 18">
            <a:extLst>
              <a:ext uri="{FF2B5EF4-FFF2-40B4-BE49-F238E27FC236}">
                <a16:creationId xmlns:a16="http://schemas.microsoft.com/office/drawing/2014/main" id="{E7024F3A-6E81-480F-9CC6-BF5E00F71709}"/>
              </a:ext>
            </a:extLst>
          </p:cNvPr>
          <p:cNvSpPr/>
          <p:nvPr/>
        </p:nvSpPr>
        <p:spPr>
          <a:xfrm>
            <a:off x="7670836" y="1399200"/>
            <a:ext cx="4055615" cy="1644322"/>
          </a:xfrm>
          <a:prstGeom prst="roundRect">
            <a:avLst/>
          </a:prstGeom>
          <a:solidFill>
            <a:srgbClr val="E1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사각형: 둥근 모서리 17">
            <a:extLst>
              <a:ext uri="{FF2B5EF4-FFF2-40B4-BE49-F238E27FC236}">
                <a16:creationId xmlns:a16="http://schemas.microsoft.com/office/drawing/2014/main" id="{FFB09E82-9B08-4FDA-AEF6-0A9359C2D796}"/>
              </a:ext>
            </a:extLst>
          </p:cNvPr>
          <p:cNvSpPr/>
          <p:nvPr/>
        </p:nvSpPr>
        <p:spPr>
          <a:xfrm>
            <a:off x="1589103" y="1368318"/>
            <a:ext cx="4110361" cy="1644322"/>
          </a:xfrm>
          <a:prstGeom prst="roundRect">
            <a:avLst/>
          </a:prstGeom>
          <a:solidFill>
            <a:srgbClr val="E1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a:extLst>
              <a:ext uri="{FF2B5EF4-FFF2-40B4-BE49-F238E27FC236}">
                <a16:creationId xmlns:a16="http://schemas.microsoft.com/office/drawing/2014/main" id="{C4A1B77C-9E68-4C3C-B079-036E96AF2E72}"/>
              </a:ext>
            </a:extLst>
          </p:cNvPr>
          <p:cNvPicPr>
            <a:picLocks noChangeAspect="1"/>
          </p:cNvPicPr>
          <p:nvPr/>
        </p:nvPicPr>
        <p:blipFill>
          <a:blip r:embed="rId2"/>
          <a:stretch>
            <a:fillRect/>
          </a:stretch>
        </p:blipFill>
        <p:spPr>
          <a:xfrm>
            <a:off x="326776" y="3117854"/>
            <a:ext cx="1601071" cy="1544250"/>
          </a:xfrm>
          <a:prstGeom prst="flowChartConnector">
            <a:avLst/>
          </a:prstGeom>
          <a:ln>
            <a:solidFill>
              <a:srgbClr val="00B0F0"/>
            </a:solidFill>
          </a:ln>
        </p:spPr>
      </p:pic>
      <p:pic>
        <p:nvPicPr>
          <p:cNvPr id="11" name="그림 10">
            <a:extLst>
              <a:ext uri="{FF2B5EF4-FFF2-40B4-BE49-F238E27FC236}">
                <a16:creationId xmlns:a16="http://schemas.microsoft.com/office/drawing/2014/main" id="{3B7C7DDA-2BFD-46BE-94CF-E71A6F8FB677}"/>
              </a:ext>
            </a:extLst>
          </p:cNvPr>
          <p:cNvPicPr>
            <a:picLocks noChangeAspect="1"/>
          </p:cNvPicPr>
          <p:nvPr/>
        </p:nvPicPr>
        <p:blipFill>
          <a:blip r:embed="rId3"/>
          <a:stretch>
            <a:fillRect/>
          </a:stretch>
        </p:blipFill>
        <p:spPr>
          <a:xfrm>
            <a:off x="314868" y="4832808"/>
            <a:ext cx="1738306" cy="1642936"/>
          </a:xfrm>
          <a:prstGeom prst="flowChartConnector">
            <a:avLst/>
          </a:prstGeom>
          <a:ln>
            <a:solidFill>
              <a:srgbClr val="00B0F0"/>
            </a:solidFill>
          </a:ln>
        </p:spPr>
      </p:pic>
      <p:pic>
        <p:nvPicPr>
          <p:cNvPr id="13" name="그림 12">
            <a:extLst>
              <a:ext uri="{FF2B5EF4-FFF2-40B4-BE49-F238E27FC236}">
                <a16:creationId xmlns:a16="http://schemas.microsoft.com/office/drawing/2014/main" id="{FE239518-3D42-4ACA-B530-BC5C04F22290}"/>
              </a:ext>
            </a:extLst>
          </p:cNvPr>
          <p:cNvPicPr>
            <a:picLocks noChangeAspect="1"/>
          </p:cNvPicPr>
          <p:nvPr/>
        </p:nvPicPr>
        <p:blipFill>
          <a:blip r:embed="rId4"/>
          <a:stretch>
            <a:fillRect/>
          </a:stretch>
        </p:blipFill>
        <p:spPr>
          <a:xfrm>
            <a:off x="6460106" y="1422666"/>
            <a:ext cx="1726824" cy="1642936"/>
          </a:xfrm>
          <a:prstGeom prst="flowChartConnector">
            <a:avLst/>
          </a:prstGeom>
          <a:ln>
            <a:solidFill>
              <a:srgbClr val="00B0F0"/>
            </a:solidFill>
          </a:ln>
        </p:spPr>
      </p:pic>
      <p:pic>
        <p:nvPicPr>
          <p:cNvPr id="15" name="그림 14">
            <a:extLst>
              <a:ext uri="{FF2B5EF4-FFF2-40B4-BE49-F238E27FC236}">
                <a16:creationId xmlns:a16="http://schemas.microsoft.com/office/drawing/2014/main" id="{789634C0-8175-4A0E-8F28-C838E03C413D}"/>
              </a:ext>
            </a:extLst>
          </p:cNvPr>
          <p:cNvPicPr>
            <a:picLocks noChangeAspect="1"/>
          </p:cNvPicPr>
          <p:nvPr/>
        </p:nvPicPr>
        <p:blipFill>
          <a:blip r:embed="rId5"/>
          <a:stretch>
            <a:fillRect/>
          </a:stretch>
        </p:blipFill>
        <p:spPr>
          <a:xfrm>
            <a:off x="6466490" y="3239474"/>
            <a:ext cx="1653271" cy="1513230"/>
          </a:xfrm>
          <a:prstGeom prst="flowChartConnector">
            <a:avLst/>
          </a:prstGeom>
          <a:ln>
            <a:solidFill>
              <a:srgbClr val="00B0F0"/>
            </a:solidFill>
          </a:ln>
        </p:spPr>
      </p:pic>
      <p:pic>
        <p:nvPicPr>
          <p:cNvPr id="17" name="그림 16">
            <a:extLst>
              <a:ext uri="{FF2B5EF4-FFF2-40B4-BE49-F238E27FC236}">
                <a16:creationId xmlns:a16="http://schemas.microsoft.com/office/drawing/2014/main" id="{BFB73442-D111-4D67-89DD-BEBC64134CCD}"/>
              </a:ext>
            </a:extLst>
          </p:cNvPr>
          <p:cNvPicPr>
            <a:picLocks noChangeAspect="1"/>
          </p:cNvPicPr>
          <p:nvPr/>
        </p:nvPicPr>
        <p:blipFill rotWithShape="1">
          <a:blip r:embed="rId6"/>
          <a:srcRect t="1135" b="1872"/>
          <a:stretch/>
        </p:blipFill>
        <p:spPr>
          <a:xfrm>
            <a:off x="6491072" y="4967639"/>
            <a:ext cx="1604105" cy="1572958"/>
          </a:xfrm>
          <a:prstGeom prst="flowChartConnector">
            <a:avLst/>
          </a:prstGeom>
          <a:solidFill>
            <a:schemeClr val="tx1">
              <a:lumMod val="50000"/>
              <a:lumOff val="50000"/>
            </a:schemeClr>
          </a:solidFill>
          <a:ln>
            <a:solidFill>
              <a:srgbClr val="00B0F0"/>
            </a:solidFill>
          </a:ln>
        </p:spPr>
      </p:pic>
      <p:pic>
        <p:nvPicPr>
          <p:cNvPr id="7" name="그림 6">
            <a:extLst>
              <a:ext uri="{FF2B5EF4-FFF2-40B4-BE49-F238E27FC236}">
                <a16:creationId xmlns:a16="http://schemas.microsoft.com/office/drawing/2014/main" id="{55F3DC96-0050-408B-97DE-C7AECC9A920C}"/>
              </a:ext>
            </a:extLst>
          </p:cNvPr>
          <p:cNvPicPr>
            <a:picLocks noChangeAspect="1"/>
          </p:cNvPicPr>
          <p:nvPr/>
        </p:nvPicPr>
        <p:blipFill>
          <a:blip r:embed="rId7"/>
          <a:stretch>
            <a:fillRect/>
          </a:stretch>
        </p:blipFill>
        <p:spPr>
          <a:xfrm>
            <a:off x="326776" y="1422666"/>
            <a:ext cx="1601071" cy="1513229"/>
          </a:xfrm>
          <a:prstGeom prst="flowChartConnector">
            <a:avLst/>
          </a:prstGeom>
          <a:ln>
            <a:solidFill>
              <a:srgbClr val="00B0F0"/>
            </a:solidFill>
          </a:ln>
        </p:spPr>
      </p:pic>
      <p:sp>
        <p:nvSpPr>
          <p:cNvPr id="25" name="TextBox 24">
            <a:extLst>
              <a:ext uri="{FF2B5EF4-FFF2-40B4-BE49-F238E27FC236}">
                <a16:creationId xmlns:a16="http://schemas.microsoft.com/office/drawing/2014/main" id="{49788897-CC16-4644-8FE6-73EE35FB22E4}"/>
              </a:ext>
            </a:extLst>
          </p:cNvPr>
          <p:cNvSpPr txBox="1"/>
          <p:nvPr/>
        </p:nvSpPr>
        <p:spPr>
          <a:xfrm>
            <a:off x="1992698" y="1407370"/>
            <a:ext cx="3741906" cy="1630896"/>
          </a:xfrm>
          <a:prstGeom prst="rect">
            <a:avLst/>
          </a:prstGeom>
          <a:noFill/>
        </p:spPr>
        <p:txBody>
          <a:bodyPr wrap="square">
            <a:spAutoFit/>
          </a:bodyPr>
          <a:lstStyle/>
          <a:p>
            <a:pPr>
              <a:lnSpc>
                <a:spcPct val="150000"/>
              </a:lnSpc>
            </a:pPr>
            <a:r>
              <a:rPr lang="ko-KR" altLang="en-US" b="1">
                <a:solidFill>
                  <a:srgbClr val="00B0F0"/>
                </a:solidFill>
                <a:latin typeface="Adobe 고딕 Std B" panose="020B0800000000000000" pitchFamily="34" charset="-127"/>
                <a:ea typeface="Adobe 고딕 Std B" panose="020B0800000000000000" pitchFamily="34" charset="-127"/>
              </a:rPr>
              <a:t>스퀴즈</a:t>
            </a:r>
            <a:r>
              <a:rPr lang="ko-KR" altLang="en-US">
                <a:latin typeface="나눔스퀘어라운드 Regular" panose="020B0600000101010101" pitchFamily="50" charset="-127"/>
                <a:ea typeface="나눔스퀘어라운드 Regular" panose="020B0600000101010101" pitchFamily="50" charset="-127"/>
              </a:rPr>
              <a:t> </a:t>
            </a:r>
          </a:p>
          <a:p>
            <a:pPr>
              <a:lnSpc>
                <a:spcPct val="150000"/>
              </a:lnSpc>
            </a:pPr>
            <a:r>
              <a:rPr lang="ko-KR" altLang="en-US">
                <a:latin typeface="나눔스퀘어라운드 Regular" panose="020B0600000101010101" pitchFamily="50" charset="-127"/>
                <a:ea typeface="나눔스퀘어라운드 Regular" panose="020B0600000101010101" pitchFamily="50" charset="-127"/>
              </a:rPr>
              <a:t>그림이나 글씨가 찍히도록 잉크를 눌러서 밀어내는 기구</a:t>
            </a:r>
            <a:endParaRPr lang="en-US" altLang="ko-KR">
              <a:latin typeface="나눔스퀘어라운드 Regular" panose="020B0600000101010101" pitchFamily="50" charset="-127"/>
              <a:ea typeface="나눔스퀘어라운드 Regular" panose="020B0600000101010101" pitchFamily="50" charset="-127"/>
            </a:endParaRPr>
          </a:p>
          <a:p>
            <a:pPr>
              <a:lnSpc>
                <a:spcPct val="150000"/>
              </a:lnSpc>
            </a:pPr>
            <a:r>
              <a:rPr lang="ko-KR" altLang="en-US" sz="1200">
                <a:latin typeface="나눔스퀘어라운드 Regular" panose="020B0600000101010101" pitchFamily="50" charset="-127"/>
                <a:ea typeface="나눔스퀘어라운드 Regular" panose="020B0600000101010101" pitchFamily="50" charset="-127"/>
              </a:rPr>
              <a:t>예</a:t>
            </a:r>
            <a:r>
              <a:rPr lang="en-US" altLang="ko-KR" sz="1200">
                <a:latin typeface="나눔스퀘어라운드 Regular" panose="020B0600000101010101" pitchFamily="50" charset="-127"/>
                <a:ea typeface="나눔스퀘어라운드 Regular" panose="020B0600000101010101" pitchFamily="50" charset="-127"/>
              </a:rPr>
              <a:t>) </a:t>
            </a:r>
            <a:r>
              <a:rPr lang="ko-KR" altLang="en-US" sz="1200">
                <a:latin typeface="나눔스퀘어라운드 Regular" panose="020B0600000101010101" pitchFamily="50" charset="-127"/>
                <a:ea typeface="나눔스퀘어라운드 Regular" panose="020B0600000101010101" pitchFamily="50" charset="-127"/>
              </a:rPr>
              <a:t>실크 스크린</a:t>
            </a:r>
            <a:endParaRPr lang="ko-KR" altLang="en-US">
              <a:latin typeface="나눔스퀘어라운드 Regular" panose="020B0600000101010101" pitchFamily="50" charset="-127"/>
              <a:ea typeface="나눔스퀘어라운드 Regular" panose="020B0600000101010101" pitchFamily="50" charset="-127"/>
            </a:endParaRPr>
          </a:p>
        </p:txBody>
      </p:sp>
      <p:sp>
        <p:nvSpPr>
          <p:cNvPr id="26" name="TextBox 25">
            <a:extLst>
              <a:ext uri="{FF2B5EF4-FFF2-40B4-BE49-F238E27FC236}">
                <a16:creationId xmlns:a16="http://schemas.microsoft.com/office/drawing/2014/main" id="{693D9D28-154F-4929-8BD1-57E48B26FF19}"/>
              </a:ext>
            </a:extLst>
          </p:cNvPr>
          <p:cNvSpPr txBox="1"/>
          <p:nvPr/>
        </p:nvSpPr>
        <p:spPr>
          <a:xfrm>
            <a:off x="2052133" y="3216679"/>
            <a:ext cx="3523044" cy="1215397"/>
          </a:xfrm>
          <a:prstGeom prst="rect">
            <a:avLst/>
          </a:prstGeom>
          <a:noFill/>
        </p:spPr>
        <p:txBody>
          <a:bodyPr wrap="square">
            <a:spAutoFit/>
          </a:bodyPr>
          <a:lstStyle/>
          <a:p>
            <a:pPr>
              <a:lnSpc>
                <a:spcPct val="150000"/>
              </a:lnSpc>
            </a:pPr>
            <a:r>
              <a:rPr lang="ko-KR" altLang="en-US" b="1">
                <a:solidFill>
                  <a:srgbClr val="00B0F0"/>
                </a:solidFill>
                <a:latin typeface="Adobe 고딕 Std B" panose="020B0800000000000000" pitchFamily="34" charset="-127"/>
                <a:ea typeface="Adobe 고딕 Std B" panose="020B0800000000000000" pitchFamily="34" charset="-127"/>
              </a:rPr>
              <a:t>니들</a:t>
            </a:r>
            <a:r>
              <a:rPr lang="ko-KR" altLang="en-US">
                <a:latin typeface="나눔스퀘어라운드 Regular" panose="020B0600000101010101" pitchFamily="50" charset="-127"/>
                <a:ea typeface="나눔스퀘어라운드 Regular" panose="020B0600000101010101" pitchFamily="50" charset="-127"/>
              </a:rPr>
              <a:t> </a:t>
            </a:r>
          </a:p>
          <a:p>
            <a:pPr>
              <a:lnSpc>
                <a:spcPct val="150000"/>
              </a:lnSpc>
            </a:pPr>
            <a:r>
              <a:rPr lang="ko-KR" altLang="en-US">
                <a:latin typeface="나눔스퀘어라운드 Regular" panose="020B0600000101010101" pitchFamily="50" charset="-127"/>
                <a:ea typeface="나눔스퀘어라운드 Regular" panose="020B0600000101010101" pitchFamily="50" charset="-127"/>
              </a:rPr>
              <a:t>날카롭고 예리한 선을 새기는 도구</a:t>
            </a:r>
            <a:endParaRPr lang="en-US" altLang="ko-KR">
              <a:latin typeface="나눔스퀘어라운드 Regular" panose="020B0600000101010101" pitchFamily="50" charset="-127"/>
              <a:ea typeface="나눔스퀘어라운드 Regular" panose="020B0600000101010101" pitchFamily="50" charset="-127"/>
            </a:endParaRPr>
          </a:p>
          <a:p>
            <a:pPr>
              <a:lnSpc>
                <a:spcPct val="150000"/>
              </a:lnSpc>
            </a:pPr>
            <a:r>
              <a:rPr lang="ko-KR" altLang="en-US" sz="1200">
                <a:latin typeface="나눔스퀘어라운드 Regular" panose="020B0600000101010101" pitchFamily="50" charset="-127"/>
                <a:ea typeface="나눔스퀘어라운드 Regular" panose="020B0600000101010101" pitchFamily="50" charset="-127"/>
              </a:rPr>
              <a:t>예</a:t>
            </a:r>
            <a:r>
              <a:rPr lang="en-US" altLang="ko-KR" sz="1200">
                <a:latin typeface="나눔스퀘어라운드 Regular" panose="020B0600000101010101" pitchFamily="50" charset="-127"/>
                <a:ea typeface="나눔스퀘어라운드 Regular" panose="020B0600000101010101" pitchFamily="50" charset="-127"/>
              </a:rPr>
              <a:t>) </a:t>
            </a:r>
            <a:r>
              <a:rPr lang="ko-KR" altLang="en-US" sz="1200">
                <a:latin typeface="나눔스퀘어라운드 Regular" panose="020B0600000101010101" pitchFamily="50" charset="-127"/>
                <a:ea typeface="나눔스퀘어라운드 Regular" panose="020B0600000101010101" pitchFamily="50" charset="-127"/>
              </a:rPr>
              <a:t>동판화</a:t>
            </a:r>
            <a:r>
              <a:rPr lang="en-US" altLang="ko-KR" sz="1200">
                <a:latin typeface="나눔스퀘어라운드 Regular" panose="020B0600000101010101" pitchFamily="50" charset="-127"/>
                <a:ea typeface="나눔스퀘어라운드 Regular" panose="020B0600000101010101" pitchFamily="50" charset="-127"/>
              </a:rPr>
              <a:t>_</a:t>
            </a:r>
            <a:r>
              <a:rPr lang="ko-KR" altLang="en-US" sz="1200">
                <a:latin typeface="나눔스퀘어라운드 Regular" panose="020B0600000101010101" pitchFamily="50" charset="-127"/>
                <a:ea typeface="나눔스퀘어라운드 Regular" panose="020B0600000101010101" pitchFamily="50" charset="-127"/>
              </a:rPr>
              <a:t>에칭</a:t>
            </a:r>
            <a:r>
              <a:rPr lang="en-US" altLang="ko-KR" sz="1200">
                <a:latin typeface="나눔스퀘어라운드 Regular" panose="020B0600000101010101" pitchFamily="50" charset="-127"/>
                <a:ea typeface="나눔스퀘어라운드 Regular" panose="020B0600000101010101" pitchFamily="50" charset="-127"/>
              </a:rPr>
              <a:t>, </a:t>
            </a:r>
            <a:r>
              <a:rPr lang="ko-KR" altLang="en-US" sz="1200">
                <a:latin typeface="나눔스퀘어라운드 Regular" panose="020B0600000101010101" pitchFamily="50" charset="-127"/>
                <a:ea typeface="나눔스퀘어라운드 Regular" panose="020B0600000101010101" pitchFamily="50" charset="-127"/>
              </a:rPr>
              <a:t>에쿼틴트</a:t>
            </a:r>
          </a:p>
        </p:txBody>
      </p:sp>
      <p:sp>
        <p:nvSpPr>
          <p:cNvPr id="29" name="TextBox 28">
            <a:extLst>
              <a:ext uri="{FF2B5EF4-FFF2-40B4-BE49-F238E27FC236}">
                <a16:creationId xmlns:a16="http://schemas.microsoft.com/office/drawing/2014/main" id="{EAB492CF-C50A-4447-8476-3F96F969CDBA}"/>
              </a:ext>
            </a:extLst>
          </p:cNvPr>
          <p:cNvSpPr txBox="1"/>
          <p:nvPr/>
        </p:nvSpPr>
        <p:spPr>
          <a:xfrm>
            <a:off x="2040009" y="4967639"/>
            <a:ext cx="3741906" cy="1173719"/>
          </a:xfrm>
          <a:prstGeom prst="rect">
            <a:avLst/>
          </a:prstGeom>
          <a:noFill/>
        </p:spPr>
        <p:txBody>
          <a:bodyPr wrap="square">
            <a:spAutoFit/>
          </a:bodyPr>
          <a:lstStyle/>
          <a:p>
            <a:pPr>
              <a:lnSpc>
                <a:spcPct val="150000"/>
              </a:lnSpc>
            </a:pPr>
            <a:r>
              <a:rPr lang="ko-KR" altLang="en-US" b="1">
                <a:solidFill>
                  <a:srgbClr val="00B0F0"/>
                </a:solidFill>
                <a:latin typeface="Adobe 고딕 Std B" panose="020B0800000000000000" pitchFamily="34" charset="-127"/>
                <a:ea typeface="Adobe 고딕 Std B" panose="020B0800000000000000" pitchFamily="34" charset="-127"/>
              </a:rPr>
              <a:t>조각도</a:t>
            </a:r>
            <a:r>
              <a:rPr lang="ko-KR" altLang="en-US">
                <a:latin typeface="나눔스퀘어라운드 Regular" panose="020B0600000101010101" pitchFamily="50" charset="-127"/>
                <a:ea typeface="나눔스퀘어라운드 Regular" panose="020B0600000101010101" pitchFamily="50" charset="-127"/>
              </a:rPr>
              <a:t> </a:t>
            </a:r>
          </a:p>
          <a:p>
            <a:pPr>
              <a:lnSpc>
                <a:spcPct val="150000"/>
              </a:lnSpc>
            </a:pPr>
            <a:r>
              <a:rPr lang="ko-KR" altLang="en-US">
                <a:latin typeface="나눔스퀘어라운드 Regular" panose="020B0600000101010101" pitchFamily="50" charset="-127"/>
                <a:ea typeface="나눔스퀘어라운드 Regular" panose="020B0600000101010101" pitchFamily="50" charset="-127"/>
              </a:rPr>
              <a:t>나무나 고무판을 새기는 도구</a:t>
            </a:r>
            <a:endParaRPr lang="en-US" altLang="ko-KR">
              <a:latin typeface="나눔스퀘어라운드 Regular" panose="020B0600000101010101" pitchFamily="50" charset="-127"/>
              <a:ea typeface="나눔스퀘어라운드 Regular" panose="020B0600000101010101" pitchFamily="50" charset="-127"/>
            </a:endParaRPr>
          </a:p>
          <a:p>
            <a:pPr>
              <a:lnSpc>
                <a:spcPct val="150000"/>
              </a:lnSpc>
            </a:pPr>
            <a:r>
              <a:rPr lang="ko-KR" altLang="en-US" sz="1200">
                <a:latin typeface="나눔스퀘어라운드 Regular" panose="020B0600000101010101" pitchFamily="50" charset="-127"/>
                <a:ea typeface="나눔스퀘어라운드 Regular" panose="020B0600000101010101" pitchFamily="50" charset="-127"/>
              </a:rPr>
              <a:t>예</a:t>
            </a:r>
            <a:r>
              <a:rPr lang="en-US" altLang="ko-KR" sz="1200">
                <a:latin typeface="나눔스퀘어라운드 Regular" panose="020B0600000101010101" pitchFamily="50" charset="-127"/>
                <a:ea typeface="나눔스퀘어라운드 Regular" panose="020B0600000101010101" pitchFamily="50" charset="-127"/>
              </a:rPr>
              <a:t>) </a:t>
            </a:r>
            <a:r>
              <a:rPr lang="ko-KR" altLang="en-US" sz="1200">
                <a:latin typeface="나눔스퀘어라운드 Regular" panose="020B0600000101010101" pitchFamily="50" charset="-127"/>
                <a:ea typeface="나눔스퀘어라운드 Regular" panose="020B0600000101010101" pitchFamily="50" charset="-127"/>
              </a:rPr>
              <a:t>목판화</a:t>
            </a:r>
            <a:r>
              <a:rPr lang="en-US" altLang="ko-KR" sz="1200">
                <a:latin typeface="나눔스퀘어라운드 Regular" panose="020B0600000101010101" pitchFamily="50" charset="-127"/>
                <a:ea typeface="나눔스퀘어라운드 Regular" panose="020B0600000101010101" pitchFamily="50" charset="-127"/>
              </a:rPr>
              <a:t>, </a:t>
            </a:r>
            <a:r>
              <a:rPr lang="ko-KR" altLang="en-US" sz="1200">
                <a:latin typeface="나눔스퀘어라운드 Regular" panose="020B0600000101010101" pitchFamily="50" charset="-127"/>
                <a:ea typeface="나눔스퀘어라운드 Regular" panose="020B0600000101010101" pitchFamily="50" charset="-127"/>
              </a:rPr>
              <a:t>고무 판화</a:t>
            </a:r>
          </a:p>
        </p:txBody>
      </p:sp>
      <p:sp>
        <p:nvSpPr>
          <p:cNvPr id="30" name="TextBox 29">
            <a:extLst>
              <a:ext uri="{FF2B5EF4-FFF2-40B4-BE49-F238E27FC236}">
                <a16:creationId xmlns:a16="http://schemas.microsoft.com/office/drawing/2014/main" id="{FBFBE2C0-E38D-45DD-8F5A-2D753FEB5621}"/>
              </a:ext>
            </a:extLst>
          </p:cNvPr>
          <p:cNvSpPr txBox="1"/>
          <p:nvPr/>
        </p:nvSpPr>
        <p:spPr>
          <a:xfrm>
            <a:off x="8363861" y="1634501"/>
            <a:ext cx="2715472" cy="1173719"/>
          </a:xfrm>
          <a:prstGeom prst="rect">
            <a:avLst/>
          </a:prstGeom>
          <a:noFill/>
        </p:spPr>
        <p:txBody>
          <a:bodyPr wrap="square">
            <a:spAutoFit/>
          </a:bodyPr>
          <a:lstStyle/>
          <a:p>
            <a:pPr>
              <a:lnSpc>
                <a:spcPct val="150000"/>
              </a:lnSpc>
            </a:pPr>
            <a:r>
              <a:rPr lang="ko-KR" altLang="en-US" b="1">
                <a:solidFill>
                  <a:srgbClr val="00B0F0"/>
                </a:solidFill>
                <a:latin typeface="Adobe 고딕 Std B" panose="020B0800000000000000" pitchFamily="34" charset="-127"/>
                <a:ea typeface="Adobe 고딕 Std B" panose="020B0800000000000000" pitchFamily="34" charset="-127"/>
              </a:rPr>
              <a:t>리소크레용</a:t>
            </a:r>
            <a:r>
              <a:rPr lang="ko-KR" altLang="en-US">
                <a:latin typeface="나눔스퀘어라운드 Regular" panose="020B0600000101010101" pitchFamily="50" charset="-127"/>
                <a:ea typeface="나눔스퀘어라운드 Regular" panose="020B0600000101010101" pitchFamily="50" charset="-127"/>
              </a:rPr>
              <a:t> </a:t>
            </a:r>
          </a:p>
          <a:p>
            <a:pPr>
              <a:lnSpc>
                <a:spcPct val="150000"/>
              </a:lnSpc>
            </a:pPr>
            <a:r>
              <a:rPr lang="ko-KR" altLang="en-US">
                <a:latin typeface="나눔스퀘어라운드 Regular" panose="020B0600000101010101" pitchFamily="50" charset="-127"/>
                <a:ea typeface="나눔스퀘어라운드 Regular" panose="020B0600000101010101" pitchFamily="50" charset="-127"/>
              </a:rPr>
              <a:t>기름기를 가진 드로잉 재료</a:t>
            </a:r>
            <a:endParaRPr lang="en-US" altLang="ko-KR">
              <a:latin typeface="나눔스퀘어라운드 Regular" panose="020B0600000101010101" pitchFamily="50" charset="-127"/>
              <a:ea typeface="나눔스퀘어라운드 Regular" panose="020B0600000101010101" pitchFamily="50" charset="-127"/>
            </a:endParaRPr>
          </a:p>
          <a:p>
            <a:pPr>
              <a:lnSpc>
                <a:spcPct val="150000"/>
              </a:lnSpc>
            </a:pPr>
            <a:r>
              <a:rPr lang="ko-KR" altLang="en-US" sz="1200">
                <a:latin typeface="나눔스퀘어라운드 Regular" panose="020B0600000101010101" pitchFamily="50" charset="-127"/>
                <a:ea typeface="나눔스퀘어라운드 Regular" panose="020B0600000101010101" pitchFamily="50" charset="-127"/>
              </a:rPr>
              <a:t>예</a:t>
            </a:r>
            <a:r>
              <a:rPr lang="en-US" altLang="ko-KR" sz="1200">
                <a:latin typeface="나눔스퀘어라운드 Regular" panose="020B0600000101010101" pitchFamily="50" charset="-127"/>
                <a:ea typeface="나눔스퀘어라운드 Regular" panose="020B0600000101010101" pitchFamily="50" charset="-127"/>
              </a:rPr>
              <a:t>) </a:t>
            </a:r>
            <a:r>
              <a:rPr lang="ko-KR" altLang="en-US" sz="1200">
                <a:latin typeface="나눔스퀘어라운드 Regular" panose="020B0600000101010101" pitchFamily="50" charset="-127"/>
                <a:ea typeface="나눔스퀘어라운드 Regular" panose="020B0600000101010101" pitchFamily="50" charset="-127"/>
              </a:rPr>
              <a:t>석판화</a:t>
            </a:r>
          </a:p>
        </p:txBody>
      </p:sp>
      <p:sp>
        <p:nvSpPr>
          <p:cNvPr id="31" name="TextBox 30">
            <a:extLst>
              <a:ext uri="{FF2B5EF4-FFF2-40B4-BE49-F238E27FC236}">
                <a16:creationId xmlns:a16="http://schemas.microsoft.com/office/drawing/2014/main" id="{4F86994E-23E5-4018-88D6-42F4ABCAD9C5}"/>
              </a:ext>
            </a:extLst>
          </p:cNvPr>
          <p:cNvSpPr txBox="1"/>
          <p:nvPr/>
        </p:nvSpPr>
        <p:spPr>
          <a:xfrm>
            <a:off x="8420087" y="3375685"/>
            <a:ext cx="2715472" cy="883383"/>
          </a:xfrm>
          <a:prstGeom prst="rect">
            <a:avLst/>
          </a:prstGeom>
          <a:noFill/>
        </p:spPr>
        <p:txBody>
          <a:bodyPr wrap="square">
            <a:spAutoFit/>
          </a:bodyPr>
          <a:lstStyle/>
          <a:p>
            <a:pPr>
              <a:lnSpc>
                <a:spcPct val="150000"/>
              </a:lnSpc>
            </a:pPr>
            <a:r>
              <a:rPr lang="ko-KR" altLang="en-US" b="1">
                <a:solidFill>
                  <a:srgbClr val="00B0F0"/>
                </a:solidFill>
                <a:latin typeface="Adobe 고딕 Std B" panose="020B0800000000000000" pitchFamily="34" charset="-127"/>
                <a:ea typeface="Adobe 고딕 Std B" panose="020B0800000000000000" pitchFamily="34" charset="-127"/>
              </a:rPr>
              <a:t>롤러</a:t>
            </a:r>
            <a:r>
              <a:rPr lang="ko-KR" altLang="en-US">
                <a:latin typeface="나눔스퀘어라운드 Regular" panose="020B0600000101010101" pitchFamily="50" charset="-127"/>
                <a:ea typeface="나눔스퀘어라운드 Regular" panose="020B0600000101010101" pitchFamily="50" charset="-127"/>
              </a:rPr>
              <a:t> </a:t>
            </a:r>
          </a:p>
          <a:p>
            <a:pPr>
              <a:lnSpc>
                <a:spcPct val="150000"/>
              </a:lnSpc>
            </a:pPr>
            <a:r>
              <a:rPr lang="ko-KR" altLang="en-US">
                <a:latin typeface="나눔스퀘어라운드 Regular" panose="020B0600000101010101" pitchFamily="50" charset="-127"/>
                <a:ea typeface="나눔스퀘어라운드 Regular" panose="020B0600000101010101" pitchFamily="50" charset="-127"/>
              </a:rPr>
              <a:t>판면에 잉크를 바르는 재료</a:t>
            </a:r>
            <a:endParaRPr lang="en-US" altLang="ko-KR">
              <a:latin typeface="나눔스퀘어라운드 Regular" panose="020B0600000101010101" pitchFamily="50" charset="-127"/>
              <a:ea typeface="나눔스퀘어라운드 Regular" panose="020B0600000101010101" pitchFamily="50" charset="-127"/>
            </a:endParaRPr>
          </a:p>
        </p:txBody>
      </p:sp>
      <p:sp>
        <p:nvSpPr>
          <p:cNvPr id="32" name="TextBox 31">
            <a:extLst>
              <a:ext uri="{FF2B5EF4-FFF2-40B4-BE49-F238E27FC236}">
                <a16:creationId xmlns:a16="http://schemas.microsoft.com/office/drawing/2014/main" id="{99B439B5-1022-4105-83BC-87AB867F3337}"/>
              </a:ext>
            </a:extLst>
          </p:cNvPr>
          <p:cNvSpPr txBox="1"/>
          <p:nvPr/>
        </p:nvSpPr>
        <p:spPr>
          <a:xfrm>
            <a:off x="8257632" y="5032084"/>
            <a:ext cx="3306364" cy="1298882"/>
          </a:xfrm>
          <a:prstGeom prst="rect">
            <a:avLst/>
          </a:prstGeom>
          <a:noFill/>
        </p:spPr>
        <p:txBody>
          <a:bodyPr wrap="square">
            <a:spAutoFit/>
          </a:bodyPr>
          <a:lstStyle/>
          <a:p>
            <a:pPr>
              <a:lnSpc>
                <a:spcPct val="150000"/>
              </a:lnSpc>
            </a:pPr>
            <a:r>
              <a:rPr lang="ko-KR" altLang="en-US">
                <a:solidFill>
                  <a:srgbClr val="00B0F0"/>
                </a:solidFill>
                <a:latin typeface="Adobe 고딕 Std B" panose="020B0800000000000000" pitchFamily="34" charset="-127"/>
                <a:ea typeface="Adobe 고딕 Std B" panose="020B0800000000000000" pitchFamily="34" charset="-127"/>
              </a:rPr>
              <a:t>프레스기</a:t>
            </a:r>
            <a:endParaRPr lang="en-US" altLang="ko-KR">
              <a:solidFill>
                <a:srgbClr val="00B0F0"/>
              </a:solidFill>
              <a:latin typeface="Adobe 고딕 Std B" panose="020B0800000000000000" pitchFamily="34" charset="-127"/>
              <a:ea typeface="Adobe 고딕 Std B" panose="020B0800000000000000" pitchFamily="34" charset="-127"/>
            </a:endParaRPr>
          </a:p>
          <a:p>
            <a:pPr>
              <a:lnSpc>
                <a:spcPct val="150000"/>
              </a:lnSpc>
            </a:pPr>
            <a:r>
              <a:rPr lang="ko-KR" altLang="en-US">
                <a:latin typeface="나눔스퀘어라운드 Regular" panose="020B0600000101010101" pitchFamily="50" charset="-127"/>
                <a:ea typeface="나눔스퀘어라운드 Regular" panose="020B0600000101010101" pitchFamily="50" charset="-127"/>
              </a:rPr>
              <a:t>압력을 주어 홈에 메워진 잉크를 종이에 옮기는 기구 </a:t>
            </a:r>
          </a:p>
        </p:txBody>
      </p:sp>
      <p:sp>
        <p:nvSpPr>
          <p:cNvPr id="33" name="TextBox 32">
            <a:extLst>
              <a:ext uri="{FF2B5EF4-FFF2-40B4-BE49-F238E27FC236}">
                <a16:creationId xmlns:a16="http://schemas.microsoft.com/office/drawing/2014/main" id="{71ED720A-2DA4-40FF-BD60-B6CFEB69946D}"/>
              </a:ext>
            </a:extLst>
          </p:cNvPr>
          <p:cNvSpPr txBox="1"/>
          <p:nvPr/>
        </p:nvSpPr>
        <p:spPr>
          <a:xfrm>
            <a:off x="2764041" y="114191"/>
            <a:ext cx="9080983" cy="553998"/>
          </a:xfrm>
          <a:prstGeom prst="rect">
            <a:avLst/>
          </a:prstGeom>
          <a:solidFill>
            <a:schemeClr val="accent4">
              <a:lumMod val="20000"/>
              <a:lumOff val="80000"/>
            </a:schemeClr>
          </a:solidFill>
        </p:spPr>
        <p:txBody>
          <a:bodyPr wrap="square" rtlCol="0">
            <a:spAutoFit/>
          </a:bodyPr>
          <a:lstStyle/>
          <a:p>
            <a:r>
              <a:rPr lang="ko-KR" altLang="en-US" sz="3000">
                <a:latin typeface="나눔스퀘어라운드 ExtraBold" panose="020B0600000101010101" pitchFamily="50" charset="-127"/>
                <a:ea typeface="나눔스퀘어라운드 ExtraBold" panose="020B0600000101010101" pitchFamily="50" charset="-127"/>
              </a:rPr>
              <a:t>용구 알아보기</a:t>
            </a:r>
          </a:p>
        </p:txBody>
      </p:sp>
      <p:sp>
        <p:nvSpPr>
          <p:cNvPr id="34" name="TextBox 33">
            <a:extLst>
              <a:ext uri="{FF2B5EF4-FFF2-40B4-BE49-F238E27FC236}">
                <a16:creationId xmlns:a16="http://schemas.microsoft.com/office/drawing/2014/main" id="{C8262678-B5A2-4CA7-8E71-1917EC62CDA3}"/>
              </a:ext>
            </a:extLst>
          </p:cNvPr>
          <p:cNvSpPr txBox="1"/>
          <p:nvPr/>
        </p:nvSpPr>
        <p:spPr>
          <a:xfrm>
            <a:off x="214244" y="-157978"/>
            <a:ext cx="725496" cy="1446550"/>
          </a:xfrm>
          <a:prstGeom prst="rect">
            <a:avLst/>
          </a:prstGeom>
          <a:noFill/>
        </p:spPr>
        <p:txBody>
          <a:bodyPr wrap="square" rtlCol="0">
            <a:spAutoFit/>
          </a:bodyPr>
          <a:lstStyle/>
          <a:p>
            <a:r>
              <a:rPr lang="en-US" altLang="ko-KR" sz="8800">
                <a:ln w="12700">
                  <a:noFill/>
                </a:ln>
                <a:solidFill>
                  <a:srgbClr val="FFFF00"/>
                </a:solidFill>
                <a:latin typeface="Arial Black" panose="020B0A04020102020204" pitchFamily="34" charset="0"/>
              </a:rPr>
              <a:t>“</a:t>
            </a:r>
            <a:endParaRPr lang="ko-KR" altLang="en-US" sz="8800">
              <a:ln w="12700">
                <a:noFill/>
              </a:ln>
              <a:solidFill>
                <a:srgbClr val="FFFF00"/>
              </a:solidFill>
              <a:latin typeface="Arial Black" panose="020B0A04020102020204" pitchFamily="34" charset="0"/>
            </a:endParaRPr>
          </a:p>
        </p:txBody>
      </p:sp>
      <p:sp>
        <p:nvSpPr>
          <p:cNvPr id="35" name="TextBox 34">
            <a:extLst>
              <a:ext uri="{FF2B5EF4-FFF2-40B4-BE49-F238E27FC236}">
                <a16:creationId xmlns:a16="http://schemas.microsoft.com/office/drawing/2014/main" id="{AFF6A522-6640-4F27-B2F6-6210A035A77B}"/>
              </a:ext>
            </a:extLst>
          </p:cNvPr>
          <p:cNvSpPr txBox="1"/>
          <p:nvPr/>
        </p:nvSpPr>
        <p:spPr>
          <a:xfrm>
            <a:off x="114895" y="-157978"/>
            <a:ext cx="725496" cy="1446550"/>
          </a:xfrm>
          <a:prstGeom prst="rect">
            <a:avLst/>
          </a:prstGeom>
          <a:noFill/>
        </p:spPr>
        <p:txBody>
          <a:bodyPr wrap="square" rtlCol="0">
            <a:spAutoFit/>
          </a:bodyPr>
          <a:lstStyle/>
          <a:p>
            <a:r>
              <a:rPr lang="en-US" altLang="ko-KR" sz="8800">
                <a:ln w="12700">
                  <a:solidFill>
                    <a:srgbClr val="00B0F0"/>
                  </a:solidFill>
                </a:ln>
                <a:solidFill>
                  <a:schemeClr val="bg1"/>
                </a:solidFill>
                <a:latin typeface="Arial Black" panose="020B0A04020102020204" pitchFamily="34" charset="0"/>
              </a:rPr>
              <a:t>“</a:t>
            </a:r>
            <a:endParaRPr lang="ko-KR" altLang="en-US" sz="8800">
              <a:ln w="12700">
                <a:solidFill>
                  <a:srgbClr val="00B0F0"/>
                </a:solidFill>
              </a:ln>
              <a:solidFill>
                <a:schemeClr val="bg1"/>
              </a:solidFill>
              <a:latin typeface="Arial Black" panose="020B0A04020102020204" pitchFamily="34" charset="0"/>
            </a:endParaRPr>
          </a:p>
        </p:txBody>
      </p:sp>
      <p:sp>
        <p:nvSpPr>
          <p:cNvPr id="36" name="사각형: 둥근 모서리 35">
            <a:extLst>
              <a:ext uri="{FF2B5EF4-FFF2-40B4-BE49-F238E27FC236}">
                <a16:creationId xmlns:a16="http://schemas.microsoft.com/office/drawing/2014/main" id="{4EA467F4-17F2-402A-AEB9-6E4A17563E02}"/>
              </a:ext>
            </a:extLst>
          </p:cNvPr>
          <p:cNvSpPr/>
          <p:nvPr/>
        </p:nvSpPr>
        <p:spPr>
          <a:xfrm>
            <a:off x="1004969" y="124175"/>
            <a:ext cx="1759072" cy="5539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a:latin typeface="나눔스퀘어라운드 ExtraBold" panose="020B0600000101010101" pitchFamily="50" charset="-127"/>
                <a:ea typeface="나눔스퀘어라운드 ExtraBold" panose="020B0600000101010101" pitchFamily="50" charset="-127"/>
              </a:rPr>
              <a:t>탐구 활동</a:t>
            </a:r>
            <a:r>
              <a:rPr lang="en-US" altLang="ko-KR" sz="2400">
                <a:latin typeface="나눔스퀘어라운드 ExtraBold" panose="020B0600000101010101" pitchFamily="50" charset="-127"/>
                <a:ea typeface="나눔스퀘어라운드 ExtraBold" panose="020B0600000101010101" pitchFamily="50" charset="-127"/>
              </a:rPr>
              <a:t>2</a:t>
            </a:r>
            <a:endParaRPr lang="ko-KR" altLang="en-US" sz="2400"/>
          </a:p>
        </p:txBody>
      </p:sp>
    </p:spTree>
    <p:extLst>
      <p:ext uri="{BB962C8B-B14F-4D97-AF65-F5344CB8AC3E}">
        <p14:creationId xmlns:p14="http://schemas.microsoft.com/office/powerpoint/2010/main" val="10211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5D873B-1CFD-4B39-BE67-2F7843AC8494}"/>
              </a:ext>
            </a:extLst>
          </p:cNvPr>
          <p:cNvSpPr txBox="1"/>
          <p:nvPr/>
        </p:nvSpPr>
        <p:spPr>
          <a:xfrm>
            <a:off x="2764041" y="114191"/>
            <a:ext cx="9080983" cy="553998"/>
          </a:xfrm>
          <a:prstGeom prst="rect">
            <a:avLst/>
          </a:prstGeom>
          <a:solidFill>
            <a:schemeClr val="accent4">
              <a:lumMod val="20000"/>
              <a:lumOff val="80000"/>
            </a:schemeClr>
          </a:solidFill>
        </p:spPr>
        <p:txBody>
          <a:bodyPr wrap="square" rtlCol="0">
            <a:spAutoFit/>
          </a:bodyPr>
          <a:lstStyle/>
          <a:p>
            <a:r>
              <a:rPr lang="ko-KR" altLang="en-US" sz="3000">
                <a:latin typeface="나눔스퀘어라운드 ExtraBold" panose="020B0600000101010101" pitchFamily="50" charset="-127"/>
                <a:ea typeface="나눔스퀘어라운드 ExtraBold" panose="020B0600000101010101" pitchFamily="50" charset="-127"/>
              </a:rPr>
              <a:t>용구 알아보기</a:t>
            </a:r>
          </a:p>
        </p:txBody>
      </p:sp>
      <p:sp>
        <p:nvSpPr>
          <p:cNvPr id="5" name="TextBox 4">
            <a:extLst>
              <a:ext uri="{FF2B5EF4-FFF2-40B4-BE49-F238E27FC236}">
                <a16:creationId xmlns:a16="http://schemas.microsoft.com/office/drawing/2014/main" id="{BDE45371-4C3E-49F6-AEDC-CF66C5F5A96C}"/>
              </a:ext>
            </a:extLst>
          </p:cNvPr>
          <p:cNvSpPr txBox="1"/>
          <p:nvPr/>
        </p:nvSpPr>
        <p:spPr>
          <a:xfrm>
            <a:off x="214244" y="-157978"/>
            <a:ext cx="725496" cy="1446550"/>
          </a:xfrm>
          <a:prstGeom prst="rect">
            <a:avLst/>
          </a:prstGeom>
          <a:noFill/>
        </p:spPr>
        <p:txBody>
          <a:bodyPr wrap="square" rtlCol="0">
            <a:spAutoFit/>
          </a:bodyPr>
          <a:lstStyle/>
          <a:p>
            <a:r>
              <a:rPr lang="en-US" altLang="ko-KR" sz="8800">
                <a:ln w="12700">
                  <a:noFill/>
                </a:ln>
                <a:solidFill>
                  <a:srgbClr val="FFFF00"/>
                </a:solidFill>
                <a:latin typeface="Arial Black" panose="020B0A04020102020204" pitchFamily="34" charset="0"/>
              </a:rPr>
              <a:t>“</a:t>
            </a:r>
            <a:endParaRPr lang="ko-KR" altLang="en-US" sz="8800">
              <a:ln w="12700">
                <a:noFill/>
              </a:ln>
              <a:solidFill>
                <a:srgbClr val="FFFF00"/>
              </a:solidFill>
              <a:latin typeface="Arial Black" panose="020B0A04020102020204" pitchFamily="34" charset="0"/>
            </a:endParaRPr>
          </a:p>
        </p:txBody>
      </p:sp>
      <p:sp>
        <p:nvSpPr>
          <p:cNvPr id="6" name="TextBox 5">
            <a:extLst>
              <a:ext uri="{FF2B5EF4-FFF2-40B4-BE49-F238E27FC236}">
                <a16:creationId xmlns:a16="http://schemas.microsoft.com/office/drawing/2014/main" id="{9B9288D6-87C5-4B55-97B9-9974F087EB73}"/>
              </a:ext>
            </a:extLst>
          </p:cNvPr>
          <p:cNvSpPr txBox="1"/>
          <p:nvPr/>
        </p:nvSpPr>
        <p:spPr>
          <a:xfrm>
            <a:off x="114895" y="-157978"/>
            <a:ext cx="725496" cy="1446550"/>
          </a:xfrm>
          <a:prstGeom prst="rect">
            <a:avLst/>
          </a:prstGeom>
          <a:noFill/>
        </p:spPr>
        <p:txBody>
          <a:bodyPr wrap="square" rtlCol="0">
            <a:spAutoFit/>
          </a:bodyPr>
          <a:lstStyle/>
          <a:p>
            <a:r>
              <a:rPr lang="en-US" altLang="ko-KR" sz="8800">
                <a:ln w="12700">
                  <a:solidFill>
                    <a:srgbClr val="00B0F0"/>
                  </a:solidFill>
                </a:ln>
                <a:solidFill>
                  <a:schemeClr val="bg1"/>
                </a:solidFill>
                <a:latin typeface="Arial Black" panose="020B0A04020102020204" pitchFamily="34" charset="0"/>
              </a:rPr>
              <a:t>“</a:t>
            </a:r>
            <a:endParaRPr lang="ko-KR" altLang="en-US" sz="8800">
              <a:ln w="12700">
                <a:solidFill>
                  <a:srgbClr val="00B0F0"/>
                </a:solidFill>
              </a:ln>
              <a:solidFill>
                <a:schemeClr val="bg1"/>
              </a:solidFill>
              <a:latin typeface="Arial Black" panose="020B0A04020102020204" pitchFamily="34" charset="0"/>
            </a:endParaRPr>
          </a:p>
        </p:txBody>
      </p:sp>
      <p:sp>
        <p:nvSpPr>
          <p:cNvPr id="7" name="사각형: 둥근 모서리 6">
            <a:extLst>
              <a:ext uri="{FF2B5EF4-FFF2-40B4-BE49-F238E27FC236}">
                <a16:creationId xmlns:a16="http://schemas.microsoft.com/office/drawing/2014/main" id="{463C41AF-6263-40CA-B6E7-BDBAC02AFE12}"/>
              </a:ext>
            </a:extLst>
          </p:cNvPr>
          <p:cNvSpPr/>
          <p:nvPr/>
        </p:nvSpPr>
        <p:spPr>
          <a:xfrm>
            <a:off x="1004969" y="124175"/>
            <a:ext cx="1759072" cy="5539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a:latin typeface="나눔스퀘어라운드 ExtraBold" panose="020B0600000101010101" pitchFamily="50" charset="-127"/>
                <a:ea typeface="나눔스퀘어라운드 ExtraBold" panose="020B0600000101010101" pitchFamily="50" charset="-127"/>
              </a:rPr>
              <a:t>탐구 활동</a:t>
            </a:r>
            <a:r>
              <a:rPr lang="en-US" altLang="ko-KR" sz="2400">
                <a:latin typeface="나눔스퀘어라운드 ExtraBold" panose="020B0600000101010101" pitchFamily="50" charset="-127"/>
                <a:ea typeface="나눔스퀘어라운드 ExtraBold" panose="020B0600000101010101" pitchFamily="50" charset="-127"/>
              </a:rPr>
              <a:t>2</a:t>
            </a:r>
            <a:endParaRPr lang="ko-KR" altLang="en-US" sz="2400"/>
          </a:p>
        </p:txBody>
      </p:sp>
      <p:sp>
        <p:nvSpPr>
          <p:cNvPr id="10" name="TextBox 9">
            <a:extLst>
              <a:ext uri="{FF2B5EF4-FFF2-40B4-BE49-F238E27FC236}">
                <a16:creationId xmlns:a16="http://schemas.microsoft.com/office/drawing/2014/main" id="{5BCA91EF-A7A6-4688-B6B8-D0C72BCA9C33}"/>
              </a:ext>
            </a:extLst>
          </p:cNvPr>
          <p:cNvSpPr txBox="1"/>
          <p:nvPr/>
        </p:nvSpPr>
        <p:spPr>
          <a:xfrm>
            <a:off x="840391" y="1695610"/>
            <a:ext cx="10938667" cy="676532"/>
          </a:xfrm>
          <a:prstGeom prst="rect">
            <a:avLst/>
          </a:prstGeom>
          <a:noFill/>
        </p:spPr>
        <p:txBody>
          <a:bodyPr wrap="square">
            <a:spAutoFit/>
          </a:bodyPr>
          <a:lstStyle/>
          <a:p>
            <a:pPr>
              <a:lnSpc>
                <a:spcPct val="150000"/>
              </a:lnSpc>
            </a:pPr>
            <a:r>
              <a:rPr lang="ko-KR" altLang="en-US" sz="28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rPr>
              <a:t>○ </a:t>
            </a:r>
            <a:r>
              <a:rPr lang="ko-KR" altLang="en-US" sz="2800">
                <a:latin typeface="나눔스퀘어라운드 Regular" panose="020B0600000101010101" pitchFamily="50" charset="-127"/>
                <a:ea typeface="나눔스퀘어라운드 Regular" panose="020B0600000101010101" pitchFamily="50" charset="-127"/>
              </a:rPr>
              <a:t>용구들은 각각 어떤 판화를 만들 때 쓰이는 것인지 구분해 볼까요? </a:t>
            </a:r>
          </a:p>
        </p:txBody>
      </p:sp>
      <p:graphicFrame>
        <p:nvGraphicFramePr>
          <p:cNvPr id="13" name="표 13">
            <a:extLst>
              <a:ext uri="{FF2B5EF4-FFF2-40B4-BE49-F238E27FC236}">
                <a16:creationId xmlns:a16="http://schemas.microsoft.com/office/drawing/2014/main" id="{68317263-BDDB-4B98-A488-59ADCB98BDF6}"/>
              </a:ext>
            </a:extLst>
          </p:cNvPr>
          <p:cNvGraphicFramePr>
            <a:graphicFrameLocks noGrp="1"/>
          </p:cNvGraphicFramePr>
          <p:nvPr>
            <p:extLst>
              <p:ext uri="{D42A27DB-BD31-4B8C-83A1-F6EECF244321}">
                <p14:modId xmlns:p14="http://schemas.microsoft.com/office/powerpoint/2010/main" val="189309758"/>
              </p:ext>
            </p:extLst>
          </p:nvPr>
        </p:nvGraphicFramePr>
        <p:xfrm>
          <a:off x="1181745" y="2779180"/>
          <a:ext cx="9924220" cy="3577232"/>
        </p:xfrm>
        <a:graphic>
          <a:graphicData uri="http://schemas.openxmlformats.org/drawingml/2006/table">
            <a:tbl>
              <a:tblPr firstRow="1" bandRow="1">
                <a:tableStyleId>{5C22544A-7EE6-4342-B048-85BDC9FD1C3A}</a:tableStyleId>
              </a:tblPr>
              <a:tblGrid>
                <a:gridCol w="1623599">
                  <a:extLst>
                    <a:ext uri="{9D8B030D-6E8A-4147-A177-3AD203B41FA5}">
                      <a16:colId xmlns:a16="http://schemas.microsoft.com/office/drawing/2014/main" val="1198903742"/>
                    </a:ext>
                  </a:extLst>
                </a:gridCol>
                <a:gridCol w="8300621">
                  <a:extLst>
                    <a:ext uri="{9D8B030D-6E8A-4147-A177-3AD203B41FA5}">
                      <a16:colId xmlns:a16="http://schemas.microsoft.com/office/drawing/2014/main" val="706508345"/>
                    </a:ext>
                  </a:extLst>
                </a:gridCol>
              </a:tblGrid>
              <a:tr h="89430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2400" b="1">
                          <a:solidFill>
                            <a:srgbClr val="00B0F0"/>
                          </a:solidFill>
                          <a:latin typeface="나눔스퀘어라운드 Regular" panose="020B0600000101010101" pitchFamily="50" charset="-127"/>
                          <a:ea typeface="나눔스퀘어라운드 Regular" panose="020B0600000101010101" pitchFamily="50" charset="-127"/>
                        </a:rPr>
                        <a:t>볼록 판화:</a:t>
                      </a:r>
                      <a:endParaRPr lang="en-US" altLang="ko-KR" sz="2400" b="1">
                        <a:solidFill>
                          <a:srgbClr val="00B0F0"/>
                        </a:solidFill>
                        <a:latin typeface="나눔스퀘어라운드 Regular" panose="020B0600000101010101" pitchFamily="50" charset="-127"/>
                        <a:ea typeface="나눔스퀘어라운드 Regular" panose="020B0600000101010101" pitchFamily="50" charset="-127"/>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3FCFF"/>
                    </a:solidFill>
                  </a:tcPr>
                </a:tc>
                <a:tc>
                  <a:txBody>
                    <a:bodyPr/>
                    <a:lstStyle/>
                    <a:p>
                      <a:pPr latinLnBrk="1"/>
                      <a:endParaRPr lang="ko-KR" altLang="en-US" b="1">
                        <a:solidFill>
                          <a:schemeClr val="accent6">
                            <a:lumMod val="75000"/>
                          </a:schemeClr>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486862682"/>
                  </a:ext>
                </a:extLst>
              </a:tr>
              <a:tr h="89430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2400" b="1">
                          <a:solidFill>
                            <a:srgbClr val="00B0F0"/>
                          </a:solidFill>
                          <a:latin typeface="나눔스퀘어라운드 Regular" panose="020B0600000101010101" pitchFamily="50" charset="-127"/>
                          <a:ea typeface="나눔스퀘어라운드 Regular" panose="020B0600000101010101" pitchFamily="50" charset="-127"/>
                        </a:rPr>
                        <a:t>오목 판화:</a:t>
                      </a:r>
                      <a:endParaRPr lang="ko-KR" altLang="en-US" sz="2400" b="1">
                        <a:solidFill>
                          <a:srgbClr val="00B0F0"/>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3FCFF"/>
                    </a:solidFill>
                  </a:tcPr>
                </a:tc>
                <a:tc>
                  <a:txBody>
                    <a:bodyPr/>
                    <a:lstStyle/>
                    <a:p>
                      <a:pPr latinLnBrk="1"/>
                      <a:endParaRPr lang="ko-KR" altLang="en-US" b="1">
                        <a:solidFill>
                          <a:schemeClr val="accent6">
                            <a:lumMod val="75000"/>
                          </a:schemeClr>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4033906006"/>
                  </a:ext>
                </a:extLst>
              </a:tr>
              <a:tr h="89430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2400" b="1">
                          <a:solidFill>
                            <a:srgbClr val="00B0F0"/>
                          </a:solidFill>
                          <a:latin typeface="나눔스퀘어라운드 Regular" panose="020B0600000101010101" pitchFamily="50" charset="-127"/>
                          <a:ea typeface="나눔스퀘어라운드 Regular" panose="020B0600000101010101" pitchFamily="50" charset="-127"/>
                        </a:rPr>
                        <a:t>평판화:</a:t>
                      </a:r>
                      <a:endParaRPr lang="ko-KR" altLang="en-US" sz="2400" b="1">
                        <a:solidFill>
                          <a:srgbClr val="00B0F0"/>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3FCFF"/>
                    </a:solidFill>
                  </a:tcPr>
                </a:tc>
                <a:tc>
                  <a:txBody>
                    <a:bodyPr/>
                    <a:lstStyle/>
                    <a:p>
                      <a:pPr latinLnBrk="1"/>
                      <a:endParaRPr lang="ko-KR" altLang="en-US" b="1">
                        <a:solidFill>
                          <a:schemeClr val="accent6">
                            <a:lumMod val="75000"/>
                          </a:schemeClr>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923792137"/>
                  </a:ext>
                </a:extLst>
              </a:tr>
              <a:tr h="894308">
                <a:tc>
                  <a:txBody>
                    <a:bodyPr/>
                    <a:lstStyle/>
                    <a:p>
                      <a:pPr latinLnBrk="1"/>
                      <a:r>
                        <a:rPr lang="ko-KR" altLang="en-US" sz="2400" b="1">
                          <a:solidFill>
                            <a:srgbClr val="00B0F0"/>
                          </a:solidFill>
                          <a:latin typeface="나눔스퀘어라운드 Regular" panose="020B0600000101010101" pitchFamily="50" charset="-127"/>
                          <a:ea typeface="나눔스퀘어라운드 Regular" panose="020B0600000101010101" pitchFamily="50" charset="-127"/>
                        </a:rPr>
                        <a:t>공판화:</a:t>
                      </a:r>
                      <a:endParaRPr lang="ko-KR" altLang="en-US" sz="2400" b="1">
                        <a:solidFill>
                          <a:srgbClr val="00B0F0"/>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3FCFF"/>
                    </a:solidFill>
                  </a:tcPr>
                </a:tc>
                <a:tc>
                  <a:txBody>
                    <a:bodyPr/>
                    <a:lstStyle/>
                    <a:p>
                      <a:pPr latinLnBrk="1"/>
                      <a:endParaRPr lang="ko-KR" altLang="en-US" b="1">
                        <a:solidFill>
                          <a:schemeClr val="accent6">
                            <a:lumMod val="75000"/>
                          </a:schemeClr>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809138777"/>
                  </a:ext>
                </a:extLst>
              </a:tr>
            </a:tbl>
          </a:graphicData>
        </a:graphic>
      </p:graphicFrame>
    </p:spTree>
    <p:extLst>
      <p:ext uri="{BB962C8B-B14F-4D97-AF65-F5344CB8AC3E}">
        <p14:creationId xmlns:p14="http://schemas.microsoft.com/office/powerpoint/2010/main" val="2967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5D873B-1CFD-4B39-BE67-2F7843AC8494}"/>
              </a:ext>
            </a:extLst>
          </p:cNvPr>
          <p:cNvSpPr txBox="1"/>
          <p:nvPr/>
        </p:nvSpPr>
        <p:spPr>
          <a:xfrm>
            <a:off x="2764041" y="114191"/>
            <a:ext cx="9080983" cy="553998"/>
          </a:xfrm>
          <a:prstGeom prst="rect">
            <a:avLst/>
          </a:prstGeom>
          <a:solidFill>
            <a:schemeClr val="accent4">
              <a:lumMod val="20000"/>
              <a:lumOff val="80000"/>
            </a:schemeClr>
          </a:solidFill>
        </p:spPr>
        <p:txBody>
          <a:bodyPr wrap="square" rtlCol="0">
            <a:spAutoFit/>
          </a:bodyPr>
          <a:lstStyle/>
          <a:p>
            <a:r>
              <a:rPr lang="ko-KR" altLang="en-US" sz="3000">
                <a:latin typeface="나눔스퀘어라운드 ExtraBold" panose="020B0600000101010101" pitchFamily="50" charset="-127"/>
                <a:ea typeface="나눔스퀘어라운드 ExtraBold" panose="020B0600000101010101" pitchFamily="50" charset="-127"/>
              </a:rPr>
              <a:t>용구 알아보기</a:t>
            </a:r>
          </a:p>
        </p:txBody>
      </p:sp>
      <p:sp>
        <p:nvSpPr>
          <p:cNvPr id="5" name="TextBox 4">
            <a:extLst>
              <a:ext uri="{FF2B5EF4-FFF2-40B4-BE49-F238E27FC236}">
                <a16:creationId xmlns:a16="http://schemas.microsoft.com/office/drawing/2014/main" id="{BDE45371-4C3E-49F6-AEDC-CF66C5F5A96C}"/>
              </a:ext>
            </a:extLst>
          </p:cNvPr>
          <p:cNvSpPr txBox="1"/>
          <p:nvPr/>
        </p:nvSpPr>
        <p:spPr>
          <a:xfrm>
            <a:off x="214244" y="-157978"/>
            <a:ext cx="725496" cy="1446550"/>
          </a:xfrm>
          <a:prstGeom prst="rect">
            <a:avLst/>
          </a:prstGeom>
          <a:noFill/>
        </p:spPr>
        <p:txBody>
          <a:bodyPr wrap="square" rtlCol="0">
            <a:spAutoFit/>
          </a:bodyPr>
          <a:lstStyle/>
          <a:p>
            <a:r>
              <a:rPr lang="en-US" altLang="ko-KR" sz="8800">
                <a:ln w="12700">
                  <a:noFill/>
                </a:ln>
                <a:solidFill>
                  <a:srgbClr val="FFFF00"/>
                </a:solidFill>
                <a:latin typeface="Arial Black" panose="020B0A04020102020204" pitchFamily="34" charset="0"/>
              </a:rPr>
              <a:t>“</a:t>
            </a:r>
            <a:endParaRPr lang="ko-KR" altLang="en-US" sz="8800">
              <a:ln w="12700">
                <a:noFill/>
              </a:ln>
              <a:solidFill>
                <a:srgbClr val="FFFF00"/>
              </a:solidFill>
              <a:latin typeface="Arial Black" panose="020B0A04020102020204" pitchFamily="34" charset="0"/>
            </a:endParaRPr>
          </a:p>
        </p:txBody>
      </p:sp>
      <p:sp>
        <p:nvSpPr>
          <p:cNvPr id="6" name="TextBox 5">
            <a:extLst>
              <a:ext uri="{FF2B5EF4-FFF2-40B4-BE49-F238E27FC236}">
                <a16:creationId xmlns:a16="http://schemas.microsoft.com/office/drawing/2014/main" id="{9B9288D6-87C5-4B55-97B9-9974F087EB73}"/>
              </a:ext>
            </a:extLst>
          </p:cNvPr>
          <p:cNvSpPr txBox="1"/>
          <p:nvPr/>
        </p:nvSpPr>
        <p:spPr>
          <a:xfrm>
            <a:off x="114895" y="-157978"/>
            <a:ext cx="725496" cy="1446550"/>
          </a:xfrm>
          <a:prstGeom prst="rect">
            <a:avLst/>
          </a:prstGeom>
          <a:noFill/>
        </p:spPr>
        <p:txBody>
          <a:bodyPr wrap="square" rtlCol="0">
            <a:spAutoFit/>
          </a:bodyPr>
          <a:lstStyle/>
          <a:p>
            <a:r>
              <a:rPr lang="en-US" altLang="ko-KR" sz="8800">
                <a:ln w="12700">
                  <a:solidFill>
                    <a:srgbClr val="00B0F0"/>
                  </a:solidFill>
                </a:ln>
                <a:solidFill>
                  <a:schemeClr val="bg1"/>
                </a:solidFill>
                <a:latin typeface="Arial Black" panose="020B0A04020102020204" pitchFamily="34" charset="0"/>
              </a:rPr>
              <a:t>“</a:t>
            </a:r>
            <a:endParaRPr lang="ko-KR" altLang="en-US" sz="8800">
              <a:ln w="12700">
                <a:solidFill>
                  <a:srgbClr val="00B0F0"/>
                </a:solidFill>
              </a:ln>
              <a:solidFill>
                <a:schemeClr val="bg1"/>
              </a:solidFill>
              <a:latin typeface="Arial Black" panose="020B0A04020102020204" pitchFamily="34" charset="0"/>
            </a:endParaRPr>
          </a:p>
        </p:txBody>
      </p:sp>
      <p:sp>
        <p:nvSpPr>
          <p:cNvPr id="7" name="사각형: 둥근 모서리 6">
            <a:extLst>
              <a:ext uri="{FF2B5EF4-FFF2-40B4-BE49-F238E27FC236}">
                <a16:creationId xmlns:a16="http://schemas.microsoft.com/office/drawing/2014/main" id="{463C41AF-6263-40CA-B6E7-BDBAC02AFE12}"/>
              </a:ext>
            </a:extLst>
          </p:cNvPr>
          <p:cNvSpPr/>
          <p:nvPr/>
        </p:nvSpPr>
        <p:spPr>
          <a:xfrm>
            <a:off x="1004969" y="124175"/>
            <a:ext cx="1759072" cy="5539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a:latin typeface="나눔스퀘어라운드 ExtraBold" panose="020B0600000101010101" pitchFamily="50" charset="-127"/>
                <a:ea typeface="나눔스퀘어라운드 ExtraBold" panose="020B0600000101010101" pitchFamily="50" charset="-127"/>
              </a:rPr>
              <a:t>탐구 활동</a:t>
            </a:r>
            <a:r>
              <a:rPr lang="en-US" altLang="ko-KR" sz="2400">
                <a:latin typeface="나눔스퀘어라운드 ExtraBold" panose="020B0600000101010101" pitchFamily="50" charset="-127"/>
                <a:ea typeface="나눔스퀘어라운드 ExtraBold" panose="020B0600000101010101" pitchFamily="50" charset="-127"/>
              </a:rPr>
              <a:t>2</a:t>
            </a:r>
            <a:endParaRPr lang="ko-KR" altLang="en-US" sz="2400"/>
          </a:p>
        </p:txBody>
      </p:sp>
      <p:sp>
        <p:nvSpPr>
          <p:cNvPr id="10" name="TextBox 9">
            <a:extLst>
              <a:ext uri="{FF2B5EF4-FFF2-40B4-BE49-F238E27FC236}">
                <a16:creationId xmlns:a16="http://schemas.microsoft.com/office/drawing/2014/main" id="{5BCA91EF-A7A6-4688-B6B8-D0C72BCA9C33}"/>
              </a:ext>
            </a:extLst>
          </p:cNvPr>
          <p:cNvSpPr txBox="1"/>
          <p:nvPr/>
        </p:nvSpPr>
        <p:spPr>
          <a:xfrm>
            <a:off x="840391" y="1695610"/>
            <a:ext cx="10938667" cy="676532"/>
          </a:xfrm>
          <a:prstGeom prst="rect">
            <a:avLst/>
          </a:prstGeom>
          <a:noFill/>
        </p:spPr>
        <p:txBody>
          <a:bodyPr wrap="square">
            <a:spAutoFit/>
          </a:bodyPr>
          <a:lstStyle/>
          <a:p>
            <a:pPr>
              <a:lnSpc>
                <a:spcPct val="150000"/>
              </a:lnSpc>
            </a:pPr>
            <a:r>
              <a:rPr lang="ko-KR" altLang="en-US" sz="2800" b="1">
                <a:solidFill>
                  <a:schemeClr val="tx1">
                    <a:lumMod val="50000"/>
                    <a:lumOff val="50000"/>
                  </a:schemeClr>
                </a:solidFill>
                <a:latin typeface="나눔스퀘어라운드 Regular" panose="020B0600000101010101" pitchFamily="50" charset="-127"/>
                <a:ea typeface="나눔스퀘어라운드 Regular" panose="020B0600000101010101" pitchFamily="50" charset="-127"/>
              </a:rPr>
              <a:t>○ </a:t>
            </a:r>
            <a:r>
              <a:rPr lang="ko-KR" altLang="en-US" sz="2800">
                <a:latin typeface="나눔스퀘어라운드 Regular" panose="020B0600000101010101" pitchFamily="50" charset="-127"/>
                <a:ea typeface="나눔스퀘어라운드 Regular" panose="020B0600000101010101" pitchFamily="50" charset="-127"/>
              </a:rPr>
              <a:t>용구들은 각각 어떤 판화를 만들 때 쓰이는 것인지 구분해 볼까요? </a:t>
            </a:r>
          </a:p>
        </p:txBody>
      </p:sp>
      <p:graphicFrame>
        <p:nvGraphicFramePr>
          <p:cNvPr id="13" name="표 13">
            <a:extLst>
              <a:ext uri="{FF2B5EF4-FFF2-40B4-BE49-F238E27FC236}">
                <a16:creationId xmlns:a16="http://schemas.microsoft.com/office/drawing/2014/main" id="{68317263-BDDB-4B98-A488-59ADCB98BDF6}"/>
              </a:ext>
            </a:extLst>
          </p:cNvPr>
          <p:cNvGraphicFramePr>
            <a:graphicFrameLocks noGrp="1"/>
          </p:cNvGraphicFramePr>
          <p:nvPr>
            <p:extLst>
              <p:ext uri="{D42A27DB-BD31-4B8C-83A1-F6EECF244321}">
                <p14:modId xmlns:p14="http://schemas.microsoft.com/office/powerpoint/2010/main" val="3620115299"/>
              </p:ext>
            </p:extLst>
          </p:nvPr>
        </p:nvGraphicFramePr>
        <p:xfrm>
          <a:off x="1181745" y="2779180"/>
          <a:ext cx="9924220" cy="3577232"/>
        </p:xfrm>
        <a:graphic>
          <a:graphicData uri="http://schemas.openxmlformats.org/drawingml/2006/table">
            <a:tbl>
              <a:tblPr firstRow="1" bandRow="1">
                <a:tableStyleId>{5C22544A-7EE6-4342-B048-85BDC9FD1C3A}</a:tableStyleId>
              </a:tblPr>
              <a:tblGrid>
                <a:gridCol w="1623599">
                  <a:extLst>
                    <a:ext uri="{9D8B030D-6E8A-4147-A177-3AD203B41FA5}">
                      <a16:colId xmlns:a16="http://schemas.microsoft.com/office/drawing/2014/main" val="1198903742"/>
                    </a:ext>
                  </a:extLst>
                </a:gridCol>
                <a:gridCol w="8300621">
                  <a:extLst>
                    <a:ext uri="{9D8B030D-6E8A-4147-A177-3AD203B41FA5}">
                      <a16:colId xmlns:a16="http://schemas.microsoft.com/office/drawing/2014/main" val="706508345"/>
                    </a:ext>
                  </a:extLst>
                </a:gridCol>
              </a:tblGrid>
              <a:tr h="89430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2400" b="1">
                          <a:solidFill>
                            <a:srgbClr val="00B0F0"/>
                          </a:solidFill>
                          <a:latin typeface="나눔스퀘어라운드 Regular" panose="020B0600000101010101" pitchFamily="50" charset="-127"/>
                          <a:ea typeface="나눔스퀘어라운드 Regular" panose="020B0600000101010101" pitchFamily="50" charset="-127"/>
                        </a:rPr>
                        <a:t>볼록 판화:</a:t>
                      </a:r>
                      <a:endParaRPr lang="en-US" altLang="ko-KR" sz="2400" b="1">
                        <a:solidFill>
                          <a:srgbClr val="00B0F0"/>
                        </a:solidFill>
                        <a:latin typeface="나눔스퀘어라운드 Regular" panose="020B0600000101010101" pitchFamily="50" charset="-127"/>
                        <a:ea typeface="나눔스퀘어라운드 Regular" panose="020B0600000101010101" pitchFamily="50" charset="-127"/>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3FCFF"/>
                    </a:solidFill>
                  </a:tcPr>
                </a:tc>
                <a:tc>
                  <a:txBody>
                    <a:bodyPr/>
                    <a:lstStyle/>
                    <a:p>
                      <a:pPr latinLnBrk="1"/>
                      <a:r>
                        <a:rPr lang="ko-KR" altLang="en-US" sz="2800" b="1">
                          <a:solidFill>
                            <a:srgbClr val="C00000"/>
                          </a:solidFill>
                        </a:rPr>
                        <a:t>조각도</a:t>
                      </a:r>
                      <a:r>
                        <a:rPr lang="en-US" altLang="ko-KR" sz="2800" b="1">
                          <a:solidFill>
                            <a:srgbClr val="C00000"/>
                          </a:solidFill>
                        </a:rPr>
                        <a:t>, </a:t>
                      </a:r>
                      <a:r>
                        <a:rPr lang="ko-KR" altLang="en-US" sz="2800" b="1">
                          <a:solidFill>
                            <a:srgbClr val="C00000"/>
                          </a:solidFill>
                        </a:rPr>
                        <a:t>롤러</a:t>
                      </a: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486862682"/>
                  </a:ext>
                </a:extLst>
              </a:tr>
              <a:tr h="89430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2400" b="1">
                          <a:solidFill>
                            <a:srgbClr val="00B0F0"/>
                          </a:solidFill>
                          <a:latin typeface="나눔스퀘어라운드 Regular" panose="020B0600000101010101" pitchFamily="50" charset="-127"/>
                          <a:ea typeface="나눔스퀘어라운드 Regular" panose="020B0600000101010101" pitchFamily="50" charset="-127"/>
                        </a:rPr>
                        <a:t>오목 판화:</a:t>
                      </a:r>
                      <a:endParaRPr lang="ko-KR" altLang="en-US" sz="2400" b="1">
                        <a:solidFill>
                          <a:srgbClr val="00B0F0"/>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3FCFF"/>
                    </a:solidFill>
                  </a:tcPr>
                </a:tc>
                <a:tc>
                  <a:txBody>
                    <a:bodyPr/>
                    <a:lstStyle/>
                    <a:p>
                      <a:pPr latinLnBrk="1"/>
                      <a:r>
                        <a:rPr lang="ko-KR" altLang="en-US" sz="2800" b="1">
                          <a:solidFill>
                            <a:srgbClr val="C00000"/>
                          </a:solidFill>
                        </a:rPr>
                        <a:t>니들</a:t>
                      </a:r>
                      <a:r>
                        <a:rPr lang="en-US" altLang="ko-KR" sz="2800" b="1">
                          <a:solidFill>
                            <a:srgbClr val="C00000"/>
                          </a:solidFill>
                        </a:rPr>
                        <a:t>, </a:t>
                      </a:r>
                      <a:r>
                        <a:rPr lang="ko-KR" altLang="en-US" sz="2800" b="1">
                          <a:solidFill>
                            <a:srgbClr val="C00000"/>
                          </a:solidFill>
                        </a:rPr>
                        <a:t>스퀴즈</a:t>
                      </a:r>
                      <a:r>
                        <a:rPr lang="en-US" altLang="ko-KR" sz="2800" b="1">
                          <a:solidFill>
                            <a:srgbClr val="C00000"/>
                          </a:solidFill>
                        </a:rPr>
                        <a:t>, </a:t>
                      </a:r>
                      <a:r>
                        <a:rPr lang="ko-KR" altLang="en-US" sz="2800" b="1">
                          <a:solidFill>
                            <a:srgbClr val="C00000"/>
                          </a:solidFill>
                        </a:rPr>
                        <a:t>프레스기</a:t>
                      </a: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4033906006"/>
                  </a:ext>
                </a:extLst>
              </a:tr>
              <a:tr h="89430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2400" b="1">
                          <a:solidFill>
                            <a:srgbClr val="00B0F0"/>
                          </a:solidFill>
                          <a:latin typeface="나눔스퀘어라운드 Regular" panose="020B0600000101010101" pitchFamily="50" charset="-127"/>
                          <a:ea typeface="나눔스퀘어라운드 Regular" panose="020B0600000101010101" pitchFamily="50" charset="-127"/>
                        </a:rPr>
                        <a:t>평판화:</a:t>
                      </a:r>
                      <a:endParaRPr lang="ko-KR" altLang="en-US" sz="2400" b="1">
                        <a:solidFill>
                          <a:srgbClr val="00B0F0"/>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3FCFF"/>
                    </a:solidFill>
                  </a:tcPr>
                </a:tc>
                <a:tc>
                  <a:txBody>
                    <a:bodyPr/>
                    <a:lstStyle/>
                    <a:p>
                      <a:pPr latinLnBrk="1"/>
                      <a:r>
                        <a:rPr lang="ko-KR" altLang="en-US" sz="2800" b="1">
                          <a:solidFill>
                            <a:srgbClr val="C00000"/>
                          </a:solidFill>
                        </a:rPr>
                        <a:t>리소 크레용</a:t>
                      </a:r>
                      <a:r>
                        <a:rPr lang="en-US" altLang="ko-KR" sz="2800" b="1">
                          <a:solidFill>
                            <a:srgbClr val="C00000"/>
                          </a:solidFill>
                        </a:rPr>
                        <a:t>, </a:t>
                      </a:r>
                      <a:r>
                        <a:rPr lang="ko-KR" altLang="en-US" sz="2800" b="1">
                          <a:solidFill>
                            <a:srgbClr val="C00000"/>
                          </a:solidFill>
                        </a:rPr>
                        <a:t>프레스기</a:t>
                      </a: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923792137"/>
                  </a:ext>
                </a:extLst>
              </a:tr>
              <a:tr h="894308">
                <a:tc>
                  <a:txBody>
                    <a:bodyPr/>
                    <a:lstStyle/>
                    <a:p>
                      <a:pPr latinLnBrk="1"/>
                      <a:r>
                        <a:rPr lang="ko-KR" altLang="en-US" sz="2400" b="1">
                          <a:solidFill>
                            <a:srgbClr val="00B0F0"/>
                          </a:solidFill>
                          <a:latin typeface="나눔스퀘어라운드 Regular" panose="020B0600000101010101" pitchFamily="50" charset="-127"/>
                          <a:ea typeface="나눔스퀘어라운드 Regular" panose="020B0600000101010101" pitchFamily="50" charset="-127"/>
                        </a:rPr>
                        <a:t>공판화:</a:t>
                      </a:r>
                      <a:endParaRPr lang="ko-KR" altLang="en-US" sz="2400" b="1">
                        <a:solidFill>
                          <a:srgbClr val="00B0F0"/>
                        </a:solidFill>
                      </a:endParaRP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3FCFF"/>
                    </a:solidFill>
                  </a:tcPr>
                </a:tc>
                <a:tc>
                  <a:txBody>
                    <a:bodyPr/>
                    <a:lstStyle/>
                    <a:p>
                      <a:pPr latinLnBrk="1"/>
                      <a:r>
                        <a:rPr lang="ko-KR" altLang="en-US" sz="2800" b="1">
                          <a:solidFill>
                            <a:srgbClr val="C00000"/>
                          </a:solidFill>
                        </a:rPr>
                        <a:t>스퀴즈</a:t>
                      </a:r>
                    </a:p>
                  </a:txBody>
                  <a:tcPr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809138777"/>
                  </a:ext>
                </a:extLst>
              </a:tr>
            </a:tbl>
          </a:graphicData>
        </a:graphic>
      </p:graphicFrame>
    </p:spTree>
    <p:extLst>
      <p:ext uri="{BB962C8B-B14F-4D97-AF65-F5344CB8AC3E}">
        <p14:creationId xmlns:p14="http://schemas.microsoft.com/office/powerpoint/2010/main" val="25658788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3248</TotalTime>
  <Words>717</Words>
  <Application>Microsoft Office PowerPoint</Application>
  <PresentationFormat>와이드스크린</PresentationFormat>
  <Paragraphs>125</Paragraphs>
  <Slides>10</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10</vt:i4>
      </vt:variant>
    </vt:vector>
  </HeadingPairs>
  <TitlesOfParts>
    <vt:vector size="18" baseType="lpstr">
      <vt:lpstr>맑은 고딕</vt:lpstr>
      <vt:lpstr>나눔스퀘어라운드 ExtraBold</vt:lpstr>
      <vt:lpstr>Arial</vt:lpstr>
      <vt:lpstr>함초롬바탕</vt:lpstr>
      <vt:lpstr>Arial Black</vt:lpstr>
      <vt:lpstr>Adobe 고딕 Std B</vt:lpstr>
      <vt:lpstr>나눔스퀘어라운드 Regular</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황근식</dc:creator>
  <cp:lastModifiedBy>황근식</cp:lastModifiedBy>
  <cp:revision>50</cp:revision>
  <dcterms:created xsi:type="dcterms:W3CDTF">2021-12-08T01:35:36Z</dcterms:created>
  <dcterms:modified xsi:type="dcterms:W3CDTF">2022-03-10T08:26:03Z</dcterms:modified>
</cp:coreProperties>
</file>