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74" r:id="rId2"/>
    <p:sldMasterId id="2147483688" r:id="rId3"/>
  </p:sldMasterIdLst>
  <p:notesMasterIdLst>
    <p:notesMasterId r:id="rId12"/>
  </p:notesMasterIdLst>
  <p:sldIdLst>
    <p:sldId id="292" r:id="rId4"/>
    <p:sldId id="311" r:id="rId5"/>
    <p:sldId id="312" r:id="rId6"/>
    <p:sldId id="313" r:id="rId7"/>
    <p:sldId id="4257" r:id="rId8"/>
    <p:sldId id="4258" r:id="rId9"/>
    <p:sldId id="4256" r:id="rId10"/>
    <p:sldId id="4259" r:id="rId11"/>
  </p:sldIdLst>
  <p:sldSz cx="12192000" cy="6858000"/>
  <p:notesSz cx="6858000" cy="9144000"/>
  <p:embeddedFontLst>
    <p:embeddedFont>
      <p:font typeface="Adobe 고딕 Std B" panose="020B0800000000000000" pitchFamily="34" charset="-127"/>
      <p:bold r:id="rId13"/>
    </p:embeddedFont>
    <p:embeddedFont>
      <p:font typeface="G마켓 산스 TTF Bold" panose="02000000000000000000" pitchFamily="2" charset="-127"/>
      <p:bold r:id="rId14"/>
    </p:embeddedFont>
    <p:embeddedFont>
      <p:font typeface="G마켓 산스 TTF Medium" panose="02000000000000000000" pitchFamily="2" charset="-127"/>
      <p:regular r:id="rId15"/>
    </p:embeddedFon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스퀘어 ExtraBold" panose="020B0600000101010101" pitchFamily="50" charset="-127"/>
      <p:bold r:id="rId19"/>
    </p:embeddedFont>
    <p:embeddedFont>
      <p:font typeface="나눔스퀘어_ac ExtraBold" panose="020B0600000101010101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  <p:embeddedFont>
      <p:font typeface="휴먼둥근헤드라인" panose="02030504000101010101" pitchFamily="18" charset="-127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EF9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3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7EE6C-2F00-4F24-8488-12034301290F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EDD3F-58C1-4105-9EA4-73D0E97CBB2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213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5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9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1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D6813-3B86-4373-A3E0-6E40C1B1D31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8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040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313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7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73516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358C3D-D7F1-1365-EC33-81DD5862D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8A9C64-3FD2-ADA0-40BF-34F0CE0A6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CE833-EB73-5900-19BA-7309CA45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52A2F6-9142-2F95-71A9-F7224E70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BD747A-C2E0-2764-1CFB-BE77C3EF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05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8601E4-60AF-F7B6-1248-1B38B533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119974-2A8C-38D3-F565-C3B0FB8D4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6617FD-1D76-3491-62DD-0C0ECC5E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A32C0F-82CF-F9BD-C1FA-26B9BDFA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7CB33F-A279-70E5-EF25-6351D894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29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3DB296-FB64-2791-53BF-3AADAC5D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A5D1D4-0ED1-ED60-07F6-CAC1FFA41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A1F5ED-807E-9724-0912-0BF721A6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7BDD49-5091-D165-D2C1-F3D3D695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220F83-47C1-8F68-5C01-B816DB29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3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902081-4E22-EC64-195E-11A346EA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8691D1-7AEA-4530-A42C-136098309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1EF347-B37F-A018-8F38-3BB19A7DA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0A8ECCD-0D53-2506-788C-69BD327F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6405A07-CD96-C78C-B874-B334C664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615FA2-58F4-FB2E-179B-989E0268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125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7F0D5-5B93-82D4-A498-BC4C2F39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2B583A-C24D-1678-2D4C-5F0254ECD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F524CBA-C45C-5801-C11F-8919CA56A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6B512C7-84BD-1EAA-85A2-EA796E44B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F0901F-BBDE-FBEB-DCF0-E2E283982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F13173A-4DA0-4AE3-C33F-9E72C494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261A62A-C5FD-2077-E444-B37209B3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B5819F4-FC82-6BE2-E9A4-AA22AF23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735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36F755-2F3F-9666-5E24-40296F51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D9E29B2-B9B4-E0AD-6D4D-0C7EDA75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941D44-D012-AEE0-7518-34E4F249D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49E7D3B-E916-36E5-E384-FF71CC3C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07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30D136-755E-6AE6-329B-E3EE32C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82805C-3FF8-44AD-3293-114DB15D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6146D1-B4C4-FFBB-8531-20B7B740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810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FBAE40"/>
          </p15:clr>
        </p15:guide>
        <p15:guide id="3" pos="439">
          <p15:clr>
            <a:srgbClr val="FBAE40"/>
          </p15:clr>
        </p15:guide>
        <p15:guide id="4" pos="7243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799">
          <p15:clr>
            <a:srgbClr val="FBAE40"/>
          </p15:clr>
        </p15:guide>
        <p15:guide id="7" orient="horz" pos="3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5326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630D136-755E-6AE6-329B-E3EE32C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82805C-3FF8-44AD-3293-114DB15D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6146D1-B4C4-FFBB-8531-20B7B740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997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59">
          <p15:clr>
            <a:srgbClr val="FBAE40"/>
          </p15:clr>
        </p15:guide>
        <p15:guide id="3" pos="439">
          <p15:clr>
            <a:srgbClr val="FBAE40"/>
          </p15:clr>
        </p15:guide>
        <p15:guide id="4" pos="7243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799">
          <p15:clr>
            <a:srgbClr val="FBAE40"/>
          </p15:clr>
        </p15:guide>
        <p15:guide id="7" orient="horz" pos="3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8">
            <a:extLst>
              <a:ext uri="{FF2B5EF4-FFF2-40B4-BE49-F238E27FC236}">
                <a16:creationId xmlns:a16="http://schemas.microsoft.com/office/drawing/2014/main" id="{A1F82871-027E-46AB-E95C-3F08256648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4278" y="833554"/>
            <a:ext cx="3932487" cy="512448"/>
          </a:xfrm>
          <a:noFill/>
        </p:spPr>
        <p:txBody>
          <a:bodyPr wrap="none" lIns="0" tIns="0" rIns="0" bIns="0" rtlCol="0">
            <a:spAutoFit/>
          </a:bodyPr>
          <a:lstStyle>
            <a:lvl1pPr marL="0" indent="0">
              <a:buNone/>
              <a:defRPr lang="ko-KR" altLang="en-US" sz="3600" spc="-15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pPr marL="0" lvl="0" defTabSz="914400"/>
            <a:r>
              <a:rPr lang="ko-KR" altLang="en-US"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타이틀을 입력하세요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C2744938-1BC1-2F49-F8D1-DCAC977554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662" y="557032"/>
            <a:ext cx="1668085" cy="199285"/>
          </a:xfrm>
          <a:noFill/>
        </p:spPr>
        <p:txBody>
          <a:bodyPr wrap="none" lIns="0" tIns="0" rIns="0" bIns="0" rtlCol="0">
            <a:spAutoFit/>
          </a:bodyPr>
          <a:lstStyle>
            <a:lvl1pPr marL="0" indent="0">
              <a:buNone/>
              <a:defRPr lang="ko-KR" altLang="en-US" sz="1400" spc="-80" noProof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pPr marL="0" lvl="0" defTabSz="914400"/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D9D9D9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  <a:cs typeface="+mn-cs"/>
              </a:rPr>
              <a:t>목차제목을 적어주세요</a:t>
            </a:r>
          </a:p>
        </p:txBody>
      </p:sp>
    </p:spTree>
    <p:extLst>
      <p:ext uri="{BB962C8B-B14F-4D97-AF65-F5344CB8AC3E}">
        <p14:creationId xmlns:p14="http://schemas.microsoft.com/office/powerpoint/2010/main" val="387026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C118EC-612B-BCA9-1CA3-55EDBDA8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F189D1-4B15-E92D-61C0-CF4867806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69519E-C862-404B-9E68-C9AB2FDAD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5CE46F-130A-4CB8-6EB1-AF409F4C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214791-23C3-6A19-0529-F5041832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C3B2E7-8103-CE4A-8E85-E9807224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7983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3BE458-7044-ECA2-0715-E7FE3CFA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3FC1172-CF45-029C-6EF6-BCA57E07F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2DE630-A2E8-8947-2AB4-5B4629CC8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590858D-2156-7F4D-28E4-B0A71E0B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DAAEA5-09D1-8ECB-3F7A-C41F7F6B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5704A8-F9D5-84E4-A556-E85EA859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893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674712-2925-7D43-EB1E-2107FEC8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473F69-0EAE-45B0-CD9D-072D179C5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FBF80B-6C3E-3578-DF9F-D81351ED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50C8F03-A600-8126-C2C1-4590CCA2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C6AD29-838E-BB8C-93F4-B3C7607F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806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90AA436-BDAA-5A25-219D-7FABEBD87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E109FED-F2CB-7024-7E4A-4E6D08D81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D05476-C8BE-8E4F-E090-E7427A1A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CE7DA-1FBD-4388-B4EF-E67FB522A415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59BA95-8DEB-1C05-8DB0-E3C49719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956A79-95A1-02D0-70A1-108F15C4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8F35-4545-45D7-ADC1-5AAD45E7B8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0855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366054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51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89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198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75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13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0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19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98E91ED-F13A-47A3-3260-572558E8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CF7A2F-ED45-9FA9-2B69-EE7C1D02A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07C2372-38F1-424C-98A2-014CDDE30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fld id="{45BCE7DA-1FBD-4388-B4EF-E67FB522A415}" type="datetimeFigureOut">
              <a:rPr lang="ko-KR" altLang="en-US" smtClean="0"/>
              <a:pPr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451C2C-B605-210C-98E3-D17CE7B5E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EFCB33-3947-85B6-D7F6-A8D2CD5E0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defRPr>
            </a:lvl1pPr>
          </a:lstStyle>
          <a:p>
            <a:fld id="{D5DF8F35-4545-45D7-ADC1-5AAD45E7B8C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4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dobe 고딕 Std B" panose="020B0800000000000000" pitchFamily="34" charset="-127"/>
          <a:ea typeface="Adobe 고딕 Std B" panose="020B0800000000000000" pitchFamily="34" charset="-127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8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063240"/>
            <a:ext cx="6235819" cy="792000"/>
          </a:xfrm>
        </p:spPr>
        <p:txBody>
          <a:bodyPr/>
          <a:lstStyle/>
          <a:p>
            <a:r>
              <a:rPr kumimoji="1" lang="en-US" altLang="ko-KR"/>
              <a:t>2. </a:t>
            </a:r>
            <a:r>
              <a:rPr kumimoji="1" lang="ko-KR" altLang="en-US"/>
              <a:t>통합적 관점의 </a:t>
            </a:r>
            <a:endParaRPr kumimoji="1" lang="en-US" altLang="ko-KR"/>
          </a:p>
          <a:p>
            <a:r>
              <a:rPr kumimoji="1" lang="ko-KR" altLang="en-US"/>
              <a:t>이해와 적용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694240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통합적 관점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그림 6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B4270D7-B99B-1784-3ED6-B2901571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073512" y="1893395"/>
            <a:ext cx="2026076" cy="484618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5486400" y="3429000"/>
            <a:ext cx="5425832" cy="294741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83480" y="722376"/>
            <a:ext cx="1947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336" y="1710151"/>
            <a:ext cx="533398" cy="533398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3224585" y="1688306"/>
            <a:ext cx="8181248" cy="425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Pretendard" panose="02000503000000020004" pitchFamily="2" charset="-127"/>
              </a:rPr>
              <a:t>통합적 관점이란 무엇이고</a:t>
            </a:r>
            <a:r>
              <a:rPr kumimoji="0" lang="en-US" altLang="ko-KR" sz="2400" b="0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2400" b="0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Pretendard" panose="02000503000000020004" pitchFamily="2" charset="-127"/>
              </a:rPr>
              <a:t>왜 필요한 것인가</a:t>
            </a:r>
            <a:r>
              <a:rPr kumimoji="0" lang="en-US" altLang="ko-KR" sz="2400" b="0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  <a:cs typeface="Pretendard" panose="02000503000000020004" pitchFamily="2" charset="-127"/>
              </a:rPr>
              <a:t>? </a:t>
            </a:r>
            <a:endParaRPr kumimoji="0" lang="en-US" altLang="ko-KR" sz="2400" b="0" i="0" u="none" strike="noStrike" kern="1200" cap="none" spc="0" normalizeH="0" baseline="0" noProof="0" dirty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휴먼둥근헤드라인" panose="02030504000101010101" pitchFamily="18" charset="-127"/>
              <a:ea typeface="휴먼둥근헤드라인" panose="02030504000101010101" pitchFamily="18" charset="-127"/>
              <a:cs typeface="Pretendar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140976" y="2465356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시간적 관점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656642" y="2465356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사회적 관점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4898809" y="2465356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공간적 관점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456390" y="2465356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윤리적 관점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2736431" y="248354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519803" y="2479609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066347" y="2485715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321945" y="2479332"/>
            <a:ext cx="390043" cy="311700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05CFEAFA-DC6E-6D6D-C13A-B9F07CE759AA}"/>
              </a:ext>
            </a:extLst>
          </p:cNvPr>
          <p:cNvGrpSpPr/>
          <p:nvPr/>
        </p:nvGrpSpPr>
        <p:grpSpPr>
          <a:xfrm>
            <a:off x="852149" y="3526055"/>
            <a:ext cx="3422445" cy="2356846"/>
            <a:chOff x="1702488" y="3458228"/>
            <a:chExt cx="3422445" cy="2356846"/>
          </a:xfrm>
        </p:grpSpPr>
        <p:sp>
          <p:nvSpPr>
            <p:cNvPr id="48" name="사각형: 모서리가 접힌 도형 47">
              <a:extLst>
                <a:ext uri="{FF2B5EF4-FFF2-40B4-BE49-F238E27FC236}">
                  <a16:creationId xmlns:a16="http://schemas.microsoft.com/office/drawing/2014/main" id="{C816783B-D8C0-31F4-AE57-58424093EE41}"/>
                </a:ext>
              </a:extLst>
            </p:cNvPr>
            <p:cNvSpPr/>
            <p:nvPr/>
          </p:nvSpPr>
          <p:spPr>
            <a:xfrm>
              <a:off x="1702488" y="3458228"/>
              <a:ext cx="3422445" cy="235684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459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192C02D-65AE-83F2-F547-1F348ECD9D5C}"/>
                </a:ext>
              </a:extLst>
            </p:cNvPr>
            <p:cNvSpPr/>
            <p:nvPr/>
          </p:nvSpPr>
          <p:spPr>
            <a:xfrm>
              <a:off x="2693293" y="3626296"/>
              <a:ext cx="1440837" cy="4524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Pretendard" panose="02000503000000020004" pitchFamily="2" charset="-127"/>
                </a:rPr>
                <a:t>탐구 주제</a:t>
              </a:r>
              <a:endParaRPr kumimoji="0" lang="en-US" altLang="ko-KR" sz="2400" b="0" i="0" u="none" strike="noStrike" kern="1200" cap="none" spc="0" normalizeH="0" baseline="0" noProof="0" dirty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Pretendard" panose="02000503000000020004" pitchFamily="2" charset="-127"/>
              </a:endParaRPr>
            </a:p>
          </p:txBody>
        </p:sp>
        <p:pic>
          <p:nvPicPr>
            <p:cNvPr id="37" name="그래픽 36" descr="배지 윤곽선">
              <a:extLst>
                <a:ext uri="{FF2B5EF4-FFF2-40B4-BE49-F238E27FC236}">
                  <a16:creationId xmlns:a16="http://schemas.microsoft.com/office/drawing/2014/main" id="{48EBC956-BE0E-7EB0-A15D-E5139A71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30107" y="5102212"/>
              <a:ext cx="282780" cy="282780"/>
            </a:xfrm>
            <a:prstGeom prst="rect">
              <a:avLst/>
            </a:prstGeom>
          </p:spPr>
        </p:pic>
        <p:pic>
          <p:nvPicPr>
            <p:cNvPr id="39" name="그래픽 38" descr="배지 1 윤곽선">
              <a:extLst>
                <a:ext uri="{FF2B5EF4-FFF2-40B4-BE49-F238E27FC236}">
                  <a16:creationId xmlns:a16="http://schemas.microsoft.com/office/drawing/2014/main" id="{21F63601-FDC3-9B98-3D58-54BA5585B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30107" y="4189190"/>
              <a:ext cx="282780" cy="28278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9F5AF4-895F-5D8E-4A98-95C2CB0656C5}"/>
                </a:ext>
              </a:extLst>
            </p:cNvPr>
            <p:cNvSpPr txBox="1"/>
            <p:nvPr/>
          </p:nvSpPr>
          <p:spPr>
            <a:xfrm>
              <a:off x="2452280" y="4198688"/>
              <a:ext cx="21575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200" spc="-150">
                  <a:ln>
                    <a:solidFill>
                      <a:srgbClr val="4592FA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+mn-ea"/>
                  <a:cs typeface="Pretendard" panose="02000503000000020004" pitchFamily="50" charset="-127"/>
                </a:rPr>
                <a:t>통합적 관점이 요청되는 이유를 설명할 수 있다</a:t>
              </a:r>
              <a:r>
                <a:rPr lang="en-US" altLang="ko-KR" sz="1200" spc="-150">
                  <a:ln>
                    <a:solidFill>
                      <a:srgbClr val="4592FA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+mn-ea"/>
                  <a:cs typeface="Pretendard" panose="02000503000000020004" pitchFamily="50" charset="-127"/>
                </a:rPr>
                <a:t>.</a:t>
              </a:r>
              <a:endParaRPr kumimoji="0" lang="ko-KR" altLang="en-US" sz="120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583F5E-92AB-FC82-4C7E-D5FC743617F0}"/>
                </a:ext>
              </a:extLst>
            </p:cNvPr>
            <p:cNvSpPr txBox="1"/>
            <p:nvPr/>
          </p:nvSpPr>
          <p:spPr>
            <a:xfrm>
              <a:off x="2464740" y="5060363"/>
              <a:ext cx="2157549" cy="461665"/>
            </a:xfrm>
            <a:prstGeom prst="rect">
              <a:avLst/>
            </a:prstGeom>
            <a:noFill/>
            <a:ln>
              <a:solidFill>
                <a:srgbClr val="4592FA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0" i="0" u="none" strike="noStrike" kern="1200" cap="none" spc="-150" normalizeH="0" baseline="0" noProof="0">
                  <a:ln>
                    <a:solidFill>
                      <a:srgbClr val="4592FA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Pretendard" panose="02000503000000020004" pitchFamily="50" charset="-127"/>
                </a:rPr>
                <a:t>통합적 관점을 적용하여 구체적인 사례를 탐구할 수 있다</a:t>
              </a:r>
              <a:r>
                <a:rPr kumimoji="0" lang="en-US" altLang="ko-KR" sz="1200" b="0" i="0" u="none" strike="noStrike" kern="1200" cap="none" spc="-150" normalizeH="0" baseline="0" noProof="0">
                  <a:ln>
                    <a:solidFill>
                      <a:srgbClr val="4592FA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Pretendard" panose="02000503000000020004" pitchFamily="50" charset="-127"/>
                </a:rPr>
                <a:t>.</a:t>
              </a:r>
              <a:endParaRPr kumimoji="0" lang="ko-KR" altLang="en-US" sz="120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460954" y="5877066"/>
            <a:ext cx="37585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rPr>
              <a:t>사물을 위에서만 내려다보면 사물의 온전한 모습을 파악할 수 없다</a:t>
            </a:r>
            <a:r>
              <a:rPr kumimoji="0" lang="en-US" altLang="ko-KR" sz="105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rPr>
              <a:t>그 이유는 무엇일까</a:t>
            </a:r>
            <a:r>
              <a:rPr kumimoji="0" lang="en-US" altLang="ko-KR" sz="1050" b="0" i="0" u="none" strike="noStrike" kern="1200" cap="none" spc="-150" normalizeH="0" baseline="0" noProof="0">
                <a:ln>
                  <a:solidFill>
                    <a:srgbClr val="4592FA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Pretendard" panose="02000503000000020004" pitchFamily="50" charset="-127"/>
              </a:rPr>
              <a:t>?</a:t>
            </a:r>
            <a:endParaRPr kumimoji="0" lang="ko-KR" altLang="en-US" sz="1050" b="0" i="0" u="none" strike="noStrike" kern="1200" cap="none" spc="-150" normalizeH="0" baseline="0" noProof="0">
              <a:ln>
                <a:solidFill>
                  <a:srgbClr val="4592FA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+mn-ea"/>
              <a:cs typeface="Pretendard" panose="02000503000000020004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038057BA-442E-99EE-48EE-C469335429B3}"/>
              </a:ext>
            </a:extLst>
          </p:cNvPr>
          <p:cNvSpPr/>
          <p:nvPr/>
        </p:nvSpPr>
        <p:spPr>
          <a:xfrm>
            <a:off x="2475476" y="2363951"/>
            <a:ext cx="7526940" cy="57340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2B1E379-E6A2-0F6D-0E40-8E6926951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9512" y="5857786"/>
            <a:ext cx="442831" cy="39621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B56AE6-2BF2-60B5-CE68-5A31A1034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1753" y="4359189"/>
            <a:ext cx="2265958" cy="101158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1E13EA1-1EDD-A8F2-1C75-AA7847B151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3737" y="5463623"/>
            <a:ext cx="1131472" cy="2563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D7B5E15-B8A4-CF43-4027-2D7EA12A68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3453" y="3894448"/>
            <a:ext cx="2484146" cy="156915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C7C48E-6D74-7321-AC82-68BF7E3729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90760" y="5506374"/>
            <a:ext cx="1198309" cy="2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CBA9C1DC-ACD5-4639-5E0F-71DF06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8963935" y="1740411"/>
            <a:ext cx="1530511" cy="484618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30053864-C330-1F7E-E9A2-C870A65A819E}"/>
              </a:ext>
            </a:extLst>
          </p:cNvPr>
          <p:cNvSpPr/>
          <p:nvPr/>
        </p:nvSpPr>
        <p:spPr>
          <a:xfrm>
            <a:off x="4437838" y="660151"/>
            <a:ext cx="3303129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1967731"/>
            <a:chOff x="1358062" y="4212568"/>
            <a:chExt cx="9967863" cy="1967731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837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의의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2" y="2743203"/>
            <a:ext cx="9967863" cy="1187160"/>
            <a:chOff x="1235799" y="2516101"/>
            <a:chExt cx="9967863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9" y="2516101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필요성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311681" y="699990"/>
            <a:ext cx="355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통합적 관점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470004" y="1656563"/>
            <a:ext cx="790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 현상을 시간적 관점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공간적 관점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사회적 관점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윤리적 관점을 종합적으로 고려하여 살펴보는 관점을 말한다</a:t>
            </a: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793432" y="3098440"/>
            <a:ext cx="8410230" cy="73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 현상은 여러가지 요인들이 얽혀 있고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한 관점에서만 바라보면 문제와 관련된</a:t>
            </a: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>
                <a:solidFill>
                  <a:prstClr val="black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다양한 요인을 놓치기 쉽고</a:t>
            </a:r>
            <a:r>
              <a:rPr lang="en-US" altLang="ko-KR">
                <a:solidFill>
                  <a:prstClr val="black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>
                <a:solidFill>
                  <a:prstClr val="black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해결책도 일방적일 수밖에 없다</a:t>
            </a:r>
            <a:r>
              <a:rPr lang="en-US" altLang="ko-KR">
                <a:solidFill>
                  <a:prstClr val="black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. 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8F8E8DE-A67A-1E13-1DB2-ED3159B4A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91" y="1279377"/>
            <a:ext cx="1146825" cy="11468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65EC4B-2DF9-062E-C9A0-E0786D37E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78" y="1258670"/>
            <a:ext cx="1146825" cy="11468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9D8875A-B2E5-696A-0BF0-409936FEB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43" y="1258669"/>
            <a:ext cx="1146825" cy="11468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BB2CCB2-7FA6-ECCC-5E72-2AB48D0D4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82" y="1279376"/>
            <a:ext cx="1146825" cy="1146825"/>
          </a:xfrm>
          <a:prstGeom prst="rect">
            <a:avLst/>
          </a:prstGeom>
        </p:spPr>
      </p:pic>
      <p:pic>
        <p:nvPicPr>
          <p:cNvPr id="24" name="그림 23" descr="원이(가) 표시된 사진&#10;&#10;자동 생성된 설명">
            <a:extLst>
              <a:ext uri="{FF2B5EF4-FFF2-40B4-BE49-F238E27FC236}">
                <a16:creationId xmlns:a16="http://schemas.microsoft.com/office/drawing/2014/main" id="{849C605C-BC9A-62FF-EDCD-D8464DD17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72" y="4803946"/>
            <a:ext cx="238314" cy="357829"/>
          </a:xfrm>
          <a:prstGeom prst="rect">
            <a:avLst/>
          </a:prstGeom>
        </p:spPr>
      </p:pic>
      <p:pic>
        <p:nvPicPr>
          <p:cNvPr id="25" name="그림 24" descr="원이(가) 표시된 사진&#10;&#10;자동 생성된 설명">
            <a:extLst>
              <a:ext uri="{FF2B5EF4-FFF2-40B4-BE49-F238E27FC236}">
                <a16:creationId xmlns:a16="http://schemas.microsoft.com/office/drawing/2014/main" id="{42AA165E-3BB4-B743-C7E5-D70BACADC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72" y="5431809"/>
            <a:ext cx="238314" cy="357829"/>
          </a:xfrm>
          <a:prstGeom prst="rect">
            <a:avLst/>
          </a:prstGeom>
        </p:spPr>
      </p:pic>
      <p:pic>
        <p:nvPicPr>
          <p:cNvPr id="22" name="그림 2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B791CD7-312C-6E6B-173B-4F0FC582A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4467919" y="2046601"/>
            <a:ext cx="1139804" cy="484618"/>
          </a:xfrm>
          <a:prstGeom prst="rect">
            <a:avLst/>
          </a:prstGeom>
        </p:spPr>
      </p:pic>
      <p:pic>
        <p:nvPicPr>
          <p:cNvPr id="21" name="그림 20" descr="대칭, 라인, 건물, 빛이(가) 표시된 사진&#10;&#10;자동 생성된 설명">
            <a:extLst>
              <a:ext uri="{FF2B5EF4-FFF2-40B4-BE49-F238E27FC236}">
                <a16:creationId xmlns:a16="http://schemas.microsoft.com/office/drawing/2014/main" id="{D13C4758-077E-46CB-0AEA-2BF7E2FCB2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87318"/>
          <a:stretch/>
        </p:blipFill>
        <p:spPr>
          <a:xfrm>
            <a:off x="6310917" y="5492114"/>
            <a:ext cx="2945050" cy="297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086A72-9F39-5382-AD57-FA4C997CC519}"/>
              </a:ext>
            </a:extLst>
          </p:cNvPr>
          <p:cNvSpPr txBox="1"/>
          <p:nvPr/>
        </p:nvSpPr>
        <p:spPr>
          <a:xfrm>
            <a:off x="1687886" y="5451084"/>
            <a:ext cx="936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통합적 관점으로 사회 현상을 이해하려는 노력을 통해 인간과 사회에 대한 통찰력을 기를 수 있다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</a:p>
        </p:txBody>
      </p:sp>
      <p:pic>
        <p:nvPicPr>
          <p:cNvPr id="17" name="그림 16" descr="대칭, 라인, 건물, 빛이(가) 표시된 사진&#10;&#10;자동 생성된 설명">
            <a:extLst>
              <a:ext uri="{FF2B5EF4-FFF2-40B4-BE49-F238E27FC236}">
                <a16:creationId xmlns:a16="http://schemas.microsoft.com/office/drawing/2014/main" id="{FADAEA93-F394-CD2F-2266-F62654D043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87318"/>
          <a:stretch/>
        </p:blipFill>
        <p:spPr>
          <a:xfrm>
            <a:off x="3593991" y="4854791"/>
            <a:ext cx="3549212" cy="297524"/>
          </a:xfrm>
          <a:prstGeom prst="rect">
            <a:avLst/>
          </a:prstGeom>
        </p:spPr>
      </p:pic>
      <p:pic>
        <p:nvPicPr>
          <p:cNvPr id="19" name="그림 18" descr="대칭, 라인, 건물, 빛이(가) 표시된 사진&#10;&#10;자동 생성된 설명">
            <a:extLst>
              <a:ext uri="{FF2B5EF4-FFF2-40B4-BE49-F238E27FC236}">
                <a16:creationId xmlns:a16="http://schemas.microsoft.com/office/drawing/2014/main" id="{0064FCFB-D9F9-EB90-BC97-F5383A2493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b="87318"/>
          <a:stretch/>
        </p:blipFill>
        <p:spPr>
          <a:xfrm>
            <a:off x="8113929" y="4861902"/>
            <a:ext cx="3089733" cy="29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1687886" y="4811050"/>
            <a:ext cx="936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현대 사회의 불확실하고 복잡한 사회 현상을 정확히 이해하고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문제에 관한 근본적인 해결책을 도와준다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.</a:t>
            </a:r>
            <a:r>
              <a:rPr kumimoji="0" lang="ko-KR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endParaRPr kumimoji="0" lang="en-US" altLang="ko-K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45A72DB-948D-0F8F-170F-98BEA1BBEC15}"/>
              </a:ext>
            </a:extLst>
          </p:cNvPr>
          <p:cNvSpPr/>
          <p:nvPr/>
        </p:nvSpPr>
        <p:spPr>
          <a:xfrm>
            <a:off x="3030654" y="641490"/>
            <a:ext cx="6130691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C5915-DBCF-0E49-5115-D85C9FBCDC80}"/>
              </a:ext>
            </a:extLst>
          </p:cNvPr>
          <p:cNvSpPr txBox="1"/>
          <p:nvPr/>
        </p:nvSpPr>
        <p:spPr>
          <a:xfrm>
            <a:off x="2717419" y="658916"/>
            <a:ext cx="675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통합적 관점으로 사고하기 </a:t>
            </a:r>
          </a:p>
        </p:txBody>
      </p:sp>
      <p:pic>
        <p:nvPicPr>
          <p:cNvPr id="12" name="그림 11" descr="스크린샷, 직사각형, 디자인이(가) 표시된 사진&#10;&#10;자동 생성된 설명">
            <a:extLst>
              <a:ext uri="{FF2B5EF4-FFF2-40B4-BE49-F238E27FC236}">
                <a16:creationId xmlns:a16="http://schemas.microsoft.com/office/drawing/2014/main" id="{C4C4F20D-BBEC-F43B-AD2E-32CA64C67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88" y="1991946"/>
            <a:ext cx="7917423" cy="39800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1DEEC0-C82E-24E4-7094-2D92EE71B9B0}"/>
              </a:ext>
            </a:extLst>
          </p:cNvPr>
          <p:cNvSpPr txBox="1"/>
          <p:nvPr/>
        </p:nvSpPr>
        <p:spPr>
          <a:xfrm>
            <a:off x="3968408" y="2806300"/>
            <a:ext cx="323806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1. </a:t>
            </a:r>
            <a:r>
              <a:rPr lang="ko-KR" altLang="en-US" sz="2000" spc="-8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네가지 관점에서 탐구 주제 선정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0156B-396B-8A18-CB20-314F5547666B}"/>
              </a:ext>
            </a:extLst>
          </p:cNvPr>
          <p:cNvSpPr txBox="1"/>
          <p:nvPr/>
        </p:nvSpPr>
        <p:spPr>
          <a:xfrm>
            <a:off x="3968408" y="3674204"/>
            <a:ext cx="23942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2.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관련 자료 수집 및 분석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7973C5-6840-7F74-237F-6CBA7BE5A43E}"/>
              </a:ext>
            </a:extLst>
          </p:cNvPr>
          <p:cNvSpPr txBox="1"/>
          <p:nvPr/>
        </p:nvSpPr>
        <p:spPr>
          <a:xfrm>
            <a:off x="3968408" y="4682897"/>
            <a:ext cx="38709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3.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탐구한 내용을 종합하여 해결방안 제시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6CE9D5DC-9094-C2EC-8F01-E582D4D209FA}"/>
              </a:ext>
            </a:extLst>
          </p:cNvPr>
          <p:cNvGrpSpPr/>
          <p:nvPr/>
        </p:nvGrpSpPr>
        <p:grpSpPr>
          <a:xfrm>
            <a:off x="3355663" y="5309939"/>
            <a:ext cx="5292479" cy="407851"/>
            <a:chOff x="3355663" y="5309939"/>
            <a:chExt cx="5292479" cy="407851"/>
          </a:xfrm>
        </p:grpSpPr>
        <p:pic>
          <p:nvPicPr>
            <p:cNvPr id="22" name="그림 21" descr="원이(가) 표시된 사진&#10;&#10;자동 생성된 설명">
              <a:extLst>
                <a:ext uri="{FF2B5EF4-FFF2-40B4-BE49-F238E27FC236}">
                  <a16:creationId xmlns:a16="http://schemas.microsoft.com/office/drawing/2014/main" id="{EAB1C726-6CB7-E9B5-7FDB-F3CB6A92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663" y="5309939"/>
              <a:ext cx="243637" cy="4078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E0A0B8-2D97-4D84-33F1-B66EC85B0059}"/>
                </a:ext>
              </a:extLst>
            </p:cNvPr>
            <p:cNvSpPr txBox="1"/>
            <p:nvPr/>
          </p:nvSpPr>
          <p:spPr>
            <a:xfrm>
              <a:off x="3782386" y="5410013"/>
              <a:ext cx="486575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000" spc="-8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“ </a:t>
              </a:r>
              <a:r>
                <a:rPr lang="ko-KR" altLang="en-US" sz="2000" spc="-8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기후변화 현상 </a:t>
              </a:r>
              <a:r>
                <a:rPr lang="en-US" altLang="ko-KR" sz="2000" spc="-8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” </a:t>
              </a:r>
              <a:r>
                <a:rPr lang="ko-KR" altLang="en-US" sz="2000" spc="-8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을 통합적 관점에서 탐구해보자</a:t>
              </a:r>
              <a:r>
                <a:rPr lang="en-US" altLang="ko-KR" sz="2000" spc="-80">
                  <a:ln>
                    <a:solidFill>
                      <a:srgbClr val="F2F2F2">
                        <a:shade val="50000"/>
                        <a:alpha val="0"/>
                      </a:srgbClr>
                    </a:solidFill>
                  </a:ln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kumimoji="0" lang="ko-KR" altLang="en-US" sz="2000" b="0" i="0" u="none" strike="noStrike" kern="1200" cap="none" spc="-80" normalizeH="0" baseline="0" noProof="0" dirty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5386812" y="1445914"/>
            <a:ext cx="4507661" cy="23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2250714" y="1503946"/>
            <a:ext cx="769056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 현상을 통합적 관점으로 사고하기 위해 시간적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공간적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사회적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윤리적 관점을 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통합하는 연습이 필요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!!</a:t>
            </a:r>
            <a:endParaRPr kumimoji="0" lang="ko-KR" altLang="en-US" sz="14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그룹 99">
            <a:extLst>
              <a:ext uri="{FF2B5EF4-FFF2-40B4-BE49-F238E27FC236}">
                <a16:creationId xmlns:a16="http://schemas.microsoft.com/office/drawing/2014/main" id="{618C85D0-B62E-F74C-A9A3-C75F9066EDE0}"/>
              </a:ext>
            </a:extLst>
          </p:cNvPr>
          <p:cNvGrpSpPr/>
          <p:nvPr/>
        </p:nvGrpSpPr>
        <p:grpSpPr>
          <a:xfrm>
            <a:off x="8252068" y="1701482"/>
            <a:ext cx="3121682" cy="1140346"/>
            <a:chOff x="882442" y="1993674"/>
            <a:chExt cx="3121682" cy="1140346"/>
          </a:xfrm>
        </p:grpSpPr>
        <p:sp>
          <p:nvSpPr>
            <p:cNvPr id="101" name="Rectangle 7">
              <a:extLst>
                <a:ext uri="{FF2B5EF4-FFF2-40B4-BE49-F238E27FC236}">
                  <a16:creationId xmlns:a16="http://schemas.microsoft.com/office/drawing/2014/main" id="{073BB16D-DAFF-CFD3-0A03-3DD43A3B1155}"/>
                </a:ext>
              </a:extLst>
            </p:cNvPr>
            <p:cNvSpPr/>
            <p:nvPr/>
          </p:nvSpPr>
          <p:spPr>
            <a:xfrm>
              <a:off x="882443" y="2269502"/>
              <a:ext cx="3121681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고딕 Std B" panose="020B0800000000000000" pitchFamily="34" charset="-127"/>
                <a:cs typeface="+mn-cs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3A9E09D3-E2F0-71C0-9F01-3CF8A389B718}"/>
                </a:ext>
              </a:extLst>
            </p:cNvPr>
            <p:cNvSpPr/>
            <p:nvPr/>
          </p:nvSpPr>
          <p:spPr>
            <a:xfrm>
              <a:off x="882442" y="1993674"/>
              <a:ext cx="3121681" cy="422235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0B588322-3619-EBC3-C084-1D885C2CB4E3}"/>
              </a:ext>
            </a:extLst>
          </p:cNvPr>
          <p:cNvGrpSpPr/>
          <p:nvPr/>
        </p:nvGrpSpPr>
        <p:grpSpPr>
          <a:xfrm>
            <a:off x="8260543" y="5051065"/>
            <a:ext cx="3121682" cy="1140346"/>
            <a:chOff x="882442" y="1993674"/>
            <a:chExt cx="3121682" cy="1140346"/>
          </a:xfrm>
        </p:grpSpPr>
        <p:sp>
          <p:nvSpPr>
            <p:cNvPr id="98" name="Rectangle 7">
              <a:extLst>
                <a:ext uri="{FF2B5EF4-FFF2-40B4-BE49-F238E27FC236}">
                  <a16:creationId xmlns:a16="http://schemas.microsoft.com/office/drawing/2014/main" id="{BFCFA3B4-DD44-7A11-0DB6-C2FF6534CABC}"/>
                </a:ext>
              </a:extLst>
            </p:cNvPr>
            <p:cNvSpPr/>
            <p:nvPr/>
          </p:nvSpPr>
          <p:spPr>
            <a:xfrm>
              <a:off x="882443" y="2269502"/>
              <a:ext cx="3121681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고딕 Std B" panose="020B0800000000000000" pitchFamily="34" charset="-127"/>
                <a:cs typeface="+mn-cs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D508C2BC-9ED3-3D52-504E-944EBE2DDAF8}"/>
                </a:ext>
              </a:extLst>
            </p:cNvPr>
            <p:cNvSpPr/>
            <p:nvPr/>
          </p:nvSpPr>
          <p:spPr>
            <a:xfrm>
              <a:off x="882442" y="1993674"/>
              <a:ext cx="3121681" cy="422235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0CA888BD-09B1-0C02-2433-F63A2697E86E}"/>
              </a:ext>
            </a:extLst>
          </p:cNvPr>
          <p:cNvGrpSpPr/>
          <p:nvPr/>
        </p:nvGrpSpPr>
        <p:grpSpPr>
          <a:xfrm>
            <a:off x="819289" y="4913151"/>
            <a:ext cx="3121682" cy="1140346"/>
            <a:chOff x="882442" y="1993674"/>
            <a:chExt cx="3121682" cy="1140346"/>
          </a:xfrm>
        </p:grpSpPr>
        <p:sp>
          <p:nvSpPr>
            <p:cNvPr id="95" name="Rectangle 7">
              <a:extLst>
                <a:ext uri="{FF2B5EF4-FFF2-40B4-BE49-F238E27FC236}">
                  <a16:creationId xmlns:a16="http://schemas.microsoft.com/office/drawing/2014/main" id="{ADD840FC-DAAB-284C-254F-57FC32B918EB}"/>
                </a:ext>
              </a:extLst>
            </p:cNvPr>
            <p:cNvSpPr/>
            <p:nvPr/>
          </p:nvSpPr>
          <p:spPr>
            <a:xfrm>
              <a:off x="882443" y="2269502"/>
              <a:ext cx="3121681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고딕 Std B" panose="020B0800000000000000" pitchFamily="34" charset="-127"/>
                <a:cs typeface="+mn-cs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4F30FA72-2177-C4E2-0F21-78E6C70F5F3E}"/>
                </a:ext>
              </a:extLst>
            </p:cNvPr>
            <p:cNvSpPr/>
            <p:nvPr/>
          </p:nvSpPr>
          <p:spPr>
            <a:xfrm>
              <a:off x="882442" y="1993674"/>
              <a:ext cx="3121681" cy="422235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sp>
        <p:nvSpPr>
          <p:cNvPr id="92" name="타원 91">
            <a:extLst>
              <a:ext uri="{FF2B5EF4-FFF2-40B4-BE49-F238E27FC236}">
                <a16:creationId xmlns:a16="http://schemas.microsoft.com/office/drawing/2014/main" id="{72B972EB-C38B-9C60-BE8F-C04660FA66E4}"/>
              </a:ext>
            </a:extLst>
          </p:cNvPr>
          <p:cNvSpPr/>
          <p:nvPr/>
        </p:nvSpPr>
        <p:spPr>
          <a:xfrm>
            <a:off x="5267032" y="2893146"/>
            <a:ext cx="1657936" cy="1399591"/>
          </a:xfrm>
          <a:prstGeom prst="ellipse">
            <a:avLst/>
          </a:prstGeom>
          <a:solidFill>
            <a:srgbClr val="5B9EF9"/>
          </a:solidFill>
          <a:ln>
            <a:solidFill>
              <a:srgbClr val="5B9E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D923A0CB-BA3B-84EC-F996-39B3A978681D}"/>
              </a:ext>
            </a:extLst>
          </p:cNvPr>
          <p:cNvGrpSpPr/>
          <p:nvPr/>
        </p:nvGrpSpPr>
        <p:grpSpPr>
          <a:xfrm>
            <a:off x="882442" y="1993674"/>
            <a:ext cx="3121682" cy="1140346"/>
            <a:chOff x="882442" y="1993674"/>
            <a:chExt cx="3121682" cy="1140346"/>
          </a:xfrm>
        </p:grpSpPr>
        <p:sp>
          <p:nvSpPr>
            <p:cNvPr id="90" name="Rectangle 7">
              <a:extLst>
                <a:ext uri="{FF2B5EF4-FFF2-40B4-BE49-F238E27FC236}">
                  <a16:creationId xmlns:a16="http://schemas.microsoft.com/office/drawing/2014/main" id="{4D747CF2-F3C6-E499-7F55-D129D086ABC0}"/>
                </a:ext>
              </a:extLst>
            </p:cNvPr>
            <p:cNvSpPr/>
            <p:nvPr/>
          </p:nvSpPr>
          <p:spPr>
            <a:xfrm>
              <a:off x="882443" y="2269502"/>
              <a:ext cx="3121681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고딕 Std B" panose="020B0800000000000000" pitchFamily="34" charset="-127"/>
                <a:cs typeface="+mn-cs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8856E92B-C70E-EE34-541B-12637BCB3A5C}"/>
                </a:ext>
              </a:extLst>
            </p:cNvPr>
            <p:cNvSpPr/>
            <p:nvPr/>
          </p:nvSpPr>
          <p:spPr>
            <a:xfrm>
              <a:off x="882442" y="1993674"/>
              <a:ext cx="3121681" cy="422235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429003D-7256-33C4-38E2-BD9687936DBC}"/>
              </a:ext>
            </a:extLst>
          </p:cNvPr>
          <p:cNvSpPr txBox="1"/>
          <p:nvPr/>
        </p:nvSpPr>
        <p:spPr>
          <a:xfrm>
            <a:off x="1547354" y="2108324"/>
            <a:ext cx="17296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시간적 관점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F5ADEC-829F-0905-3810-566EB433E385}"/>
              </a:ext>
            </a:extLst>
          </p:cNvPr>
          <p:cNvSpPr txBox="1"/>
          <p:nvPr/>
        </p:nvSpPr>
        <p:spPr>
          <a:xfrm>
            <a:off x="5488049" y="3429000"/>
            <a:ext cx="12977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기후 변화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30F41-EE0F-1AA2-5AB0-EFEE5E8EF9CC}"/>
              </a:ext>
            </a:extLst>
          </p:cNvPr>
          <p:cNvSpPr txBox="1"/>
          <p:nvPr/>
        </p:nvSpPr>
        <p:spPr>
          <a:xfrm>
            <a:off x="1520521" y="5034922"/>
            <a:ext cx="17296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사회적 관점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CB122-0BC1-5CDD-C30E-1B6D25DEFBE5}"/>
              </a:ext>
            </a:extLst>
          </p:cNvPr>
          <p:cNvSpPr txBox="1"/>
          <p:nvPr/>
        </p:nvSpPr>
        <p:spPr>
          <a:xfrm>
            <a:off x="8986408" y="1804780"/>
            <a:ext cx="17296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공간적 관점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32A511-A966-BE5E-04B6-30D1553E2A26}"/>
              </a:ext>
            </a:extLst>
          </p:cNvPr>
          <p:cNvSpPr txBox="1"/>
          <p:nvPr/>
        </p:nvSpPr>
        <p:spPr>
          <a:xfrm>
            <a:off x="8914839" y="5163131"/>
            <a:ext cx="17296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윤리적 관점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8F97865-1EC6-A5F7-4DC4-5FA63C14FCF6}"/>
              </a:ext>
            </a:extLst>
          </p:cNvPr>
          <p:cNvGrpSpPr/>
          <p:nvPr/>
        </p:nvGrpSpPr>
        <p:grpSpPr>
          <a:xfrm flipH="1">
            <a:off x="7073132" y="2050748"/>
            <a:ext cx="1081841" cy="1053843"/>
            <a:chOff x="5038851" y="972140"/>
            <a:chExt cx="1057148" cy="1053843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58B9295B-C83E-4C00-3A33-5117B588957D}"/>
                </a:ext>
              </a:extLst>
            </p:cNvPr>
            <p:cNvCxnSpPr>
              <a:cxnSpLocks/>
            </p:cNvCxnSpPr>
            <p:nvPr/>
          </p:nvCxnSpPr>
          <p:spPr>
            <a:xfrm>
              <a:off x="5038851" y="972140"/>
              <a:ext cx="225713" cy="724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F85F1F60-826E-324E-045C-921624271F66}"/>
                </a:ext>
              </a:extLst>
            </p:cNvPr>
            <p:cNvCxnSpPr>
              <a:cxnSpLocks/>
            </p:cNvCxnSpPr>
            <p:nvPr/>
          </p:nvCxnSpPr>
          <p:spPr>
            <a:xfrm>
              <a:off x="5264564" y="972140"/>
              <a:ext cx="831435" cy="1053843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D8907206-CCCE-0CB7-F3E0-797D32E06DB4}"/>
              </a:ext>
            </a:extLst>
          </p:cNvPr>
          <p:cNvCxnSpPr>
            <a:cxnSpLocks/>
          </p:cNvCxnSpPr>
          <p:nvPr/>
        </p:nvCxnSpPr>
        <p:spPr>
          <a:xfrm>
            <a:off x="4127063" y="2098758"/>
            <a:ext cx="225713" cy="724"/>
          </a:xfrm>
          <a:prstGeom prst="line">
            <a:avLst/>
          </a:prstGeom>
          <a:ln>
            <a:solidFill>
              <a:srgbClr val="5B9E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D6D0F91B-713F-B59C-F2E3-8ECF4BB800E7}"/>
              </a:ext>
            </a:extLst>
          </p:cNvPr>
          <p:cNvCxnSpPr>
            <a:cxnSpLocks/>
          </p:cNvCxnSpPr>
          <p:nvPr/>
        </p:nvCxnSpPr>
        <p:spPr>
          <a:xfrm>
            <a:off x="4352776" y="2098758"/>
            <a:ext cx="831435" cy="1053843"/>
          </a:xfrm>
          <a:prstGeom prst="line">
            <a:avLst/>
          </a:prstGeom>
          <a:ln>
            <a:solidFill>
              <a:srgbClr val="5B9E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879199B0-F58D-D2C8-8106-CFD87FE547EF}"/>
              </a:ext>
            </a:extLst>
          </p:cNvPr>
          <p:cNvGrpSpPr/>
          <p:nvPr/>
        </p:nvGrpSpPr>
        <p:grpSpPr>
          <a:xfrm>
            <a:off x="4019847" y="4335232"/>
            <a:ext cx="1298403" cy="1041467"/>
            <a:chOff x="3940971" y="3994179"/>
            <a:chExt cx="1298403" cy="1041467"/>
          </a:xfrm>
        </p:grpSpPr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E259B7E6-54D5-D266-9137-B847A4A86B72}"/>
                </a:ext>
              </a:extLst>
            </p:cNvPr>
            <p:cNvCxnSpPr>
              <a:cxnSpLocks/>
            </p:cNvCxnSpPr>
            <p:nvPr/>
          </p:nvCxnSpPr>
          <p:spPr>
            <a:xfrm>
              <a:off x="3940971" y="5034922"/>
              <a:ext cx="225713" cy="724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805E4E33-1021-607A-C3A1-7BB3A2CB31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9271" y="3994179"/>
              <a:ext cx="1080103" cy="1040743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C6A808B2-42C0-E54E-83D5-A84CE9541221}"/>
              </a:ext>
            </a:extLst>
          </p:cNvPr>
          <p:cNvGrpSpPr/>
          <p:nvPr/>
        </p:nvGrpSpPr>
        <p:grpSpPr>
          <a:xfrm flipH="1">
            <a:off x="6841842" y="4335232"/>
            <a:ext cx="1210789" cy="1041467"/>
            <a:chOff x="3940971" y="3994179"/>
            <a:chExt cx="1298403" cy="1041467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5C8DDF2E-027D-EB6D-C99B-0FC83F738F2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971" y="5034922"/>
              <a:ext cx="225713" cy="724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401665A-F9E6-8697-CF76-FBDA06841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9271" y="3994179"/>
              <a:ext cx="1080103" cy="1040743"/>
            </a:xfrm>
            <a:prstGeom prst="line">
              <a:avLst/>
            </a:prstGeom>
            <a:ln>
              <a:solidFill>
                <a:srgbClr val="5B9E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D7D010C9-DCA0-14BC-801D-A21214968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326885" y="2537680"/>
            <a:ext cx="1530511" cy="484618"/>
          </a:xfrm>
          <a:prstGeom prst="rect">
            <a:avLst/>
          </a:prstGeom>
        </p:spPr>
      </p:pic>
      <p:sp>
        <p:nvSpPr>
          <p:cNvPr id="60" name="Rectangle 5">
            <a:extLst>
              <a:ext uri="{FF2B5EF4-FFF2-40B4-BE49-F238E27FC236}">
                <a16:creationId xmlns:a16="http://schemas.microsoft.com/office/drawing/2014/main" id="{AA8FD7E4-62E3-8640-4055-8493AE67EA9E}"/>
              </a:ext>
            </a:extLst>
          </p:cNvPr>
          <p:cNvSpPr/>
          <p:nvPr/>
        </p:nvSpPr>
        <p:spPr>
          <a:xfrm>
            <a:off x="1018517" y="2642994"/>
            <a:ext cx="2787314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이산화 탄소 배출량은 어떻게 변해 왔을까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</a:p>
        </p:txBody>
      </p:sp>
      <p:pic>
        <p:nvPicPr>
          <p:cNvPr id="3" name="그림 2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E582D585-E972-9D85-DDF7-34A38E39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8524279" y="2228931"/>
            <a:ext cx="1796422" cy="48461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6D927BF4-6C8C-4865-38C0-B41D449F725D}"/>
              </a:ext>
            </a:extLst>
          </p:cNvPr>
          <p:cNvSpPr/>
          <p:nvPr/>
        </p:nvSpPr>
        <p:spPr>
          <a:xfrm>
            <a:off x="8536968" y="2354545"/>
            <a:ext cx="2568830" cy="21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세계의 이상 기후 분포 현황은 어떠할까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</a:p>
        </p:txBody>
      </p:sp>
      <p:pic>
        <p:nvPicPr>
          <p:cNvPr id="4" name="그림 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104051B-4965-59FA-8D60-FAB3D478D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904811" y="5452132"/>
            <a:ext cx="2211613" cy="4846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084DC6-2B24-E71B-9C41-0AEC43D26837}"/>
              </a:ext>
            </a:extLst>
          </p:cNvPr>
          <p:cNvSpPr/>
          <p:nvPr/>
        </p:nvSpPr>
        <p:spPr>
          <a:xfrm>
            <a:off x="986472" y="5600387"/>
            <a:ext cx="2787314" cy="216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세계는 기후 협약에 어떻게 대응하고 있을까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</a:p>
        </p:txBody>
      </p:sp>
      <p:pic>
        <p:nvPicPr>
          <p:cNvPr id="5" name="그림 4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5C67B42-0DF8-1C7E-C528-086F15511A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9598827" y="5568879"/>
            <a:ext cx="891285" cy="484618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BCD5CED2-99C8-8F40-1072-2480FF16B184}"/>
              </a:ext>
            </a:extLst>
          </p:cNvPr>
          <p:cNvSpPr/>
          <p:nvPr/>
        </p:nvSpPr>
        <p:spPr>
          <a:xfrm>
            <a:off x="8380271" y="5692307"/>
            <a:ext cx="2568830" cy="21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기후변화가 낳은 불평등은 무엇일까</a:t>
            </a:r>
            <a:r>
              <a: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324467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1.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탐구 주제 선정</a:t>
            </a:r>
            <a:endParaRPr kumimoji="0" lang="ko-KR" altLang="en-US" sz="3600" b="1" i="0" u="none" strike="noStrike" kern="1200" cap="none" spc="-151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4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>
            <a:extLst>
              <a:ext uri="{FF2B5EF4-FFF2-40B4-BE49-F238E27FC236}">
                <a16:creationId xmlns:a16="http://schemas.microsoft.com/office/drawing/2014/main" id="{CE96D022-0623-664A-4B4E-CFB96964AD64}"/>
              </a:ext>
            </a:extLst>
          </p:cNvPr>
          <p:cNvSpPr txBox="1"/>
          <p:nvPr/>
        </p:nvSpPr>
        <p:spPr>
          <a:xfrm>
            <a:off x="474779" y="526847"/>
            <a:ext cx="376699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2. </a:t>
            </a: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자료 수집 및 분석</a:t>
            </a:r>
            <a:endParaRPr kumimoji="0" lang="ko-KR" altLang="en-US" sz="3600" b="1" i="0" u="none" strike="noStrike" kern="1200" cap="none" spc="-151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11" name="그림 110" descr="스크린샷, 직사각형, 디자인이(가) 표시된 사진&#10;&#10;자동 생성된 설명">
            <a:extLst>
              <a:ext uri="{FF2B5EF4-FFF2-40B4-BE49-F238E27FC236}">
                <a16:creationId xmlns:a16="http://schemas.microsoft.com/office/drawing/2014/main" id="{571A6467-8628-5D9C-2DDB-09E5BB477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1146818"/>
            <a:ext cx="10338317" cy="511902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82D9941-7D84-A76A-0DD4-9D26ED9A0A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529" b="46559"/>
          <a:stretch/>
        </p:blipFill>
        <p:spPr>
          <a:xfrm>
            <a:off x="1317736" y="2128020"/>
            <a:ext cx="4400550" cy="358316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7B3DDBC-4A4E-3803-E9A0-2F9861600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5" t="3427" r="1250" b="46229"/>
          <a:stretch/>
        </p:blipFill>
        <p:spPr>
          <a:xfrm>
            <a:off x="6378463" y="2128020"/>
            <a:ext cx="4495801" cy="3583162"/>
          </a:xfrm>
          <a:prstGeom prst="rect">
            <a:avLst/>
          </a:prstGeom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73ABE993-5D00-B124-2646-AB1EF1D1C1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7" b="29544"/>
          <a:stretch/>
        </p:blipFill>
        <p:spPr>
          <a:xfrm>
            <a:off x="1317736" y="5145833"/>
            <a:ext cx="2463350" cy="270588"/>
          </a:xfrm>
          <a:prstGeom prst="rect">
            <a:avLst/>
          </a:prstGeom>
        </p:spPr>
      </p:pic>
      <p:pic>
        <p:nvPicPr>
          <p:cNvPr id="120" name="그림 119">
            <a:extLst>
              <a:ext uri="{FF2B5EF4-FFF2-40B4-BE49-F238E27FC236}">
                <a16:creationId xmlns:a16="http://schemas.microsoft.com/office/drawing/2014/main" id="{39680B03-922E-153C-7EF1-E269B80E24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844942" y="5347101"/>
            <a:ext cx="2790379" cy="336749"/>
          </a:xfrm>
          <a:prstGeom prst="rect">
            <a:avLst/>
          </a:prstGeom>
        </p:spPr>
      </p:pic>
      <p:pic>
        <p:nvPicPr>
          <p:cNvPr id="121" name="그림 120">
            <a:extLst>
              <a:ext uri="{FF2B5EF4-FFF2-40B4-BE49-F238E27FC236}">
                <a16:creationId xmlns:a16="http://schemas.microsoft.com/office/drawing/2014/main" id="{563DD6C9-5362-1EF4-B3C0-DD6F6771C1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8402943" y="5079672"/>
            <a:ext cx="2471321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>
            <a:extLst>
              <a:ext uri="{FF2B5EF4-FFF2-40B4-BE49-F238E27FC236}">
                <a16:creationId xmlns:a16="http://schemas.microsoft.com/office/drawing/2014/main" id="{CE96D022-0623-664A-4B4E-CFB96964AD64}"/>
              </a:ext>
            </a:extLst>
          </p:cNvPr>
          <p:cNvSpPr txBox="1"/>
          <p:nvPr/>
        </p:nvSpPr>
        <p:spPr>
          <a:xfrm>
            <a:off x="474779" y="526847"/>
            <a:ext cx="381828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2.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자료 수집 및 분석</a:t>
            </a:r>
            <a:endParaRPr kumimoji="0" lang="ko-KR" altLang="en-US" sz="3600" b="0" i="0" u="none" strike="noStrike" kern="1200" cap="none" spc="-151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pic>
        <p:nvPicPr>
          <p:cNvPr id="111" name="그림 110" descr="스크린샷, 직사각형, 디자인이(가) 표시된 사진&#10;&#10;자동 생성된 설명">
            <a:extLst>
              <a:ext uri="{FF2B5EF4-FFF2-40B4-BE49-F238E27FC236}">
                <a16:creationId xmlns:a16="http://schemas.microsoft.com/office/drawing/2014/main" id="{571A6467-8628-5D9C-2DDB-09E5BB477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1146818"/>
            <a:ext cx="10338317" cy="5119020"/>
          </a:xfrm>
          <a:prstGeom prst="rect">
            <a:avLst/>
          </a:prstGeom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9C96060C-73BD-35FB-3B12-07DE6347E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78"/>
          <a:stretch/>
        </p:blipFill>
        <p:spPr>
          <a:xfrm>
            <a:off x="1096089" y="2119392"/>
            <a:ext cx="4772025" cy="3309035"/>
          </a:xfrm>
          <a:prstGeom prst="rect">
            <a:avLst/>
          </a:prstGeom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73ABE993-5D00-B124-2646-AB1EF1D1C1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7" b="29544"/>
          <a:stretch/>
        </p:blipFill>
        <p:spPr>
          <a:xfrm>
            <a:off x="2210720" y="4625390"/>
            <a:ext cx="899391" cy="270588"/>
          </a:xfrm>
          <a:prstGeom prst="rect">
            <a:avLst/>
          </a:prstGeom>
        </p:spPr>
      </p:pic>
      <p:pic>
        <p:nvPicPr>
          <p:cNvPr id="123" name="그림 122">
            <a:extLst>
              <a:ext uri="{FF2B5EF4-FFF2-40B4-BE49-F238E27FC236}">
                <a16:creationId xmlns:a16="http://schemas.microsoft.com/office/drawing/2014/main" id="{8F44D8BA-567F-06E5-BC80-6FBD49D0D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873" y="2119392"/>
            <a:ext cx="4872038" cy="3449230"/>
          </a:xfrm>
          <a:prstGeom prst="rect">
            <a:avLst/>
          </a:prstGeom>
        </p:spPr>
      </p:pic>
      <p:pic>
        <p:nvPicPr>
          <p:cNvPr id="121" name="그림 120">
            <a:extLst>
              <a:ext uri="{FF2B5EF4-FFF2-40B4-BE49-F238E27FC236}">
                <a16:creationId xmlns:a16="http://schemas.microsoft.com/office/drawing/2014/main" id="{563DD6C9-5362-1EF4-B3C0-DD6F6771C1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840756" y="4625390"/>
            <a:ext cx="977319" cy="336749"/>
          </a:xfrm>
          <a:prstGeom prst="rect">
            <a:avLst/>
          </a:prstGeom>
        </p:spPr>
      </p:pic>
      <p:pic>
        <p:nvPicPr>
          <p:cNvPr id="124" name="그림 123">
            <a:extLst>
              <a:ext uri="{FF2B5EF4-FFF2-40B4-BE49-F238E27FC236}">
                <a16:creationId xmlns:a16="http://schemas.microsoft.com/office/drawing/2014/main" id="{03156363-F140-F60E-17A4-442E9AF504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858401" y="4841741"/>
            <a:ext cx="2233765" cy="336749"/>
          </a:xfrm>
          <a:prstGeom prst="rect">
            <a:avLst/>
          </a:prstGeom>
        </p:spPr>
      </p:pic>
      <p:pic>
        <p:nvPicPr>
          <p:cNvPr id="125" name="그림 124">
            <a:extLst>
              <a:ext uri="{FF2B5EF4-FFF2-40B4-BE49-F238E27FC236}">
                <a16:creationId xmlns:a16="http://schemas.microsoft.com/office/drawing/2014/main" id="{37884F88-92E5-09EA-6BAD-B06FECA836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460926" y="4895978"/>
            <a:ext cx="977319" cy="336749"/>
          </a:xfrm>
          <a:prstGeom prst="rect">
            <a:avLst/>
          </a:prstGeom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30B7AD4A-D3CE-D83B-FD7F-5B377C3F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8050598" y="5109524"/>
            <a:ext cx="977319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AB084-9E11-EBD9-A63F-13C12CC15D0F}"/>
              </a:ext>
            </a:extLst>
          </p:cNvPr>
          <p:cNvSpPr txBox="1"/>
          <p:nvPr/>
        </p:nvSpPr>
        <p:spPr>
          <a:xfrm>
            <a:off x="474779" y="526847"/>
            <a:ext cx="527958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3.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내용 종합</a:t>
            </a:r>
            <a:r>
              <a:rPr lang="en-US" altLang="ko-KR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, </a:t>
            </a:r>
            <a:r>
              <a:rPr lang="ko-KR" altLang="en-US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해결방안 제시</a:t>
            </a:r>
            <a:endParaRPr kumimoji="0" lang="ko-KR" altLang="en-US" sz="3600" b="0" i="0" u="none" strike="noStrike" kern="1200" cap="none" spc="-151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0355A1A-CD5D-BBAA-6FC3-573430DAAB71}"/>
              </a:ext>
            </a:extLst>
          </p:cNvPr>
          <p:cNvGrpSpPr/>
          <p:nvPr/>
        </p:nvGrpSpPr>
        <p:grpSpPr>
          <a:xfrm>
            <a:off x="1112068" y="1781409"/>
            <a:ext cx="9967863" cy="2002940"/>
            <a:chOff x="1112068" y="1781409"/>
            <a:chExt cx="9967863" cy="2002940"/>
          </a:xfrm>
        </p:grpSpPr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EF112AC5-11EA-1322-5AA0-5D3505BAB2FD}"/>
                </a:ext>
              </a:extLst>
            </p:cNvPr>
            <p:cNvSpPr/>
            <p:nvPr/>
          </p:nvSpPr>
          <p:spPr>
            <a:xfrm>
              <a:off x="1112068" y="1994970"/>
              <a:ext cx="9967863" cy="1789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dobe 고딕 Std B" panose="020B0800000000000000" pitchFamily="34" charset="-127"/>
                <a:cs typeface="+mn-cs"/>
              </a:endParaRP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0097BEC9-0EC8-A6D3-8D0A-2686BEAD1AED}"/>
                </a:ext>
              </a:extLst>
            </p:cNvPr>
            <p:cNvSpPr/>
            <p:nvPr/>
          </p:nvSpPr>
          <p:spPr>
            <a:xfrm>
              <a:off x="1112068" y="1781409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77D5BF-E5C9-85DA-0160-FB2861C6CA3B}"/>
              </a:ext>
            </a:extLst>
          </p:cNvPr>
          <p:cNvSpPr txBox="1"/>
          <p:nvPr/>
        </p:nvSpPr>
        <p:spPr>
          <a:xfrm>
            <a:off x="948932" y="1886333"/>
            <a:ext cx="1729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탐구 내용  정리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81C6F36E-07E8-A9D9-2218-B66EE1FF9A9C}"/>
              </a:ext>
            </a:extLst>
          </p:cNvPr>
          <p:cNvSpPr/>
          <p:nvPr/>
        </p:nvSpPr>
        <p:spPr>
          <a:xfrm>
            <a:off x="1121491" y="4301796"/>
            <a:ext cx="9967863" cy="1243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55AE4827-2DB3-DEEB-E43C-93EB762D2441}"/>
              </a:ext>
            </a:extLst>
          </p:cNvPr>
          <p:cNvSpPr/>
          <p:nvPr/>
        </p:nvSpPr>
        <p:spPr>
          <a:xfrm>
            <a:off x="1121491" y="4088235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93E330-8233-EDA2-6CAE-BA52947C718E}"/>
              </a:ext>
            </a:extLst>
          </p:cNvPr>
          <p:cNvSpPr txBox="1"/>
          <p:nvPr/>
        </p:nvSpPr>
        <p:spPr>
          <a:xfrm>
            <a:off x="948931" y="4201770"/>
            <a:ext cx="1729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해결 방안 제시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9EFB64-0902-8307-20B7-985D88D85427}"/>
              </a:ext>
            </a:extLst>
          </p:cNvPr>
          <p:cNvSpPr txBox="1"/>
          <p:nvPr/>
        </p:nvSpPr>
        <p:spPr>
          <a:xfrm>
            <a:off x="1328418" y="4711798"/>
            <a:ext cx="9536265" cy="6047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기후변화의 속도가 빨라지고 예측하기 힘든 자연재해가 늘어남에 따라 이산화 탄소를 줄이기 위한 각국의 노력이 더욱 강화되어야 한다</a:t>
            </a:r>
            <a:r>
              <a: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또한</a:t>
            </a:r>
            <a:r>
              <a:rPr lang="en-US" altLang="ko-KR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개발 도상국이 기후변화에 대처할 수 있도록 각종 기술을 지원하는 등 국제적 협력이 필요하다</a:t>
            </a:r>
            <a:r>
              <a:rPr lang="en-US" altLang="ko-KR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ko-KR" altLang="en-US" sz="1400" b="1" i="0" u="none" strike="noStrike" kern="1200" cap="none" spc="-15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008424" y="2349129"/>
            <a:ext cx="2382507" cy="23862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3B1FA75-6776-5E06-4F3B-B776BDB24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1581403" y="2690793"/>
            <a:ext cx="2382507" cy="23862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DEA027D-2EDA-78C3-3E5E-696A54332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1581402" y="3025318"/>
            <a:ext cx="4312404" cy="23862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FBFAC17-752B-FC71-75F8-56AD62B3D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199677" y="3304082"/>
            <a:ext cx="1019238" cy="23862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8DB4573-0B3E-6370-5A0C-140EDB6EE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7799823" y="3311312"/>
            <a:ext cx="1554902" cy="2386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D93040-74D5-CDA4-93F1-9107B2AA714C}"/>
              </a:ext>
            </a:extLst>
          </p:cNvPr>
          <p:cNvSpPr txBox="1"/>
          <p:nvPr/>
        </p:nvSpPr>
        <p:spPr>
          <a:xfrm>
            <a:off x="1525698" y="2307825"/>
            <a:ext cx="9108584" cy="12510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대기 중 이산화 탄소 농도의 증가 속도가 점점 더 빨라지고 있다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지구 곳곳에서 예측하기 힘든 자연재해가 빈번하게 일어나고 있다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파리 협정에서 세계 각국이 온실가스 감축 목표를 세워 대응하고 있지만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목표 달성 수준이 미흡하다</a:t>
            </a:r>
            <a:r>
              <a:rPr kumimoji="0" lang="en-US" altLang="ko-KR" sz="1400" b="1" i="0" u="none" strike="noStrike" kern="1200" cap="none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극단적인 기상 현상이 개발 도상국 등과 같이 기후변화에 취약한 기후 약자를 향하면서 빈곤과 불평등이 심화되고 있다</a:t>
            </a:r>
            <a:r>
              <a:rPr lang="en-US" altLang="ko-KR" b="1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kumimoji="0" lang="ko-KR" altLang="en-US" sz="1400" b="1" i="0" u="none" strike="noStrike" kern="1200" cap="none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D72ED305-10DA-24D2-EF97-90F437F685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28" r="31092" b="29754"/>
          <a:stretch/>
        </p:blipFill>
        <p:spPr>
          <a:xfrm>
            <a:off x="2501562" y="4067585"/>
            <a:ext cx="507732" cy="5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674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템플릿 02_Blue">
      <a:dk1>
        <a:sysClr val="windowText" lastClr="000000"/>
      </a:dk1>
      <a:lt1>
        <a:sysClr val="window" lastClr="FFFFFF"/>
      </a:lt1>
      <a:dk2>
        <a:srgbClr val="FFFF00"/>
      </a:dk2>
      <a:lt2>
        <a:srgbClr val="FFFF00"/>
      </a:lt2>
      <a:accent1>
        <a:srgbClr val="F2F2F2"/>
      </a:accent1>
      <a:accent2>
        <a:srgbClr val="262626"/>
      </a:accent2>
      <a:accent3>
        <a:srgbClr val="2269F7"/>
      </a:accent3>
      <a:accent4>
        <a:srgbClr val="00A3FF"/>
      </a:accent4>
      <a:accent5>
        <a:srgbClr val="FFFF00"/>
      </a:accent5>
      <a:accent6>
        <a:srgbClr val="FFFF00"/>
      </a:accent6>
      <a:hlink>
        <a:srgbClr val="0563C1"/>
      </a:hlink>
      <a:folHlink>
        <a:srgbClr val="954F72"/>
      </a:folHlink>
    </a:clrScheme>
    <a:fontScheme name="G마켓 산스">
      <a:majorFont>
        <a:latin typeface="G마켓 산스 TTF Bold"/>
        <a:ea typeface="G마켓 산스 TTF Bold"/>
        <a:cs typeface=""/>
      </a:majorFont>
      <a:minorFont>
        <a:latin typeface="G마켓 산스 TTF Medium"/>
        <a:ea typeface="G마켓 산스 TTF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solidFill>
            <a:srgbClr val="5B9EF9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dirty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349</Words>
  <Application>Microsoft Office PowerPoint</Application>
  <PresentationFormat>와이드스크린</PresentationFormat>
  <Paragraphs>53</Paragraphs>
  <Slides>8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</vt:i4>
      </vt:variant>
    </vt:vector>
  </HeadingPairs>
  <TitlesOfParts>
    <vt:vector size="22" baseType="lpstr">
      <vt:lpstr>G마켓 산스 TTF Medium</vt:lpstr>
      <vt:lpstr>G마켓 산스 TTF Bold</vt:lpstr>
      <vt:lpstr>NanumGothicExtraBold</vt:lpstr>
      <vt:lpstr>나눔스퀘어 ExtraBold</vt:lpstr>
      <vt:lpstr>Adobe 고딕 Std B</vt:lpstr>
      <vt:lpstr>나눔고딕</vt:lpstr>
      <vt:lpstr>맑은 고딕</vt:lpstr>
      <vt:lpstr>Arial</vt:lpstr>
      <vt:lpstr>나눔고딕</vt:lpstr>
      <vt:lpstr>나눔스퀘어_ac ExtraBold</vt:lpstr>
      <vt:lpstr>휴먼둥근헤드라인</vt:lpstr>
      <vt:lpstr>1_Office 테마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13</cp:revision>
  <dcterms:created xsi:type="dcterms:W3CDTF">2024-07-31T02:36:46Z</dcterms:created>
  <dcterms:modified xsi:type="dcterms:W3CDTF">2024-08-13T07:02:30Z</dcterms:modified>
</cp:coreProperties>
</file>