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sldIdLst>
    <p:sldId id="292" r:id="rId5"/>
    <p:sldId id="286" r:id="rId6"/>
    <p:sldId id="299" r:id="rId7"/>
    <p:sldId id="298" r:id="rId8"/>
    <p:sldId id="309" r:id="rId9"/>
    <p:sldId id="315" r:id="rId10"/>
    <p:sldId id="316" r:id="rId11"/>
    <p:sldId id="317" r:id="rId12"/>
    <p:sldId id="318" r:id="rId13"/>
    <p:sldId id="312" r:id="rId14"/>
    <p:sldId id="302" r:id="rId15"/>
    <p:sldId id="313" r:id="rId16"/>
    <p:sldId id="297" r:id="rId17"/>
  </p:sldIdLst>
  <p:sldSz cx="12192000" cy="6858000"/>
  <p:notesSz cx="6858000" cy="9144000"/>
  <p:embeddedFontLst>
    <p:embeddedFont>
      <p:font typeface="NanumGothicExtraBold" pitchFamily="2" charset="-127"/>
      <p:bold r:id="rId19"/>
    </p:embeddedFont>
    <p:embeddedFont>
      <p:font typeface="Spoqa Han Sans Neo" panose="020B0600000101010101" charset="0"/>
      <p:regular r:id="rId20"/>
      <p:bold r:id="rId21"/>
      <p:italic r:id="rId22"/>
      <p:boldItalic r:id="rId23"/>
    </p:embeddedFont>
    <p:embeddedFont>
      <p:font typeface="나눔고딕" pitchFamily="2" charset="-127"/>
      <p:regular r:id="rId24"/>
      <p:bold r:id="rId25"/>
    </p:embeddedFont>
    <p:embeddedFont>
      <p:font typeface="나눔고딕" pitchFamily="2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B8"/>
    <a:srgbClr val="FFD91D"/>
    <a:srgbClr val="FFBE1E"/>
    <a:srgbClr val="8C3200"/>
    <a:srgbClr val="84620F"/>
    <a:srgbClr val="641DFF"/>
    <a:srgbClr val="3CC864"/>
    <a:srgbClr val="9C3CC8"/>
    <a:srgbClr val="5946D0"/>
    <a:srgbClr val="B9F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66257-4934-41EB-8D21-B00E41F0B9C7}" v="8" dt="2024-08-28T02:05:09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/>
    <p:restoredTop sz="94650"/>
  </p:normalViewPr>
  <p:slideViewPr>
    <p:cSldViewPr snapToGrid="0" showGuides="1">
      <p:cViewPr varScale="1">
        <p:scale>
          <a:sx n="148" d="100"/>
          <a:sy n="148" d="100"/>
        </p:scale>
        <p:origin x="1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안효빈" userId="48cd14ce-9593-4708-88ef-77641dc3357c" providerId="ADAL" clId="{DE266257-4934-41EB-8D21-B00E41F0B9C7}"/>
    <pc:docChg chg="modSld">
      <pc:chgData name="안효빈" userId="48cd14ce-9593-4708-88ef-77641dc3357c" providerId="ADAL" clId="{DE266257-4934-41EB-8D21-B00E41F0B9C7}" dt="2024-08-28T02:06:54.289" v="93" actId="20577"/>
      <pc:docMkLst>
        <pc:docMk/>
      </pc:docMkLst>
      <pc:sldChg chg="modSp mod">
        <pc:chgData name="안효빈" userId="48cd14ce-9593-4708-88ef-77641dc3357c" providerId="ADAL" clId="{DE266257-4934-41EB-8D21-B00E41F0B9C7}" dt="2024-08-28T02:00:03.180" v="13" actId="14100"/>
        <pc:sldMkLst>
          <pc:docMk/>
          <pc:sldMk cId="2446311042" sldId="299"/>
        </pc:sldMkLst>
        <pc:spChg chg="mod">
          <ac:chgData name="안효빈" userId="48cd14ce-9593-4708-88ef-77641dc3357c" providerId="ADAL" clId="{DE266257-4934-41EB-8D21-B00E41F0B9C7}" dt="2024-08-28T01:59:55.674" v="12" actId="1035"/>
          <ac:spMkLst>
            <pc:docMk/>
            <pc:sldMk cId="2446311042" sldId="299"/>
            <ac:spMk id="5" creationId="{7C075BA2-E76F-4D34-B8CE-907A90718476}"/>
          </ac:spMkLst>
        </pc:spChg>
        <pc:spChg chg="mod">
          <ac:chgData name="안효빈" userId="48cd14ce-9593-4708-88ef-77641dc3357c" providerId="ADAL" clId="{DE266257-4934-41EB-8D21-B00E41F0B9C7}" dt="2024-08-28T02:00:03.180" v="13" actId="14100"/>
          <ac:spMkLst>
            <pc:docMk/>
            <pc:sldMk cId="2446311042" sldId="299"/>
            <ac:spMk id="9" creationId="{6E24B2A3-65FA-41D2-9A6C-98B0A7408E79}"/>
          </ac:spMkLst>
        </pc:spChg>
        <pc:picChg chg="mod">
          <ac:chgData name="안효빈" userId="48cd14ce-9593-4708-88ef-77641dc3357c" providerId="ADAL" clId="{DE266257-4934-41EB-8D21-B00E41F0B9C7}" dt="2024-08-28T01:59:47.922" v="6" actId="14100"/>
          <ac:picMkLst>
            <pc:docMk/>
            <pc:sldMk cId="2446311042" sldId="299"/>
            <ac:picMk id="1026" creationId="{995EB4A7-7224-404A-B61F-83C9328F46A9}"/>
          </ac:picMkLst>
        </pc:picChg>
      </pc:sldChg>
      <pc:sldChg chg="modSp mod">
        <pc:chgData name="안효빈" userId="48cd14ce-9593-4708-88ef-77641dc3357c" providerId="ADAL" clId="{DE266257-4934-41EB-8D21-B00E41F0B9C7}" dt="2024-08-28T02:06:09.427" v="83" actId="6549"/>
        <pc:sldMkLst>
          <pc:docMk/>
          <pc:sldMk cId="2842364484" sldId="302"/>
        </pc:sldMkLst>
        <pc:spChg chg="mod">
          <ac:chgData name="안효빈" userId="48cd14ce-9593-4708-88ef-77641dc3357c" providerId="ADAL" clId="{DE266257-4934-41EB-8D21-B00E41F0B9C7}" dt="2024-08-28T02:06:09.427" v="83" actId="6549"/>
          <ac:spMkLst>
            <pc:docMk/>
            <pc:sldMk cId="2842364484" sldId="302"/>
            <ac:spMk id="13" creationId="{265135D7-0DBB-46E3-9CA2-1652A9E6D6C4}"/>
          </ac:spMkLst>
        </pc:spChg>
      </pc:sldChg>
      <pc:sldChg chg="modSp mod">
        <pc:chgData name="안효빈" userId="48cd14ce-9593-4708-88ef-77641dc3357c" providerId="ADAL" clId="{DE266257-4934-41EB-8D21-B00E41F0B9C7}" dt="2024-08-28T02:01:03.894" v="23" actId="1076"/>
        <pc:sldMkLst>
          <pc:docMk/>
          <pc:sldMk cId="2066033618" sldId="309"/>
        </pc:sldMkLst>
        <pc:spChg chg="mod">
          <ac:chgData name="안효빈" userId="48cd14ce-9593-4708-88ef-77641dc3357c" providerId="ADAL" clId="{DE266257-4934-41EB-8D21-B00E41F0B9C7}" dt="2024-08-28T02:00:57.629" v="21" actId="1076"/>
          <ac:spMkLst>
            <pc:docMk/>
            <pc:sldMk cId="2066033618" sldId="309"/>
            <ac:spMk id="22" creationId="{A0C50A2D-633C-47C9-AB11-1B3C9CC29DB7}"/>
          </ac:spMkLst>
        </pc:spChg>
        <pc:spChg chg="mod">
          <ac:chgData name="안효빈" userId="48cd14ce-9593-4708-88ef-77641dc3357c" providerId="ADAL" clId="{DE266257-4934-41EB-8D21-B00E41F0B9C7}" dt="2024-08-28T02:01:03.894" v="23" actId="1076"/>
          <ac:spMkLst>
            <pc:docMk/>
            <pc:sldMk cId="2066033618" sldId="309"/>
            <ac:spMk id="23" creationId="{3D4FF3C5-1080-43DC-967D-0BD7C497CAB6}"/>
          </ac:spMkLst>
        </pc:spChg>
      </pc:sldChg>
      <pc:sldChg chg="modSp mod">
        <pc:chgData name="안효빈" userId="48cd14ce-9593-4708-88ef-77641dc3357c" providerId="ADAL" clId="{DE266257-4934-41EB-8D21-B00E41F0B9C7}" dt="2024-08-28T02:06:54.289" v="93" actId="20577"/>
        <pc:sldMkLst>
          <pc:docMk/>
          <pc:sldMk cId="466545037" sldId="313"/>
        </pc:sldMkLst>
        <pc:spChg chg="mod">
          <ac:chgData name="안효빈" userId="48cd14ce-9593-4708-88ef-77641dc3357c" providerId="ADAL" clId="{DE266257-4934-41EB-8D21-B00E41F0B9C7}" dt="2024-08-28T02:06:21.730" v="87" actId="6549"/>
          <ac:spMkLst>
            <pc:docMk/>
            <pc:sldMk cId="466545037" sldId="313"/>
            <ac:spMk id="16" creationId="{BA05A458-6D89-46D5-B2FE-63675994EB63}"/>
          </ac:spMkLst>
        </pc:spChg>
        <pc:spChg chg="mod">
          <ac:chgData name="안효빈" userId="48cd14ce-9593-4708-88ef-77641dc3357c" providerId="ADAL" clId="{DE266257-4934-41EB-8D21-B00E41F0B9C7}" dt="2024-08-28T02:06:54.289" v="93" actId="20577"/>
          <ac:spMkLst>
            <pc:docMk/>
            <pc:sldMk cId="466545037" sldId="313"/>
            <ac:spMk id="23" creationId="{FAB99B2F-1673-4B0C-98DD-A37CEA506AA5}"/>
          </ac:spMkLst>
        </pc:spChg>
      </pc:sldChg>
      <pc:sldChg chg="modSp mod">
        <pc:chgData name="안효빈" userId="48cd14ce-9593-4708-88ef-77641dc3357c" providerId="ADAL" clId="{DE266257-4934-41EB-8D21-B00E41F0B9C7}" dt="2024-08-28T02:02:01.938" v="31" actId="6549"/>
        <pc:sldMkLst>
          <pc:docMk/>
          <pc:sldMk cId="2440061789" sldId="315"/>
        </pc:sldMkLst>
        <pc:spChg chg="mod">
          <ac:chgData name="안효빈" userId="48cd14ce-9593-4708-88ef-77641dc3357c" providerId="ADAL" clId="{DE266257-4934-41EB-8D21-B00E41F0B9C7}" dt="2024-08-28T02:02:01.938" v="31" actId="6549"/>
          <ac:spMkLst>
            <pc:docMk/>
            <pc:sldMk cId="2440061789" sldId="315"/>
            <ac:spMk id="11" creationId="{7F3103D7-9E4B-4483-91B7-0B59B71025FA}"/>
          </ac:spMkLst>
        </pc:spChg>
      </pc:sldChg>
      <pc:sldChg chg="modSp mod">
        <pc:chgData name="안효빈" userId="48cd14ce-9593-4708-88ef-77641dc3357c" providerId="ADAL" clId="{DE266257-4934-41EB-8D21-B00E41F0B9C7}" dt="2024-08-28T02:02:59.666" v="39" actId="6549"/>
        <pc:sldMkLst>
          <pc:docMk/>
          <pc:sldMk cId="1480798651" sldId="316"/>
        </pc:sldMkLst>
        <pc:spChg chg="mod">
          <ac:chgData name="안효빈" userId="48cd14ce-9593-4708-88ef-77641dc3357c" providerId="ADAL" clId="{DE266257-4934-41EB-8D21-B00E41F0B9C7}" dt="2024-08-28T02:02:59.666" v="39" actId="6549"/>
          <ac:spMkLst>
            <pc:docMk/>
            <pc:sldMk cId="1480798651" sldId="316"/>
            <ac:spMk id="10" creationId="{BF916AEC-A0E6-4C8B-ADDE-8FC65DC2EEE9}"/>
          </ac:spMkLst>
        </pc:spChg>
      </pc:sldChg>
      <pc:sldChg chg="modSp mod">
        <pc:chgData name="안효빈" userId="48cd14ce-9593-4708-88ef-77641dc3357c" providerId="ADAL" clId="{DE266257-4934-41EB-8D21-B00E41F0B9C7}" dt="2024-08-28T02:04:04.609" v="45" actId="6549"/>
        <pc:sldMkLst>
          <pc:docMk/>
          <pc:sldMk cId="1718563126" sldId="317"/>
        </pc:sldMkLst>
        <pc:spChg chg="mod">
          <ac:chgData name="안효빈" userId="48cd14ce-9593-4708-88ef-77641dc3357c" providerId="ADAL" clId="{DE266257-4934-41EB-8D21-B00E41F0B9C7}" dt="2024-08-28T02:03:26.314" v="42" actId="6549"/>
          <ac:spMkLst>
            <pc:docMk/>
            <pc:sldMk cId="1718563126" sldId="317"/>
            <ac:spMk id="5" creationId="{87E7DBEB-445B-4993-8E04-12C71A0E9660}"/>
          </ac:spMkLst>
        </pc:spChg>
        <pc:spChg chg="mod">
          <ac:chgData name="안효빈" userId="48cd14ce-9593-4708-88ef-77641dc3357c" providerId="ADAL" clId="{DE266257-4934-41EB-8D21-B00E41F0B9C7}" dt="2024-08-28T02:04:04.609" v="45" actId="6549"/>
          <ac:spMkLst>
            <pc:docMk/>
            <pc:sldMk cId="1718563126" sldId="317"/>
            <ac:spMk id="15" creationId="{DEE48EFD-C84B-4BB1-9668-0F7F4E8CA5EF}"/>
          </ac:spMkLst>
        </pc:spChg>
      </pc:sldChg>
      <pc:sldChg chg="modSp mod">
        <pc:chgData name="안효빈" userId="48cd14ce-9593-4708-88ef-77641dc3357c" providerId="ADAL" clId="{DE266257-4934-41EB-8D21-B00E41F0B9C7}" dt="2024-08-28T02:05:09.484" v="55"/>
        <pc:sldMkLst>
          <pc:docMk/>
          <pc:sldMk cId="1975141091" sldId="318"/>
        </pc:sldMkLst>
        <pc:spChg chg="mod">
          <ac:chgData name="안효빈" userId="48cd14ce-9593-4708-88ef-77641dc3357c" providerId="ADAL" clId="{DE266257-4934-41EB-8D21-B00E41F0B9C7}" dt="2024-08-28T02:05:09.484" v="55"/>
          <ac:spMkLst>
            <pc:docMk/>
            <pc:sldMk cId="1975141091" sldId="318"/>
            <ac:spMk id="15" creationId="{DEE48EFD-C84B-4BB1-9668-0F7F4E8CA5EF}"/>
          </ac:spMkLst>
        </pc:spChg>
        <pc:spChg chg="mod">
          <ac:chgData name="안효빈" userId="48cd14ce-9593-4708-88ef-77641dc3357c" providerId="ADAL" clId="{DE266257-4934-41EB-8D21-B00E41F0B9C7}" dt="2024-08-28T02:04:23.146" v="46" actId="14100"/>
          <ac:spMkLst>
            <pc:docMk/>
            <pc:sldMk cId="1975141091" sldId="318"/>
            <ac:spMk id="23" creationId="{3D4FF3C5-1080-43DC-967D-0BD7C497CAB6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08T14:49:51.209" idx="1">
    <p:pos x="10" y="10"/>
    <p:text>이 목차 소개 이미지는 4개밖에 없어서 단원을 정리하는데 한계가 있습니다! 단원 별로 목차 내용이 다를것 같은데 고정 배경은 안쓰는게 좋을 것 같아요~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2024-08-28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3262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4770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4337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2972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1768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61188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43840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9783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806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850697E1-83E7-C00B-508D-02E79412CC41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FFB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8C32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D6FC210-AAF1-0F63-675A-38BF7C9AB9E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55E6BD8-FCE3-E100-420B-FAECF8347C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FFBE1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2877CA7-D697-65E5-3F55-32659BC746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FFBE1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1B8AECF5-348A-A704-1385-B251D09657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FFBE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C488026-0487-BD06-EE96-4CF15112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FFBE1E"/>
              </a:gs>
              <a:gs pos="0">
                <a:srgbClr val="FFD91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E175A9D-4946-3896-D458-18DBF2D4C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7" name="직선 연결선 17">
            <a:extLst>
              <a:ext uri="{FF2B5EF4-FFF2-40B4-BE49-F238E27FC236}">
                <a16:creationId xmlns:a16="http://schemas.microsoft.com/office/drawing/2014/main" id="{0687A352-2E02-9B85-FCE9-87C44D9E1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7056F6F-E5C7-8542-E9F1-A4042CDE060D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2" name="그림 11" descr="블랙, 어둠이(가) 표시된 사진&#10;&#10;자동 생성된 설명">
            <a:extLst>
              <a:ext uri="{FF2B5EF4-FFF2-40B4-BE49-F238E27FC236}">
                <a16:creationId xmlns:a16="http://schemas.microsoft.com/office/drawing/2014/main" id="{A4092473-1DB1-B2A5-5FF2-F8CD76B570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FFBE1E"/>
              </a:gs>
              <a:gs pos="0">
                <a:srgbClr val="FFD91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422F2F-F933-8579-8715-E9175AE5D4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4" name="직선 연결선 22">
            <a:extLst>
              <a:ext uri="{FF2B5EF4-FFF2-40B4-BE49-F238E27FC236}">
                <a16:creationId xmlns:a16="http://schemas.microsoft.com/office/drawing/2014/main" id="{F2DE022B-ACD8-814A-195A-BCB180691B35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7C3F4C-E9AF-5ACE-3288-9A4B4D239BE2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416F802C-6E3D-1450-B177-2394F7B03A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08774A-2FE9-33E2-6600-CFEE1B3D1F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종이 제품, 직사각형, 디자인이(가) 표시된 사진&#10;&#10;자동 생성된 설명">
            <a:extLst>
              <a:ext uri="{FF2B5EF4-FFF2-40B4-BE49-F238E27FC236}">
                <a16:creationId xmlns:a16="http://schemas.microsoft.com/office/drawing/2014/main" id="{C5D9755D-5E24-0827-EDA6-D81B71605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FFD91D"/>
              </a:gs>
              <a:gs pos="100000">
                <a:srgbClr val="FFBE1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FFBE1E"/>
              </a:gs>
              <a:gs pos="85000">
                <a:srgbClr val="FFD91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46806"/>
            <a:ext cx="5760000" cy="792000"/>
          </a:xfrm>
        </p:spPr>
        <p:txBody>
          <a:bodyPr/>
          <a:lstStyle/>
          <a:p>
            <a:r>
              <a:rPr kumimoji="1" lang="ko-KR" altLang="en-US" dirty="0"/>
              <a:t>아침나라 교과서</a:t>
            </a:r>
            <a:endParaRPr kumimoji="1" lang="en-US" altLang="ko-KR" dirty="0"/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931672"/>
            <a:ext cx="3960000" cy="288000"/>
          </a:xfrm>
        </p:spPr>
        <p:txBody>
          <a:bodyPr/>
          <a:lstStyle/>
          <a:p>
            <a:r>
              <a:rPr kumimoji="1" lang="ko-KR" altLang="en-US" dirty="0"/>
              <a:t>아침나라 미술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6C099C0-547E-4AAD-999C-0BBB6534581E}"/>
              </a:ext>
            </a:extLst>
          </p:cNvPr>
          <p:cNvSpPr txBox="1">
            <a:spLocks/>
          </p:cNvSpPr>
          <p:nvPr/>
        </p:nvSpPr>
        <p:spPr>
          <a:xfrm>
            <a:off x="3216000" y="4137924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2800" dirty="0">
                <a:solidFill>
                  <a:srgbClr val="FFBE1E"/>
                </a:solidFill>
              </a:rPr>
              <a:t>상상의 세계</a:t>
            </a:r>
            <a:endParaRPr kumimoji="1" lang="en-US" altLang="ko-KR" sz="2800" dirty="0">
              <a:solidFill>
                <a:srgbClr val="FFBE1E"/>
              </a:solidFill>
            </a:endParaRPr>
          </a:p>
          <a:p>
            <a:r>
              <a:rPr kumimoji="1" lang="ko-KR" altLang="en-US" sz="2800" dirty="0">
                <a:solidFill>
                  <a:srgbClr val="FFBE1E"/>
                </a:solidFill>
              </a:rPr>
              <a:t>초현실주의 작품 제작하기 </a:t>
            </a:r>
            <a:endParaRPr kumimoji="1" lang="ko-KR" altLang="en-US" dirty="0">
              <a:solidFill>
                <a:srgbClr val="FFB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04. </a:t>
            </a:r>
            <a:r>
              <a:rPr kumimoji="1" lang="ko-KR" altLang="en-US" dirty="0"/>
              <a:t>초현실주의 작품 제작하기</a:t>
            </a:r>
            <a:r>
              <a:rPr kumimoji="1" lang="en-US" altLang="ko-KR" dirty="0"/>
              <a:t>1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65135D7-0DBB-46E3-9CA2-1652A9E6D6C4}"/>
              </a:ext>
            </a:extLst>
          </p:cNvPr>
          <p:cNvSpPr/>
          <p:nvPr/>
        </p:nvSpPr>
        <p:spPr>
          <a:xfrm>
            <a:off x="1186420" y="1200803"/>
            <a:ext cx="10271831" cy="1064996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표현하기</a:t>
            </a:r>
            <a:r>
              <a:rPr lang="en-US" altLang="ko-KR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지금까지 배웠던 초현실주의의 다양한 표현 방법과 기법을 활용하여 나만의 초현실주의 작품을 제작해 봅시다</a:t>
            </a:r>
            <a:r>
              <a:rPr lang="en-US" altLang="ko-KR" sz="14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7D5F757F-2F5C-440D-9280-3A7E13D1737D}"/>
              </a:ext>
            </a:extLst>
          </p:cNvPr>
          <p:cNvSpPr/>
          <p:nvPr/>
        </p:nvSpPr>
        <p:spPr>
          <a:xfrm>
            <a:off x="15534713" y="6493176"/>
            <a:ext cx="2530136" cy="1802167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A9E14516-CD0F-4C22-8A12-4A25238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4. </a:t>
            </a:r>
            <a:r>
              <a:rPr kumimoji="1" lang="ko-KR" altLang="en-US" dirty="0"/>
              <a:t>초현실주의 작품 제작하기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0453812-4E84-427E-B9EA-556FF508DC56}"/>
              </a:ext>
            </a:extLst>
          </p:cNvPr>
          <p:cNvSpPr/>
          <p:nvPr/>
        </p:nvSpPr>
        <p:spPr>
          <a:xfrm>
            <a:off x="6567738" y="2541306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분해와 합성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1CF55F6-68CB-4B8A-821E-1ADA929C54C1}"/>
              </a:ext>
            </a:extLst>
          </p:cNvPr>
          <p:cNvSpPr/>
          <p:nvPr/>
        </p:nvSpPr>
        <p:spPr>
          <a:xfrm>
            <a:off x="3877079" y="2541306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확대와 축소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447BEFE-D662-457D-B986-A855437FC307}"/>
              </a:ext>
            </a:extLst>
          </p:cNvPr>
          <p:cNvSpPr/>
          <p:nvPr/>
        </p:nvSpPr>
        <p:spPr>
          <a:xfrm>
            <a:off x="1186420" y="2541306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의인화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D5F53ADA-6B16-4F69-A0DB-D8DF4AB1AB20}"/>
              </a:ext>
            </a:extLst>
          </p:cNvPr>
          <p:cNvSpPr/>
          <p:nvPr/>
        </p:nvSpPr>
        <p:spPr>
          <a:xfrm>
            <a:off x="9258397" y="2541306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그라타주</a:t>
            </a:r>
            <a:endParaRPr lang="ko-KR" altLang="en-US" sz="32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4255A5C-B391-4CA0-9623-67EAD81CA2AF}"/>
              </a:ext>
            </a:extLst>
          </p:cNvPr>
          <p:cNvSpPr/>
          <p:nvPr/>
        </p:nvSpPr>
        <p:spPr>
          <a:xfrm>
            <a:off x="1186420" y="4287173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프로타주</a:t>
            </a:r>
            <a:endParaRPr lang="ko-KR" altLang="en-US" sz="32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16E444B4-25D9-4E5D-A723-289E1C6B97FF}"/>
              </a:ext>
            </a:extLst>
          </p:cNvPr>
          <p:cNvSpPr/>
          <p:nvPr/>
        </p:nvSpPr>
        <p:spPr>
          <a:xfrm>
            <a:off x="3877079" y="4287173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자동기술법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44005F39-E6FE-4DBD-B442-14A986CC8534}"/>
              </a:ext>
            </a:extLst>
          </p:cNvPr>
          <p:cNvSpPr/>
          <p:nvPr/>
        </p:nvSpPr>
        <p:spPr>
          <a:xfrm>
            <a:off x="6567738" y="4287173"/>
            <a:ext cx="2380654" cy="1370024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데페이즈망</a:t>
            </a:r>
            <a:endParaRPr lang="ko-KR" altLang="en-US" sz="32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654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5. </a:t>
            </a:r>
            <a:r>
              <a:rPr kumimoji="1" lang="ko-KR" altLang="en-US" dirty="0"/>
              <a:t>사진 합성하여 초현실주의 작품 제작하기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04. </a:t>
            </a:r>
            <a:r>
              <a:rPr kumimoji="1" lang="ko-KR" altLang="en-US" dirty="0"/>
              <a:t>초현실주의 작품 제작하기</a:t>
            </a:r>
            <a:r>
              <a:rPr kumimoji="1" lang="en-US" altLang="ko-KR" dirty="0"/>
              <a:t>2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65135D7-0DBB-46E3-9CA2-1652A9E6D6C4}"/>
              </a:ext>
            </a:extLst>
          </p:cNvPr>
          <p:cNvSpPr/>
          <p:nvPr/>
        </p:nvSpPr>
        <p:spPr>
          <a:xfrm>
            <a:off x="1045001" y="4439869"/>
            <a:ext cx="10928058" cy="1810102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데페이즈망</a:t>
            </a: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 기법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1400" dirty="0">
                <a:solidFill>
                  <a:schemeClr val="tx1"/>
                </a:solidFill>
              </a:rPr>
              <a:t>서로 관계없는 물건을 새로운 환경에 함께 배치하여 낯선 느낌을 주는 초현실주의 대표 표현 기법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사진 합성 방법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서로 관계 없는 대상 이미지를 수집한다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대상 이미지를 함께 배치할 배경 이미지를 수집한다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배경에 대상 이미지를 합성한다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C21A8AE-D059-43B7-A707-91405493B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45001" y="1235356"/>
            <a:ext cx="3902968" cy="284131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7B3F82-3371-4A2E-9E59-C48D3D618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22261" y="1237830"/>
            <a:ext cx="2838836" cy="28388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E9CFB64-8E7E-47BC-9D0E-50AD4F2C1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935388" y="1235356"/>
            <a:ext cx="4037671" cy="28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05. </a:t>
            </a:r>
            <a:r>
              <a:rPr kumimoji="1" lang="ko-KR" altLang="en-US" dirty="0"/>
              <a:t>정리하기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7D5F757F-2F5C-440D-9280-3A7E13D1737D}"/>
              </a:ext>
            </a:extLst>
          </p:cNvPr>
          <p:cNvSpPr/>
          <p:nvPr/>
        </p:nvSpPr>
        <p:spPr>
          <a:xfrm>
            <a:off x="15534713" y="6493176"/>
            <a:ext cx="2530136" cy="1802167"/>
          </a:xfrm>
          <a:prstGeom prst="roundRect">
            <a:avLst/>
          </a:prstGeom>
          <a:solidFill>
            <a:srgbClr val="FEF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A9E14516-CD0F-4C22-8A12-4A25238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6. </a:t>
            </a:r>
            <a:r>
              <a:rPr kumimoji="1" lang="ko-KR" altLang="en-US" dirty="0"/>
              <a:t>정리하기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796D8E-58B4-493C-8505-9674C7DB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8" y="1214684"/>
            <a:ext cx="368010" cy="36801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5706BBB-318A-4389-B3C8-62B6DF2A1ABC}"/>
              </a:ext>
            </a:extLst>
          </p:cNvPr>
          <p:cNvSpPr/>
          <p:nvPr/>
        </p:nvSpPr>
        <p:spPr>
          <a:xfrm>
            <a:off x="1277796" y="1156349"/>
            <a:ext cx="857927" cy="377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정리하기</a:t>
            </a:r>
            <a:endParaRPr lang="en-US" altLang="ko-KR" sz="16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A05A458-6D89-46D5-B2FE-63675994EB63}"/>
              </a:ext>
            </a:extLst>
          </p:cNvPr>
          <p:cNvSpPr/>
          <p:nvPr/>
        </p:nvSpPr>
        <p:spPr>
          <a:xfrm>
            <a:off x="2013438" y="1161005"/>
            <a:ext cx="6253484" cy="359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나눔고딕" panose="020B0600000101010101" charset="-127"/>
                <a:ea typeface="나눔고딕" panose="020B0600000101010101" charset="-127"/>
              </a:rPr>
              <a:t>다음 사진을 보고 질문 알맞은 답을 선택해 봅시다</a:t>
            </a:r>
            <a:r>
              <a:rPr lang="en-US" altLang="ko-KR" sz="1400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  <a:r>
              <a:rPr lang="ko-KR" altLang="en-US" sz="1400" dirty="0">
                <a:latin typeface="나눔고딕" panose="020B0600000101010101" charset="-127"/>
                <a:ea typeface="나눔고딕" panose="020B0600000101010101" charset="-127"/>
              </a:rPr>
              <a:t> </a:t>
            </a:r>
            <a:endParaRPr lang="en-US" altLang="ko-KR" sz="1600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AB99B2F-1673-4B0C-98DD-A37CEA506AA5}"/>
              </a:ext>
            </a:extLst>
          </p:cNvPr>
          <p:cNvSpPr/>
          <p:nvPr/>
        </p:nvSpPr>
        <p:spPr>
          <a:xfrm>
            <a:off x="1409444" y="4470460"/>
            <a:ext cx="7914860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400" b="1">
                <a:latin typeface="나눔고딕" panose="020B0600000101010101" charset="-127"/>
                <a:ea typeface="나눔고딕" panose="020B0600000101010101" charset="-127"/>
              </a:rPr>
              <a:t>1. A</a:t>
            </a: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 작품은 </a:t>
            </a:r>
            <a:r>
              <a:rPr lang="en-US" altLang="ko-KR" sz="1400" b="1" dirty="0">
                <a:latin typeface="나눔고딕" panose="020B0600000101010101" charset="-127"/>
                <a:ea typeface="나눔고딕" panose="020B0600000101010101" charset="-127"/>
              </a:rPr>
              <a:t>(             ) </a:t>
            </a: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미술로 비현실적인 세계를 추구하며</a:t>
            </a:r>
            <a:r>
              <a:rPr lang="en-US" altLang="ko-KR" sz="1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일상적인 것에 의문을 가지게 만든다</a:t>
            </a:r>
            <a:r>
              <a:rPr lang="en-US" altLang="ko-KR" sz="1400" b="1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400" b="1" dirty="0">
              <a:latin typeface="나눔고딕" panose="020B0600000101010101" charset="-127"/>
              <a:ea typeface="나눔고딕" panose="020B0600000101010101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latin typeface="나눔고딕" panose="020B0600000101010101" charset="-127"/>
                <a:ea typeface="나눔고딕" panose="020B0600000101010101" charset="-127"/>
              </a:rPr>
              <a:t>2. B </a:t>
            </a: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작품에서 사용된 초현실주의 표현 방법은</a:t>
            </a:r>
            <a:r>
              <a:rPr lang="en-US" altLang="ko-KR" sz="1400" b="1" dirty="0">
                <a:latin typeface="나눔고딕" panose="020B0600000101010101" charset="-127"/>
                <a:ea typeface="나눔고딕" panose="020B0600000101010101" charset="-127"/>
              </a:rPr>
              <a:t>?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A8B005B-33D1-43B5-9D34-0723B7D43C37}"/>
              </a:ext>
            </a:extLst>
          </p:cNvPr>
          <p:cNvSpPr/>
          <p:nvPr/>
        </p:nvSpPr>
        <p:spPr>
          <a:xfrm>
            <a:off x="1573853" y="4900871"/>
            <a:ext cx="412164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(1)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인상주의   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(2)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극사실주의   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B0600000101010101" charset="-127"/>
                <a:ea typeface="나눔고딕" panose="020B0600000101010101" charset="-127"/>
              </a:rPr>
              <a:t>(3)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B0600000101010101" charset="-127"/>
                <a:ea typeface="나눔고딕" panose="020B0600000101010101" charset="-127"/>
              </a:rPr>
              <a:t>초현실주의    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(4)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입체주의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1B231215-CC9C-465B-BA40-50ED4F74BAED}"/>
              </a:ext>
            </a:extLst>
          </p:cNvPr>
          <p:cNvSpPr/>
          <p:nvPr/>
        </p:nvSpPr>
        <p:spPr>
          <a:xfrm>
            <a:off x="3949701" y="5023492"/>
            <a:ext cx="294238" cy="2942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7F095DC-2FC9-40AE-9AAA-642A208132BD}"/>
              </a:ext>
            </a:extLst>
          </p:cNvPr>
          <p:cNvSpPr/>
          <p:nvPr/>
        </p:nvSpPr>
        <p:spPr>
          <a:xfrm>
            <a:off x="1878169" y="5826771"/>
            <a:ext cx="294238" cy="2942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0D18FC8-EBD4-4DEF-87AA-6CA450297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569" y="1752412"/>
            <a:ext cx="2704334" cy="2684709"/>
          </a:xfrm>
          <a:prstGeom prst="rect">
            <a:avLst/>
          </a:prstGeom>
        </p:spPr>
      </p:pic>
      <p:pic>
        <p:nvPicPr>
          <p:cNvPr id="18" name="Picture 6" descr="L'ea xLx on X: &quot;'천리안'이라는 마그리트의 그림. 인간관계도, 일도 답답할 때 생각나는 그림이다. 새를 보고 새를 그리는  일은 누구나 한다. 근데 그림속 화가는 알을 보며 새를 그린다. 성숙한 사람이란 '스펙트럼이 넓은 사람'인">
            <a:extLst>
              <a:ext uri="{FF2B5EF4-FFF2-40B4-BE49-F238E27FC236}">
                <a16:creationId xmlns:a16="http://schemas.microsoft.com/office/drawing/2014/main" id="{D3016A6C-9242-4681-97B2-F1943204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44" y="1757838"/>
            <a:ext cx="3273314" cy="271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E7242-53EB-4235-BE30-C4A4E636D161}"/>
              </a:ext>
            </a:extLst>
          </p:cNvPr>
          <p:cNvSpPr txBox="1"/>
          <p:nvPr/>
        </p:nvSpPr>
        <p:spPr>
          <a:xfrm>
            <a:off x="1314008" y="1582694"/>
            <a:ext cx="9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A1B134-CF6E-482F-B933-ADF49A98B5A9}"/>
              </a:ext>
            </a:extLst>
          </p:cNvPr>
          <p:cNvSpPr txBox="1"/>
          <p:nvPr/>
        </p:nvSpPr>
        <p:spPr>
          <a:xfrm>
            <a:off x="4899312" y="1581498"/>
            <a:ext cx="9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</a:t>
            </a:r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BAF5380-4F12-4923-AC2F-710E2B9C3EB5}"/>
              </a:ext>
            </a:extLst>
          </p:cNvPr>
          <p:cNvSpPr/>
          <p:nvPr/>
        </p:nvSpPr>
        <p:spPr>
          <a:xfrm>
            <a:off x="1573852" y="5710918"/>
            <a:ext cx="4107215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b="1" dirty="0">
                <a:solidFill>
                  <a:schemeClr val="accent1"/>
                </a:solidFill>
                <a:latin typeface="나눔고딕" panose="020B0600000101010101" charset="-127"/>
                <a:ea typeface="나눔고딕" panose="020B0600000101010101" charset="-127"/>
              </a:rPr>
              <a:t>(1)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B0600000101010101" charset="-127"/>
                <a:ea typeface="나눔고딕" panose="020B0600000101010101" charset="-127"/>
              </a:rPr>
              <a:t>의인화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    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(2)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분해와 합성  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(3)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ko-KR" altLang="en-US" sz="1200" b="1" dirty="0" err="1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프로타주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    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(4)</a:t>
            </a:r>
            <a:r>
              <a:rPr lang="ko-KR" altLang="en-US" sz="1200" b="1" dirty="0">
                <a:solidFill>
                  <a:schemeClr val="bg1">
                    <a:lumMod val="50000"/>
                  </a:schemeClr>
                </a:solidFill>
                <a:latin typeface="나눔고딕" panose="020B0600000101010101" charset="-127"/>
                <a:ea typeface="나눔고딕" panose="020B0600000101010101" charset="-127"/>
              </a:rPr>
              <a:t>자동기술법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6545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1B69B6-7F1C-5753-BD2A-15B7EDE7D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D4A66D-2F2E-1FBE-856F-FD3775F75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아침나라 미술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867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6078CB-622F-864C-2A8F-3BCA9FA11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A0C029-6FFC-B442-A0D7-260DE9D60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/>
              <a:t>초현실주의 작품 표현 방법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59590-197A-3F6D-864A-B15DEBB0F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</a:t>
            </a:r>
            <a:endParaRPr kumimoji="1"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F00E8BA-E981-E4F1-9981-C048E0BC3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19B297-9768-AEEB-270F-C0F62D1B5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3307" y="1881977"/>
            <a:ext cx="3937448" cy="261000"/>
          </a:xfrm>
        </p:spPr>
        <p:txBody>
          <a:bodyPr/>
          <a:lstStyle/>
          <a:p>
            <a:r>
              <a:rPr kumimoji="1" lang="ko-KR" altLang="en-US" dirty="0"/>
              <a:t>초현실주의 미술의 등장 배경과 특징 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9369111D-D004-8BF7-A21F-22DC0640FC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AD98C218-58AC-4E50-B32E-52D93401C1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ko-KR" altLang="en-US" dirty="0"/>
              <a:t>초현실주의 표현 기법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5119AF30-0845-4BD2-8C24-7AC28DC9F21B}"/>
              </a:ext>
            </a:extLst>
          </p:cNvPr>
          <p:cNvSpPr txBox="1">
            <a:spLocks/>
          </p:cNvSpPr>
          <p:nvPr/>
        </p:nvSpPr>
        <p:spPr>
          <a:xfrm>
            <a:off x="4306856" y="5357683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10" name="텍스트 개체 틀 7">
            <a:extLst>
              <a:ext uri="{FF2B5EF4-FFF2-40B4-BE49-F238E27FC236}">
                <a16:creationId xmlns:a16="http://schemas.microsoft.com/office/drawing/2014/main" id="{EA237348-E1DB-4CA1-AD42-4F47769DC1E3}"/>
              </a:ext>
            </a:extLst>
          </p:cNvPr>
          <p:cNvSpPr txBox="1">
            <a:spLocks/>
          </p:cNvSpPr>
          <p:nvPr/>
        </p:nvSpPr>
        <p:spPr>
          <a:xfrm>
            <a:off x="4979569" y="5384683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작품 제작</a:t>
            </a:r>
          </a:p>
        </p:txBody>
      </p:sp>
    </p:spTree>
    <p:extLst>
      <p:ext uri="{BB962C8B-B14F-4D97-AF65-F5344CB8AC3E}">
        <p14:creationId xmlns:p14="http://schemas.microsoft.com/office/powerpoint/2010/main" val="29566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/>
              <a:t>생각 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200000" cy="251999"/>
          </a:xfrm>
        </p:spPr>
        <p:txBody>
          <a:bodyPr/>
          <a:lstStyle/>
          <a:p>
            <a:r>
              <a:rPr kumimoji="1" lang="en-US" altLang="ko-KR" dirty="0"/>
              <a:t>01. </a:t>
            </a:r>
            <a:r>
              <a:rPr kumimoji="1" lang="ko-KR" altLang="en-US" dirty="0"/>
              <a:t>초현실주의 미술의 특징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E24B2A3-65FA-41D2-9A6C-98B0A7408E79}"/>
              </a:ext>
            </a:extLst>
          </p:cNvPr>
          <p:cNvSpPr/>
          <p:nvPr/>
        </p:nvSpPr>
        <p:spPr>
          <a:xfrm>
            <a:off x="5514679" y="1245256"/>
            <a:ext cx="6372521" cy="485546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가족이나</a:t>
            </a:r>
            <a:r>
              <a:rPr lang="en-US" altLang="ko-KR" dirty="0"/>
              <a:t> </a:t>
            </a:r>
            <a:r>
              <a:rPr lang="ko-KR" altLang="en-US" dirty="0"/>
              <a:t>친구</a:t>
            </a: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B798F2A9-70F3-471C-8703-5BC8DC930DF9}"/>
              </a:ext>
            </a:extLst>
          </p:cNvPr>
          <p:cNvSpPr txBox="1">
            <a:spLocks/>
          </p:cNvSpPr>
          <p:nvPr/>
        </p:nvSpPr>
        <p:spPr>
          <a:xfrm>
            <a:off x="5140857" y="1839836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ko-KR" altLang="en-US" dirty="0"/>
              <a:t>작품의 특징을 자유롭게 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E8599F1-1F8C-4762-B6C7-E37CF29FB330}"/>
              </a:ext>
            </a:extLst>
          </p:cNvPr>
          <p:cNvSpPr txBox="1">
            <a:spLocks/>
          </p:cNvSpPr>
          <p:nvPr/>
        </p:nvSpPr>
        <p:spPr>
          <a:xfrm>
            <a:off x="5795962" y="2507115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kumimoji="1" lang="ko-KR" altLang="en-US" sz="1800" dirty="0"/>
              <a:t>작가는 어떤 장면을 표현했나요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50000"/>
              </a:lnSpc>
            </a:pPr>
            <a:r>
              <a:rPr kumimoji="1" lang="ko-KR" altLang="en-US" sz="1800" dirty="0"/>
              <a:t>작품에서 낯설게 느껴지는 부분이 있나요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50000"/>
              </a:lnSpc>
            </a:pPr>
            <a:r>
              <a:rPr kumimoji="1" lang="ko-KR" altLang="en-US" sz="1800" dirty="0"/>
              <a:t>작품 속 인물과 동물들이 어떻게 표현되어 있나요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50000"/>
              </a:lnSpc>
            </a:pPr>
            <a:r>
              <a:rPr kumimoji="1" lang="ko-KR" altLang="en-US" sz="1800" dirty="0"/>
              <a:t>작가는 왜 이렇게 표현했을까요</a:t>
            </a:r>
            <a:r>
              <a:rPr kumimoji="1" lang="en-US" altLang="ko-KR" sz="1800" dirty="0"/>
              <a:t>?</a:t>
            </a:r>
          </a:p>
        </p:txBody>
      </p:sp>
      <p:pic>
        <p:nvPicPr>
          <p:cNvPr id="1026" name="Picture 2" descr="1939, Marc Chagall, Les Mariés de la tour Eiffel (The Brid… | Flickr">
            <a:extLst>
              <a:ext uri="{FF2B5EF4-FFF2-40B4-BE49-F238E27FC236}">
                <a16:creationId xmlns:a16="http://schemas.microsoft.com/office/drawing/2014/main" id="{995EB4A7-7224-404A-B61F-83C9328F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6" y="1020093"/>
            <a:ext cx="4463852" cy="49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75BA2-E76F-4D34-B8CE-907A90718476}"/>
              </a:ext>
            </a:extLst>
          </p:cNvPr>
          <p:cNvSpPr txBox="1"/>
          <p:nvPr/>
        </p:nvSpPr>
        <p:spPr>
          <a:xfrm>
            <a:off x="900000" y="5930895"/>
            <a:ext cx="4463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샤갈</a:t>
            </a:r>
            <a:r>
              <a:rPr lang="en-US" altLang="ko-KR" sz="1100" b="1" dirty="0"/>
              <a:t>(Chagall, Marc/</a:t>
            </a:r>
            <a:r>
              <a:rPr lang="ko-KR" altLang="en-US" sz="1100" b="1" dirty="0" err="1"/>
              <a:t>러시아→프랑스</a:t>
            </a:r>
            <a:r>
              <a:rPr lang="en-US" altLang="ko-KR" sz="1100" b="1" dirty="0"/>
              <a:t>/1887~1985) </a:t>
            </a:r>
            <a:r>
              <a:rPr lang="ko-KR" altLang="en-US" sz="1100" b="1" dirty="0"/>
              <a:t>에펠 탑의 신랑 신부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캔버스에 유채</a:t>
            </a:r>
            <a:r>
              <a:rPr lang="en-US" altLang="ko-KR" sz="1100" b="1" dirty="0"/>
              <a:t>/150×136.5cm/1938</a:t>
            </a:r>
            <a:r>
              <a:rPr lang="ko-KR" altLang="en-US" sz="1100" b="1" dirty="0"/>
              <a:t>년</a:t>
            </a:r>
            <a:r>
              <a:rPr lang="en-US" altLang="ko-KR" sz="1100" b="1" dirty="0"/>
              <a:t>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44631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1. </a:t>
            </a:r>
            <a:r>
              <a:rPr kumimoji="1" lang="ko-KR" altLang="en-US" dirty="0"/>
              <a:t>초현실주의 미술의 등장 배경과 특징 이해하기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01. </a:t>
            </a:r>
            <a:r>
              <a:rPr kumimoji="1" lang="ko-KR" altLang="en-US" dirty="0"/>
              <a:t>초현실주의 미술의 등장 배경과 특징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19E54B5-B681-411E-AE05-DCA95598AEE7}"/>
              </a:ext>
            </a:extLst>
          </p:cNvPr>
          <p:cNvSpPr/>
          <p:nvPr/>
        </p:nvSpPr>
        <p:spPr>
          <a:xfrm>
            <a:off x="7004117" y="1692069"/>
            <a:ext cx="4527811" cy="3473862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sz="1400" b="1" dirty="0">
                <a:solidFill>
                  <a:schemeClr val="tx1"/>
                </a:solidFill>
              </a:rPr>
              <a:t>초현실주의 등장 배경</a:t>
            </a:r>
            <a:r>
              <a:rPr lang="en-US" altLang="ko-KR" sz="1400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1</a:t>
            </a:r>
            <a:r>
              <a:rPr lang="ko-KR" altLang="en-US" sz="1400" dirty="0">
                <a:solidFill>
                  <a:schemeClr val="tx1"/>
                </a:solidFill>
              </a:rPr>
              <a:t>차 세계대전에 의한 피해로 옳고 그름을 가릴 수 있다고 믿었던 이성</a:t>
            </a:r>
            <a:r>
              <a:rPr lang="en-US" altLang="ko-KR" sz="1400" dirty="0">
                <a:solidFill>
                  <a:schemeClr val="tx1"/>
                </a:solidFill>
              </a:rPr>
              <a:t>,</a:t>
            </a:r>
            <a:r>
              <a:rPr lang="ko-KR" altLang="en-US" sz="1400" dirty="0">
                <a:solidFill>
                  <a:schemeClr val="tx1"/>
                </a:solidFill>
              </a:rPr>
              <a:t> 과학적 사고에 대한 의심</a:t>
            </a:r>
            <a:endParaRPr lang="en-US" altLang="ko-KR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sz="1400" b="1" dirty="0">
                <a:solidFill>
                  <a:schemeClr val="tx1"/>
                </a:solidFill>
              </a:rPr>
              <a:t>특징</a:t>
            </a:r>
            <a:r>
              <a:rPr lang="en-US" altLang="ko-KR" sz="1400" b="1" dirty="0">
                <a:solidFill>
                  <a:schemeClr val="tx1"/>
                </a:solidFill>
              </a:rPr>
              <a:t>: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1. </a:t>
            </a:r>
            <a:r>
              <a:rPr lang="ko-KR" altLang="en-US" sz="1400" dirty="0">
                <a:solidFill>
                  <a:schemeClr val="tx1"/>
                </a:solidFill>
              </a:rPr>
              <a:t>일상적인 것에 의문을 가지게 함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2. </a:t>
            </a:r>
            <a:r>
              <a:rPr lang="ko-KR" altLang="en-US" sz="1400" dirty="0">
                <a:solidFill>
                  <a:schemeClr val="tx1"/>
                </a:solidFill>
              </a:rPr>
              <a:t>일상적인 것을 낯선 환경에 배치하여 낯선 느낌을 전달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3. </a:t>
            </a:r>
            <a:r>
              <a:rPr lang="ko-KR" altLang="en-US" sz="1400" dirty="0">
                <a:solidFill>
                  <a:schemeClr val="tx1"/>
                </a:solidFill>
              </a:rPr>
              <a:t>무의식</a:t>
            </a:r>
            <a:r>
              <a:rPr lang="en-US" altLang="ko-KR" sz="1400" dirty="0">
                <a:solidFill>
                  <a:schemeClr val="tx1"/>
                </a:solidFill>
              </a:rPr>
              <a:t>,</a:t>
            </a:r>
            <a:r>
              <a:rPr lang="ko-KR" altLang="en-US" sz="1400" dirty="0">
                <a:solidFill>
                  <a:schemeClr val="tx1"/>
                </a:solidFill>
              </a:rPr>
              <a:t> 공상</a:t>
            </a:r>
            <a:r>
              <a:rPr lang="en-US" altLang="ko-KR" sz="1400" dirty="0">
                <a:solidFill>
                  <a:schemeClr val="tx1"/>
                </a:solidFill>
              </a:rPr>
              <a:t>,</a:t>
            </a:r>
            <a:r>
              <a:rPr lang="ko-KR" altLang="en-US" sz="1400" dirty="0">
                <a:solidFill>
                  <a:schemeClr val="tx1"/>
                </a:solidFill>
              </a:rPr>
              <a:t> 꿈 등 비현실적인 세계 추구</a:t>
            </a:r>
          </a:p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</a:rPr>
              <a:t>4.</a:t>
            </a:r>
            <a:r>
              <a:rPr lang="ko-KR" altLang="en-US" sz="1400" dirty="0">
                <a:solidFill>
                  <a:schemeClr val="tx1"/>
                </a:solidFill>
              </a:rPr>
              <a:t> 다양한 우연적인 표현 기법의 발견과 활용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45023-4F36-4282-AD79-4E87EC044224}"/>
              </a:ext>
            </a:extLst>
          </p:cNvPr>
          <p:cNvSpPr txBox="1"/>
          <p:nvPr/>
        </p:nvSpPr>
        <p:spPr>
          <a:xfrm>
            <a:off x="989814" y="5703216"/>
            <a:ext cx="549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마그리트</a:t>
            </a:r>
            <a:r>
              <a:rPr lang="en-US" altLang="ko-KR" sz="1100" b="1" dirty="0"/>
              <a:t>(Magritte, Rene/</a:t>
            </a:r>
            <a:r>
              <a:rPr lang="ko-KR" altLang="en-US" sz="1100" b="1" dirty="0"/>
              <a:t>벨기에</a:t>
            </a:r>
            <a:r>
              <a:rPr lang="en-US" altLang="ko-KR" sz="1100" b="1" dirty="0"/>
              <a:t>/1898~1967) </a:t>
            </a:r>
          </a:p>
          <a:p>
            <a:r>
              <a:rPr lang="en-US" altLang="ko-KR" sz="1100" b="1" dirty="0"/>
              <a:t> </a:t>
            </a:r>
            <a:r>
              <a:rPr lang="ko-KR" altLang="en-US" sz="1100" b="1" dirty="0"/>
              <a:t>천리안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캔버스에 유채</a:t>
            </a:r>
            <a:r>
              <a:rPr lang="en-US" altLang="ko-KR" sz="1100" b="1" dirty="0"/>
              <a:t>/54×65cm/1936</a:t>
            </a:r>
            <a:r>
              <a:rPr lang="ko-KR" altLang="en-US" sz="1100" b="1" dirty="0"/>
              <a:t>년</a:t>
            </a:r>
            <a:r>
              <a:rPr lang="en-US" altLang="ko-KR" sz="1100" b="1" dirty="0"/>
              <a:t>)</a:t>
            </a:r>
            <a:endParaRPr lang="ko-KR" altLang="en-US" sz="1100" b="1" dirty="0"/>
          </a:p>
        </p:txBody>
      </p:sp>
      <p:pic>
        <p:nvPicPr>
          <p:cNvPr id="2054" name="Picture 6" descr="L'ea xLx on X: &quot;'천리안'이라는 마그리트의 그림. 인간관계도, 일도 답답할 때 생각나는 그림이다. 새를 보고 새를 그리는  일은 누구나 한다. 근데 그림속 화가는 알을 보며 새를 그린다. 성숙한 사람이란 '스펙트럼이 넓은 사람'인">
            <a:extLst>
              <a:ext uri="{FF2B5EF4-FFF2-40B4-BE49-F238E27FC236}">
                <a16:creationId xmlns:a16="http://schemas.microsoft.com/office/drawing/2014/main" id="{05C743B4-434A-4C83-AFB8-C288E9884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065633"/>
            <a:ext cx="5585545" cy="46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1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2. </a:t>
            </a:r>
            <a:r>
              <a:rPr kumimoji="1" lang="ko-KR" altLang="en-US" dirty="0"/>
              <a:t>초현실주의 작품 표현 방법 알아보기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02. </a:t>
            </a:r>
            <a:r>
              <a:rPr kumimoji="1" lang="ko-KR" altLang="en-US" dirty="0"/>
              <a:t>초현실주의 작품 표현 방법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0C50A2D-633C-47C9-AB11-1B3C9CC29DB7}"/>
              </a:ext>
            </a:extLst>
          </p:cNvPr>
          <p:cNvSpPr/>
          <p:nvPr/>
        </p:nvSpPr>
        <p:spPr>
          <a:xfrm>
            <a:off x="4838424" y="379746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의인화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FF3C5-1080-43DC-967D-0BD7C497CAB6}"/>
              </a:ext>
            </a:extLst>
          </p:cNvPr>
          <p:cNvSpPr txBox="1"/>
          <p:nvPr/>
        </p:nvSpPr>
        <p:spPr>
          <a:xfrm>
            <a:off x="8198344" y="306595"/>
            <a:ext cx="3792550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사물이나 동식물을 사람처럼 표현하는 방법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 사람이 하는 행동을 하거나 사람이 사용하는 물건을 함께 표현한다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ko-KR" altLang="en-US" sz="12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A45ECC4-A09D-4741-A4F6-82A0A136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1079532"/>
            <a:ext cx="5294344" cy="525592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B4D0083-B3DF-446E-AC26-D6642D77C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" r="52641" b="76959"/>
          <a:stretch/>
        </p:blipFill>
        <p:spPr>
          <a:xfrm>
            <a:off x="6240298" y="1079531"/>
            <a:ext cx="3292012" cy="229380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A121E27-18E0-4927-B002-06FA105E2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" t="26900" r="53892" b="51863"/>
          <a:stretch/>
        </p:blipFill>
        <p:spPr>
          <a:xfrm>
            <a:off x="8627900" y="3484659"/>
            <a:ext cx="3362994" cy="2308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217039-FD42-4473-ACDF-1FCC69CD7F12}"/>
              </a:ext>
            </a:extLst>
          </p:cNvPr>
          <p:cNvSpPr txBox="1"/>
          <p:nvPr/>
        </p:nvSpPr>
        <p:spPr>
          <a:xfrm>
            <a:off x="9578264" y="2957842"/>
            <a:ext cx="24126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◀ </a:t>
            </a:r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임현성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학생 작품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꽃들의 하루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종이에 채색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/21x29.7cm)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8B9CB-D5AE-4E8A-934A-23ACF217299A}"/>
              </a:ext>
            </a:extLst>
          </p:cNvPr>
          <p:cNvSpPr txBox="1"/>
          <p:nvPr/>
        </p:nvSpPr>
        <p:spPr>
          <a:xfrm>
            <a:off x="8627803" y="5834540"/>
            <a:ext cx="3362994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/>
              <a:t>▲ 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김아현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학생 작품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휴가 중인 과일들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종이에 채색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/21x29.7cm)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DBEB-445B-4993-8E04-12C71A0E9660}"/>
              </a:ext>
            </a:extLst>
          </p:cNvPr>
          <p:cNvSpPr txBox="1"/>
          <p:nvPr/>
        </p:nvSpPr>
        <p:spPr>
          <a:xfrm>
            <a:off x="6194344" y="5680652"/>
            <a:ext cx="2004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◀ </a:t>
            </a:r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허보리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한국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/1981~ 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새우잠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캔버스에 유채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/122x122cm/2009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년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603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2. </a:t>
            </a:r>
            <a:r>
              <a:rPr kumimoji="1" lang="ko-KR" altLang="en-US" dirty="0"/>
              <a:t>초현실주의 작품 표현 방법 알아보기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02. </a:t>
            </a:r>
            <a:r>
              <a:rPr kumimoji="1" lang="ko-KR" altLang="en-US" dirty="0"/>
              <a:t>초현실주의 작품 표현 방법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0C50A2D-633C-47C9-AB11-1B3C9CC29DB7}"/>
              </a:ext>
            </a:extLst>
          </p:cNvPr>
          <p:cNvSpPr/>
          <p:nvPr/>
        </p:nvSpPr>
        <p:spPr>
          <a:xfrm>
            <a:off x="5004372" y="368446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확대와 축소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FF3C5-1080-43DC-967D-0BD7C497CAB6}"/>
              </a:ext>
            </a:extLst>
          </p:cNvPr>
          <p:cNvSpPr txBox="1"/>
          <p:nvPr/>
        </p:nvSpPr>
        <p:spPr>
          <a:xfrm>
            <a:off x="8430511" y="368446"/>
            <a:ext cx="3560382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본래의 크기에서 확대하거나 축소하는 방법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 </a:t>
            </a: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주변에 비교되는 대상을 함께 표현한다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ko-KR" altLang="en-US" sz="12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DBEB-445B-4993-8E04-12C71A0E9660}"/>
              </a:ext>
            </a:extLst>
          </p:cNvPr>
          <p:cNvSpPr txBox="1"/>
          <p:nvPr/>
        </p:nvSpPr>
        <p:spPr>
          <a:xfrm>
            <a:off x="965988" y="5778468"/>
            <a:ext cx="3867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/>
              <a:t>▲ </a:t>
            </a:r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뮤익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en-US" altLang="ko-KR" sz="1050" b="1" dirty="0" err="1">
                <a:latin typeface="나눔고딕" panose="020B0600000101010101" charset="-127"/>
                <a:ea typeface="나눔고딕" panose="020B0600000101010101" charset="-127"/>
              </a:rPr>
              <a:t>Mueck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, Ron/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오스트레일리아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/1958~ 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소년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혼합 재료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/4.9x4.9x2.4m/1999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년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93A64D7-920B-4A88-A4DF-FF5568684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187610"/>
            <a:ext cx="5883219" cy="448277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D3D0F7C-1833-48F1-8B8D-C6E83446D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88" t="4925" r="1916" b="55042"/>
          <a:stretch/>
        </p:blipFill>
        <p:spPr>
          <a:xfrm>
            <a:off x="6919274" y="1187611"/>
            <a:ext cx="2338192" cy="294133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4C5F2B6-5D43-4515-8928-99E84ABC2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7185" r="2744" b="52484"/>
          <a:stretch/>
        </p:blipFill>
        <p:spPr>
          <a:xfrm>
            <a:off x="6955433" y="4223208"/>
            <a:ext cx="2950157" cy="1914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3103D7-9E4B-4483-91B7-0B59B71025FA}"/>
              </a:ext>
            </a:extLst>
          </p:cNvPr>
          <p:cNvSpPr txBox="1"/>
          <p:nvPr/>
        </p:nvSpPr>
        <p:spPr>
          <a:xfrm>
            <a:off x="9257466" y="3346604"/>
            <a:ext cx="22233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◀</a:t>
            </a:r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박소민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학생 작품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초코와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 함께 수영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종이에 채색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/29.7x21cm)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095D1-3770-4161-8DAC-2786ABE6FB13}"/>
              </a:ext>
            </a:extLst>
          </p:cNvPr>
          <p:cNvSpPr txBox="1"/>
          <p:nvPr/>
        </p:nvSpPr>
        <p:spPr>
          <a:xfrm>
            <a:off x="9905590" y="5560919"/>
            <a:ext cx="167681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◀</a:t>
            </a:r>
            <a:r>
              <a:rPr lang="ko-KR" altLang="en-US" sz="1050" b="1" dirty="0" err="1">
                <a:latin typeface="나눔고딕" panose="020B0600000101010101" charset="-127"/>
                <a:ea typeface="나눔고딕" panose="020B0600000101010101" charset="-127"/>
              </a:rPr>
              <a:t>김소윤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학생 작품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도시 풍경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종이에 채색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</a:t>
            </a:r>
          </a:p>
          <a:p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21x29.7cm)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00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2. </a:t>
            </a:r>
            <a:r>
              <a:rPr kumimoji="1" lang="ko-KR" altLang="en-US" dirty="0"/>
              <a:t>초현실주의 작품 표현 방법 알아보기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02. </a:t>
            </a:r>
            <a:r>
              <a:rPr kumimoji="1" lang="ko-KR" altLang="en-US" dirty="0"/>
              <a:t>초현실주의 작품 표현 방법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0C50A2D-633C-47C9-AB11-1B3C9CC29DB7}"/>
              </a:ext>
            </a:extLst>
          </p:cNvPr>
          <p:cNvSpPr/>
          <p:nvPr/>
        </p:nvSpPr>
        <p:spPr>
          <a:xfrm>
            <a:off x="5004372" y="368446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분해와 합성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FF3C5-1080-43DC-967D-0BD7C497CAB6}"/>
              </a:ext>
            </a:extLst>
          </p:cNvPr>
          <p:cNvSpPr txBox="1"/>
          <p:nvPr/>
        </p:nvSpPr>
        <p:spPr>
          <a:xfrm>
            <a:off x="8430512" y="368446"/>
            <a:ext cx="3560382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전혀 연관 없는 두 가지 이상을 분해하거나 합성하는 방법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 </a:t>
            </a:r>
            <a:r>
              <a:rPr lang="ko-KR" altLang="en-US" sz="1200" b="1" dirty="0">
                <a:latin typeface="나눔고딕" panose="020B0600000101010101" charset="-127"/>
                <a:ea typeface="나눔고딕" panose="020B0600000101010101" charset="-127"/>
              </a:rPr>
              <a:t>기존의 관습에서 벗어나는 상황을 표현한다</a:t>
            </a:r>
            <a:r>
              <a:rPr lang="en-US" altLang="ko-KR" sz="1200" b="1" dirty="0"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ko-KR" altLang="en-US" sz="12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DBEB-445B-4993-8E04-12C71A0E9660}"/>
              </a:ext>
            </a:extLst>
          </p:cNvPr>
          <p:cNvSpPr txBox="1"/>
          <p:nvPr/>
        </p:nvSpPr>
        <p:spPr>
          <a:xfrm>
            <a:off x="899999" y="5496147"/>
            <a:ext cx="38673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마그리트</a:t>
            </a:r>
            <a:r>
              <a:rPr lang="en-US" altLang="ko-KR" sz="1100" b="1" dirty="0"/>
              <a:t>(Magritte, Rene/</a:t>
            </a:r>
            <a:r>
              <a:rPr lang="ko-KR" altLang="en-US" sz="1100" b="1" dirty="0"/>
              <a:t>벨기에</a:t>
            </a:r>
            <a:r>
              <a:rPr lang="en-US" altLang="ko-KR" sz="1100" b="1" dirty="0"/>
              <a:t>/1898~1967) </a:t>
            </a:r>
          </a:p>
          <a:p>
            <a:r>
              <a:rPr lang="ko-KR" altLang="en-US" sz="1100" b="1" dirty="0">
                <a:latin typeface="나눔고딕" panose="020B0600000101010101" charset="-127"/>
                <a:ea typeface="나눔고딕" panose="020B0600000101010101" charset="-127"/>
              </a:rPr>
              <a:t>심금</a:t>
            </a:r>
            <a:r>
              <a:rPr lang="en-US" altLang="ko-KR" sz="110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100" b="1" dirty="0">
                <a:latin typeface="나눔고딕" panose="020B0600000101010101" charset="-127"/>
                <a:ea typeface="나눔고딕" panose="020B0600000101010101" charset="-127"/>
              </a:rPr>
              <a:t>캔버스에 유채</a:t>
            </a:r>
            <a:r>
              <a:rPr lang="en-US" altLang="ko-KR" sz="1100" b="1" dirty="0">
                <a:latin typeface="나눔고딕" panose="020B0600000101010101" charset="-127"/>
                <a:ea typeface="나눔고딕" panose="020B0600000101010101" charset="-127"/>
              </a:rPr>
              <a:t>/114x146cm/1960</a:t>
            </a:r>
            <a:r>
              <a:rPr lang="ko-KR" altLang="en-US" sz="1100" b="1" dirty="0">
                <a:latin typeface="나눔고딕" panose="020B0600000101010101" charset="-127"/>
                <a:ea typeface="나눔고딕" panose="020B0600000101010101" charset="-127"/>
              </a:rPr>
              <a:t>년</a:t>
            </a:r>
            <a:r>
              <a:rPr lang="en-US" altLang="ko-KR" sz="110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514989F-C4DC-468A-99BF-387B9835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19" y="1354213"/>
            <a:ext cx="5203881" cy="405957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C8482F2-CCFE-4D76-B7F1-72CAA69ED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48" t="2539" r="52187" b="54310"/>
          <a:stretch/>
        </p:blipFill>
        <p:spPr>
          <a:xfrm>
            <a:off x="6643054" y="1354213"/>
            <a:ext cx="2913891" cy="3995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16AEC-A0E6-4C8B-ADDE-8FC65DC2EEE9}"/>
              </a:ext>
            </a:extLst>
          </p:cNvPr>
          <p:cNvSpPr txBox="1"/>
          <p:nvPr/>
        </p:nvSpPr>
        <p:spPr>
          <a:xfrm>
            <a:off x="6643054" y="5496147"/>
            <a:ext cx="2913891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/>
              <a:t>▲ 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김현성 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학생 작품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알을 깨다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050" b="1" dirty="0">
                <a:latin typeface="나눔고딕" panose="020B0600000101010101" charset="-127"/>
                <a:ea typeface="나눔고딕" panose="020B0600000101010101" charset="-127"/>
              </a:rPr>
              <a:t>종이에 채색</a:t>
            </a:r>
            <a:r>
              <a:rPr lang="en-US" altLang="ko-KR" sz="1050" b="1" dirty="0">
                <a:latin typeface="나눔고딕" panose="020B0600000101010101" charset="-127"/>
                <a:ea typeface="나눔고딕" panose="020B0600000101010101" charset="-127"/>
              </a:rPr>
              <a:t>/29.7x21cm)</a:t>
            </a:r>
            <a:endParaRPr lang="ko-KR" altLang="en-US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79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3. </a:t>
            </a:r>
            <a:r>
              <a:rPr kumimoji="1" lang="ko-KR" altLang="en-US" dirty="0"/>
              <a:t>초현실주의 작품 표현 기법 알아보기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03. </a:t>
            </a:r>
            <a:r>
              <a:rPr kumimoji="1" lang="ko-KR" altLang="en-US" dirty="0"/>
              <a:t>초현실주의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0C50A2D-633C-47C9-AB11-1B3C9CC29DB7}"/>
              </a:ext>
            </a:extLst>
          </p:cNvPr>
          <p:cNvSpPr/>
          <p:nvPr/>
        </p:nvSpPr>
        <p:spPr>
          <a:xfrm>
            <a:off x="3800312" y="1139587"/>
            <a:ext cx="229568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프로타주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FF3C5-1080-43DC-967D-0BD7C497CAB6}"/>
              </a:ext>
            </a:extLst>
          </p:cNvPr>
          <p:cNvSpPr txBox="1"/>
          <p:nvPr/>
        </p:nvSpPr>
        <p:spPr>
          <a:xfrm>
            <a:off x="3754764" y="1785401"/>
            <a:ext cx="2295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200" b="1" dirty="0"/>
              <a:t>나뭇결이나 잎</a:t>
            </a:r>
            <a:r>
              <a:rPr lang="en-US" altLang="ko-KR" sz="1200" b="1" dirty="0"/>
              <a:t>,</a:t>
            </a:r>
            <a:r>
              <a:rPr lang="ko-KR" altLang="en-US" sz="1200" b="1" dirty="0"/>
              <a:t> 헝겊 등 요철이 있는 물체 위에 종이를 놓고 연필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색연필 등으로 문질러서 나타내는 기법</a:t>
            </a:r>
            <a:r>
              <a:rPr lang="en-US" altLang="ko-KR" sz="12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DBEB-445B-4993-8E04-12C71A0E9660}"/>
              </a:ext>
            </a:extLst>
          </p:cNvPr>
          <p:cNvSpPr txBox="1"/>
          <p:nvPr/>
        </p:nvSpPr>
        <p:spPr>
          <a:xfrm>
            <a:off x="899998" y="5600709"/>
            <a:ext cx="3729152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</a:t>
            </a:r>
            <a:r>
              <a:rPr lang="ko-KR" altLang="en-US" sz="1100" b="1" dirty="0" err="1"/>
              <a:t>에른스트</a:t>
            </a:r>
            <a:r>
              <a:rPr lang="en-US" altLang="ko-KR" sz="1100" b="1" dirty="0"/>
              <a:t>(Ernst, Max/</a:t>
            </a:r>
            <a:r>
              <a:rPr lang="ko-KR" altLang="en-US" sz="1100" b="1" dirty="0" err="1"/>
              <a:t>독일→프랑스</a:t>
            </a:r>
            <a:r>
              <a:rPr lang="en-US" altLang="ko-KR" sz="1100" b="1" dirty="0"/>
              <a:t>/1891~1976)</a:t>
            </a:r>
          </a:p>
          <a:p>
            <a:r>
              <a:rPr lang="ko-KR" altLang="en-US" sz="1100" b="1" dirty="0"/>
              <a:t>자연사 시리즈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나뭇잎의 관습</a:t>
            </a:r>
            <a:r>
              <a:rPr lang="en-US" altLang="ko-KR" sz="1100" b="1" dirty="0"/>
              <a:t>(</a:t>
            </a:r>
            <a:r>
              <a:rPr lang="ko-KR" altLang="en-US" sz="1100" b="1" dirty="0" err="1"/>
              <a:t>포토그라이버</a:t>
            </a:r>
            <a:r>
              <a:rPr lang="ko-KR" altLang="en-US" sz="1100" b="1" dirty="0"/>
              <a:t> 인쇄</a:t>
            </a:r>
            <a:r>
              <a:rPr lang="en-US" altLang="ko-KR" sz="1100" b="1" dirty="0"/>
              <a:t>, 49,7×32,2cm/1926</a:t>
            </a:r>
            <a:r>
              <a:rPr lang="ko-KR" altLang="en-US" sz="1100" b="1" dirty="0"/>
              <a:t>년</a:t>
            </a:r>
            <a:r>
              <a:rPr lang="en-US" altLang="ko-KR" sz="1100" b="1" dirty="0"/>
              <a:t>)</a:t>
            </a:r>
          </a:p>
          <a:p>
            <a:endParaRPr lang="en-US" altLang="ko-KR" sz="1050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3074" name="Picture 2" descr="이미지04_막스 에른스트-자연사 시리즈, 나뭇잎의 관습.jpg">
            <a:extLst>
              <a:ext uri="{FF2B5EF4-FFF2-40B4-BE49-F238E27FC236}">
                <a16:creationId xmlns:a16="http://schemas.microsoft.com/office/drawing/2014/main" id="{03C1A563-68FF-420A-AE1B-0EEB13F6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9" y="1139589"/>
            <a:ext cx="2861008" cy="43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79A1522-6540-4835-AAB4-861D285FE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337874" y="1139589"/>
            <a:ext cx="3550499" cy="4356558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7307C16-A5DE-40A9-9581-4594CE5A7996}"/>
              </a:ext>
            </a:extLst>
          </p:cNvPr>
          <p:cNvSpPr/>
          <p:nvPr/>
        </p:nvSpPr>
        <p:spPr>
          <a:xfrm>
            <a:off x="9962298" y="1139587"/>
            <a:ext cx="2122863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그라타주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27DE3-32E2-4AE4-9EEF-296FF76A490A}"/>
              </a:ext>
            </a:extLst>
          </p:cNvPr>
          <p:cNvSpPr txBox="1"/>
          <p:nvPr/>
        </p:nvSpPr>
        <p:spPr>
          <a:xfrm>
            <a:off x="9875885" y="1731411"/>
            <a:ext cx="229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200" b="1" dirty="0"/>
              <a:t>크레파스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물감 등으로 색을 두텁게 칠한 뒤</a:t>
            </a:r>
            <a:r>
              <a:rPr lang="en-US" altLang="ko-KR" sz="1200" b="1" dirty="0"/>
              <a:t>,</a:t>
            </a:r>
            <a:r>
              <a:rPr lang="ko-KR" altLang="en-US" sz="1200" b="1" dirty="0"/>
              <a:t> 날카로운 도구로 긁어내어 효과를 얻는 기법</a:t>
            </a:r>
            <a:r>
              <a:rPr lang="en-US" altLang="ko-KR" sz="12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48EFD-C84B-4BB1-9668-0F7F4E8CA5EF}"/>
              </a:ext>
            </a:extLst>
          </p:cNvPr>
          <p:cNvSpPr txBox="1"/>
          <p:nvPr/>
        </p:nvSpPr>
        <p:spPr>
          <a:xfrm>
            <a:off x="6337874" y="5600708"/>
            <a:ext cx="353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</a:t>
            </a:r>
            <a:r>
              <a:rPr lang="ko-KR" altLang="en-US" sz="1100" b="1" dirty="0" err="1"/>
              <a:t>에른스트</a:t>
            </a:r>
            <a:r>
              <a:rPr lang="en-US" altLang="ko-KR" sz="1100" b="1" dirty="0"/>
              <a:t>(Ernst, Max/</a:t>
            </a:r>
            <a:r>
              <a:rPr lang="ko-KR" altLang="en-US" sz="1100" b="1" dirty="0" err="1"/>
              <a:t>독일→프랑스</a:t>
            </a:r>
            <a:r>
              <a:rPr lang="en-US" altLang="ko-KR" sz="1100" b="1" dirty="0"/>
              <a:t>/1891-1976)</a:t>
            </a:r>
          </a:p>
          <a:p>
            <a:r>
              <a:rPr lang="ko-KR" altLang="en-US" sz="1100" b="1" dirty="0"/>
              <a:t>숲과 비둘기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캔버스에 유채</a:t>
            </a:r>
            <a:r>
              <a:rPr lang="en-US" altLang="ko-KR" sz="1100" b="1" dirty="0"/>
              <a:t>/100.3x81.3cm/1927</a:t>
            </a:r>
            <a:r>
              <a:rPr lang="ko-KR" altLang="en-US" sz="1100" b="1" dirty="0"/>
              <a:t>년</a:t>
            </a:r>
            <a:r>
              <a:rPr lang="en-US" altLang="ko-KR" sz="1100" b="1" dirty="0"/>
              <a:t>)</a:t>
            </a:r>
            <a:endParaRPr lang="en-US" altLang="ko-KR" sz="105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856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3. </a:t>
            </a:r>
            <a:r>
              <a:rPr kumimoji="1" lang="ko-KR" altLang="en-US" dirty="0"/>
              <a:t>초현실주의 작품 표현 기법 알아보기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03. </a:t>
            </a:r>
            <a:r>
              <a:rPr kumimoji="1" lang="ko-KR" altLang="en-US" dirty="0"/>
              <a:t>초현실주의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0C50A2D-633C-47C9-AB11-1B3C9CC29DB7}"/>
              </a:ext>
            </a:extLst>
          </p:cNvPr>
          <p:cNvSpPr/>
          <p:nvPr/>
        </p:nvSpPr>
        <p:spPr>
          <a:xfrm>
            <a:off x="900000" y="1358726"/>
            <a:ext cx="229568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자동기술법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FF3C5-1080-43DC-967D-0BD7C497CAB6}"/>
              </a:ext>
            </a:extLst>
          </p:cNvPr>
          <p:cNvSpPr txBox="1"/>
          <p:nvPr/>
        </p:nvSpPr>
        <p:spPr>
          <a:xfrm>
            <a:off x="3156879" y="1397024"/>
            <a:ext cx="303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200" b="1" dirty="0"/>
              <a:t>이성의 통제를 벗어나 무의식을 바탕으로 손 가는 대로 그리는 기법</a:t>
            </a:r>
            <a:r>
              <a:rPr lang="en-US" altLang="ko-KR" sz="12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DBEB-445B-4993-8E04-12C71A0E9660}"/>
              </a:ext>
            </a:extLst>
          </p:cNvPr>
          <p:cNvSpPr txBox="1"/>
          <p:nvPr/>
        </p:nvSpPr>
        <p:spPr>
          <a:xfrm>
            <a:off x="1051874" y="4888436"/>
            <a:ext cx="480225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▲ </a:t>
            </a:r>
            <a:r>
              <a:rPr lang="ko-KR" altLang="en-US" sz="1100" b="1" dirty="0" err="1"/>
              <a:t>마송</a:t>
            </a:r>
            <a:r>
              <a:rPr lang="en-US" altLang="ko-KR" sz="1100" b="1" dirty="0"/>
              <a:t>(Masson, Andre </a:t>
            </a:r>
            <a:r>
              <a:rPr lang="en-US" altLang="ko-KR" sz="1100" b="1" dirty="0" err="1"/>
              <a:t>Aime</a:t>
            </a:r>
            <a:r>
              <a:rPr lang="en-US" altLang="ko-KR" sz="1100" b="1" dirty="0"/>
              <a:t> Rene/</a:t>
            </a:r>
            <a:r>
              <a:rPr lang="ko-KR" altLang="en-US" sz="1100" b="1" dirty="0"/>
              <a:t>프랑스</a:t>
            </a:r>
            <a:r>
              <a:rPr lang="en-US" altLang="ko-KR" sz="1100" b="1" dirty="0"/>
              <a:t>/1896~1987)</a:t>
            </a:r>
            <a:endParaRPr lang="ko-KR" altLang="en-US" sz="1100" dirty="0"/>
          </a:p>
          <a:p>
            <a:r>
              <a:rPr lang="ko-KR" altLang="en-US" sz="1100" b="1" dirty="0"/>
              <a:t>물고기들의 전쟁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복합 매체</a:t>
            </a:r>
            <a:r>
              <a:rPr lang="en-US" altLang="ko-KR" sz="1100" b="1" dirty="0"/>
              <a:t>/36x73cm/1926</a:t>
            </a:r>
            <a:r>
              <a:rPr lang="ko-KR" altLang="en-US" sz="1100" b="1" dirty="0"/>
              <a:t>년</a:t>
            </a:r>
            <a:r>
              <a:rPr lang="en-US" altLang="ko-KR" sz="1100" b="1" dirty="0"/>
              <a:t>)</a:t>
            </a:r>
            <a:endParaRPr lang="ko-KR" altLang="en-US" sz="1100" dirty="0"/>
          </a:p>
          <a:p>
            <a:br>
              <a:rPr lang="ko-KR" altLang="en-US" sz="1100" dirty="0"/>
            </a:br>
            <a:endParaRPr lang="en-US" altLang="ko-KR" sz="1050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7307C16-A5DE-40A9-9581-4594CE5A7996}"/>
              </a:ext>
            </a:extLst>
          </p:cNvPr>
          <p:cNvSpPr/>
          <p:nvPr/>
        </p:nvSpPr>
        <p:spPr>
          <a:xfrm>
            <a:off x="9875885" y="995819"/>
            <a:ext cx="2122863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 err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데페이즈망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27DE3-32E2-4AE4-9EEF-296FF76A490A}"/>
              </a:ext>
            </a:extLst>
          </p:cNvPr>
          <p:cNvSpPr txBox="1"/>
          <p:nvPr/>
        </p:nvSpPr>
        <p:spPr>
          <a:xfrm>
            <a:off x="9875884" y="1557771"/>
            <a:ext cx="2170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200" b="1" dirty="0"/>
              <a:t>서로 관계없는 대상을 낯선 환경에 함께 배치하여 이질적이고 비논리적인 상황을 연출하는 기법</a:t>
            </a:r>
            <a:r>
              <a:rPr lang="en-US" altLang="ko-KR" sz="12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48EFD-C84B-4BB1-9668-0F7F4E8CA5EF}"/>
              </a:ext>
            </a:extLst>
          </p:cNvPr>
          <p:cNvSpPr txBox="1"/>
          <p:nvPr/>
        </p:nvSpPr>
        <p:spPr>
          <a:xfrm>
            <a:off x="6300903" y="5393950"/>
            <a:ext cx="4488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j-lt"/>
              </a:rPr>
              <a:t>▲ </a:t>
            </a:r>
            <a:r>
              <a:rPr lang="ko-KR" altLang="en-US" sz="1100" b="1" dirty="0" err="1">
                <a:latin typeface="+mj-lt"/>
              </a:rPr>
              <a:t>데키리코</a:t>
            </a:r>
            <a:r>
              <a:rPr lang="en-US" altLang="ko-KR" sz="1100" b="1" dirty="0">
                <a:latin typeface="+mj-lt"/>
              </a:rPr>
              <a:t>(de Chirico, Giorgio/</a:t>
            </a:r>
            <a:r>
              <a:rPr lang="ko-KR" altLang="en-US" sz="1100" b="1" dirty="0" err="1">
                <a:latin typeface="+mj-lt"/>
              </a:rPr>
              <a:t>그리스</a:t>
            </a:r>
            <a:r>
              <a:rPr lang="ko-KR" altLang="en-US" sz="1100" b="1" dirty="0" err="1"/>
              <a:t>→</a:t>
            </a:r>
            <a:r>
              <a:rPr lang="ko-KR" altLang="en-US" sz="1100" b="1" dirty="0" err="1">
                <a:latin typeface="+mj-lt"/>
              </a:rPr>
              <a:t>이탈리아</a:t>
            </a:r>
            <a:r>
              <a:rPr lang="en-US" altLang="ko-KR" sz="1100" b="1" dirty="0">
                <a:latin typeface="+mj-lt"/>
              </a:rPr>
              <a:t>/1888~1978)</a:t>
            </a:r>
          </a:p>
          <a:p>
            <a:r>
              <a:rPr lang="ko-KR" altLang="en-US" sz="1100" b="1" dirty="0">
                <a:latin typeface="+mj-lt"/>
                <a:ea typeface="나눔고딕" panose="020B0600000101010101" charset="-127"/>
              </a:rPr>
              <a:t>사랑의 노래</a:t>
            </a:r>
            <a:r>
              <a:rPr lang="en-US" altLang="ko-KR" sz="1100" b="1" dirty="0">
                <a:latin typeface="+mj-lt"/>
                <a:ea typeface="나눔고딕" panose="020B0600000101010101" charset="-127"/>
              </a:rPr>
              <a:t>(</a:t>
            </a:r>
            <a:r>
              <a:rPr lang="ko-KR" altLang="en-US" sz="1100" b="1" dirty="0">
                <a:latin typeface="+mj-lt"/>
                <a:ea typeface="나눔고딕" panose="020B0600000101010101" charset="-127"/>
              </a:rPr>
              <a:t>캔버스에 유채</a:t>
            </a:r>
            <a:r>
              <a:rPr lang="en-US" altLang="ko-KR" sz="1100" b="1" dirty="0">
                <a:latin typeface="+mj-lt"/>
                <a:ea typeface="나눔고딕" panose="020B0600000101010101" charset="-127"/>
              </a:rPr>
              <a:t>/79x59cm/1914</a:t>
            </a:r>
            <a:r>
              <a:rPr lang="ko-KR" altLang="en-US" sz="1100" b="1" dirty="0">
                <a:latin typeface="+mj-lt"/>
                <a:ea typeface="나눔고딕" panose="020B0600000101010101" charset="-127"/>
              </a:rPr>
              <a:t>년</a:t>
            </a:r>
            <a:r>
              <a:rPr lang="en-US" altLang="ko-KR" sz="1100" b="1" dirty="0">
                <a:latin typeface="+mj-lt"/>
                <a:ea typeface="나눔고딕" panose="020B0600000101010101" charset="-127"/>
              </a:rPr>
              <a:t>)</a:t>
            </a:r>
          </a:p>
        </p:txBody>
      </p:sp>
      <p:pic>
        <p:nvPicPr>
          <p:cNvPr id="5122" name="Picture 2" descr="https://lh7-rt.googleusercontent.com/slidesz/AGV_vUeaymEyzwGQVvGL0nKb6ZLfsEutbil1sm3TdI9GWcwtpU4hUY3pz_umSnBT7ZGfG7dWERAm7w471YpvmHL8aieb4SgUk_SylCyP_YHElNwxtkwhAEeUW12U9JsZoaPG7F2VejY2gYXCKbeHcW48qdisCFqusPc=s2048?key=KDEtLAdg5jGKBdxrOSbxHg">
            <a:extLst>
              <a:ext uri="{FF2B5EF4-FFF2-40B4-BE49-F238E27FC236}">
                <a16:creationId xmlns:a16="http://schemas.microsoft.com/office/drawing/2014/main" id="{A8AD2893-5550-43E4-BFE6-97B2B433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12" y="2116571"/>
            <a:ext cx="5095188" cy="25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스크랩] 초현실주의 화가 지오르지오 데 키리코">
            <a:extLst>
              <a:ext uri="{FF2B5EF4-FFF2-40B4-BE49-F238E27FC236}">
                <a16:creationId xmlns:a16="http://schemas.microsoft.com/office/drawing/2014/main" id="{07D1C351-7FCD-48DD-B87C-EF903954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03" y="995819"/>
            <a:ext cx="3462779" cy="43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4109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798</Words>
  <Application>Microsoft Office PowerPoint</Application>
  <PresentationFormat>와이드스크린</PresentationFormat>
  <Paragraphs>133</Paragraphs>
  <Slides>13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나눔고딕</vt:lpstr>
      <vt:lpstr>NanumGothicExtraBold</vt:lpstr>
      <vt:lpstr>Arial</vt:lpstr>
      <vt:lpstr>나눔고딕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안효빈</cp:lastModifiedBy>
  <cp:revision>174</cp:revision>
  <dcterms:created xsi:type="dcterms:W3CDTF">2024-07-03T01:17:18Z</dcterms:created>
  <dcterms:modified xsi:type="dcterms:W3CDTF">2024-08-28T02:06:56Z</dcterms:modified>
</cp:coreProperties>
</file>