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sldIdLst>
    <p:sldId id="267" r:id="rId2"/>
    <p:sldId id="257" r:id="rId3"/>
    <p:sldId id="258" r:id="rId4"/>
    <p:sldId id="262" r:id="rId5"/>
    <p:sldId id="270" r:id="rId6"/>
    <p:sldId id="261" r:id="rId7"/>
    <p:sldId id="271" r:id="rId8"/>
    <p:sldId id="260" r:id="rId9"/>
    <p:sldId id="272" r:id="rId10"/>
    <p:sldId id="273" r:id="rId11"/>
  </p:sldIdLst>
  <p:sldSz cx="9906000" cy="6858000" type="A4"/>
  <p:notesSz cx="6858000" cy="9144000"/>
  <p:embeddedFontLst>
    <p:embeddedFont>
      <p:font typeface="Adobe 고딕 Std B" panose="020B0800000000000000" pitchFamily="34" charset="-127"/>
      <p:bold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alibri Light" panose="020F0302020204030204" pitchFamily="34" charset="0"/>
      <p:regular r:id="rId17"/>
      <p:italic r:id="rId18"/>
    </p:embeddedFont>
    <p:embeddedFont>
      <p:font typeface="Roboto" panose="02000000000000000000" pitchFamily="2" charset="0"/>
      <p:regular r:id="rId19"/>
      <p:bold r:id="rId20"/>
      <p:italic r:id="rId21"/>
      <p:boldItalic r:id="rId22"/>
    </p:embeddedFont>
    <p:embeddedFont>
      <p:font typeface="나눔고딕" panose="020D0604000000000000" pitchFamily="50" charset="-127"/>
      <p:regular r:id="rId23"/>
      <p:bold r:id="rId24"/>
    </p:embeddedFont>
    <p:embeddedFont>
      <p:font typeface="나눔스퀘어라운드 Regular" panose="020B0600000101010101" pitchFamily="50" charset="-127"/>
      <p:regular r:id="rId25"/>
    </p:embeddedFont>
    <p:embeddedFont>
      <p:font typeface="맑은 고딕" panose="020B0503020000020004" pitchFamily="50" charset="-127"/>
      <p:regular r:id="rId26"/>
      <p:bold r:id="rId27"/>
    </p:embeddedFont>
    <p:embeddedFont>
      <p:font typeface="휴먼둥근헤드라인" panose="02030504000101010101" pitchFamily="18" charset="-127"/>
      <p:regular r:id="rId28"/>
    </p:embeddedFont>
    <p:embeddedFont>
      <p:font typeface="휴먼매직체" panose="02030504000101010101" pitchFamily="18" charset="-127"/>
      <p:regular r:id="rId2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F2F5"/>
    <a:srgbClr val="01A79D"/>
    <a:srgbClr val="CFEDF1"/>
    <a:srgbClr val="4CBDCC"/>
    <a:srgbClr val="F6FBFC"/>
    <a:srgbClr val="73CCD5"/>
    <a:srgbClr val="6BC9D5"/>
    <a:srgbClr val="FCF2E2"/>
    <a:srgbClr val="EE3E74"/>
    <a:srgbClr val="F15F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65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4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972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3330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187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8019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0761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9325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2651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4458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8820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2292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9682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E5DDA-61A8-4348-AE67-75AFC2642FDA}" type="datetimeFigureOut">
              <a:rPr lang="ko-KR" altLang="en-US" smtClean="0"/>
              <a:t>2022-04-27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514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 Fill">
            <a:extLst>
              <a:ext uri="{FF2B5EF4-FFF2-40B4-BE49-F238E27FC236}">
                <a16:creationId xmlns:a16="http://schemas.microsoft.com/office/drawing/2014/main" id="{C7D023E4-8DE1-436E-9847-ED6A4B4B04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78" y="0"/>
            <a:ext cx="990352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FEC590B-3306-47E9-BD67-97F3F76169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9903523" cy="6858000"/>
            <a:chOff x="651279" y="598259"/>
            <a:chExt cx="10889442" cy="5680742"/>
          </a:xfrm>
        </p:grpSpPr>
        <p:sp>
          <p:nvSpPr>
            <p:cNvPr id="12" name="Color">
              <a:extLst>
                <a:ext uri="{FF2B5EF4-FFF2-40B4-BE49-F238E27FC236}">
                  <a16:creationId xmlns:a16="http://schemas.microsoft.com/office/drawing/2014/main" id="{54F87DBC-E43C-4CE4-A8C5-61E3D6819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Color">
              <a:extLst>
                <a:ext uri="{FF2B5EF4-FFF2-40B4-BE49-F238E27FC236}">
                  <a16:creationId xmlns:a16="http://schemas.microsoft.com/office/drawing/2014/main" id="{CD39A88A-7F84-4ACA-877B-E28BC26CD8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47AAF5E-1692-48C9-98FB-6432BF0BC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238" y="0"/>
            <a:ext cx="9903525" cy="6858000"/>
            <a:chOff x="0" y="0"/>
            <a:chExt cx="12188952" cy="6858000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F36A26D-E71D-4663-B197-8B7BFA37AD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A821CEB-DA96-4952-93B9-81F9C42BAD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8C8EDE0-D69B-4F65-9AB7-DDE7EAD78E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46F0982-BF10-4BF6-842A-F631654FFD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B313509-2128-42CA-81B6-C9EC23E44C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589188C-E06E-4F8A-BDD1-02ADF1408F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B4E610F-FCD0-483F-B9F2-6DF2C28FE8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2FBB1797-0E91-43E4-908E-A12BEBD30D76}"/>
              </a:ext>
            </a:extLst>
          </p:cNvPr>
          <p:cNvSpPr txBox="1"/>
          <p:nvPr/>
        </p:nvSpPr>
        <p:spPr>
          <a:xfrm>
            <a:off x="715677" y="2898587"/>
            <a:ext cx="8578704" cy="7633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ko-KR" altLang="en-US" sz="4300">
                <a:solidFill>
                  <a:schemeClr val="bg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j-cs"/>
              </a:rPr>
              <a:t>프레데릭 조지 </a:t>
            </a:r>
            <a:r>
              <a:rPr lang="ko-KR" altLang="en-US" sz="4300">
                <a:solidFill>
                  <a:schemeClr val="accent4">
                    <a:lumMod val="20000"/>
                    <a:lumOff val="80000"/>
                  </a:scheme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j-cs"/>
              </a:rPr>
              <a:t>코트먼</a:t>
            </a:r>
            <a:r>
              <a:rPr lang="ko-KR" altLang="en-US" sz="4300">
                <a:solidFill>
                  <a:schemeClr val="bg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j-cs"/>
              </a:rPr>
              <a:t> </a:t>
            </a:r>
            <a:r>
              <a:rPr lang="en-US" altLang="ko-KR" sz="4300">
                <a:solidFill>
                  <a:schemeClr val="bg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j-cs"/>
              </a:rPr>
              <a:t>_ </a:t>
            </a:r>
            <a:r>
              <a:rPr lang="ko-KR" altLang="en-US" sz="4300">
                <a:solidFill>
                  <a:schemeClr val="bg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j-cs"/>
              </a:rPr>
              <a:t>가족 중 하나</a:t>
            </a:r>
            <a:endParaRPr lang="ko-KR" altLang="en-US" sz="4300" kern="1200">
              <a:solidFill>
                <a:schemeClr val="bg1"/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70B4DE-DDFF-48CA-B3E8-5FB7158110BC}"/>
              </a:ext>
            </a:extLst>
          </p:cNvPr>
          <p:cNvSpPr txBox="1"/>
          <p:nvPr/>
        </p:nvSpPr>
        <p:spPr>
          <a:xfrm>
            <a:off x="14478" y="6602870"/>
            <a:ext cx="125547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800">
                <a:solidFill>
                  <a:schemeClr val="bg1"/>
                </a:solidFill>
              </a:rPr>
              <a:t>교과서를 여는 </a:t>
            </a:r>
            <a:r>
              <a:rPr lang="ko-KR" altLang="en-US" sz="800"/>
              <a:t>아침나라</a:t>
            </a:r>
          </a:p>
        </p:txBody>
      </p:sp>
    </p:spTree>
    <p:extLst>
      <p:ext uri="{BB962C8B-B14F-4D97-AF65-F5344CB8AC3E}">
        <p14:creationId xmlns:p14="http://schemas.microsoft.com/office/powerpoint/2010/main" val="2582707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EDF2C456-6950-4FCC-86E1-F08F09E40EDD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7F5A8F15-9066-4530-ACDE-A546088C060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0150B4A0-2469-4806-8E1C-AD54160D74EC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7D0E4C6-182D-4ECD-8159-52A45F05C0F5}"/>
              </a:ext>
            </a:extLst>
          </p:cNvPr>
          <p:cNvSpPr txBox="1"/>
          <p:nvPr/>
        </p:nvSpPr>
        <p:spPr>
          <a:xfrm>
            <a:off x="541353" y="246477"/>
            <a:ext cx="3554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/>
              <a:t>마무리해요</a:t>
            </a:r>
            <a:r>
              <a:rPr lang="en-US" altLang="ko-KR" sz="2400" b="1"/>
              <a:t>_</a:t>
            </a:r>
            <a:r>
              <a:rPr lang="ko-KR" altLang="en-US" sz="2400" b="1"/>
              <a:t>가족 중 하나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51A52A4-B810-403C-9DBE-6725E504B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64" b="93978" l="8065" r="93347">
                        <a14:foregroundMark x1="10887" y1="6022" x2="10887" y2="6022"/>
                        <a14:foregroundMark x1="93548" y1="19017" x2="93548" y2="19017"/>
                        <a14:foregroundMark x1="10887" y1="14580" x2="8266" y2="20919"/>
                        <a14:foregroundMark x1="36290" y1="21712" x2="43952" y2="37401"/>
                        <a14:foregroundMark x1="68347" y1="40571" x2="62702" y2="51030"/>
                        <a14:foregroundMark x1="62702" y1="51030" x2="62702" y2="51030"/>
                        <a14:foregroundMark x1="43548" y1="93819" x2="53226" y2="939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717" y="108818"/>
            <a:ext cx="449636" cy="572017"/>
          </a:xfrm>
          <a:prstGeom prst="rect">
            <a:avLst/>
          </a:prstGeom>
        </p:spPr>
      </p:pic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05DB724-912D-44E9-9582-D9D1AD9979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397621"/>
              </p:ext>
            </p:extLst>
          </p:nvPr>
        </p:nvGraphicFramePr>
        <p:xfrm>
          <a:off x="656013" y="1200695"/>
          <a:ext cx="8411432" cy="4898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1432">
                  <a:extLst>
                    <a:ext uri="{9D8B030D-6E8A-4147-A177-3AD203B41FA5}">
                      <a16:colId xmlns:a16="http://schemas.microsoft.com/office/drawing/2014/main" val="2401128802"/>
                    </a:ext>
                  </a:extLst>
                </a:gridCol>
              </a:tblGrid>
              <a:tr h="5253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>
                          <a:solidFill>
                            <a:srgbClr val="6BC9D5"/>
                          </a:solidFill>
                        </a:rPr>
                        <a:t>Q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어른들은 무엇을 하고 있나요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2205837"/>
                  </a:ext>
                </a:extLst>
              </a:tr>
              <a:tr h="115296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400">
                          <a:solidFill>
                            <a:srgbClr val="C00000"/>
                          </a:solidFill>
                        </a:rPr>
                        <a:t>엄마는 말에게 먹이를 주고 있고</a:t>
                      </a:r>
                      <a:r>
                        <a:rPr lang="en-US" altLang="ko-KR" sz="2400">
                          <a:solidFill>
                            <a:srgbClr val="C00000"/>
                          </a:solidFill>
                        </a:rPr>
                        <a:t>, </a:t>
                      </a:r>
                      <a:r>
                        <a:rPr lang="ko-KR" altLang="en-US" sz="2400">
                          <a:solidFill>
                            <a:srgbClr val="C00000"/>
                          </a:solidFill>
                        </a:rPr>
                        <a:t>아빠는 이제 막 들어 온 것 같아요</a:t>
                      </a:r>
                      <a:r>
                        <a:rPr lang="en-US" altLang="ko-KR" sz="2400">
                          <a:solidFill>
                            <a:srgbClr val="C00000"/>
                          </a:solidFill>
                        </a:rPr>
                        <a:t>. </a:t>
                      </a:r>
                      <a:r>
                        <a:rPr lang="ko-KR" altLang="en-US" sz="2400">
                          <a:solidFill>
                            <a:srgbClr val="C00000"/>
                          </a:solidFill>
                        </a:rPr>
                        <a:t>할머니는 아이들이 먹을 빵을 자르고 있어요</a:t>
                      </a:r>
                      <a:r>
                        <a:rPr lang="en-US" altLang="ko-KR" sz="2400">
                          <a:solidFill>
                            <a:srgbClr val="C00000"/>
                          </a:solidFill>
                        </a:rPr>
                        <a:t>.</a:t>
                      </a:r>
                      <a:endParaRPr lang="ko-KR" altLang="en-US" sz="2400">
                        <a:solidFill>
                          <a:srgbClr val="C00000"/>
                        </a:solidFill>
                      </a:endParaRP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945592"/>
                  </a:ext>
                </a:extLst>
              </a:tr>
              <a:tr h="5200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>
                          <a:solidFill>
                            <a:srgbClr val="6BC9D5"/>
                          </a:solidFill>
                        </a:rPr>
                        <a:t>Q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동물들은 무엇을 하고 있나요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9645817"/>
                  </a:ext>
                </a:extLst>
              </a:tr>
              <a:tr h="115296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400">
                          <a:solidFill>
                            <a:srgbClr val="C00000"/>
                          </a:solidFill>
                        </a:rPr>
                        <a:t>말은 엄마가 주는 음식을 받으려고 하고</a:t>
                      </a:r>
                      <a:r>
                        <a:rPr lang="en-US" altLang="ko-KR" sz="2400">
                          <a:solidFill>
                            <a:srgbClr val="C00000"/>
                          </a:solidFill>
                        </a:rPr>
                        <a:t>, </a:t>
                      </a:r>
                      <a:r>
                        <a:rPr lang="ko-KR" altLang="en-US" sz="2400">
                          <a:solidFill>
                            <a:srgbClr val="C00000"/>
                          </a:solidFill>
                        </a:rPr>
                        <a:t>강아지는 자기도 먹고 싶어서 애처롭게 엄마를 바라봐요</a:t>
                      </a:r>
                      <a:r>
                        <a:rPr lang="en-US" altLang="ko-KR" sz="2400">
                          <a:solidFill>
                            <a:srgbClr val="C00000"/>
                          </a:solidFill>
                        </a:rPr>
                        <a:t>.</a:t>
                      </a:r>
                      <a:r>
                        <a:rPr lang="ko-KR" altLang="en-US" sz="2400">
                          <a:solidFill>
                            <a:srgbClr val="C00000"/>
                          </a:solidFill>
                        </a:rPr>
                        <a:t> </a:t>
                      </a: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286227"/>
                  </a:ext>
                </a:extLst>
              </a:tr>
              <a:tr h="5499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>
                          <a:solidFill>
                            <a:srgbClr val="6BC9D5"/>
                          </a:solidFill>
                        </a:rPr>
                        <a:t>Q</a:t>
                      </a:r>
                      <a:r>
                        <a:rPr lang="en-US" altLang="ko-KR" sz="2400" b="1"/>
                        <a:t> </a:t>
                      </a:r>
                      <a:r>
                        <a:rPr lang="ko-KR" altLang="en-US" sz="2400" b="1"/>
                        <a:t> 우리의 식사와 어떤 점이 다른가요</a:t>
                      </a:r>
                      <a:r>
                        <a:rPr lang="en-US" altLang="ko-KR" sz="2400" b="1"/>
                        <a:t>? </a:t>
                      </a:r>
                      <a:r>
                        <a:rPr lang="en-US" altLang="ko-KR" sz="1600" b="0"/>
                        <a:t>(</a:t>
                      </a:r>
                      <a:r>
                        <a:rPr lang="ko-KR" altLang="en-US" sz="1600" b="0"/>
                        <a:t>그릇</a:t>
                      </a:r>
                      <a:r>
                        <a:rPr lang="en-US" altLang="ko-KR" sz="1600" b="0"/>
                        <a:t>, </a:t>
                      </a:r>
                      <a:r>
                        <a:rPr lang="ko-KR" altLang="en-US" sz="1600" b="0"/>
                        <a:t>음식 등</a:t>
                      </a:r>
                      <a:r>
                        <a:rPr lang="en-US" altLang="ko-KR" sz="1600" b="0"/>
                        <a:t>)</a:t>
                      </a:r>
                      <a:endParaRPr lang="ko-KR" altLang="en-US" sz="2400" b="0"/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273824"/>
                  </a:ext>
                </a:extLst>
              </a:tr>
              <a:tr h="99694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400">
                          <a:solidFill>
                            <a:srgbClr val="C00000"/>
                          </a:solidFill>
                        </a:rPr>
                        <a:t>우리는 쌀밥이 주식이어서 밥공기에 밥을 먹고 국과 반찬을 같이 먹어서 그릇이 훨씬 많아요</a:t>
                      </a:r>
                      <a:r>
                        <a:rPr lang="en-US" altLang="ko-KR" sz="2400">
                          <a:solidFill>
                            <a:srgbClr val="C00000"/>
                          </a:solidFill>
                        </a:rPr>
                        <a:t>.</a:t>
                      </a:r>
                      <a:endParaRPr lang="ko-KR" altLang="en-US" sz="2400">
                        <a:solidFill>
                          <a:srgbClr val="C00000"/>
                        </a:solidFill>
                      </a:endParaRP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361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5408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그룹 23">
            <a:extLst>
              <a:ext uri="{FF2B5EF4-FFF2-40B4-BE49-F238E27FC236}">
                <a16:creationId xmlns:a16="http://schemas.microsoft.com/office/drawing/2014/main" id="{B4F2FB18-AD3C-4759-A61C-1DB9612D3089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2156142B-7E50-4C1C-82F8-2CB3A932642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1A8504C4-E83A-4035-B9CF-B4EF115C49BD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87ACB543-AF23-4119-BE86-7A00FE566D4F}"/>
              </a:ext>
            </a:extLst>
          </p:cNvPr>
          <p:cNvSpPr txBox="1"/>
          <p:nvPr/>
        </p:nvSpPr>
        <p:spPr>
          <a:xfrm>
            <a:off x="3791270" y="1192728"/>
            <a:ext cx="5354669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950" b="1">
                <a:solidFill>
                  <a:srgbClr val="EE3E74"/>
                </a:solidFill>
              </a:rPr>
              <a:t>영국의 풍경을 담는 미술가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2279D1-92B7-4F74-939B-EF4A9655E024}"/>
              </a:ext>
            </a:extLst>
          </p:cNvPr>
          <p:cNvSpPr txBox="1"/>
          <p:nvPr/>
        </p:nvSpPr>
        <p:spPr>
          <a:xfrm>
            <a:off x="939478" y="375321"/>
            <a:ext cx="7545655" cy="5424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925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미술가 이야기</a:t>
            </a:r>
            <a:r>
              <a:rPr lang="en-US" altLang="ko-KR" sz="2925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_</a:t>
            </a:r>
            <a:r>
              <a:rPr lang="ko-KR" altLang="en-US" sz="2925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코트먼</a:t>
            </a:r>
            <a:r>
              <a:rPr lang="en-US" altLang="ko-KR" sz="1400" b="0" i="0">
                <a:solidFill>
                  <a:srgbClr val="333333"/>
                </a:solidFill>
                <a:effectLst/>
                <a:latin typeface="Helvetica Neue"/>
              </a:rPr>
              <a:t>(Cotman, Frederick George/</a:t>
            </a:r>
            <a:r>
              <a:rPr lang="ko-KR" altLang="en-US" sz="1400" b="0" i="0">
                <a:solidFill>
                  <a:srgbClr val="333333"/>
                </a:solidFill>
                <a:effectLst/>
                <a:latin typeface="Helvetica Neue"/>
              </a:rPr>
              <a:t>영국</a:t>
            </a:r>
            <a:r>
              <a:rPr lang="en-US" altLang="ko-KR" sz="1400">
                <a:solidFill>
                  <a:srgbClr val="333333"/>
                </a:solidFill>
                <a:latin typeface="Helvetica Neue"/>
              </a:rPr>
              <a:t>/</a:t>
            </a:r>
            <a:r>
              <a:rPr lang="en-US" altLang="ko-KR" sz="1400" b="0" i="0">
                <a:solidFill>
                  <a:srgbClr val="333333"/>
                </a:solidFill>
                <a:effectLst/>
                <a:latin typeface="Helvetica Neue"/>
              </a:rPr>
              <a:t>1850–1920)</a:t>
            </a:r>
            <a:endParaRPr lang="ko-KR" altLang="en-US" sz="2925">
              <a:latin typeface="+mn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59AA0B58-A6CA-46A2-BCD5-60B9D0F1C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64" b="93978" l="8065" r="93347">
                        <a14:foregroundMark x1="10887" y1="6022" x2="10887" y2="6022"/>
                        <a14:foregroundMark x1="93548" y1="19017" x2="93548" y2="19017"/>
                        <a14:foregroundMark x1="10887" y1="14580" x2="8266" y2="20919"/>
                        <a14:foregroundMark x1="36290" y1="21712" x2="43952" y2="37401"/>
                        <a14:foregroundMark x1="68347" y1="40571" x2="62702" y2="51030"/>
                        <a14:foregroundMark x1="62702" y1="51030" x2="62702" y2="51030"/>
                        <a14:foregroundMark x1="43548" y1="93819" x2="53226" y2="939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0088" y="328447"/>
            <a:ext cx="449636" cy="572017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77432042-6097-440A-857C-113DC6FF2F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088" y="1682721"/>
            <a:ext cx="3124636" cy="37533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F6EF64D-9160-4780-B124-2395A665C9DE}"/>
              </a:ext>
            </a:extLst>
          </p:cNvPr>
          <p:cNvSpPr txBox="1"/>
          <p:nvPr/>
        </p:nvSpPr>
        <p:spPr>
          <a:xfrm>
            <a:off x="3701525" y="1624624"/>
            <a:ext cx="5921311" cy="4581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400"/>
              <a:t>그는 유화와 수채화를 모두 작업했어요</a:t>
            </a:r>
            <a:r>
              <a:rPr lang="en-US" altLang="ko-KR" sz="1400"/>
              <a:t>. </a:t>
            </a:r>
            <a:r>
              <a:rPr lang="ko-KR" altLang="en-US" sz="1400"/>
              <a:t>코트먼의 고향인 영국 남부의 입스위치라는 곳의 예술 클럽 창립 회원이었고 평생 회원으로 활동했어요</a:t>
            </a:r>
            <a:r>
              <a:rPr lang="en-US" altLang="ko-KR" sz="1400"/>
              <a:t>. </a:t>
            </a:r>
            <a:r>
              <a:rPr lang="ko-KR" altLang="en-US" sz="1400"/>
              <a:t>그는 영국 남부의 자연과 시골에 살아가는 평범한 사람들을 주제로 작품 활동했어요</a:t>
            </a:r>
            <a:r>
              <a:rPr lang="en-US" altLang="ko-KR" sz="1400"/>
              <a:t>.</a:t>
            </a:r>
            <a:r>
              <a:rPr lang="ko-KR" altLang="en-US" sz="1400"/>
              <a:t> </a:t>
            </a:r>
            <a:endParaRPr lang="en-US" altLang="ko-KR" sz="1400"/>
          </a:p>
          <a:p>
            <a:pPr algn="just">
              <a:lnSpc>
                <a:spcPct val="150000"/>
              </a:lnSpc>
            </a:pPr>
            <a:r>
              <a:rPr lang="ko-KR" altLang="en-US" sz="1400"/>
              <a:t>코트먼의 가장 유명한 작품인 </a:t>
            </a:r>
            <a:r>
              <a:rPr lang="en-US" altLang="ko-KR" sz="1400"/>
              <a:t>&lt;</a:t>
            </a:r>
            <a:r>
              <a:rPr lang="ko-KR" altLang="en-US" sz="1400"/>
              <a:t>가족 중 하나</a:t>
            </a:r>
            <a:r>
              <a:rPr lang="en-US" altLang="ko-KR" sz="1400"/>
              <a:t>&gt;</a:t>
            </a:r>
            <a:r>
              <a:rPr lang="ko-KR" altLang="en-US" sz="1400"/>
              <a:t>는 현재 리버풀의 </a:t>
            </a:r>
            <a:r>
              <a:rPr lang="en-US" altLang="ko-KR" sz="1400"/>
              <a:t>‘</a:t>
            </a:r>
            <a:r>
              <a:rPr lang="ko-KR" altLang="en-US" sz="1400"/>
              <a:t>워커아트갤러리</a:t>
            </a:r>
            <a:r>
              <a:rPr lang="en-US" altLang="ko-KR" sz="1400"/>
              <a:t>’</a:t>
            </a:r>
            <a:r>
              <a:rPr lang="ko-KR" altLang="en-US" sz="1400"/>
              <a:t>에 소장하고 있어요</a:t>
            </a:r>
            <a:r>
              <a:rPr lang="en-US" altLang="ko-KR" sz="1400"/>
              <a:t>. </a:t>
            </a:r>
            <a:r>
              <a:rPr lang="ko-KR" altLang="en-US" sz="1400"/>
              <a:t>리버풀의 공공 미술 기관인 워커아트갤러가 이 작품을 구매하게 된 이유는 미술을 어려워하는 관람자에게 익숙한 주제로 친근함을 주어 미술관이 대중에게 자주 찾는 공공 기관이 되기 위해서였어요</a:t>
            </a:r>
            <a:r>
              <a:rPr lang="en-US" altLang="ko-KR" sz="1400"/>
              <a:t>.</a:t>
            </a:r>
            <a:r>
              <a:rPr lang="ko-KR" altLang="en-US" sz="1400"/>
              <a:t> </a:t>
            </a:r>
            <a:endParaRPr lang="en-US" altLang="ko-KR" sz="1400"/>
          </a:p>
          <a:p>
            <a:pPr algn="just">
              <a:lnSpc>
                <a:spcPct val="150000"/>
              </a:lnSpc>
            </a:pPr>
            <a:r>
              <a:rPr lang="ko-KR" altLang="en-US" sz="1400"/>
              <a:t>특히</a:t>
            </a:r>
            <a:r>
              <a:rPr lang="en-US" altLang="ko-KR" sz="1400"/>
              <a:t>,</a:t>
            </a:r>
            <a:r>
              <a:rPr lang="ko-KR" altLang="en-US" sz="1400"/>
              <a:t> 영국의 리버풀 평론가들은 이 작품에 표현된 동물의 모습에 좋은 평가를 내렸어요</a:t>
            </a:r>
            <a:r>
              <a:rPr lang="en-US" altLang="ko-KR" sz="1400"/>
              <a:t>. </a:t>
            </a:r>
            <a:r>
              <a:rPr lang="ko-KR" altLang="en-US" sz="1400"/>
              <a:t>왜냐하면 당시 영국의 분위기는 동물을 단지 재산이 아닌 인간의 친구로 보는 사회적 분위기가 있었고</a:t>
            </a:r>
            <a:r>
              <a:rPr lang="en-US" altLang="ko-KR" sz="1400"/>
              <a:t>, </a:t>
            </a:r>
            <a:r>
              <a:rPr lang="ko-KR" altLang="en-US" sz="1400"/>
              <a:t>최초의 동물보호법이 만들어지려던 시기였기 때문이에요</a:t>
            </a:r>
            <a:r>
              <a:rPr lang="en-US" altLang="ko-KR" sz="1400"/>
              <a:t>.</a:t>
            </a:r>
            <a:r>
              <a:rPr lang="ko-KR" altLang="en-US" sz="1400"/>
              <a:t> 그래서 관람자들도 동물과 사람이 함께 가족처럼 지내는 </a:t>
            </a:r>
            <a:r>
              <a:rPr lang="en-US" altLang="ko-KR" sz="1400"/>
              <a:t>&lt;</a:t>
            </a:r>
            <a:r>
              <a:rPr lang="ko-KR" altLang="en-US" sz="1400"/>
              <a:t>가족 중 하나</a:t>
            </a:r>
            <a:r>
              <a:rPr lang="en-US" altLang="ko-KR" sz="1400"/>
              <a:t>&gt;</a:t>
            </a:r>
            <a:r>
              <a:rPr lang="ko-KR" altLang="en-US" sz="1400"/>
              <a:t>를 좋아했다고 해요</a:t>
            </a:r>
            <a:r>
              <a:rPr lang="en-US" altLang="ko-KR" sz="1400"/>
              <a:t>.</a:t>
            </a:r>
            <a:endParaRPr lang="ko-KR" altLang="en-US" sz="1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9EEDC0-77B9-41A8-9930-4AD1A14FE3EE}"/>
              </a:ext>
            </a:extLst>
          </p:cNvPr>
          <p:cNvSpPr txBox="1"/>
          <p:nvPr/>
        </p:nvSpPr>
        <p:spPr>
          <a:xfrm>
            <a:off x="268945" y="5513637"/>
            <a:ext cx="12522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>
                <a:solidFill>
                  <a:srgbClr val="01A79D"/>
                </a:solidFill>
                <a:latin typeface="나눔스퀘어라운드 Regular" panose="020B0600000101010101" pitchFamily="50" charset="-127"/>
                <a:ea typeface="나눔스퀘어라운드 Regular" panose="020B0600000101010101" pitchFamily="50" charset="-127"/>
              </a:rPr>
              <a:t>▲</a:t>
            </a:r>
            <a:r>
              <a:rPr lang="ko-KR" altLang="en-US" sz="1200">
                <a:latin typeface="나눔스퀘어라운드 Regular" panose="020B0600000101010101" pitchFamily="50" charset="-127"/>
                <a:ea typeface="나눔스퀘어라운드 Regular" panose="020B0600000101010101" pitchFamily="50" charset="-127"/>
              </a:rPr>
              <a:t> 자화상</a:t>
            </a:r>
            <a:r>
              <a:rPr lang="en-US" altLang="ko-KR" sz="1200">
                <a:latin typeface="나눔스퀘어라운드 Regular" panose="020B0600000101010101" pitchFamily="50" charset="-127"/>
                <a:ea typeface="나눔스퀘어라운드 Regular" panose="020B0600000101010101" pitchFamily="50" charset="-127"/>
              </a:rPr>
              <a:t>(1899)</a:t>
            </a:r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3803687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>
            <a:extLst>
              <a:ext uri="{FF2B5EF4-FFF2-40B4-BE49-F238E27FC236}">
                <a16:creationId xmlns:a16="http://schemas.microsoft.com/office/drawing/2014/main" id="{3C9541A2-8CC0-4A05-9B05-AD56B033519B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9D7078CA-C0F0-4B14-9978-1E143698986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0064C81D-E92F-4FE2-B9E9-9C5E680E1100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A32BB3E-4FA0-47A6-9E7F-FD2647739B17}"/>
              </a:ext>
            </a:extLst>
          </p:cNvPr>
          <p:cNvGrpSpPr/>
          <p:nvPr/>
        </p:nvGrpSpPr>
        <p:grpSpPr>
          <a:xfrm>
            <a:off x="28965" y="93539"/>
            <a:ext cx="4992885" cy="664194"/>
            <a:chOff x="476923" y="235688"/>
            <a:chExt cx="6145089" cy="81746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7748F56-D5B3-4B84-B79E-A90AF28A3E4D}"/>
                </a:ext>
              </a:extLst>
            </p:cNvPr>
            <p:cNvSpPr txBox="1"/>
            <p:nvPr/>
          </p:nvSpPr>
          <p:spPr>
            <a:xfrm>
              <a:off x="996804" y="409191"/>
              <a:ext cx="5625208" cy="6439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미술가의 작품</a:t>
              </a:r>
              <a:r>
                <a:rPr lang="en-US" altLang="ko-KR" sz="280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_</a:t>
              </a:r>
              <a:r>
                <a:rPr lang="ko-KR" altLang="en-US" sz="280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가족 중 하나</a:t>
              </a:r>
            </a:p>
          </p:txBody>
        </p:sp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963A25BE-1DDF-45A2-A0FB-2B66CB8BA6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864" b="93978" l="8065" r="93347">
                          <a14:foregroundMark x1="10887" y1="6022" x2="10887" y2="6022"/>
                          <a14:foregroundMark x1="93548" y1="19017" x2="93548" y2="19017"/>
                          <a14:foregroundMark x1="10887" y1="14580" x2="8266" y2="20919"/>
                          <a14:foregroundMark x1="36290" y1="21712" x2="43952" y2="37401"/>
                          <a14:foregroundMark x1="68347" y1="40571" x2="62702" y2="51030"/>
                          <a14:foregroundMark x1="62702" y1="51030" x2="62702" y2="51030"/>
                          <a14:foregroundMark x1="43548" y1="93819" x2="53226" y2="9397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76923" y="235688"/>
              <a:ext cx="553398" cy="704021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106BA76-1EA6-49E2-A6AB-681B8C05A673}"/>
              </a:ext>
            </a:extLst>
          </p:cNvPr>
          <p:cNvSpPr txBox="1"/>
          <p:nvPr/>
        </p:nvSpPr>
        <p:spPr>
          <a:xfrm>
            <a:off x="206801" y="4551810"/>
            <a:ext cx="9364819" cy="1995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200">
                <a:solidFill>
                  <a:srgbClr val="000000"/>
                </a:solidFill>
                <a:latin typeface="+mn-ea"/>
              </a:rPr>
              <a:t>코트먼의 작품 </a:t>
            </a:r>
            <a:r>
              <a:rPr lang="en-US" altLang="ko-KR" sz="1200">
                <a:solidFill>
                  <a:srgbClr val="000000"/>
                </a:solidFill>
                <a:latin typeface="+mn-ea"/>
              </a:rPr>
              <a:t>&lt;</a:t>
            </a:r>
            <a:r>
              <a:rPr lang="ko-KR" altLang="en-US" sz="1200">
                <a:solidFill>
                  <a:srgbClr val="000000"/>
                </a:solidFill>
                <a:latin typeface="+mn-ea"/>
              </a:rPr>
              <a:t>가족 중 하나</a:t>
            </a:r>
            <a:r>
              <a:rPr lang="en-US" altLang="ko-KR" sz="1200">
                <a:solidFill>
                  <a:srgbClr val="000000"/>
                </a:solidFill>
                <a:latin typeface="+mn-ea"/>
              </a:rPr>
              <a:t>&gt;</a:t>
            </a:r>
            <a:r>
              <a:rPr lang="ko-KR" altLang="en-US" sz="1200">
                <a:solidFill>
                  <a:srgbClr val="000000"/>
                </a:solidFill>
                <a:latin typeface="+mn-ea"/>
              </a:rPr>
              <a:t>는 영국 농가의 평범한 식사 자리를 그린 것 이에요</a:t>
            </a:r>
            <a:r>
              <a:rPr lang="en-US" altLang="ko-KR" sz="120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sz="1200">
                <a:solidFill>
                  <a:srgbClr val="000000"/>
                </a:solidFill>
                <a:latin typeface="+mn-ea"/>
              </a:rPr>
              <a:t>이 작품</a:t>
            </a:r>
            <a:r>
              <a:rPr lang="ko-KR" altLang="en-US" sz="1200" b="0" i="0">
                <a:solidFill>
                  <a:srgbClr val="000000"/>
                </a:solidFill>
                <a:effectLst/>
                <a:latin typeface="+mn-ea"/>
              </a:rPr>
              <a:t>에 등장하는 인물들은 </a:t>
            </a:r>
            <a:r>
              <a:rPr lang="en-US" altLang="ko-KR" sz="1200" b="0" i="0">
                <a:solidFill>
                  <a:srgbClr val="000000"/>
                </a:solidFill>
                <a:effectLst/>
                <a:latin typeface="+mn-ea"/>
              </a:rPr>
              <a:t>‘</a:t>
            </a:r>
            <a:r>
              <a:rPr lang="ko-KR" altLang="en-US" sz="1200" b="0" i="0">
                <a:solidFill>
                  <a:srgbClr val="000000"/>
                </a:solidFill>
                <a:effectLst/>
                <a:latin typeface="+mn-ea"/>
              </a:rPr>
              <a:t>헐리 온 템스 블랙 보이즈 여관</a:t>
            </a:r>
            <a:r>
              <a:rPr lang="en-US" altLang="ko-KR" sz="1200" b="0" i="0">
                <a:solidFill>
                  <a:srgbClr val="000000"/>
                </a:solidFill>
                <a:effectLst/>
                <a:latin typeface="+mn-ea"/>
              </a:rPr>
              <a:t>’</a:t>
            </a:r>
            <a:r>
              <a:rPr lang="ko-KR" altLang="en-US" sz="1200" b="0" i="0">
                <a:solidFill>
                  <a:srgbClr val="000000"/>
                </a:solidFill>
                <a:effectLst/>
                <a:latin typeface="+mn-ea"/>
              </a:rPr>
              <a:t>의 당시 실제 주인인 </a:t>
            </a:r>
            <a:r>
              <a:rPr lang="en-US" altLang="ko-KR" sz="1200" b="0" i="0">
                <a:solidFill>
                  <a:srgbClr val="000000"/>
                </a:solidFill>
                <a:effectLst/>
                <a:latin typeface="+mn-ea"/>
              </a:rPr>
              <a:t>‘</a:t>
            </a:r>
            <a:r>
              <a:rPr lang="ko-KR" altLang="en-US" sz="1200" b="0" i="0">
                <a:solidFill>
                  <a:srgbClr val="000000"/>
                </a:solidFill>
                <a:effectLst/>
                <a:latin typeface="+mn-ea"/>
              </a:rPr>
              <a:t>스트리트 가족</a:t>
            </a:r>
            <a:r>
              <a:rPr lang="en-US" altLang="ko-KR" sz="1200" b="0" i="0">
                <a:solidFill>
                  <a:srgbClr val="000000"/>
                </a:solidFill>
                <a:effectLst/>
                <a:latin typeface="+mn-ea"/>
              </a:rPr>
              <a:t>’</a:t>
            </a:r>
            <a:r>
              <a:rPr lang="ko-KR" altLang="en-US" sz="1200">
                <a:solidFill>
                  <a:srgbClr val="000000"/>
                </a:solidFill>
                <a:latin typeface="+mn-ea"/>
              </a:rPr>
              <a:t>의 모습을 그린 것이라고 해요</a:t>
            </a:r>
            <a:r>
              <a:rPr lang="en-US" altLang="ko-KR" sz="1200">
                <a:solidFill>
                  <a:srgbClr val="000000"/>
                </a:solidFill>
                <a:latin typeface="+mn-ea"/>
              </a:rPr>
              <a:t>.</a:t>
            </a:r>
            <a:r>
              <a:rPr lang="ko-KR" altLang="en-US" sz="1200">
                <a:latin typeface="+mn-ea"/>
              </a:rPr>
              <a:t> </a:t>
            </a:r>
            <a:endParaRPr lang="en-US" altLang="ko-KR" sz="120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200">
                <a:latin typeface="+mn-ea"/>
              </a:rPr>
              <a:t>작품을 자세히 보면 가족과 함께 식사하기 위해 집으로 돌아온 아버지는 일할 때 사용한 줄을 걸고 있어요</a:t>
            </a:r>
            <a:r>
              <a:rPr lang="en-US" altLang="ko-KR" sz="1200">
                <a:latin typeface="+mn-ea"/>
              </a:rPr>
              <a:t>. </a:t>
            </a:r>
            <a:r>
              <a:rPr lang="ko-KR" altLang="en-US" sz="1200">
                <a:latin typeface="+mn-ea"/>
              </a:rPr>
              <a:t>식탁 주위로 음식에 집중하는 아이</a:t>
            </a:r>
            <a:r>
              <a:rPr lang="en-US" altLang="ko-KR" sz="1200">
                <a:latin typeface="+mn-ea"/>
              </a:rPr>
              <a:t>, </a:t>
            </a:r>
            <a:r>
              <a:rPr lang="ko-KR" altLang="en-US" sz="1200">
                <a:latin typeface="+mn-ea"/>
              </a:rPr>
              <a:t>무언가 말을 하는 아이</a:t>
            </a:r>
            <a:r>
              <a:rPr lang="en-US" altLang="ko-KR" sz="1200">
                <a:latin typeface="+mn-ea"/>
              </a:rPr>
              <a:t>, </a:t>
            </a:r>
            <a:r>
              <a:rPr lang="ko-KR" altLang="en-US" sz="1200">
                <a:latin typeface="+mn-ea"/>
              </a:rPr>
              <a:t>컵을 보며 뾰로통한 아이</a:t>
            </a:r>
            <a:r>
              <a:rPr lang="en-US" altLang="ko-KR" sz="1200">
                <a:latin typeface="+mn-ea"/>
              </a:rPr>
              <a:t>, </a:t>
            </a:r>
            <a:r>
              <a:rPr lang="ko-KR" altLang="en-US" sz="1200">
                <a:latin typeface="+mn-ea"/>
              </a:rPr>
              <a:t>아이들을 위해 빵을 자르는 할머니 등 매우 분주해 보여요</a:t>
            </a:r>
            <a:r>
              <a:rPr lang="en-US" altLang="ko-KR" sz="1200">
                <a:latin typeface="+mn-ea"/>
              </a:rPr>
              <a:t>. </a:t>
            </a:r>
            <a:r>
              <a:rPr lang="ko-KR" altLang="en-US" sz="1200">
                <a:latin typeface="+mn-ea"/>
              </a:rPr>
              <a:t>문의 위쪽 창으로는 어머니가 주는 음식을 먹기 위해 고개를 쭉 내민 말이 있고</a:t>
            </a:r>
            <a:r>
              <a:rPr lang="en-US" altLang="ko-KR" sz="1200">
                <a:latin typeface="+mn-ea"/>
              </a:rPr>
              <a:t>, </a:t>
            </a:r>
            <a:r>
              <a:rPr lang="ko-KR" altLang="en-US" sz="1200">
                <a:latin typeface="+mn-ea"/>
              </a:rPr>
              <a:t>이런 어머니의 무릎에 턱을 괴고 애처롭게 쳐다보는 강아지의 모습이 재미있어요</a:t>
            </a:r>
            <a:r>
              <a:rPr lang="en-US" altLang="ko-KR" sz="1200">
                <a:latin typeface="+mn-ea"/>
              </a:rPr>
              <a:t>. </a:t>
            </a:r>
            <a:r>
              <a:rPr lang="ko-KR" altLang="en-US" sz="1200">
                <a:latin typeface="+mn-ea"/>
              </a:rPr>
              <a:t>아마도 스트리트 가족은 총 </a:t>
            </a:r>
            <a:r>
              <a:rPr lang="en-US" altLang="ko-KR" sz="1200">
                <a:latin typeface="+mn-ea"/>
              </a:rPr>
              <a:t>6</a:t>
            </a:r>
            <a:r>
              <a:rPr lang="ko-KR" altLang="en-US" sz="1200">
                <a:latin typeface="+mn-ea"/>
              </a:rPr>
              <a:t>명의 사람과 </a:t>
            </a:r>
            <a:r>
              <a:rPr lang="en-US" altLang="ko-KR" sz="1200">
                <a:latin typeface="+mn-ea"/>
              </a:rPr>
              <a:t>2</a:t>
            </a:r>
            <a:r>
              <a:rPr lang="ko-KR" altLang="en-US" sz="1200">
                <a:latin typeface="+mn-ea"/>
              </a:rPr>
              <a:t>명의 동물로 구성된 대가족인가 봐요</a:t>
            </a:r>
            <a:r>
              <a:rPr lang="en-US" altLang="ko-KR" sz="1200">
                <a:latin typeface="+mn-ea"/>
              </a:rPr>
              <a:t>.</a:t>
            </a:r>
            <a:r>
              <a:rPr lang="ko-KR" altLang="en-US" sz="1200">
                <a:latin typeface="+mn-ea"/>
              </a:rPr>
              <a:t> </a:t>
            </a:r>
            <a:r>
              <a:rPr lang="en-US" altLang="ko-KR" sz="1200">
                <a:latin typeface="+mn-ea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ko-KR" altLang="en-US" sz="1200">
                <a:latin typeface="+mn-ea"/>
              </a:rPr>
              <a:t>이 작품을 보다 보면 재미있는 궁금증이 생겨요</a:t>
            </a:r>
            <a:r>
              <a:rPr lang="en-US" altLang="ko-KR" sz="1200">
                <a:latin typeface="+mn-ea"/>
              </a:rPr>
              <a:t>. </a:t>
            </a:r>
            <a:r>
              <a:rPr lang="ko-KR" altLang="en-US" sz="1200">
                <a:latin typeface="+mn-ea"/>
              </a:rPr>
              <a:t>이 가족의 집 문에는 왜 창이 있는 걸까요</a:t>
            </a:r>
            <a:r>
              <a:rPr lang="en-US" altLang="ko-KR" sz="1200">
                <a:latin typeface="+mn-ea"/>
              </a:rPr>
              <a:t>? </a:t>
            </a:r>
            <a:r>
              <a:rPr lang="ko-KR" altLang="en-US" sz="1200">
                <a:latin typeface="+mn-ea"/>
              </a:rPr>
              <a:t>가족이 된 말을 위해</a:t>
            </a:r>
            <a:r>
              <a:rPr lang="en-US" altLang="ko-KR" sz="1200">
                <a:latin typeface="+mn-ea"/>
              </a:rPr>
              <a:t> </a:t>
            </a:r>
            <a:r>
              <a:rPr lang="ko-KR" altLang="en-US" sz="1200">
                <a:latin typeface="+mn-ea"/>
              </a:rPr>
              <a:t>만들어 놓은 것일까요</a:t>
            </a:r>
            <a:r>
              <a:rPr lang="en-US" altLang="ko-KR" sz="1200">
                <a:latin typeface="+mn-ea"/>
              </a:rPr>
              <a:t>?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DC670EF-22E0-4D23-A9D4-55787CC6E158}"/>
              </a:ext>
            </a:extLst>
          </p:cNvPr>
          <p:cNvSpPr txBox="1"/>
          <p:nvPr/>
        </p:nvSpPr>
        <p:spPr>
          <a:xfrm>
            <a:off x="6872122" y="4111404"/>
            <a:ext cx="2760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900" b="1">
                <a:solidFill>
                  <a:srgbClr val="4CBDCC"/>
                </a:solidFill>
                <a:latin typeface="나눔스퀘어라운드 Regular" panose="020B0600000101010101" pitchFamily="50" charset="-127"/>
                <a:ea typeface="나눔스퀘어라운드 Regular" panose="020B0600000101010101" pitchFamily="50" charset="-127"/>
              </a:rPr>
              <a:t>◀ </a:t>
            </a:r>
            <a:r>
              <a:rPr lang="ko-KR" altLang="en-US" sz="900" b="1">
                <a:latin typeface="나눔스퀘어라운드 Regular" panose="020B0600000101010101" pitchFamily="50" charset="-127"/>
                <a:ea typeface="나눔스퀘어라운드 Regular" panose="020B0600000101010101" pitchFamily="50" charset="-127"/>
              </a:rPr>
              <a:t>가족 중 하나 </a:t>
            </a:r>
            <a:r>
              <a:rPr lang="en-US" altLang="ko-KR" sz="900"/>
              <a:t>(</a:t>
            </a:r>
            <a:r>
              <a:rPr lang="ko-KR" altLang="en-US" sz="900"/>
              <a:t>캔버스에 유채 </a:t>
            </a:r>
            <a:r>
              <a:rPr lang="en-US" altLang="ko-KR" sz="900"/>
              <a:t>/ </a:t>
            </a:r>
            <a:r>
              <a:rPr lang="en-US" altLang="ko-KR" sz="900" b="0" i="0">
                <a:solidFill>
                  <a:srgbClr val="3C4043"/>
                </a:solidFill>
                <a:effectLst/>
                <a:latin typeface="Roboto" panose="02000000000000000000" pitchFamily="2" charset="0"/>
              </a:rPr>
              <a:t>102.6x170.2m</a:t>
            </a:r>
            <a:r>
              <a:rPr lang="en-US" altLang="ko-KR" sz="900" b="0" i="0">
                <a:effectLst/>
                <a:latin typeface="나눔스퀘어라운드 Regular" panose="020B0600000101010101" pitchFamily="50" charset="-127"/>
                <a:ea typeface="나눔스퀘어라운드 Regular" panose="020B0600000101010101" pitchFamily="50" charset="-127"/>
              </a:rPr>
              <a:t> </a:t>
            </a:r>
            <a:r>
              <a:rPr lang="en-US" altLang="ko-KR" sz="9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/ 1880</a:t>
            </a:r>
            <a:r>
              <a:rPr lang="ko-KR" altLang="en-US" sz="9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년 작 </a:t>
            </a:r>
            <a:r>
              <a:rPr lang="en-US" altLang="ko-KR" sz="9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sz="9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출처</a:t>
            </a:r>
            <a:r>
              <a:rPr lang="en-US" altLang="ko-KR" sz="9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:</a:t>
            </a:r>
            <a:r>
              <a:rPr lang="ko-KR" altLang="en-US" sz="9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워커아트갤러리</a:t>
            </a:r>
            <a:r>
              <a:rPr lang="en-US" altLang="ko-KR" sz="9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90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08A38360-5780-403E-B34F-33AA0749EA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8601" y="785944"/>
            <a:ext cx="6215685" cy="3706157"/>
          </a:xfrm>
          <a:prstGeom prst="rect">
            <a:avLst/>
          </a:prstGeom>
        </p:spPr>
      </p:pic>
      <p:grpSp>
        <p:nvGrpSpPr>
          <p:cNvPr id="23" name="그룹 22">
            <a:extLst>
              <a:ext uri="{FF2B5EF4-FFF2-40B4-BE49-F238E27FC236}">
                <a16:creationId xmlns:a16="http://schemas.microsoft.com/office/drawing/2014/main" id="{13A869EC-1F97-4405-90BB-A0B70069E55F}"/>
              </a:ext>
            </a:extLst>
          </p:cNvPr>
          <p:cNvGrpSpPr/>
          <p:nvPr/>
        </p:nvGrpSpPr>
        <p:grpSpPr>
          <a:xfrm>
            <a:off x="6833425" y="692422"/>
            <a:ext cx="2736989" cy="1234717"/>
            <a:chOff x="6895283" y="833768"/>
            <a:chExt cx="2736989" cy="123471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CA96CBA-8FD2-4521-A4A8-6672E42C9C61}"/>
                </a:ext>
              </a:extLst>
            </p:cNvPr>
            <p:cNvSpPr txBox="1"/>
            <p:nvPr/>
          </p:nvSpPr>
          <p:spPr>
            <a:xfrm>
              <a:off x="7220619" y="1109794"/>
              <a:ext cx="2411653" cy="765274"/>
            </a:xfrm>
            <a:prstGeom prst="rect">
              <a:avLst/>
            </a:prstGeom>
            <a:solidFill>
              <a:srgbClr val="CFEDF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ko-KR" altLang="en-US" sz="1200">
                  <a:latin typeface="휴먼매직체" panose="02030504000101010101" pitchFamily="18" charset="-127"/>
                  <a:ea typeface="휴먼매직체" panose="02030504000101010101" pitchFamily="18" charset="-127"/>
                </a:rPr>
                <a:t>       제목이 가족 중 하나래</a:t>
              </a:r>
              <a:r>
                <a:rPr lang="en-US" altLang="ko-KR" sz="1200">
                  <a:latin typeface="휴먼매직체" panose="02030504000101010101" pitchFamily="18" charset="-127"/>
                  <a:ea typeface="휴먼매직체" panose="02030504000101010101" pitchFamily="18" charset="-127"/>
                </a:rPr>
                <a:t>.</a:t>
              </a:r>
            </a:p>
            <a:p>
              <a:pPr>
                <a:lnSpc>
                  <a:spcPct val="200000"/>
                </a:lnSpc>
              </a:pPr>
              <a:r>
                <a:rPr lang="ko-KR" altLang="en-US" sz="1200">
                  <a:latin typeface="휴먼매직체" panose="02030504000101010101" pitchFamily="18" charset="-127"/>
                  <a:ea typeface="휴먼매직체" panose="02030504000101010101" pitchFamily="18" charset="-127"/>
                </a:rPr>
                <a:t>      그럼 이 작품의 주인공은 누굴까</a:t>
              </a:r>
              <a:r>
                <a:rPr lang="en-US" altLang="ko-KR" sz="1200">
                  <a:latin typeface="휴먼매직체" panose="02030504000101010101" pitchFamily="18" charset="-127"/>
                  <a:ea typeface="휴먼매직체" panose="02030504000101010101" pitchFamily="18" charset="-127"/>
                </a:rPr>
                <a:t>?</a:t>
              </a:r>
              <a:endParaRPr lang="ko-KR" altLang="en-US" sz="1200">
                <a:latin typeface="휴먼매직체" panose="02030504000101010101" pitchFamily="18" charset="-127"/>
                <a:ea typeface="휴먼매직체" panose="02030504000101010101" pitchFamily="18" charset="-127"/>
              </a:endParaRPr>
            </a:p>
          </p:txBody>
        </p:sp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44BC1266-0DE3-455E-B1E1-3D2E97F54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8989" b="89888" l="4930" r="89437">
                          <a14:foregroundMark x1="9859" y1="38202" x2="9859" y2="38202"/>
                          <a14:foregroundMark x1="11268" y1="48876" x2="11268" y2="48876"/>
                          <a14:foregroundMark x1="16197" y1="55056" x2="16197" y2="55056"/>
                          <a14:foregroundMark x1="10563" y1="65730" x2="10563" y2="65730"/>
                          <a14:foregroundMark x1="6338" y1="67978" x2="6338" y2="67978"/>
                          <a14:foregroundMark x1="4930" y1="66292" x2="4930" y2="66292"/>
                          <a14:foregroundMark x1="57746" y1="8989" x2="57746" y2="898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895283" y="833768"/>
              <a:ext cx="984999" cy="1234717"/>
            </a:xfrm>
            <a:prstGeom prst="rect">
              <a:avLst/>
            </a:prstGeom>
          </p:spPr>
        </p:pic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DBB62A84-835E-413F-941D-BA46C8CCCC08}"/>
              </a:ext>
            </a:extLst>
          </p:cNvPr>
          <p:cNvGrpSpPr/>
          <p:nvPr/>
        </p:nvGrpSpPr>
        <p:grpSpPr>
          <a:xfrm>
            <a:off x="7337797" y="2172783"/>
            <a:ext cx="2010389" cy="1405109"/>
            <a:chOff x="7337797" y="2172783"/>
            <a:chExt cx="2010389" cy="1405109"/>
          </a:xfrm>
        </p:grpSpPr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A921C19E-DB59-44F9-A384-D88EB350DB07}"/>
                </a:ext>
              </a:extLst>
            </p:cNvPr>
            <p:cNvSpPr/>
            <p:nvPr/>
          </p:nvSpPr>
          <p:spPr>
            <a:xfrm>
              <a:off x="7337797" y="2172783"/>
              <a:ext cx="914400" cy="914400"/>
            </a:xfrm>
            <a:prstGeom prst="ellipse">
              <a:avLst/>
            </a:prstGeom>
            <a:solidFill>
              <a:srgbClr val="01A79D"/>
            </a:solidFill>
            <a:ln>
              <a:solidFill>
                <a:srgbClr val="01A7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1" name="그림 30">
              <a:extLst>
                <a:ext uri="{FF2B5EF4-FFF2-40B4-BE49-F238E27FC236}">
                  <a16:creationId xmlns:a16="http://schemas.microsoft.com/office/drawing/2014/main" id="{289C889D-D0EB-44E2-BC30-54FC2510C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018382" y="2260516"/>
              <a:ext cx="1329804" cy="1317376"/>
            </a:xfrm>
            <a:prstGeom prst="flowChartConnector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1ACE72E-D3BE-44E2-8F1F-37004F098592}"/>
                </a:ext>
              </a:extLst>
            </p:cNvPr>
            <p:cNvSpPr txBox="1"/>
            <p:nvPr/>
          </p:nvSpPr>
          <p:spPr>
            <a:xfrm>
              <a:off x="7419545" y="2276025"/>
              <a:ext cx="79775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>
                  <a:solidFill>
                    <a:schemeClr val="bg1"/>
                  </a:solidFill>
                  <a:latin typeface="휴먼매직체" panose="02030504000101010101" pitchFamily="18" charset="-127"/>
                  <a:ea typeface="휴먼매직체" panose="02030504000101010101" pitchFamily="18" charset="-127"/>
                </a:rPr>
                <a:t>우리는 가족이다멍</a:t>
              </a:r>
              <a:r>
                <a:rPr lang="en-US" altLang="ko-KR" sz="1400">
                  <a:solidFill>
                    <a:schemeClr val="bg1"/>
                  </a:solidFill>
                  <a:latin typeface="휴먼매직체" panose="02030504000101010101" pitchFamily="18" charset="-127"/>
                  <a:ea typeface="휴먼매직체" panose="02030504000101010101" pitchFamily="18" charset="-127"/>
                </a:rPr>
                <a:t>!</a:t>
              </a:r>
              <a:endParaRPr lang="ko-KR" altLang="en-US" sz="1400">
                <a:solidFill>
                  <a:schemeClr val="bg1"/>
                </a:solidFill>
                <a:latin typeface="휴먼매직체" panose="02030504000101010101" pitchFamily="18" charset="-127"/>
                <a:ea typeface="휴먼매직체" panose="02030504000101010101" pitchFamily="18" charset="-127"/>
              </a:endParaRP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4A346E9A-3170-4732-9B4B-A24944DE33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22" y="0"/>
            <a:ext cx="98975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580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>
            <a:extLst>
              <a:ext uri="{FF2B5EF4-FFF2-40B4-BE49-F238E27FC236}">
                <a16:creationId xmlns:a16="http://schemas.microsoft.com/office/drawing/2014/main" id="{3C9541A2-8CC0-4A05-9B05-AD56B033519B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9D7078CA-C0F0-4B14-9978-1E143698986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0064C81D-E92F-4FE2-B9E9-9C5E680E1100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id="{C07DA7FD-B60B-4B9D-8CF8-53701F2EE5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64" b="93978" l="8065" r="93347">
                        <a14:foregroundMark x1="10887" y1="6022" x2="10887" y2="6022"/>
                        <a14:foregroundMark x1="93548" y1="19017" x2="93548" y2="19017"/>
                        <a14:foregroundMark x1="10887" y1="14580" x2="8266" y2="20919"/>
                        <a14:foregroundMark x1="36290" y1="21712" x2="43952" y2="37401"/>
                        <a14:foregroundMark x1="68347" y1="40571" x2="62702" y2="51030"/>
                        <a14:foregroundMark x1="62702" y1="51030" x2="62702" y2="51030"/>
                        <a14:foregroundMark x1="43548" y1="93819" x2="53226" y2="939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350" y="140710"/>
            <a:ext cx="449636" cy="57201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973CC9-1420-4340-993E-E94D693792AC}"/>
              </a:ext>
            </a:extLst>
          </p:cNvPr>
          <p:cNvSpPr txBox="1"/>
          <p:nvPr/>
        </p:nvSpPr>
        <p:spPr>
          <a:xfrm>
            <a:off x="656437" y="232291"/>
            <a:ext cx="2861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/>
              <a:t>한번 더 생각하기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446DCC-2C52-4D2E-8F20-34B37E5A85A5}"/>
              </a:ext>
            </a:extLst>
          </p:cNvPr>
          <p:cNvSpPr txBox="1"/>
          <p:nvPr/>
        </p:nvSpPr>
        <p:spPr>
          <a:xfrm>
            <a:off x="438257" y="1311973"/>
            <a:ext cx="9149626" cy="1961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>
                <a:solidFill>
                  <a:srgbClr val="73CCD5"/>
                </a:solidFill>
                <a:latin typeface="+mn-ea"/>
              </a:rPr>
              <a:t>Q</a:t>
            </a:r>
            <a:r>
              <a:rPr lang="en-US" altLang="ko-KR" sz="2800" b="1">
                <a:latin typeface="+mn-ea"/>
              </a:rPr>
              <a:t> </a:t>
            </a:r>
            <a:r>
              <a:rPr lang="ko-KR" altLang="en-US" sz="2800" b="1">
                <a:latin typeface="+mn-ea"/>
              </a:rPr>
              <a:t>내게 동물 가족이 있나요</a:t>
            </a:r>
            <a:r>
              <a:rPr lang="en-US" altLang="ko-KR" sz="2800" b="1">
                <a:latin typeface="+mn-ea"/>
              </a:rPr>
              <a:t>? </a:t>
            </a:r>
            <a:r>
              <a:rPr lang="ko-KR" altLang="en-US" sz="2800" b="1">
                <a:latin typeface="+mn-ea"/>
              </a:rPr>
              <a:t>내 동물 가족을 소개해 볼까요</a:t>
            </a:r>
            <a:r>
              <a:rPr lang="en-US" altLang="ko-KR" sz="2800" b="1">
                <a:latin typeface="+mn-ea"/>
              </a:rPr>
              <a:t>? </a:t>
            </a:r>
            <a:r>
              <a:rPr lang="ko-KR" altLang="en-US" sz="2800" b="1">
                <a:latin typeface="+mn-ea"/>
              </a:rPr>
              <a:t>동물 가족이 없다면 함께하고 싶은 반려동물에 관해서 이야기해봅시다</a:t>
            </a:r>
            <a:r>
              <a:rPr lang="en-US" altLang="ko-KR" sz="2800" b="1">
                <a:latin typeface="+mn-ea"/>
              </a:rPr>
              <a:t>.</a:t>
            </a:r>
            <a:r>
              <a:rPr lang="ko-KR" altLang="en-US" sz="2800" b="1">
                <a:latin typeface="+mn-ea"/>
              </a:rPr>
              <a:t> </a:t>
            </a: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46AEC0F7-3127-45C2-9F0D-48076A14CAFF}"/>
              </a:ext>
            </a:extLst>
          </p:cNvPr>
          <p:cNvSpPr/>
          <p:nvPr/>
        </p:nvSpPr>
        <p:spPr>
          <a:xfrm>
            <a:off x="742489" y="3584978"/>
            <a:ext cx="8433786" cy="2183906"/>
          </a:xfrm>
          <a:prstGeom prst="roundRect">
            <a:avLst>
              <a:gd name="adj" fmla="val 8130"/>
            </a:avLst>
          </a:prstGeom>
          <a:solidFill>
            <a:srgbClr val="DBF2F5"/>
          </a:solidFill>
          <a:ln>
            <a:solidFill>
              <a:srgbClr val="73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/>
          </a:p>
          <a:p>
            <a:pPr algn="ctr"/>
            <a:endParaRPr lang="en-US" altLang="ko-KR"/>
          </a:p>
          <a:p>
            <a:pPr algn="ctr"/>
            <a:endParaRPr lang="en-US" altLang="ko-KR"/>
          </a:p>
          <a:p>
            <a:pPr algn="ctr"/>
            <a:endParaRPr lang="en-US" altLang="ko-KR"/>
          </a:p>
          <a:p>
            <a:pPr algn="ctr"/>
            <a:endParaRPr lang="en-US" altLang="ko-KR"/>
          </a:p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8036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>
            <a:extLst>
              <a:ext uri="{FF2B5EF4-FFF2-40B4-BE49-F238E27FC236}">
                <a16:creationId xmlns:a16="http://schemas.microsoft.com/office/drawing/2014/main" id="{3C9541A2-8CC0-4A05-9B05-AD56B033519B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9D7078CA-C0F0-4B14-9978-1E143698986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0064C81D-E92F-4FE2-B9E9-9C5E680E1100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id="{C07DA7FD-B60B-4B9D-8CF8-53701F2EE5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64" b="93978" l="8065" r="93347">
                        <a14:foregroundMark x1="10887" y1="6022" x2="10887" y2="6022"/>
                        <a14:foregroundMark x1="93548" y1="19017" x2="93548" y2="19017"/>
                        <a14:foregroundMark x1="10887" y1="14580" x2="8266" y2="20919"/>
                        <a14:foregroundMark x1="36290" y1="21712" x2="43952" y2="37401"/>
                        <a14:foregroundMark x1="68347" y1="40571" x2="62702" y2="51030"/>
                        <a14:foregroundMark x1="62702" y1="51030" x2="62702" y2="51030"/>
                        <a14:foregroundMark x1="43548" y1="93819" x2="53226" y2="939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350" y="140710"/>
            <a:ext cx="449636" cy="57201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973CC9-1420-4340-993E-E94D693792AC}"/>
              </a:ext>
            </a:extLst>
          </p:cNvPr>
          <p:cNvSpPr txBox="1"/>
          <p:nvPr/>
        </p:nvSpPr>
        <p:spPr>
          <a:xfrm>
            <a:off x="656437" y="232291"/>
            <a:ext cx="2861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/>
              <a:t>한번 더 생각하기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446DCC-2C52-4D2E-8F20-34B37E5A85A5}"/>
              </a:ext>
            </a:extLst>
          </p:cNvPr>
          <p:cNvSpPr txBox="1"/>
          <p:nvPr/>
        </p:nvSpPr>
        <p:spPr>
          <a:xfrm>
            <a:off x="438257" y="1311973"/>
            <a:ext cx="9042251" cy="1961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>
                <a:solidFill>
                  <a:srgbClr val="73CCD5"/>
                </a:solidFill>
                <a:latin typeface="+mn-ea"/>
              </a:rPr>
              <a:t>Q</a:t>
            </a:r>
            <a:r>
              <a:rPr lang="en-US" altLang="ko-KR" sz="2800" b="1">
                <a:latin typeface="+mn-ea"/>
              </a:rPr>
              <a:t> </a:t>
            </a:r>
            <a:r>
              <a:rPr lang="ko-KR" altLang="en-US" sz="2800" b="1">
                <a:latin typeface="+mn-ea"/>
              </a:rPr>
              <a:t>나에게 동물 가족이 있나요</a:t>
            </a:r>
            <a:r>
              <a:rPr lang="en-US" altLang="ko-KR" sz="2800" b="1">
                <a:latin typeface="+mn-ea"/>
              </a:rPr>
              <a:t>? </a:t>
            </a:r>
            <a:r>
              <a:rPr lang="ko-KR" altLang="en-US" sz="2800" b="1">
                <a:latin typeface="+mn-ea"/>
              </a:rPr>
              <a:t>나의 동물 가족 모습을 소개해 볼까요</a:t>
            </a:r>
            <a:r>
              <a:rPr lang="en-US" altLang="ko-KR" sz="2800" b="1">
                <a:latin typeface="+mn-ea"/>
              </a:rPr>
              <a:t>? </a:t>
            </a:r>
            <a:r>
              <a:rPr lang="ko-KR" altLang="en-US" sz="2800" b="1">
                <a:latin typeface="+mn-ea"/>
              </a:rPr>
              <a:t>동물 가족이 없다면 원하는 반려 동물에 대해서 이야기 해봅시다</a:t>
            </a:r>
            <a:r>
              <a:rPr lang="en-US" altLang="ko-KR" sz="2800" b="1">
                <a:latin typeface="+mn-ea"/>
              </a:rPr>
              <a:t>.</a:t>
            </a:r>
            <a:r>
              <a:rPr lang="ko-KR" altLang="en-US" sz="2800" b="1">
                <a:latin typeface="+mn-ea"/>
              </a:rPr>
              <a:t> </a:t>
            </a: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46AEC0F7-3127-45C2-9F0D-48076A14CAFF}"/>
              </a:ext>
            </a:extLst>
          </p:cNvPr>
          <p:cNvSpPr/>
          <p:nvPr/>
        </p:nvSpPr>
        <p:spPr>
          <a:xfrm>
            <a:off x="742489" y="3584978"/>
            <a:ext cx="8433786" cy="2183906"/>
          </a:xfrm>
          <a:prstGeom prst="roundRect">
            <a:avLst>
              <a:gd name="adj" fmla="val 8130"/>
            </a:avLst>
          </a:prstGeom>
          <a:solidFill>
            <a:srgbClr val="DBF2F5"/>
          </a:solidFill>
          <a:ln>
            <a:solidFill>
              <a:srgbClr val="73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ko-KR" altLang="en-US">
                <a:solidFill>
                  <a:srgbClr val="C00000"/>
                </a:solidFill>
                <a:latin typeface="+mn-ea"/>
              </a:rPr>
              <a:t>우리 집 동물 가족으로는 고양이가 있어요</a:t>
            </a:r>
            <a:r>
              <a:rPr lang="en-US" altLang="ko-KR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>
                <a:solidFill>
                  <a:srgbClr val="C00000"/>
                </a:solidFill>
                <a:latin typeface="+mn-ea"/>
              </a:rPr>
              <a:t>오라고 하면 잘 오지 않지만</a:t>
            </a:r>
            <a:r>
              <a:rPr lang="en-US" altLang="ko-KR">
                <a:solidFill>
                  <a:srgbClr val="C00000"/>
                </a:solidFill>
                <a:latin typeface="+mn-ea"/>
              </a:rPr>
              <a:t>,</a:t>
            </a:r>
            <a:r>
              <a:rPr lang="ko-KR" altLang="en-US">
                <a:solidFill>
                  <a:srgbClr val="C00000"/>
                </a:solidFill>
                <a:latin typeface="+mn-ea"/>
              </a:rPr>
              <a:t> 공부하고 있으면 책상 위에 올라와 방해하는 개구쟁이예요</a:t>
            </a:r>
            <a:r>
              <a:rPr lang="en-US" altLang="ko-KR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>
                <a:solidFill>
                  <a:srgbClr val="C00000"/>
                </a:solidFill>
                <a:latin typeface="+mn-ea"/>
              </a:rPr>
              <a:t>부드러운 털을 가지고 있어서 내 무릎에 앉아 있으면 괜히 마음마저 따듯해져요</a:t>
            </a:r>
            <a:r>
              <a:rPr lang="en-US" altLang="ko-KR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>
                <a:solidFill>
                  <a:srgbClr val="C00000"/>
                </a:solidFill>
                <a:latin typeface="+mn-ea"/>
              </a:rPr>
              <a:t>다음에 가족사진을 찍을 기회가 생기면 우리 집 고양이랑 함께 찍고 싶어요</a:t>
            </a:r>
            <a:r>
              <a:rPr lang="en-US" altLang="ko-KR">
                <a:solidFill>
                  <a:srgbClr val="C00000"/>
                </a:solidFill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7222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>
            <a:extLst>
              <a:ext uri="{FF2B5EF4-FFF2-40B4-BE49-F238E27FC236}">
                <a16:creationId xmlns:a16="http://schemas.microsoft.com/office/drawing/2014/main" id="{47974F27-80CB-49DB-BDFA-27103BBBCEE9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8522BB96-FC01-4D47-A8E6-13606275592A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F6D0AFFB-91D7-4DBE-955B-17C712A1DE5D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E318EAD-1EF0-40E3-B544-D52B29CD0516}"/>
              </a:ext>
            </a:extLst>
          </p:cNvPr>
          <p:cNvSpPr txBox="1"/>
          <p:nvPr/>
        </p:nvSpPr>
        <p:spPr>
          <a:xfrm>
            <a:off x="688461" y="235688"/>
            <a:ext cx="3220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/>
              <a:t>미술에 상상 더하기</a:t>
            </a: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49B86461-DE30-42DC-8819-50D547D9E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64" b="93978" l="8065" r="93347">
                        <a14:foregroundMark x1="10887" y1="6022" x2="10887" y2="6022"/>
                        <a14:foregroundMark x1="93548" y1="19017" x2="93548" y2="19017"/>
                        <a14:foregroundMark x1="10887" y1="14580" x2="8266" y2="20919"/>
                        <a14:foregroundMark x1="36290" y1="21712" x2="43952" y2="37401"/>
                        <a14:foregroundMark x1="68347" y1="40571" x2="62702" y2="51030"/>
                        <a14:foregroundMark x1="62702" y1="51030" x2="62702" y2="51030"/>
                        <a14:foregroundMark x1="43548" y1="93819" x2="53226" y2="939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350" y="140710"/>
            <a:ext cx="449636" cy="572017"/>
          </a:xfrm>
          <a:prstGeom prst="rect">
            <a:avLst/>
          </a:prstGeom>
        </p:spPr>
      </p:pic>
      <p:graphicFrame>
        <p:nvGraphicFramePr>
          <p:cNvPr id="23" name="표 6">
            <a:extLst>
              <a:ext uri="{FF2B5EF4-FFF2-40B4-BE49-F238E27FC236}">
                <a16:creationId xmlns:a16="http://schemas.microsoft.com/office/drawing/2014/main" id="{E03E03B2-0C3B-49C1-B0F9-594801E3E8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918860"/>
              </p:ext>
            </p:extLst>
          </p:nvPr>
        </p:nvGraphicFramePr>
        <p:xfrm>
          <a:off x="7118640" y="2170144"/>
          <a:ext cx="2504174" cy="3931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4174">
                  <a:extLst>
                    <a:ext uri="{9D8B030D-6E8A-4147-A177-3AD203B41FA5}">
                      <a16:colId xmlns:a16="http://schemas.microsoft.com/office/drawing/2014/main" val="3690931950"/>
                    </a:ext>
                  </a:extLst>
                </a:gridCol>
              </a:tblGrid>
              <a:tr h="965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>
                          <a:solidFill>
                            <a:schemeClr val="tx1"/>
                          </a:solidFill>
                        </a:rPr>
                        <a:t>1.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200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2000">
                        <a:solidFill>
                          <a:schemeClr val="tx1"/>
                        </a:solidFill>
                      </a:endParaRPr>
                    </a:p>
                  </a:txBody>
                  <a:tcPr marL="74295" marR="74295" marT="37148" marB="37148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004125"/>
                  </a:ext>
                </a:extLst>
              </a:tr>
              <a:tr h="9658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b="1"/>
                        <a:t>2.</a:t>
                      </a:r>
                    </a:p>
                    <a:p>
                      <a:pPr latinLnBrk="1"/>
                      <a:endParaRPr lang="en-US" altLang="ko-KR" sz="2000"/>
                    </a:p>
                    <a:p>
                      <a:pPr latinLnBrk="1"/>
                      <a:endParaRPr lang="ko-KR" altLang="en-US" sz="2000"/>
                    </a:p>
                  </a:txBody>
                  <a:tcPr marL="74295" marR="74295" marT="37148" marB="37148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376001"/>
                  </a:ext>
                </a:extLst>
              </a:tr>
              <a:tr h="9658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b="1"/>
                        <a:t>3.</a:t>
                      </a:r>
                    </a:p>
                    <a:p>
                      <a:pPr latinLnBrk="1"/>
                      <a:endParaRPr lang="en-US" altLang="ko-KR" sz="2000" b="1"/>
                    </a:p>
                    <a:p>
                      <a:pPr latinLnBrk="1"/>
                      <a:endParaRPr lang="ko-KR" altLang="en-US" sz="2000" b="1"/>
                    </a:p>
                  </a:txBody>
                  <a:tcPr marL="74295" marR="74295" marT="37148" marB="37148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223819"/>
                  </a:ext>
                </a:extLst>
              </a:tr>
              <a:tr h="9658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b="1"/>
                        <a:t>4.</a:t>
                      </a:r>
                      <a:endParaRPr lang="ko-KR" altLang="en-US" sz="2000" b="1"/>
                    </a:p>
                  </a:txBody>
                  <a:tcPr marL="74295" marR="74295" marT="37148" marB="37148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576407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FC66F19-B662-4CE7-8E61-FB2F63221455}"/>
              </a:ext>
            </a:extLst>
          </p:cNvPr>
          <p:cNvSpPr txBox="1"/>
          <p:nvPr/>
        </p:nvSpPr>
        <p:spPr>
          <a:xfrm>
            <a:off x="664001" y="1055521"/>
            <a:ext cx="7830681" cy="586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>
                <a:solidFill>
                  <a:srgbClr val="01A79D"/>
                </a:solidFill>
              </a:rPr>
              <a:t>Q</a:t>
            </a:r>
            <a:r>
              <a:rPr lang="en-US" altLang="ko-KR" sz="2400" b="1"/>
              <a:t> </a:t>
            </a:r>
            <a:r>
              <a:rPr lang="ko-KR" altLang="en-US" sz="2400" b="1"/>
              <a:t>대화를 상상해보고 말풍선을 채워 볼까요</a:t>
            </a:r>
            <a:r>
              <a:rPr lang="en-US" altLang="ko-KR" sz="2400" b="1"/>
              <a:t>?</a:t>
            </a:r>
            <a:endParaRPr lang="ko-KR" altLang="en-US" sz="2400" b="1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61BBA76-CA82-478D-AC8C-30BFEE1FA7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170144"/>
            <a:ext cx="6905516" cy="4117475"/>
          </a:xfrm>
          <a:prstGeom prst="rect">
            <a:avLst/>
          </a:prstGeom>
        </p:spPr>
      </p:pic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C7DA2FAE-7043-46A3-99D2-2F362FE80ABB}"/>
              </a:ext>
            </a:extLst>
          </p:cNvPr>
          <p:cNvSpPr/>
          <p:nvPr/>
        </p:nvSpPr>
        <p:spPr>
          <a:xfrm>
            <a:off x="206801" y="3719744"/>
            <a:ext cx="914400" cy="612648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>
                <a:solidFill>
                  <a:schemeClr val="tx1"/>
                </a:solidFill>
              </a:rPr>
              <a:t>1</a:t>
            </a: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0629152E-B952-43E3-AF7E-858DE2AC1DB9}"/>
              </a:ext>
            </a:extLst>
          </p:cNvPr>
          <p:cNvSpPr/>
          <p:nvPr/>
        </p:nvSpPr>
        <p:spPr>
          <a:xfrm>
            <a:off x="2386512" y="2123350"/>
            <a:ext cx="914400" cy="612648"/>
          </a:xfrm>
          <a:prstGeom prst="wedgeRoundRectCallout">
            <a:avLst>
              <a:gd name="adj1" fmla="val 40332"/>
              <a:gd name="adj2" fmla="val 59602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>
                <a:solidFill>
                  <a:schemeClr val="tx1"/>
                </a:solidFill>
              </a:rPr>
              <a:t>2</a:t>
            </a: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" name="말풍선: 모서리가 둥근 사각형 24">
            <a:extLst>
              <a:ext uri="{FF2B5EF4-FFF2-40B4-BE49-F238E27FC236}">
                <a16:creationId xmlns:a16="http://schemas.microsoft.com/office/drawing/2014/main" id="{33FDBB14-2520-47A0-A5EC-883D05B3351D}"/>
              </a:ext>
            </a:extLst>
          </p:cNvPr>
          <p:cNvSpPr/>
          <p:nvPr/>
        </p:nvSpPr>
        <p:spPr>
          <a:xfrm>
            <a:off x="4295376" y="2816352"/>
            <a:ext cx="914400" cy="612648"/>
          </a:xfrm>
          <a:prstGeom prst="wedgeRoundRectCallout">
            <a:avLst>
              <a:gd name="adj1" fmla="val 11206"/>
              <a:gd name="adj2" fmla="val 66847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>
                <a:solidFill>
                  <a:schemeClr val="tx1"/>
                </a:solidFill>
              </a:rPr>
              <a:t>3</a:t>
            </a: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F051BEB5-385C-43A4-873E-1E870B9464ED}"/>
              </a:ext>
            </a:extLst>
          </p:cNvPr>
          <p:cNvSpPr/>
          <p:nvPr/>
        </p:nvSpPr>
        <p:spPr>
          <a:xfrm>
            <a:off x="3155111" y="5151634"/>
            <a:ext cx="914400" cy="612648"/>
          </a:xfrm>
          <a:prstGeom prst="wedgeRoundRectCallout">
            <a:avLst>
              <a:gd name="adj1" fmla="val 19252"/>
              <a:gd name="adj2" fmla="val -65251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>
                <a:solidFill>
                  <a:schemeClr val="tx1"/>
                </a:solidFill>
              </a:rPr>
              <a:t>4</a:t>
            </a:r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52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EDF2C456-6950-4FCC-86E1-F08F09E40EDD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7F5A8F15-9066-4530-ACDE-A546088C060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0150B4A0-2469-4806-8E1C-AD54160D74EC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7D0E4C6-182D-4ECD-8159-52A45F05C0F5}"/>
              </a:ext>
            </a:extLst>
          </p:cNvPr>
          <p:cNvSpPr txBox="1"/>
          <p:nvPr/>
        </p:nvSpPr>
        <p:spPr>
          <a:xfrm>
            <a:off x="541353" y="246477"/>
            <a:ext cx="3554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/>
              <a:t>마무리해요</a:t>
            </a:r>
            <a:r>
              <a:rPr lang="en-US" altLang="ko-KR" sz="2400" b="1"/>
              <a:t>_</a:t>
            </a:r>
            <a:r>
              <a:rPr lang="ko-KR" altLang="en-US" sz="2400" b="1"/>
              <a:t>가족 중 하나</a:t>
            </a:r>
          </a:p>
        </p:txBody>
      </p:sp>
      <p:graphicFrame>
        <p:nvGraphicFramePr>
          <p:cNvPr id="6" name="표 6">
            <a:extLst>
              <a:ext uri="{FF2B5EF4-FFF2-40B4-BE49-F238E27FC236}">
                <a16:creationId xmlns:a16="http://schemas.microsoft.com/office/drawing/2014/main" id="{46BEC88C-FF1C-4ACA-A571-A54BE728A4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434666"/>
              </p:ext>
            </p:extLst>
          </p:nvPr>
        </p:nvGraphicFramePr>
        <p:xfrm>
          <a:off x="541353" y="1510308"/>
          <a:ext cx="9019712" cy="4518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9712">
                  <a:extLst>
                    <a:ext uri="{9D8B030D-6E8A-4147-A177-3AD203B41FA5}">
                      <a16:colId xmlns:a16="http://schemas.microsoft.com/office/drawing/2014/main" val="3690931950"/>
                    </a:ext>
                  </a:extLst>
                </a:gridCol>
              </a:tblGrid>
              <a:tr h="5320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>
                          <a:solidFill>
                            <a:srgbClr val="4CBDCC"/>
                          </a:solidFill>
                        </a:rPr>
                        <a:t>Q </a:t>
                      </a:r>
                      <a:r>
                        <a:rPr lang="ko-KR" altLang="en-US" sz="2400">
                          <a:solidFill>
                            <a:schemeClr val="tx1"/>
                          </a:solidFill>
                        </a:rPr>
                        <a:t>가족은 총 몇 명일까요</a:t>
                      </a:r>
                      <a:r>
                        <a:rPr lang="en-US" altLang="ko-KR" sz="2400">
                          <a:solidFill>
                            <a:schemeClr val="tx1"/>
                          </a:solidFill>
                        </a:rPr>
                        <a:t>? </a:t>
                      </a:r>
                      <a:r>
                        <a:rPr lang="ko-KR" altLang="en-US" sz="2400">
                          <a:solidFill>
                            <a:schemeClr val="tx1"/>
                          </a:solidFill>
                        </a:rPr>
                        <a:t>그중 동물 가족은 몇 마리인가요</a:t>
                      </a:r>
                      <a:r>
                        <a:rPr lang="en-US" altLang="ko-KR" sz="240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0686090"/>
                  </a:ext>
                </a:extLst>
              </a:tr>
              <a:tr h="9739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240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2400">
                        <a:solidFill>
                          <a:schemeClr val="tx1"/>
                        </a:solidFill>
                      </a:endParaRP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6034200"/>
                  </a:ext>
                </a:extLst>
              </a:tr>
              <a:tr h="5320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>
                          <a:solidFill>
                            <a:srgbClr val="4CBDCC"/>
                          </a:solidFill>
                        </a:rPr>
                        <a:t>Q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가족들이 다 모여 있는 이유는 무엇인가요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004125"/>
                  </a:ext>
                </a:extLst>
              </a:tr>
              <a:tr h="973996">
                <a:tc>
                  <a:txBody>
                    <a:bodyPr/>
                    <a:lstStyle/>
                    <a:p>
                      <a:pPr latinLnBrk="1"/>
                      <a:endParaRPr lang="en-US" altLang="ko-KR" sz="2400"/>
                    </a:p>
                    <a:p>
                      <a:pPr latinLnBrk="1"/>
                      <a:endParaRPr lang="ko-KR" altLang="en-US" sz="2400"/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376001"/>
                  </a:ext>
                </a:extLst>
              </a:tr>
              <a:tr h="53207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1">
                          <a:solidFill>
                            <a:srgbClr val="6BC9D5"/>
                          </a:solidFill>
                        </a:rPr>
                        <a:t>Q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아이들은 무엇을 하고 있나요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?</a:t>
                      </a:r>
                      <a:endParaRPr lang="ko-KR" altLang="en-US" sz="2400" b="1"/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223819"/>
                  </a:ext>
                </a:extLst>
              </a:tr>
              <a:tr h="973996">
                <a:tc>
                  <a:txBody>
                    <a:bodyPr/>
                    <a:lstStyle/>
                    <a:p>
                      <a:pPr latinLnBrk="1"/>
                      <a:endParaRPr lang="en-US" altLang="ko-KR" sz="2400"/>
                    </a:p>
                    <a:p>
                      <a:pPr latinLnBrk="1"/>
                      <a:endParaRPr lang="ko-KR" altLang="en-US" sz="2400"/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965263"/>
                  </a:ext>
                </a:extLst>
              </a:tr>
            </a:tbl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D51A52A4-B810-403C-9DBE-6725E504B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64" b="93978" l="8065" r="93347">
                        <a14:foregroundMark x1="10887" y1="6022" x2="10887" y2="6022"/>
                        <a14:foregroundMark x1="93548" y1="19017" x2="93548" y2="19017"/>
                        <a14:foregroundMark x1="10887" y1="14580" x2="8266" y2="20919"/>
                        <a14:foregroundMark x1="36290" y1="21712" x2="43952" y2="37401"/>
                        <a14:foregroundMark x1="68347" y1="40571" x2="62702" y2="51030"/>
                        <a14:foregroundMark x1="62702" y1="51030" x2="62702" y2="51030"/>
                        <a14:foregroundMark x1="43548" y1="93819" x2="53226" y2="939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717" y="108818"/>
            <a:ext cx="449636" cy="572017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423734AD-CC9F-428E-96E8-67D4F619B8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5" y="0"/>
            <a:ext cx="98961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69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EDF2C456-6950-4FCC-86E1-F08F09E40EDD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7F5A8F15-9066-4530-ACDE-A546088C060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0150B4A0-2469-4806-8E1C-AD54160D74EC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7D0E4C6-182D-4ECD-8159-52A45F05C0F5}"/>
              </a:ext>
            </a:extLst>
          </p:cNvPr>
          <p:cNvSpPr txBox="1"/>
          <p:nvPr/>
        </p:nvSpPr>
        <p:spPr>
          <a:xfrm>
            <a:off x="541353" y="246477"/>
            <a:ext cx="3554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/>
              <a:t>마무리해요</a:t>
            </a:r>
            <a:r>
              <a:rPr lang="en-US" altLang="ko-KR" sz="2400" b="1"/>
              <a:t>_</a:t>
            </a:r>
            <a:r>
              <a:rPr lang="ko-KR" altLang="en-US" sz="2400" b="1"/>
              <a:t>가족 중 하나</a:t>
            </a:r>
          </a:p>
        </p:txBody>
      </p:sp>
      <p:graphicFrame>
        <p:nvGraphicFramePr>
          <p:cNvPr id="6" name="표 6">
            <a:extLst>
              <a:ext uri="{FF2B5EF4-FFF2-40B4-BE49-F238E27FC236}">
                <a16:creationId xmlns:a16="http://schemas.microsoft.com/office/drawing/2014/main" id="{46BEC88C-FF1C-4ACA-A571-A54BE728A4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360081"/>
              </p:ext>
            </p:extLst>
          </p:nvPr>
        </p:nvGraphicFramePr>
        <p:xfrm>
          <a:off x="753667" y="1634006"/>
          <a:ext cx="8411432" cy="4252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1432">
                  <a:extLst>
                    <a:ext uri="{9D8B030D-6E8A-4147-A177-3AD203B41FA5}">
                      <a16:colId xmlns:a16="http://schemas.microsoft.com/office/drawing/2014/main" val="3690931950"/>
                    </a:ext>
                  </a:extLst>
                </a:gridCol>
              </a:tblGrid>
              <a:tr h="6162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>
                          <a:solidFill>
                            <a:srgbClr val="4CBDCC"/>
                          </a:solidFill>
                        </a:rPr>
                        <a:t>Q </a:t>
                      </a:r>
                      <a:r>
                        <a:rPr lang="ko-KR" altLang="en-US" sz="2400">
                          <a:solidFill>
                            <a:schemeClr val="tx1"/>
                          </a:solidFill>
                        </a:rPr>
                        <a:t>가족은 총 몇 명일까요</a:t>
                      </a:r>
                      <a:r>
                        <a:rPr lang="en-US" altLang="ko-KR" sz="2400">
                          <a:solidFill>
                            <a:schemeClr val="tx1"/>
                          </a:solidFill>
                        </a:rPr>
                        <a:t>? </a:t>
                      </a:r>
                      <a:r>
                        <a:rPr lang="ko-KR" altLang="en-US" sz="2400">
                          <a:solidFill>
                            <a:schemeClr val="tx1"/>
                          </a:solidFill>
                        </a:rPr>
                        <a:t>그 중 동물 가족은 몇 마리인가요</a:t>
                      </a:r>
                      <a:r>
                        <a:rPr lang="en-US" altLang="ko-KR" sz="240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0686090"/>
                  </a:ext>
                </a:extLst>
              </a:tr>
              <a:tr h="6162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>
                          <a:solidFill>
                            <a:srgbClr val="C00000"/>
                          </a:solidFill>
                        </a:rPr>
                        <a:t>총 </a:t>
                      </a:r>
                      <a:r>
                        <a:rPr lang="en-US" altLang="ko-KR" sz="2400">
                          <a:solidFill>
                            <a:srgbClr val="C00000"/>
                          </a:solidFill>
                        </a:rPr>
                        <a:t>8</a:t>
                      </a:r>
                      <a:r>
                        <a:rPr lang="ko-KR" altLang="en-US" sz="2400">
                          <a:solidFill>
                            <a:srgbClr val="C00000"/>
                          </a:solidFill>
                        </a:rPr>
                        <a:t>명이고 그 중에 강아지 한 마리와 말 한마리도 있어요</a:t>
                      </a:r>
                      <a:r>
                        <a:rPr lang="en-US" altLang="ko-KR" sz="2400">
                          <a:solidFill>
                            <a:srgbClr val="C00000"/>
                          </a:solidFill>
                        </a:rPr>
                        <a:t>.</a:t>
                      </a: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6034200"/>
                  </a:ext>
                </a:extLst>
              </a:tr>
              <a:tr h="6162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>
                          <a:solidFill>
                            <a:srgbClr val="4CBDCC"/>
                          </a:solidFill>
                        </a:rPr>
                        <a:t>Q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가족들이 다 모여 있는 이유는 무엇인가요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004125"/>
                  </a:ext>
                </a:extLst>
              </a:tr>
              <a:tr h="61627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400">
                          <a:solidFill>
                            <a:srgbClr val="C00000"/>
                          </a:solidFill>
                        </a:rPr>
                        <a:t>함께 식사를 하려고 모였어요</a:t>
                      </a:r>
                      <a:r>
                        <a:rPr lang="en-US" altLang="ko-KR" sz="2400">
                          <a:solidFill>
                            <a:srgbClr val="C00000"/>
                          </a:solidFill>
                        </a:rPr>
                        <a:t>.</a:t>
                      </a:r>
                      <a:endParaRPr lang="ko-KR" altLang="en-US" sz="2400">
                        <a:solidFill>
                          <a:srgbClr val="C00000"/>
                        </a:solidFill>
                      </a:endParaRP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376001"/>
                  </a:ext>
                </a:extLst>
              </a:tr>
              <a:tr h="61627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1">
                          <a:solidFill>
                            <a:srgbClr val="6BC9D5"/>
                          </a:solidFill>
                        </a:rPr>
                        <a:t>Q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아이들은 무엇을 하고 있나요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?</a:t>
                      </a:r>
                      <a:endParaRPr lang="ko-KR" altLang="en-US" sz="2400" b="1"/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223819"/>
                  </a:ext>
                </a:extLst>
              </a:tr>
              <a:tr h="95744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400">
                          <a:solidFill>
                            <a:srgbClr val="C00000"/>
                          </a:solidFill>
                        </a:rPr>
                        <a:t>왼쪽 여자 아이는 엄마에게 말을 하고 있고</a:t>
                      </a:r>
                      <a:r>
                        <a:rPr lang="en-US" altLang="ko-KR" sz="2400">
                          <a:solidFill>
                            <a:srgbClr val="C00000"/>
                          </a:solidFill>
                        </a:rPr>
                        <a:t>. </a:t>
                      </a:r>
                      <a:r>
                        <a:rPr lang="ko-KR" altLang="en-US" sz="2400">
                          <a:solidFill>
                            <a:srgbClr val="C00000"/>
                          </a:solidFill>
                        </a:rPr>
                        <a:t>가운데 아이는 음식을 먹는데 집중하고 있어요</a:t>
                      </a:r>
                      <a:r>
                        <a:rPr lang="en-US" altLang="ko-KR" sz="2400">
                          <a:solidFill>
                            <a:srgbClr val="C00000"/>
                          </a:solidFill>
                        </a:rPr>
                        <a:t>. </a:t>
                      </a:r>
                      <a:r>
                        <a:rPr lang="ko-KR" altLang="en-US" sz="2400">
                          <a:solidFill>
                            <a:srgbClr val="C00000"/>
                          </a:solidFill>
                        </a:rPr>
                        <a:t>오른쪽 아이는 밥 먹기가 싫은가봐요</a:t>
                      </a:r>
                      <a:r>
                        <a:rPr lang="en-US" altLang="ko-KR" sz="2400">
                          <a:solidFill>
                            <a:srgbClr val="C00000"/>
                          </a:solidFill>
                        </a:rPr>
                        <a:t>.</a:t>
                      </a:r>
                      <a:endParaRPr lang="ko-KR" altLang="en-US" sz="2400">
                        <a:solidFill>
                          <a:srgbClr val="C00000"/>
                        </a:solidFill>
                      </a:endParaRP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965263"/>
                  </a:ext>
                </a:extLst>
              </a:tr>
            </a:tbl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D51A52A4-B810-403C-9DBE-6725E504B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64" b="93978" l="8065" r="93347">
                        <a14:foregroundMark x1="10887" y1="6022" x2="10887" y2="6022"/>
                        <a14:foregroundMark x1="93548" y1="19017" x2="93548" y2="19017"/>
                        <a14:foregroundMark x1="10887" y1="14580" x2="8266" y2="20919"/>
                        <a14:foregroundMark x1="36290" y1="21712" x2="43952" y2="37401"/>
                        <a14:foregroundMark x1="68347" y1="40571" x2="62702" y2="51030"/>
                        <a14:foregroundMark x1="62702" y1="51030" x2="62702" y2="51030"/>
                        <a14:foregroundMark x1="43548" y1="93819" x2="53226" y2="939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717" y="108818"/>
            <a:ext cx="449636" cy="57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099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EDF2C456-6950-4FCC-86E1-F08F09E40EDD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7F5A8F15-9066-4530-ACDE-A546088C060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0150B4A0-2469-4806-8E1C-AD54160D74EC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7D0E4C6-182D-4ECD-8159-52A45F05C0F5}"/>
              </a:ext>
            </a:extLst>
          </p:cNvPr>
          <p:cNvSpPr txBox="1"/>
          <p:nvPr/>
        </p:nvSpPr>
        <p:spPr>
          <a:xfrm>
            <a:off x="541353" y="246477"/>
            <a:ext cx="3554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/>
              <a:t>마무리해요</a:t>
            </a:r>
            <a:r>
              <a:rPr lang="en-US" altLang="ko-KR" sz="2400" b="1"/>
              <a:t>_</a:t>
            </a:r>
            <a:r>
              <a:rPr lang="ko-KR" altLang="en-US" sz="2400" b="1"/>
              <a:t>가족 중 하나</a:t>
            </a:r>
          </a:p>
        </p:txBody>
      </p:sp>
      <p:graphicFrame>
        <p:nvGraphicFramePr>
          <p:cNvPr id="6" name="표 6">
            <a:extLst>
              <a:ext uri="{FF2B5EF4-FFF2-40B4-BE49-F238E27FC236}">
                <a16:creationId xmlns:a16="http://schemas.microsoft.com/office/drawing/2014/main" id="{46BEC88C-FF1C-4ACA-A571-A54BE728A4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64120"/>
              </p:ext>
            </p:extLst>
          </p:nvPr>
        </p:nvGraphicFramePr>
        <p:xfrm>
          <a:off x="747284" y="1433032"/>
          <a:ext cx="8411432" cy="44820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1432">
                  <a:extLst>
                    <a:ext uri="{9D8B030D-6E8A-4147-A177-3AD203B41FA5}">
                      <a16:colId xmlns:a16="http://schemas.microsoft.com/office/drawing/2014/main" val="3690931950"/>
                    </a:ext>
                  </a:extLst>
                </a:gridCol>
              </a:tblGrid>
              <a:tr h="5515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>
                          <a:solidFill>
                            <a:srgbClr val="6BC9D5"/>
                          </a:solidFill>
                        </a:rPr>
                        <a:t>Q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어른들은 무엇을 하고 있나요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377308"/>
                  </a:ext>
                </a:extLst>
              </a:tr>
              <a:tr h="953219">
                <a:tc>
                  <a:txBody>
                    <a:bodyPr/>
                    <a:lstStyle/>
                    <a:p>
                      <a:pPr latinLnBrk="1"/>
                      <a:endParaRPr lang="ko-KR" altLang="en-US" sz="2400"/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378686"/>
                  </a:ext>
                </a:extLst>
              </a:tr>
              <a:tr h="5270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>
                          <a:solidFill>
                            <a:srgbClr val="6BC9D5"/>
                          </a:solidFill>
                        </a:rPr>
                        <a:t>Q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동물들은 무엇을 하고 있나요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3838497"/>
                  </a:ext>
                </a:extLst>
              </a:tr>
              <a:tr h="953219">
                <a:tc>
                  <a:txBody>
                    <a:bodyPr/>
                    <a:lstStyle/>
                    <a:p>
                      <a:pPr latinLnBrk="1"/>
                      <a:endParaRPr lang="ko-KR" altLang="en-US" sz="2400"/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787988"/>
                  </a:ext>
                </a:extLst>
              </a:tr>
              <a:tr h="5437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>
                          <a:solidFill>
                            <a:srgbClr val="6BC9D5"/>
                          </a:solidFill>
                        </a:rPr>
                        <a:t>Q</a:t>
                      </a:r>
                      <a:r>
                        <a:rPr lang="en-US" altLang="ko-KR" sz="2400" b="1"/>
                        <a:t> </a:t>
                      </a:r>
                      <a:r>
                        <a:rPr lang="ko-KR" altLang="en-US" sz="2400" b="1"/>
                        <a:t> 우리의 식사와 어떤 점이 다른가요</a:t>
                      </a:r>
                      <a:r>
                        <a:rPr lang="en-US" altLang="ko-KR" sz="2400" b="1"/>
                        <a:t>? </a:t>
                      </a:r>
                      <a:r>
                        <a:rPr lang="en-US" altLang="ko-KR" sz="1600" b="0"/>
                        <a:t>(</a:t>
                      </a:r>
                      <a:r>
                        <a:rPr lang="ko-KR" altLang="en-US" sz="1600" b="0"/>
                        <a:t>그릇</a:t>
                      </a:r>
                      <a:r>
                        <a:rPr lang="en-US" altLang="ko-KR" sz="1600" b="0"/>
                        <a:t>, </a:t>
                      </a:r>
                      <a:r>
                        <a:rPr lang="ko-KR" altLang="en-US" sz="1600" b="0"/>
                        <a:t>음식 등</a:t>
                      </a:r>
                      <a:r>
                        <a:rPr lang="en-US" altLang="ko-KR" sz="1600" b="0"/>
                        <a:t>)</a:t>
                      </a:r>
                      <a:endParaRPr lang="ko-KR" altLang="en-US" sz="2400" b="0"/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9877147"/>
                  </a:ext>
                </a:extLst>
              </a:tr>
              <a:tr h="953219">
                <a:tc>
                  <a:txBody>
                    <a:bodyPr/>
                    <a:lstStyle/>
                    <a:p>
                      <a:pPr latinLnBrk="1"/>
                      <a:endParaRPr lang="ko-KR" altLang="en-US" sz="2400"/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5209720"/>
                  </a:ext>
                </a:extLst>
              </a:tr>
            </a:tbl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D51A52A4-B810-403C-9DBE-6725E504B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64" b="93978" l="8065" r="93347">
                        <a14:foregroundMark x1="10887" y1="6022" x2="10887" y2="6022"/>
                        <a14:foregroundMark x1="93548" y1="19017" x2="93548" y2="19017"/>
                        <a14:foregroundMark x1="10887" y1="14580" x2="8266" y2="20919"/>
                        <a14:foregroundMark x1="36290" y1="21712" x2="43952" y2="37401"/>
                        <a14:foregroundMark x1="68347" y1="40571" x2="62702" y2="51030"/>
                        <a14:foregroundMark x1="62702" y1="51030" x2="62702" y2="51030"/>
                        <a14:foregroundMark x1="43548" y1="93819" x2="53226" y2="939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717" y="108818"/>
            <a:ext cx="449636" cy="57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257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1742</TotalTime>
  <Words>679</Words>
  <Application>Microsoft Office PowerPoint</Application>
  <PresentationFormat>A4 용지(210x297mm)</PresentationFormat>
  <Paragraphs>57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22" baseType="lpstr">
      <vt:lpstr>Helvetica Neue</vt:lpstr>
      <vt:lpstr>Adobe 고딕 Std B</vt:lpstr>
      <vt:lpstr>Calibri Light</vt:lpstr>
      <vt:lpstr>나눔스퀘어라운드 Regular</vt:lpstr>
      <vt:lpstr>Roboto</vt:lpstr>
      <vt:lpstr>휴먼둥근헤드라인</vt:lpstr>
      <vt:lpstr>Calibri</vt:lpstr>
      <vt:lpstr>나눔고딕</vt:lpstr>
      <vt:lpstr>Arial</vt:lpstr>
      <vt:lpstr>맑은 고딕</vt:lpstr>
      <vt:lpstr>휴먼매직체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황근식</dc:creator>
  <cp:lastModifiedBy>황근식</cp:lastModifiedBy>
  <cp:revision>31</cp:revision>
  <dcterms:created xsi:type="dcterms:W3CDTF">2022-04-18T01:32:12Z</dcterms:created>
  <dcterms:modified xsi:type="dcterms:W3CDTF">2022-04-27T00:16:34Z</dcterms:modified>
</cp:coreProperties>
</file>