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92" r:id="rId3"/>
    <p:sldId id="310" r:id="rId4"/>
    <p:sldId id="311" r:id="rId5"/>
    <p:sldId id="312" r:id="rId6"/>
    <p:sldId id="314" r:id="rId7"/>
    <p:sldId id="315" r:id="rId8"/>
    <p:sldId id="316" r:id="rId9"/>
    <p:sldId id="317" r:id="rId10"/>
    <p:sldId id="318" r:id="rId11"/>
    <p:sldId id="319" r:id="rId12"/>
    <p:sldId id="320" r:id="rId13"/>
  </p:sldIdLst>
  <p:sldSz cx="12192000" cy="6858000"/>
  <p:notesSz cx="6858000" cy="9144000"/>
  <p:embeddedFontLst>
    <p:embeddedFont>
      <p:font typeface="HY견고딕" panose="02030600000101010101" pitchFamily="18" charset="-127"/>
      <p:regular r:id="rId14"/>
    </p:embeddedFont>
    <p:embeddedFont>
      <p:font typeface="NanumGothicExtraBold" panose="020D0904000000000000" pitchFamily="50" charset="-127"/>
      <p:bold r:id="rId15"/>
    </p:embeddedFont>
    <p:embeddedFont>
      <p:font typeface="나눔고딕" panose="020D0604000000000000" pitchFamily="50" charset="-127"/>
      <p:regular r:id="rId16"/>
      <p:bold r:id="rId17"/>
    </p:embeddedFont>
    <p:embeddedFont>
      <p:font typeface="나눔고딕 ExtraBold" panose="020D0904000000000000" pitchFamily="50" charset="-127"/>
      <p:bold r:id="rId18"/>
    </p:embeddedFont>
    <p:embeddedFont>
      <p:font typeface="나눔스퀘어 Bold" panose="020B0600000101010101" pitchFamily="50" charset="-127"/>
      <p:bold r:id="rId19"/>
    </p:embeddedFont>
    <p:embeddedFont>
      <p:font typeface="나눔스퀘어 ExtraBold" panose="020B0600000101010101" pitchFamily="50" charset="-127"/>
      <p:bold r:id="rId20"/>
    </p:embeddedFont>
    <p:embeddedFont>
      <p:font typeface="나눔스퀘어_ac ExtraBold" panose="020B0600000101010101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2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8745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090" y="3220771"/>
            <a:ext cx="6235819" cy="792000"/>
          </a:xfrm>
        </p:spPr>
        <p:txBody>
          <a:bodyPr/>
          <a:lstStyle/>
          <a:p>
            <a:r>
              <a:rPr kumimoji="1" lang="en-US" altLang="ko-KR"/>
              <a:t>1. </a:t>
            </a:r>
            <a:r>
              <a:rPr kumimoji="1" lang="ko-KR" altLang="en-US"/>
              <a:t>세상을 이해하는 관점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851771"/>
            <a:ext cx="3960000" cy="288000"/>
          </a:xfrm>
        </p:spPr>
        <p:txBody>
          <a:bodyPr/>
          <a:lstStyle/>
          <a:p>
            <a:r>
              <a:rPr kumimoji="1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통합적 관점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108A1C8-7E6B-D4ED-9A4B-A577DB059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" t="23096" r="2209" b="27800"/>
          <a:stretch/>
        </p:blipFill>
        <p:spPr>
          <a:xfrm>
            <a:off x="5148404" y="497103"/>
            <a:ext cx="1717141" cy="265782"/>
          </a:xfrm>
          <a:prstGeom prst="rect">
            <a:avLst/>
          </a:prstGeom>
        </p:spPr>
      </p:pic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윤리적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관점 사례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492966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8" y="475302"/>
            <a:ext cx="751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네팔의 아동 노동 사례를 통해 윤리적 관점의 특징에 대해 알아봅시다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</a:t>
            </a:r>
            <a:endParaRPr lang="ko-KR" altLang="en-US" sz="1600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972B7AF-90C6-DB2E-8ACA-0DA183B9D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1" r="1115" b="3674"/>
          <a:stretch/>
        </p:blipFill>
        <p:spPr>
          <a:xfrm>
            <a:off x="7871522" y="4056065"/>
            <a:ext cx="2987386" cy="189205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A97A912-C349-8387-72B9-F25EA48D1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297" y="2352237"/>
            <a:ext cx="7548816" cy="20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E268051-7D8B-2CA9-A8B9-2C57FE6E21BA}"/>
              </a:ext>
            </a:extLst>
          </p:cNvPr>
          <p:cNvGrpSpPr/>
          <p:nvPr/>
        </p:nvGrpSpPr>
        <p:grpSpPr>
          <a:xfrm>
            <a:off x="1602095" y="1219439"/>
            <a:ext cx="3051771" cy="2500163"/>
            <a:chOff x="1009496" y="1471664"/>
            <a:chExt cx="3051771" cy="2500163"/>
          </a:xfrm>
        </p:grpSpPr>
        <p:pic>
          <p:nvPicPr>
            <p:cNvPr id="6" name="그림 5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34AF581-D3EC-A2F6-69AC-2957F404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D9EEDA-C04A-7767-555E-61FF36D0BE10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시간적 관점</a:t>
              </a: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33DF8EC6-BC33-4EBD-73FC-2193BF2E1896}"/>
              </a:ext>
            </a:extLst>
          </p:cNvPr>
          <p:cNvGrpSpPr/>
          <p:nvPr/>
        </p:nvGrpSpPr>
        <p:grpSpPr>
          <a:xfrm>
            <a:off x="2502284" y="2478351"/>
            <a:ext cx="1388303" cy="336490"/>
            <a:chOff x="1868329" y="2624810"/>
            <a:chExt cx="1388303" cy="33649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24812-D846-CAEE-ACE0-17927A66E739}"/>
                </a:ext>
              </a:extLst>
            </p:cNvPr>
            <p:cNvSpPr txBox="1"/>
            <p:nvPr/>
          </p:nvSpPr>
          <p:spPr>
            <a:xfrm>
              <a:off x="2003204" y="2653523"/>
              <a:ext cx="1253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시대적 배경</a:t>
              </a:r>
            </a:p>
          </p:txBody>
        </p:sp>
        <p:pic>
          <p:nvPicPr>
            <p:cNvPr id="35" name="그림 3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A530568-2EF8-272B-367A-0908CDD8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8CFF2CE0-E34C-CA76-262A-AA6CFEA6C216}"/>
              </a:ext>
            </a:extLst>
          </p:cNvPr>
          <p:cNvGrpSpPr/>
          <p:nvPr/>
        </p:nvGrpSpPr>
        <p:grpSpPr>
          <a:xfrm>
            <a:off x="2502284" y="2921592"/>
            <a:ext cx="993113" cy="345629"/>
            <a:chOff x="3179608" y="2620444"/>
            <a:chExt cx="993113" cy="34562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EC763D-5E4A-F935-AE2D-762FCD017B68}"/>
                </a:ext>
              </a:extLst>
            </p:cNvPr>
            <p:cNvSpPr txBox="1"/>
            <p:nvPr/>
          </p:nvSpPr>
          <p:spPr>
            <a:xfrm>
              <a:off x="3314483" y="2658296"/>
              <a:ext cx="8582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맥락</a:t>
              </a:r>
            </a:p>
          </p:txBody>
        </p:sp>
        <p:pic>
          <p:nvPicPr>
            <p:cNvPr id="39" name="그림 3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71E3643-7BDA-4251-D291-16DA871F3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608" y="2620444"/>
              <a:ext cx="269751" cy="291356"/>
            </a:xfrm>
            <a:prstGeom prst="rect">
              <a:avLst/>
            </a:prstGeom>
          </p:spPr>
        </p:pic>
      </p:grpSp>
      <p:pic>
        <p:nvPicPr>
          <p:cNvPr id="28" name="그림 27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0D13FC8A-D0DA-5968-AC8C-B55C418A6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32" y="1205381"/>
            <a:ext cx="3051771" cy="2500163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1A973862-BAEC-F8BD-4F01-3C657B8E9D07}"/>
              </a:ext>
            </a:extLst>
          </p:cNvPr>
          <p:cNvGrpSpPr/>
          <p:nvPr/>
        </p:nvGrpSpPr>
        <p:grpSpPr>
          <a:xfrm>
            <a:off x="7505738" y="2455462"/>
            <a:ext cx="1705998" cy="307777"/>
            <a:chOff x="7240428" y="2393243"/>
            <a:chExt cx="1705998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05EDCF-161C-B284-B10F-F091BEF62238}"/>
                </a:ext>
              </a:extLst>
            </p:cNvPr>
            <p:cNvSpPr txBox="1"/>
            <p:nvPr/>
          </p:nvSpPr>
          <p:spPr>
            <a:xfrm>
              <a:off x="7510179" y="2393243"/>
              <a:ext cx="1436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위치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,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장소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,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지역</a:t>
              </a:r>
            </a:p>
          </p:txBody>
        </p:sp>
        <p:pic>
          <p:nvPicPr>
            <p:cNvPr id="32" name="그림 3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5F20CFF-5A95-B0D8-5466-7554506F1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AA5C1A1-94E7-D8FF-FCEE-6758A9039A1F}"/>
              </a:ext>
            </a:extLst>
          </p:cNvPr>
          <p:cNvSpPr txBox="1"/>
          <p:nvPr/>
        </p:nvSpPr>
        <p:spPr>
          <a:xfrm>
            <a:off x="7104627" y="1967393"/>
            <a:ext cx="292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공간적 관점</a:t>
            </a:r>
          </a:p>
        </p:txBody>
      </p:sp>
      <p:pic>
        <p:nvPicPr>
          <p:cNvPr id="41" name="그림 40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865EEB9A-A78D-3F5D-543F-28FC929F4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68" y="2841977"/>
            <a:ext cx="269751" cy="29135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20792F8-63C8-4FA6-79E7-3C2EDCF4C3E0}"/>
              </a:ext>
            </a:extLst>
          </p:cNvPr>
          <p:cNvSpPr txBox="1"/>
          <p:nvPr/>
        </p:nvSpPr>
        <p:spPr>
          <a:xfrm>
            <a:off x="7744419" y="2880799"/>
            <a:ext cx="2173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이동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분포유형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네트워크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4FC27D6-71E1-F548-1127-C73482840952}"/>
              </a:ext>
            </a:extLst>
          </p:cNvPr>
          <p:cNvGrpSpPr/>
          <p:nvPr/>
        </p:nvGrpSpPr>
        <p:grpSpPr>
          <a:xfrm>
            <a:off x="7104629" y="3910758"/>
            <a:ext cx="3051771" cy="2500163"/>
            <a:chOff x="1009496" y="1471664"/>
            <a:chExt cx="3051771" cy="2500163"/>
          </a:xfrm>
        </p:grpSpPr>
        <p:pic>
          <p:nvPicPr>
            <p:cNvPr id="48" name="그림 47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98DC6A7-EAA4-37E5-0AB6-DAE7A388E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55E761B-F35C-71B4-541D-1A3F1DE7113A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윤리적 관점</a:t>
              </a: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EDE06A6C-CEF3-6D29-B00E-2ED4168B8DE2}"/>
              </a:ext>
            </a:extLst>
          </p:cNvPr>
          <p:cNvGrpSpPr/>
          <p:nvPr/>
        </p:nvGrpSpPr>
        <p:grpSpPr>
          <a:xfrm>
            <a:off x="7926303" y="5160839"/>
            <a:ext cx="1388303" cy="336490"/>
            <a:chOff x="7370863" y="5316129"/>
            <a:chExt cx="1388303" cy="33649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A491C7A-BED8-A772-E592-7236EF3A91FD}"/>
                </a:ext>
              </a:extLst>
            </p:cNvPr>
            <p:cNvSpPr txBox="1"/>
            <p:nvPr/>
          </p:nvSpPr>
          <p:spPr>
            <a:xfrm>
              <a:off x="7505738" y="5344842"/>
              <a:ext cx="1253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보편적 가치</a:t>
              </a:r>
            </a:p>
          </p:txBody>
        </p:sp>
        <p:pic>
          <p:nvPicPr>
            <p:cNvPr id="51" name="그림 5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0931B59-207F-CC82-249E-6B8759A5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863" y="5316129"/>
              <a:ext cx="269751" cy="291356"/>
            </a:xfrm>
            <a:prstGeom prst="rect">
              <a:avLst/>
            </a:prstGeom>
          </p:spPr>
        </p:pic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9285746A-4C42-41AC-4E6F-8B3ADB64536C}"/>
              </a:ext>
            </a:extLst>
          </p:cNvPr>
          <p:cNvGrpSpPr/>
          <p:nvPr/>
        </p:nvGrpSpPr>
        <p:grpSpPr>
          <a:xfrm>
            <a:off x="7926303" y="5553997"/>
            <a:ext cx="1402355" cy="316106"/>
            <a:chOff x="8682142" y="5311763"/>
            <a:chExt cx="1402355" cy="3161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9CE4AC-690A-AE39-4613-35FB503D8B62}"/>
                </a:ext>
              </a:extLst>
            </p:cNvPr>
            <p:cNvSpPr txBox="1"/>
            <p:nvPr/>
          </p:nvSpPr>
          <p:spPr>
            <a:xfrm>
              <a:off x="8831069" y="5320092"/>
              <a:ext cx="1253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도덕적 행위</a:t>
              </a:r>
            </a:p>
          </p:txBody>
        </p:sp>
        <p:pic>
          <p:nvPicPr>
            <p:cNvPr id="53" name="그림 5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BFFB2DE-7486-2AE0-85F9-D51016FDA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42" y="5311763"/>
              <a:ext cx="269751" cy="291356"/>
            </a:xfrm>
            <a:prstGeom prst="rect">
              <a:avLst/>
            </a:prstGeom>
          </p:spPr>
        </p:pic>
      </p:grpSp>
      <p:pic>
        <p:nvPicPr>
          <p:cNvPr id="43" name="그림 42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FEC8019F-8B39-03BA-7DCF-2BD0E534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69" y="3918462"/>
            <a:ext cx="3051771" cy="25001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E46AC75-307B-1F30-7005-912DCC438E04}"/>
              </a:ext>
            </a:extLst>
          </p:cNvPr>
          <p:cNvSpPr txBox="1"/>
          <p:nvPr/>
        </p:nvSpPr>
        <p:spPr>
          <a:xfrm>
            <a:off x="1788864" y="4645777"/>
            <a:ext cx="292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사회적 관점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AE5E487D-48B0-944A-9CB0-C71A699A82BA}"/>
              </a:ext>
            </a:extLst>
          </p:cNvPr>
          <p:cNvGrpSpPr/>
          <p:nvPr/>
        </p:nvGrpSpPr>
        <p:grpSpPr>
          <a:xfrm>
            <a:off x="2502284" y="5148947"/>
            <a:ext cx="1341742" cy="342290"/>
            <a:chOff x="2073760" y="5283694"/>
            <a:chExt cx="1341742" cy="34229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B16FAB7-44A8-55CF-1283-B296261FA25C}"/>
                </a:ext>
              </a:extLst>
            </p:cNvPr>
            <p:cNvSpPr txBox="1"/>
            <p:nvPr/>
          </p:nvSpPr>
          <p:spPr>
            <a:xfrm>
              <a:off x="2162074" y="5318207"/>
              <a:ext cx="1253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사회제도</a:t>
              </a:r>
            </a:p>
          </p:txBody>
        </p:sp>
        <p:pic>
          <p:nvPicPr>
            <p:cNvPr id="59" name="그림 5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37C7BE64-7591-C77C-7BFA-BAED8F73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0C03C8C-8479-C467-D910-23B762468F32}"/>
              </a:ext>
            </a:extLst>
          </p:cNvPr>
          <p:cNvSpPr txBox="1"/>
          <p:nvPr/>
        </p:nvSpPr>
        <p:spPr>
          <a:xfrm>
            <a:off x="2596100" y="5590395"/>
            <a:ext cx="1253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 구조</a:t>
            </a:r>
          </a:p>
        </p:txBody>
      </p:sp>
      <p:pic>
        <p:nvPicPr>
          <p:cNvPr id="61" name="그림 60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FB1FB077-E824-D410-F8D4-8552E0647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9" y="5578747"/>
            <a:ext cx="269751" cy="29135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인간</a:t>
            </a:r>
            <a:r>
              <a:rPr lang="en-US" altLang="ko-KR" sz="1600" b="1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600" b="1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</a:t>
            </a:r>
            <a:r>
              <a:rPr lang="en-US" altLang="ko-KR" sz="1600" b="1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600" b="1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환경을 바라보는 관점</a:t>
            </a:r>
          </a:p>
        </p:txBody>
      </p:sp>
    </p:spTree>
    <p:extLst>
      <p:ext uri="{BB962C8B-B14F-4D97-AF65-F5344CB8AC3E}">
        <p14:creationId xmlns:p14="http://schemas.microsoft.com/office/powerpoint/2010/main" val="258520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6993639" y="1908097"/>
            <a:ext cx="1349796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8" y="3454483"/>
            <a:ext cx="4274708" cy="277082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124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인간</a:t>
            </a:r>
            <a:r>
              <a:rPr lang="en-US" altLang="ko-KR" sz="24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, </a:t>
            </a:r>
            <a:r>
              <a:rPr lang="ko-KR" altLang="en-US" sz="24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사회</a:t>
            </a:r>
            <a:r>
              <a:rPr lang="en-US" altLang="ko-KR" sz="24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, </a:t>
            </a:r>
            <a:r>
              <a:rPr lang="ko-KR" altLang="en-US" sz="24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환경을 바라보기 위해 어떤 시각을 가져야 할까</a:t>
            </a:r>
            <a:r>
              <a:rPr lang="en-US" altLang="ko-KR" sz="24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? 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시간적 관점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6994912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사회적 관점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299364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공간적 관점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95EF9-5996-28AF-4257-B7EA86908B69}"/>
              </a:ext>
            </a:extLst>
          </p:cNvPr>
          <p:cNvSpPr txBox="1"/>
          <p:nvPr/>
        </p:nvSpPr>
        <p:spPr>
          <a:xfrm>
            <a:off x="8693381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윤리적 관점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935871" y="2485711"/>
            <a:ext cx="390043" cy="311700"/>
          </a:xfrm>
          <a:prstGeom prst="rect">
            <a:avLst/>
          </a:prstGeom>
        </p:spPr>
      </p:pic>
      <p:pic>
        <p:nvPicPr>
          <p:cNvPr id="25" name="그림 24" descr="블랙, 어둠이(가) 표시된 사진&#10;&#10;자동 생성된 설명">
            <a:extLst>
              <a:ext uri="{FF2B5EF4-FFF2-40B4-BE49-F238E27FC236}">
                <a16:creationId xmlns:a16="http://schemas.microsoft.com/office/drawing/2014/main" id="{FED56E0A-994E-97AA-3220-4B512ECD28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8374180" y="2485711"/>
            <a:ext cx="390043" cy="311700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A9DA4B7F-EDD6-74A6-4DB7-976E75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6705182" y="2485711"/>
            <a:ext cx="390043" cy="311700"/>
          </a:xfrm>
          <a:prstGeom prst="rect">
            <a:avLst/>
          </a:prstGeom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05CFEAFA-DC6E-6D6D-C13A-B9F07CE759AA}"/>
              </a:ext>
            </a:extLst>
          </p:cNvPr>
          <p:cNvGrpSpPr/>
          <p:nvPr/>
        </p:nvGrpSpPr>
        <p:grpSpPr>
          <a:xfrm>
            <a:off x="1812188" y="3454483"/>
            <a:ext cx="3422445" cy="2356846"/>
            <a:chOff x="1702488" y="3458228"/>
            <a:chExt cx="3422445" cy="2356846"/>
          </a:xfrm>
        </p:grpSpPr>
        <p:sp>
          <p:nvSpPr>
            <p:cNvPr id="48" name="사각형: 모서리가 접힌 도형 47">
              <a:extLst>
                <a:ext uri="{FF2B5EF4-FFF2-40B4-BE49-F238E27FC236}">
                  <a16:creationId xmlns:a16="http://schemas.microsoft.com/office/drawing/2014/main" id="{C816783B-D8C0-31F4-AE57-58424093EE41}"/>
                </a:ext>
              </a:extLst>
            </p:cNvPr>
            <p:cNvSpPr/>
            <p:nvPr/>
          </p:nvSpPr>
          <p:spPr>
            <a:xfrm>
              <a:off x="1702488" y="3458228"/>
              <a:ext cx="3422445" cy="2356846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rgbClr val="4592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E192C02D-65AE-83F2-F547-1F348ECD9D5C}"/>
                </a:ext>
              </a:extLst>
            </p:cNvPr>
            <p:cNvSpPr/>
            <p:nvPr/>
          </p:nvSpPr>
          <p:spPr>
            <a:xfrm>
              <a:off x="2693293" y="3626296"/>
              <a:ext cx="1440837" cy="4124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atinLnBrk="0">
                <a:lnSpc>
                  <a:spcPct val="130000"/>
                </a:lnSpc>
                <a:defRPr/>
              </a:pPr>
              <a:r>
                <a:rPr lang="ko-KR" altLang="en-US" sz="24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HY견고딕" panose="02030600000101010101" pitchFamily="18" charset="-127"/>
                  <a:ea typeface="HY견고딕" panose="02030600000101010101" pitchFamily="18" charset="-127"/>
                  <a:cs typeface="Pretendard" panose="02000503000000020004" pitchFamily="2" charset="-127"/>
                </a:rPr>
                <a:t>탐구 주제</a:t>
              </a:r>
              <a:endPara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endParaRPr>
            </a:p>
          </p:txBody>
        </p:sp>
        <p:pic>
          <p:nvPicPr>
            <p:cNvPr id="37" name="그래픽 36" descr="배지 윤곽선">
              <a:extLst>
                <a:ext uri="{FF2B5EF4-FFF2-40B4-BE49-F238E27FC236}">
                  <a16:creationId xmlns:a16="http://schemas.microsoft.com/office/drawing/2014/main" id="{48EBC956-BE0E-7EB0-A15D-E5139A71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30107" y="5102212"/>
              <a:ext cx="282780" cy="282780"/>
            </a:xfrm>
            <a:prstGeom prst="rect">
              <a:avLst/>
            </a:prstGeom>
          </p:spPr>
        </p:pic>
        <p:pic>
          <p:nvPicPr>
            <p:cNvPr id="39" name="그래픽 38" descr="배지 1 윤곽선">
              <a:extLst>
                <a:ext uri="{FF2B5EF4-FFF2-40B4-BE49-F238E27FC236}">
                  <a16:creationId xmlns:a16="http://schemas.microsoft.com/office/drawing/2014/main" id="{21F63601-FDC3-9B98-3D58-54BA5585B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30107" y="4189190"/>
              <a:ext cx="282780" cy="28278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89F5AF4-895F-5D8E-4A98-95C2CB0656C5}"/>
                </a:ext>
              </a:extLst>
            </p:cNvPr>
            <p:cNvSpPr txBox="1"/>
            <p:nvPr/>
          </p:nvSpPr>
          <p:spPr>
            <a:xfrm>
              <a:off x="2412887" y="4189190"/>
              <a:ext cx="2220551" cy="65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인간과 세상을 이해하기 위해 </a:t>
              </a:r>
              <a:endPara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다양한 관점의 특징을 파악하고</a:t>
              </a:r>
              <a:r>
                <a:rPr lang="en-US" altLang="ko-KR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,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통합적 관점의 중요성을 탐구한다</a:t>
              </a:r>
              <a:r>
                <a:rPr lang="en-US" altLang="ko-KR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. </a:t>
              </a: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583F5E-92AB-FC82-4C7E-D5FC743617F0}"/>
                </a:ext>
              </a:extLst>
            </p:cNvPr>
            <p:cNvSpPr txBox="1"/>
            <p:nvPr/>
          </p:nvSpPr>
          <p:spPr>
            <a:xfrm>
              <a:off x="2412887" y="5046397"/>
              <a:ext cx="2380092" cy="65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인간</a:t>
              </a:r>
              <a:r>
                <a:rPr lang="en-US" altLang="ko-KR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, </a:t>
              </a: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사회</a:t>
              </a:r>
              <a:r>
                <a:rPr lang="en-US" altLang="ko-KR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, </a:t>
              </a: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환경을 바라보는 </a:t>
              </a:r>
              <a:endPara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시간적</a:t>
              </a:r>
              <a:r>
                <a:rPr lang="en-US" altLang="ko-KR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, </a:t>
              </a: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공간적</a:t>
              </a:r>
              <a:r>
                <a:rPr lang="en-US" altLang="ko-KR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, </a:t>
              </a: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사회적</a:t>
              </a:r>
              <a:r>
                <a:rPr lang="en-US" altLang="ko-KR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, </a:t>
              </a: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윤리적 관점의 </a:t>
              </a:r>
              <a:endPara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의미와 특징을 설명할 수 있다</a:t>
              </a:r>
              <a:r>
                <a:rPr lang="en-US" altLang="ko-KR" sz="105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  <a:cs typeface="Pretendard" panose="02000503000000020004" pitchFamily="50" charset="-127"/>
                </a:rPr>
                <a:t>.</a:t>
              </a:r>
              <a:endPara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endParaRPr>
            </a:p>
          </p:txBody>
        </p:sp>
      </p:grpSp>
      <p:pic>
        <p:nvPicPr>
          <p:cNvPr id="42" name="그림 41">
            <a:extLst>
              <a:ext uri="{FF2B5EF4-FFF2-40B4-BE49-F238E27FC236}">
                <a16:creationId xmlns:a16="http://schemas.microsoft.com/office/drawing/2014/main" id="{AC5BE069-6E67-E5DF-9315-53AF4B622E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8" b="94104" l="3481" r="96252">
                        <a14:foregroundMark x1="18608" y1="35377" x2="12048" y2="37736"/>
                        <a14:foregroundMark x1="12048" y1="37736" x2="3882" y2="36085"/>
                        <a14:foregroundMark x1="3882" y1="36085" x2="10843" y2="33491"/>
                        <a14:foregroundMark x1="10843" y1="33491" x2="10308" y2="34670"/>
                        <a14:foregroundMark x1="53548" y1="18632" x2="59170" y2="16509"/>
                        <a14:foregroundMark x1="89826" y1="49764" x2="86747" y2="50472"/>
                        <a14:foregroundMark x1="77778" y1="90566" x2="84873" y2="90094"/>
                        <a14:foregroundMark x1="84873" y1="90094" x2="77376" y2="91038"/>
                        <a14:foregroundMark x1="92771" y1="82075" x2="87952" y2="91745"/>
                        <a14:foregroundMark x1="7631" y1="26651" x2="18340" y2="29481"/>
                        <a14:foregroundMark x1="18340" y1="29481" x2="19411" y2="31840"/>
                        <a14:foregroundMark x1="20348" y1="28538" x2="17671" y2="37500"/>
                        <a14:foregroundMark x1="15930" y1="38208" x2="22490" y2="32075"/>
                        <a14:foregroundMark x1="22490" y1="32075" x2="19679" y2="28774"/>
                        <a14:foregroundMark x1="56091" y1="10613" x2="45649" y2="16038"/>
                        <a14:foregroundMark x1="45649" y1="16038" x2="54618" y2="16038"/>
                        <a14:foregroundMark x1="54618" y1="16038" x2="50602" y2="6368"/>
                        <a14:foregroundMark x1="84873" y1="42689" x2="83534" y2="46226"/>
                        <a14:foregroundMark x1="87416" y1="43396" x2="80589" y2="47170"/>
                        <a14:foregroundMark x1="80589" y1="47170" x2="91700" y2="44811"/>
                        <a14:foregroundMark x1="91700" y1="44811" x2="84873" y2="37972"/>
                        <a14:foregroundMark x1="84873" y1="37972" x2="85274" y2="43160"/>
                        <a14:foregroundMark x1="85810" y1="50000" x2="78447" y2="49764"/>
                        <a14:foregroundMark x1="78447" y1="49764" x2="83400" y2="39623"/>
                        <a14:foregroundMark x1="80589" y1="48585" x2="82731" y2="37972"/>
                        <a14:foregroundMark x1="77510" y1="50708" x2="80857" y2="38208"/>
                        <a14:foregroundMark x1="80857" y1="38208" x2="81660" y2="37736"/>
                        <a14:foregroundMark x1="55556" y1="6604" x2="62249" y2="7547"/>
                        <a14:foregroundMark x1="62249" y1="7547" x2="58233" y2="19104"/>
                        <a14:foregroundMark x1="58233" y1="19104" x2="56225" y2="20047"/>
                        <a14:foregroundMark x1="21285" y1="78066" x2="10308" y2="78066"/>
                        <a14:foregroundMark x1="10308" y1="78066" x2="16734" y2="74292"/>
                        <a14:foregroundMark x1="16734" y1="74292" x2="9237" y2="78538"/>
                        <a14:foregroundMark x1="9237" y1="78538" x2="17001" y2="70519"/>
                        <a14:foregroundMark x1="17001" y1="70519" x2="16600" y2="74292"/>
                        <a14:foregroundMark x1="10174" y1="70047" x2="11245" y2="78538"/>
                        <a14:foregroundMark x1="12851" y1="69104" x2="20884" y2="71462"/>
                        <a14:foregroundMark x1="20884" y1="71462" x2="16867" y2="78302"/>
                        <a14:foregroundMark x1="15663" y1="68632" x2="6693" y2="71462"/>
                        <a14:foregroundMark x1="6693" y1="71462" x2="12450" y2="79953"/>
                        <a14:foregroundMark x1="12450" y1="79953" x2="13119" y2="79953"/>
                        <a14:foregroundMark x1="5622" y1="71226" x2="11647" y2="82547"/>
                        <a14:foregroundMark x1="81526" y1="83962" x2="71620" y2="89387"/>
                        <a14:foregroundMark x1="71620" y1="89387" x2="79786" y2="94104"/>
                        <a14:foregroundMark x1="79786" y1="94104" x2="84471" y2="84434"/>
                        <a14:foregroundMark x1="84471" y1="84434" x2="84203" y2="83962"/>
                        <a14:foregroundMark x1="95716" y1="42453" x2="95850" y2="47877"/>
                        <a14:foregroundMark x1="96252" y1="79009" x2="96252" y2="81132"/>
                        <a14:backgroundMark x1="3481" y1="91038" x2="23427" y2="91745"/>
                        <a14:backgroundMark x1="23427" y1="91745" x2="41767" y2="91038"/>
                        <a14:backgroundMark x1="41767" y1="91038" x2="59438" y2="91745"/>
                        <a14:backgroundMark x1="59438" y1="91745" x2="67336" y2="90802"/>
                        <a14:backgroundMark x1="67336" y1="90802" x2="68407" y2="90802"/>
                        <a14:backgroundMark x1="93842" y1="91038" x2="99063" y2="87736"/>
                        <a14:backgroundMark x1="25837" y1="83962" x2="35877" y2="83726"/>
                        <a14:backgroundMark x1="35877" y1="83726" x2="45248" y2="85377"/>
                        <a14:backgroundMark x1="45248" y1="85377" x2="49933" y2="834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9021" y="3526055"/>
            <a:ext cx="3825772" cy="217152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931152" y="5769147"/>
            <a:ext cx="347396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활동</a:t>
            </a: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 : ‘</a:t>
            </a: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초콜릿</a:t>
            </a: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’ </a:t>
            </a: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하면 생각나는 것들을 자유롭게 얘기하며</a:t>
            </a: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           </a:t>
            </a:r>
            <a:r>
              <a:rPr lang="ko-KR" altLang="en-US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다양한 관점에 대해 배워봅시다</a:t>
            </a:r>
            <a:r>
              <a:rPr lang="en-US" altLang="ko-KR" sz="1050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n-ea"/>
                <a:cs typeface="Pretendard" panose="02000503000000020004" pitchFamily="50" charset="-127"/>
              </a:rPr>
              <a:t>.</a:t>
            </a:r>
            <a:endParaRPr lang="ko-KR" altLang="en-US" sz="1050" spc="-150">
              <a:ln>
                <a:solidFill>
                  <a:schemeClr val="accent1">
                    <a:alpha val="0"/>
                  </a:schemeClr>
                </a:solidFill>
              </a:ln>
              <a:latin typeface="+mn-ea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8831BA12-4D2C-B0F2-D057-C4547ED61D0A}"/>
              </a:ext>
            </a:extLst>
          </p:cNvPr>
          <p:cNvGrpSpPr/>
          <p:nvPr/>
        </p:nvGrpSpPr>
        <p:grpSpPr>
          <a:xfrm>
            <a:off x="1235799" y="4212568"/>
            <a:ext cx="9967863" cy="1967731"/>
            <a:chOff x="1358062" y="4212568"/>
            <a:chExt cx="9967863" cy="1967731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1802B4C-8E66-F64C-F4B3-F200C9A6BF30}"/>
                </a:ext>
              </a:extLst>
            </p:cNvPr>
            <p:cNvSpPr/>
            <p:nvPr/>
          </p:nvSpPr>
          <p:spPr>
            <a:xfrm>
              <a:off x="1358062" y="4343280"/>
              <a:ext cx="9967863" cy="1837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53FAC46A-D1C2-C623-A585-D3D8E6F789A3}"/>
                </a:ext>
              </a:extLst>
            </p:cNvPr>
            <p:cNvSpPr/>
            <p:nvPr/>
          </p:nvSpPr>
          <p:spPr>
            <a:xfrm>
              <a:off x="1358062" y="4212568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의의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anose="020D0904000000000000" pitchFamily="50" charset="-127"/>
                <a:ea typeface="NanumGothicExtraBold" panose="020D0904000000000000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2" y="2743203"/>
            <a:ext cx="9967863" cy="1078080"/>
            <a:chOff x="1235799" y="2516101"/>
            <a:chExt cx="9967863" cy="1078080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9" y="2516101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의미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anose="020D0904000000000000" pitchFamily="50" charset="-127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3828692" y="1765428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309281" y="721929"/>
            <a:ext cx="281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시간적 관점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사회</a:t>
            </a:r>
            <a:r>
              <a:rPr lang="en-US" altLang="ko-KR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현상을 시대적 배경과 맥락을 중심으로 살펴보는 관점을 뜻한다</a:t>
            </a:r>
            <a:r>
              <a:rPr lang="en-US" altLang="ko-KR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ko-KR" altLang="en-US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51" y="714899"/>
            <a:ext cx="3236464" cy="860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B29E-F403-2C64-B3F1-AAF9CDCED88D}"/>
              </a:ext>
            </a:extLst>
          </p:cNvPr>
          <p:cNvSpPr txBox="1"/>
          <p:nvPr/>
        </p:nvSpPr>
        <p:spPr>
          <a:xfrm>
            <a:off x="1795501" y="4834869"/>
            <a:ext cx="936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과거의 사실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사건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제도나 가치 등을 통해 객관적이고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올바르게 바라볼 수 있도록 도와준다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86A72-9F39-5382-AD57-FA4C997CC519}"/>
              </a:ext>
            </a:extLst>
          </p:cNvPr>
          <p:cNvSpPr txBox="1"/>
          <p:nvPr/>
        </p:nvSpPr>
        <p:spPr>
          <a:xfrm>
            <a:off x="1795501" y="5464560"/>
            <a:ext cx="936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과거의 경험을 기반으로 하여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앞으로 우리 사회가 나아가야 할 방향을 짐작할 수 있게 해준다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9D68D9-AEC3-9B71-DEA6-3B4A7A9CD7B8}"/>
              </a:ext>
            </a:extLst>
          </p:cNvPr>
          <p:cNvSpPr txBox="1"/>
          <p:nvPr/>
        </p:nvSpPr>
        <p:spPr>
          <a:xfrm>
            <a:off x="2820635" y="3089830"/>
            <a:ext cx="820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현재 사회 현상에 영향을 미친 과거의 상황과 역사적 사실을 찾고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</a:p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현재와 관련지어 의미를 부여하는 것을 말한다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 </a:t>
            </a:r>
            <a:endParaRPr lang="ko-KR" altLang="en-US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13" name="그림 12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E6F80ED3-CD19-0890-C8DB-688F4ADAE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68" y="4834869"/>
            <a:ext cx="329135" cy="329135"/>
          </a:xfrm>
          <a:prstGeom prst="rect">
            <a:avLst/>
          </a:prstGeom>
        </p:spPr>
      </p:pic>
      <p:pic>
        <p:nvPicPr>
          <p:cNvPr id="15" name="그림 14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F396C21F-57A0-3EF0-CD7E-F98FD6F2D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68" y="5447288"/>
            <a:ext cx="329135" cy="32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8AB5BD8-B509-703A-EFB6-20FEE6A7E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6340443" y="551683"/>
            <a:ext cx="1662820" cy="238625"/>
          </a:xfrm>
          <a:prstGeom prst="rect">
            <a:avLst/>
          </a:prstGeom>
        </p:spPr>
      </p:pic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시간적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관점 사례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2371837-5362-CCAC-85DB-51C26314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12"/>
          <a:stretch/>
        </p:blipFill>
        <p:spPr>
          <a:xfrm>
            <a:off x="1041147" y="2595884"/>
            <a:ext cx="2663591" cy="322642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4384CBB-F579-2FCC-B1B0-6B5E9FB7C8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859" y="2595884"/>
            <a:ext cx="6706749" cy="27225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창문이 없는 영국 건물의 역사적 사례를 통해 시간적 관점의 특징을 알아봅시다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</a:t>
            </a:r>
            <a:endParaRPr lang="ko-KR" altLang="en-US" sz="1600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468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6468309A-0709-6BFB-0464-8BF9FE239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3371343" y="1742122"/>
            <a:ext cx="2205592" cy="484618"/>
          </a:xfrm>
          <a:prstGeom prst="rect">
            <a:avLst/>
          </a:prstGeom>
        </p:spPr>
      </p:pic>
      <p:pic>
        <p:nvPicPr>
          <p:cNvPr id="18" name="그림 17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077E2475-69A4-DD2D-E203-47DAFFDCE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6219730" y="1756055"/>
            <a:ext cx="2205592" cy="484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129908" y="1680984"/>
            <a:ext cx="8167818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사회 현상을 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“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왜 그 곳에서 발생했는가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?”, “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발생한 곳의 특성은 무엇인가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?”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등의 질문으로 살펴보는 관점을 뜻한다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.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 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831BA12-4D2C-B0F2-D057-C4547ED61D0A}"/>
              </a:ext>
            </a:extLst>
          </p:cNvPr>
          <p:cNvGrpSpPr/>
          <p:nvPr/>
        </p:nvGrpSpPr>
        <p:grpSpPr>
          <a:xfrm>
            <a:off x="1235799" y="4748940"/>
            <a:ext cx="9967863" cy="1431358"/>
            <a:chOff x="1358062" y="4112640"/>
            <a:chExt cx="9967863" cy="2067659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1802B4C-8E66-F64C-F4B3-F200C9A6BF30}"/>
                </a:ext>
              </a:extLst>
            </p:cNvPr>
            <p:cNvSpPr/>
            <p:nvPr/>
          </p:nvSpPr>
          <p:spPr>
            <a:xfrm>
              <a:off x="1358062" y="4343280"/>
              <a:ext cx="9967863" cy="1837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53FAC46A-D1C2-C623-A585-D3D8E6F789A3}"/>
                </a:ext>
              </a:extLst>
            </p:cNvPr>
            <p:cNvSpPr/>
            <p:nvPr/>
          </p:nvSpPr>
          <p:spPr>
            <a:xfrm>
              <a:off x="1358062" y="4112640"/>
              <a:ext cx="1403370" cy="614353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anumGothicExtraBold" panose="020D0904000000000000" pitchFamily="50" charset="-127"/>
                  <a:ea typeface="NanumGothicExtraBold" panose="020D0904000000000000" pitchFamily="50" charset="-127"/>
                  <a:cs typeface="+mn-cs"/>
                </a:rPr>
                <a:t>의의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endParaRPr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5018DE25-31D4-5830-9F03-A3F55A8968E4}"/>
              </a:ext>
            </a:extLst>
          </p:cNvPr>
          <p:cNvSpPr/>
          <p:nvPr/>
        </p:nvSpPr>
        <p:spPr>
          <a:xfrm>
            <a:off x="1235799" y="2804105"/>
            <a:ext cx="9967863" cy="1230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35799" y="2575427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의미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309281" y="721929"/>
            <a:ext cx="281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공간적 관점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2" y="1723803"/>
            <a:ext cx="866906" cy="436054"/>
          </a:xfrm>
          <a:prstGeom prst="rect">
            <a:avLst/>
          </a:prstGeom>
        </p:spPr>
      </p:pic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81" y="712558"/>
            <a:ext cx="3236464" cy="860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B29E-F403-2C64-B3F1-AAF9CDCED88D}"/>
              </a:ext>
            </a:extLst>
          </p:cNvPr>
          <p:cNvSpPr txBox="1"/>
          <p:nvPr/>
        </p:nvSpPr>
        <p:spPr>
          <a:xfrm>
            <a:off x="2066417" y="5333895"/>
            <a:ext cx="9365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인간 생활과 사회 현상에 영향을 미치는 자연환경과 인문환경의 영향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인간과 사회 그리고 </a:t>
            </a: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자연이 상호 작용하는 방식 등을 파악하는 데 도움을 준다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9D68D9-AEC3-9B71-DEA6-3B4A7A9CD7B8}"/>
              </a:ext>
            </a:extLst>
          </p:cNvPr>
          <p:cNvSpPr txBox="1"/>
          <p:nvPr/>
        </p:nvSpPr>
        <p:spPr>
          <a:xfrm>
            <a:off x="2751863" y="2952017"/>
            <a:ext cx="820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사회 현상을 위치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장소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지역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이동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분포 유형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지역 간 네트워크 등</a:t>
            </a: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공간적 맥락에서 살펴보는 것을 말한다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.</a:t>
            </a: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6F74F-DC10-B087-587D-1AB15421C321}"/>
              </a:ext>
            </a:extLst>
          </p:cNvPr>
          <p:cNvSpPr txBox="1"/>
          <p:nvPr/>
        </p:nvSpPr>
        <p:spPr>
          <a:xfrm>
            <a:off x="3795889" y="3657034"/>
            <a:ext cx="5230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자연환경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인문환경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지역성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사람</a:t>
            </a:r>
            <a:r>
              <a:rPr lang="en-US" altLang="ko-KR" sz="1400">
                <a:solidFill>
                  <a:srgbClr val="4592F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 ∙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물자</a:t>
            </a:r>
            <a:r>
              <a:rPr lang="en-US" altLang="ko-KR" sz="1400">
                <a:solidFill>
                  <a:srgbClr val="4592F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 ∙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정보의 이동</a:t>
            </a:r>
          </a:p>
        </p:txBody>
      </p:sp>
      <p:pic>
        <p:nvPicPr>
          <p:cNvPr id="23" name="그림 22" descr="원이(가) 표시된 사진&#10;&#10;자동 생성된 설명">
            <a:extLst>
              <a:ext uri="{FF2B5EF4-FFF2-40B4-BE49-F238E27FC236}">
                <a16:creationId xmlns:a16="http://schemas.microsoft.com/office/drawing/2014/main" id="{D0BB1AE1-0C0C-4BB6-80EA-E751B8480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89" y="3656129"/>
            <a:ext cx="199383" cy="2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6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공간적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관점 사례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7483"/>
            <a:ext cx="6346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시에스타 사례를 통해 공간적 관점의 특징에 대해 알아봅시다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</a:t>
            </a:r>
            <a:endParaRPr lang="ko-KR" altLang="en-US" sz="1600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25" name="그림 24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386413B9-A7DE-B1CE-95BB-D14F04E734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344" b="47934" l="13121" r="43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2" t="43895" r="52142" b="51617"/>
          <a:stretch/>
        </p:blipFill>
        <p:spPr>
          <a:xfrm>
            <a:off x="4160068" y="662469"/>
            <a:ext cx="2218099" cy="307818"/>
          </a:xfrm>
          <a:prstGeom prst="rect">
            <a:avLst/>
          </a:prstGeom>
        </p:spPr>
      </p:pic>
      <p:sp>
        <p:nvSpPr>
          <p:cNvPr id="4" name="사각형: 모서리가 접힌 도형 3">
            <a:extLst>
              <a:ext uri="{FF2B5EF4-FFF2-40B4-BE49-F238E27FC236}">
                <a16:creationId xmlns:a16="http://schemas.microsoft.com/office/drawing/2014/main" id="{EAE3A869-DE00-FAF6-553B-900FF7026011}"/>
              </a:ext>
            </a:extLst>
          </p:cNvPr>
          <p:cNvSpPr/>
          <p:nvPr/>
        </p:nvSpPr>
        <p:spPr>
          <a:xfrm>
            <a:off x="4707799" y="2270967"/>
            <a:ext cx="5902861" cy="3559982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87F0F69-FB55-C1D4-D875-D46ABC786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101" y="2563884"/>
            <a:ext cx="4879851" cy="297414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6E70700-2ADF-9050-F66D-7C53A8091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274" y="2670863"/>
            <a:ext cx="3343874" cy="2263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6E0D5D6-43BC-618D-7DE1-12E55BBC53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4735" y="4992610"/>
            <a:ext cx="2589356" cy="471394"/>
          </a:xfrm>
          <a:prstGeom prst="rect">
            <a:avLst/>
          </a:prstGeom>
        </p:spPr>
      </p:pic>
      <p:pic>
        <p:nvPicPr>
          <p:cNvPr id="7" name="그림 6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6881EA50-7B26-49F6-D39A-FBD86725ED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8265632" y="3515747"/>
            <a:ext cx="721630" cy="510416"/>
          </a:xfrm>
          <a:prstGeom prst="rect">
            <a:avLst/>
          </a:prstGeom>
        </p:spPr>
      </p:pic>
      <p:pic>
        <p:nvPicPr>
          <p:cNvPr id="21" name="그림 20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C86FF0E8-16EB-C620-7448-98D3039470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00" b="48100" l="55012" r="86993">
                        <a14:foregroundMark x1="55370" y1="47500" x2="55370" y2="47500"/>
                        <a14:foregroundMark x1="56325" y1="47400" x2="56325" y2="47400"/>
                        <a14:foregroundMark x1="58473" y1="47200" x2="58473" y2="47200"/>
                        <a14:foregroundMark x1="55012" y1="47900" x2="65155" y2="46300"/>
                        <a14:foregroundMark x1="65155" y1="46300" x2="83532" y2="47200"/>
                        <a14:foregroundMark x1="86277" y1="46300" x2="84248" y2="47100"/>
                        <a14:foregroundMark x1="86993" y1="46600" x2="86038" y2="47800"/>
                        <a14:foregroundMark x1="86635" y1="46700" x2="84845" y2="47100"/>
                        <a14:foregroundMark x1="86993" y1="46400" x2="86516" y2="46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4" t="44480" r="11264" b="51480"/>
          <a:stretch/>
        </p:blipFill>
        <p:spPr>
          <a:xfrm>
            <a:off x="5956192" y="3727233"/>
            <a:ext cx="2114789" cy="277069"/>
          </a:xfrm>
          <a:prstGeom prst="rect">
            <a:avLst/>
          </a:prstGeom>
        </p:spPr>
      </p:pic>
      <p:pic>
        <p:nvPicPr>
          <p:cNvPr id="28" name="그림 27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E22FAC13-532E-06A6-EFBC-87724D0BF6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5407101" y="3786803"/>
            <a:ext cx="721630" cy="510416"/>
          </a:xfrm>
          <a:prstGeom prst="rect">
            <a:avLst/>
          </a:prstGeom>
        </p:spPr>
      </p:pic>
      <p:pic>
        <p:nvPicPr>
          <p:cNvPr id="29" name="그림 28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2E35DF50-09BC-E5F0-5B55-3678152F92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7176211" y="3770955"/>
            <a:ext cx="721630" cy="510416"/>
          </a:xfrm>
          <a:prstGeom prst="rect">
            <a:avLst/>
          </a:prstGeom>
        </p:spPr>
      </p:pic>
      <p:pic>
        <p:nvPicPr>
          <p:cNvPr id="30" name="그림 29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09E8CA8B-9742-EDCA-E730-B6817EE440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9418247" y="4050957"/>
            <a:ext cx="721630" cy="5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077E2475-69A4-DD2D-E203-47DAFFDCE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5798046" y="1876766"/>
            <a:ext cx="2646119" cy="484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129908" y="1770871"/>
            <a:ext cx="9389198" cy="38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특정한 사회 현상이 나타나게 된 배경을 사회 구조나 사회제도 등에서 이해하는 관점을 말한다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. </a:t>
            </a: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831BA12-4D2C-B0F2-D057-C4547ED61D0A}"/>
              </a:ext>
            </a:extLst>
          </p:cNvPr>
          <p:cNvGrpSpPr/>
          <p:nvPr/>
        </p:nvGrpSpPr>
        <p:grpSpPr>
          <a:xfrm>
            <a:off x="1235799" y="4748940"/>
            <a:ext cx="9967863" cy="1431358"/>
            <a:chOff x="1358062" y="4112640"/>
            <a:chExt cx="9967863" cy="2067659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1802B4C-8E66-F64C-F4B3-F200C9A6BF30}"/>
                </a:ext>
              </a:extLst>
            </p:cNvPr>
            <p:cNvSpPr/>
            <p:nvPr/>
          </p:nvSpPr>
          <p:spPr>
            <a:xfrm>
              <a:off x="1358062" y="4343280"/>
              <a:ext cx="9967863" cy="1837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53FAC46A-D1C2-C623-A585-D3D8E6F789A3}"/>
                </a:ext>
              </a:extLst>
            </p:cNvPr>
            <p:cNvSpPr/>
            <p:nvPr/>
          </p:nvSpPr>
          <p:spPr>
            <a:xfrm>
              <a:off x="1358062" y="4112640"/>
              <a:ext cx="1403370" cy="614353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anumGothicExtraBold" panose="020D0904000000000000" pitchFamily="50" charset="-127"/>
                  <a:ea typeface="NanumGothicExtraBold" panose="020D0904000000000000" pitchFamily="50" charset="-127"/>
                  <a:cs typeface="+mn-cs"/>
                </a:rPr>
                <a:t>의의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endParaRPr>
            </a:p>
          </p:txBody>
        </p: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5018DE25-31D4-5830-9F03-A3F55A8968E4}"/>
              </a:ext>
            </a:extLst>
          </p:cNvPr>
          <p:cNvSpPr/>
          <p:nvPr/>
        </p:nvSpPr>
        <p:spPr>
          <a:xfrm>
            <a:off x="1235799" y="2804105"/>
            <a:ext cx="9967863" cy="1230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35799" y="2575427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의미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309281" y="721929"/>
            <a:ext cx="281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사회적 관점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2" y="1723803"/>
            <a:ext cx="866906" cy="436054"/>
          </a:xfrm>
          <a:prstGeom prst="rect">
            <a:avLst/>
          </a:prstGeom>
        </p:spPr>
      </p:pic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81" y="767941"/>
            <a:ext cx="3236464" cy="860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B29E-F403-2C64-B3F1-AAF9CDCED88D}"/>
              </a:ext>
            </a:extLst>
          </p:cNvPr>
          <p:cNvSpPr txBox="1"/>
          <p:nvPr/>
        </p:nvSpPr>
        <p:spPr>
          <a:xfrm>
            <a:off x="2639169" y="5191545"/>
            <a:ext cx="7982813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어떤 사회 문제를 사회 구조와 경제적 측면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개인과 사회에 미치는 영향 등을 </a:t>
            </a: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종합적으로 고려하여 분석하고 대안을 마련하는데 도움을 준다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9D68D9-AEC3-9B71-DEA6-3B4A7A9CD7B8}"/>
              </a:ext>
            </a:extLst>
          </p:cNvPr>
          <p:cNvSpPr txBox="1"/>
          <p:nvPr/>
        </p:nvSpPr>
        <p:spPr>
          <a:xfrm>
            <a:off x="2751863" y="2952017"/>
            <a:ext cx="820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사회 구조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정치적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경제적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문화적 측면에서 개인이나 집단의 행위에 영향을 미치는 요인을 분석하고 예측한다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.</a:t>
            </a: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6F74F-DC10-B087-587D-1AB15421C321}"/>
              </a:ext>
            </a:extLst>
          </p:cNvPr>
          <p:cNvSpPr txBox="1"/>
          <p:nvPr/>
        </p:nvSpPr>
        <p:spPr>
          <a:xfrm>
            <a:off x="2904879" y="3675876"/>
            <a:ext cx="7451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normalizeH="0" baseline="0" noProof="0"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Ex. ‘</a:t>
            </a:r>
            <a:r>
              <a:rPr kumimoji="0" lang="ko-KR" altLang="en-US" sz="1200" b="1" i="0" u="none" strike="noStrike" kern="1200" cap="none" normalizeH="0" baseline="0" noProof="0"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청소년들의 은어 사용</a:t>
            </a:r>
            <a:r>
              <a:rPr kumimoji="0" lang="en-US" altLang="ko-KR" sz="1200" b="1" i="0" u="none" strike="noStrike" kern="1200" cap="none" normalizeH="0" baseline="0" noProof="0"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‘ ( </a:t>
            </a:r>
            <a:r>
              <a:rPr kumimoji="0" lang="ko-KR" altLang="en-US" sz="1200" b="1" i="0" u="none" strike="noStrike" kern="1200" cap="none" normalizeH="0" baseline="0" noProof="0"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사회 현상</a:t>
            </a:r>
            <a:r>
              <a:rPr kumimoji="0" lang="en-US" altLang="ko-KR" sz="1200" b="1" i="0" u="none" strike="noStrike" kern="1200" cap="none" normalizeH="0" baseline="0" noProof="0"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) &gt;&gt; ‘</a:t>
            </a:r>
            <a:r>
              <a:rPr kumimoji="0" lang="ko-KR" altLang="en-US" sz="1200" b="1" i="0" u="none" strike="noStrike" kern="1200" cap="none" normalizeH="0" baseline="0" noProof="0"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사회 제도나 관계로부터 일시적인 탈피와 해방감</a:t>
            </a:r>
            <a:r>
              <a:rPr kumimoji="0" lang="en-US" altLang="ko-KR" sz="1200" b="1" i="0" u="none" strike="noStrike" kern="1200" cap="none" normalizeH="0" baseline="0" noProof="0"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’ </a:t>
            </a:r>
            <a:r>
              <a:rPr kumimoji="0" lang="ko-KR" altLang="en-US" sz="1200" b="1" i="0" u="none" strike="noStrike" kern="1200" cap="none" normalizeH="0" baseline="0" noProof="0"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으로 분석 </a:t>
            </a:r>
          </a:p>
        </p:txBody>
      </p:sp>
      <p:pic>
        <p:nvPicPr>
          <p:cNvPr id="23" name="그림 22" descr="원이(가) 표시된 사진&#10;&#10;자동 생성된 설명">
            <a:extLst>
              <a:ext uri="{FF2B5EF4-FFF2-40B4-BE49-F238E27FC236}">
                <a16:creationId xmlns:a16="http://schemas.microsoft.com/office/drawing/2014/main" id="{D0BB1AE1-0C0C-4BB6-80EA-E751B8480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97" y="3664689"/>
            <a:ext cx="199383" cy="2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52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341411-DF48-E7DB-4AD3-D5F737A2C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" t="23096" r="2209" b="27800"/>
          <a:stretch/>
        </p:blipFill>
        <p:spPr>
          <a:xfrm>
            <a:off x="6371192" y="529965"/>
            <a:ext cx="1841497" cy="265782"/>
          </a:xfrm>
          <a:prstGeom prst="rect">
            <a:avLst/>
          </a:prstGeom>
        </p:spPr>
      </p:pic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사회적</a:t>
            </a:r>
            <a:r>
              <a:rPr lang="en-US" altLang="ko-KR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관점 사례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492966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87362" y="493579"/>
            <a:ext cx="751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서머 타임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(Summer Time) 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제도 사례를 통해 사회적 관점의 특징에 대해 알아봅시다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.</a:t>
            </a:r>
            <a:endParaRPr lang="ko-KR" altLang="en-US" sz="1600"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4DC3184-4652-44FE-722D-23779ABAA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627" y="2137534"/>
            <a:ext cx="3126160" cy="353573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4714187-EFB4-23C7-C42C-4AFCA1726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787" y="2553892"/>
            <a:ext cx="6451529" cy="2443621"/>
          </a:xfrm>
          <a:prstGeom prst="rect">
            <a:avLst/>
          </a:prstGeom>
        </p:spPr>
      </p:pic>
      <p:pic>
        <p:nvPicPr>
          <p:cNvPr id="21" name="그림 20" descr="그린, 디자인이(가) 표시된 사진&#10;&#10;자동 생성된 설명">
            <a:extLst>
              <a:ext uri="{FF2B5EF4-FFF2-40B4-BE49-F238E27FC236}">
                <a16:creationId xmlns:a16="http://schemas.microsoft.com/office/drawing/2014/main" id="{E5D58086-DF80-78D8-577A-BC2D6087A2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41" y="4320253"/>
            <a:ext cx="1072896" cy="408432"/>
          </a:xfrm>
          <a:prstGeom prst="rect">
            <a:avLst/>
          </a:prstGeom>
        </p:spPr>
      </p:pic>
      <p:pic>
        <p:nvPicPr>
          <p:cNvPr id="22" name="그림 21" descr="그린, 디자인이(가) 표시된 사진&#10;&#10;자동 생성된 설명">
            <a:extLst>
              <a:ext uri="{FF2B5EF4-FFF2-40B4-BE49-F238E27FC236}">
                <a16:creationId xmlns:a16="http://schemas.microsoft.com/office/drawing/2014/main" id="{589A0CB2-F9BB-EE8F-728F-534A9AB26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65" y="4320253"/>
            <a:ext cx="1072896" cy="408432"/>
          </a:xfrm>
          <a:prstGeom prst="rect">
            <a:avLst/>
          </a:prstGeom>
        </p:spPr>
      </p:pic>
      <p:pic>
        <p:nvPicPr>
          <p:cNvPr id="23" name="그림 22" descr="그린, 디자인이(가) 표시된 사진&#10;&#10;자동 생성된 설명">
            <a:extLst>
              <a:ext uri="{FF2B5EF4-FFF2-40B4-BE49-F238E27FC236}">
                <a16:creationId xmlns:a16="http://schemas.microsoft.com/office/drawing/2014/main" id="{53374F7F-7C9A-7DA8-DFC4-D3DE56D974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00" y="4642678"/>
            <a:ext cx="1378616" cy="408432"/>
          </a:xfrm>
          <a:prstGeom prst="rect">
            <a:avLst/>
          </a:prstGeom>
        </p:spPr>
      </p:pic>
      <p:pic>
        <p:nvPicPr>
          <p:cNvPr id="28" name="그림 27" descr="원, 다채로움, 그래픽이(가) 표시된 사진&#10;&#10;자동 생성된 설명">
            <a:extLst>
              <a:ext uri="{FF2B5EF4-FFF2-40B4-BE49-F238E27FC236}">
                <a16:creationId xmlns:a16="http://schemas.microsoft.com/office/drawing/2014/main" id="{A1DE9183-3717-735F-91D3-D9B6335561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80" y="2486096"/>
            <a:ext cx="921557" cy="87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F8F8765-FB9D-FFBC-956F-9594BE8AC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59" b="29395"/>
          <a:stretch/>
        </p:blipFill>
        <p:spPr>
          <a:xfrm>
            <a:off x="6219729" y="1863140"/>
            <a:ext cx="3630441" cy="238625"/>
          </a:xfrm>
          <a:prstGeom prst="rect">
            <a:avLst/>
          </a:prstGeom>
        </p:spPr>
      </p:pic>
      <p:pic>
        <p:nvPicPr>
          <p:cNvPr id="18" name="그림 17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077E2475-69A4-DD2D-E203-47DAFFDCE8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3385080" y="1880317"/>
            <a:ext cx="2710920" cy="484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129908" y="1770871"/>
            <a:ext cx="9389198" cy="38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인간의 행위를 도덕적 기준에서 탐색하고 바람직한 삶의 모습을 살펴보는 관점을 말한다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. </a:t>
            </a: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C1802B4C-8E66-F64C-F4B3-F200C9A6BF30}"/>
              </a:ext>
            </a:extLst>
          </p:cNvPr>
          <p:cNvSpPr/>
          <p:nvPr/>
        </p:nvSpPr>
        <p:spPr>
          <a:xfrm>
            <a:off x="1235798" y="4711851"/>
            <a:ext cx="9967863" cy="15259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53FAC46A-D1C2-C623-A585-D3D8E6F789A3}"/>
              </a:ext>
            </a:extLst>
          </p:cNvPr>
          <p:cNvSpPr/>
          <p:nvPr/>
        </p:nvSpPr>
        <p:spPr>
          <a:xfrm>
            <a:off x="1235799" y="4473799"/>
            <a:ext cx="1403370" cy="476104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의의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018DE25-31D4-5830-9F03-A3F55A8968E4}"/>
              </a:ext>
            </a:extLst>
          </p:cNvPr>
          <p:cNvSpPr/>
          <p:nvPr/>
        </p:nvSpPr>
        <p:spPr>
          <a:xfrm>
            <a:off x="1235799" y="2804105"/>
            <a:ext cx="9967863" cy="1230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35799" y="2575427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의미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309281" y="721929"/>
            <a:ext cx="281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윤리</a:t>
            </a:r>
            <a:r>
              <a:rPr kumimoji="0" lang="ko-KR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적 관점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2" y="1723803"/>
            <a:ext cx="866906" cy="436054"/>
          </a:xfrm>
          <a:prstGeom prst="rect">
            <a:avLst/>
          </a:prstGeom>
        </p:spPr>
      </p:pic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81" y="659805"/>
            <a:ext cx="3236464" cy="860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B29E-F403-2C64-B3F1-AAF9CDCED88D}"/>
              </a:ext>
            </a:extLst>
          </p:cNvPr>
          <p:cNvSpPr txBox="1"/>
          <p:nvPr/>
        </p:nvSpPr>
        <p:spPr>
          <a:xfrm>
            <a:off x="2862625" y="5044234"/>
            <a:ext cx="7982813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인간 존엄성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자유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평등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인권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평화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정의 등 우리가 추구해야 할 보편적 가치를 기준으로 다양하고 복잡한 사회 문제의 바람직한 해결책을 찾는 데 도움을 준다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9D68D9-AEC3-9B71-DEA6-3B4A7A9CD7B8}"/>
              </a:ext>
            </a:extLst>
          </p:cNvPr>
          <p:cNvSpPr txBox="1"/>
          <p:nvPr/>
        </p:nvSpPr>
        <p:spPr>
          <a:xfrm>
            <a:off x="2751863" y="2952017"/>
            <a:ext cx="820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개인 및 공동체의 행위를 옳고 그름으로 판</a:t>
            </a:r>
            <a:r>
              <a:rPr lang="ko-KR" altLang="en-US">
                <a:solidFill>
                  <a:prstClr val="black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단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함으로써 어떤 행위가 도덕적 행위인지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사회 구조나 제도가 바람직한 가치와 규범을 지향하는지 살펴보는 관점이다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anumGothicExtraBold" panose="020D0904000000000000" pitchFamily="50" charset="-127"/>
                <a:ea typeface="NanumGothicExtraBold" panose="020D0904000000000000" pitchFamily="50" charset="-127"/>
                <a:cs typeface="+mn-cs"/>
              </a:rPr>
              <a:t>.</a:t>
            </a: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numGothicExtraBold" panose="020D0904000000000000" pitchFamily="50" charset="-127"/>
              <a:ea typeface="NanumGothicExtraBold" panose="020D0904000000000000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6F74F-DC10-B087-587D-1AB15421C321}"/>
              </a:ext>
            </a:extLst>
          </p:cNvPr>
          <p:cNvSpPr txBox="1"/>
          <p:nvPr/>
        </p:nvSpPr>
        <p:spPr>
          <a:xfrm>
            <a:off x="3185697" y="3688526"/>
            <a:ext cx="633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규범</a:t>
            </a: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: </a:t>
            </a:r>
            <a:r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인간이 행동하거나 판단할 때 마땅히 따르고 지켜야 할 가치 판단의 기준을 말한다</a:t>
            </a:r>
            <a:r>
              <a:rPr kumimoji="0" lang="en-US" altLang="ko-KR" sz="12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.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rgbClr val="4592FA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  <a:cs typeface="Pretendard" panose="02000503000000020004" pitchFamily="50" charset="-127"/>
            </a:endParaRPr>
          </a:p>
        </p:txBody>
      </p:sp>
      <p:pic>
        <p:nvPicPr>
          <p:cNvPr id="23" name="그림 22" descr="원이(가) 표시된 사진&#10;&#10;자동 생성된 설명">
            <a:extLst>
              <a:ext uri="{FF2B5EF4-FFF2-40B4-BE49-F238E27FC236}">
                <a16:creationId xmlns:a16="http://schemas.microsoft.com/office/drawing/2014/main" id="{D0BB1AE1-0C0C-4BB6-80EA-E751B8480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97" y="3664689"/>
            <a:ext cx="199383" cy="299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D62D3B-5097-B747-48AB-6B9B89A395AA}"/>
              </a:ext>
            </a:extLst>
          </p:cNvPr>
          <p:cNvSpPr txBox="1"/>
          <p:nvPr/>
        </p:nvSpPr>
        <p:spPr>
          <a:xfrm>
            <a:off x="3624404" y="5852313"/>
            <a:ext cx="4943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>
                <a:solidFill>
                  <a:srgbClr val="4592F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-&gt; </a:t>
            </a:r>
            <a:r>
              <a:rPr lang="ko-KR" altLang="en-US" sz="1400">
                <a:solidFill>
                  <a:srgbClr val="4592FA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Pretendard" panose="02000503000000020004" pitchFamily="50" charset="-127"/>
              </a:rPr>
              <a:t>바람직한 사회의 방향성 설정에 도움</a:t>
            </a:r>
          </a:p>
        </p:txBody>
      </p:sp>
      <p:pic>
        <p:nvPicPr>
          <p:cNvPr id="26" name="그림 25" descr="폰트, 텍스트, 도표, 카민이(가) 표시된 사진&#10;&#10;자동 생성된 설명">
            <a:extLst>
              <a:ext uri="{FF2B5EF4-FFF2-40B4-BE49-F238E27FC236}">
                <a16:creationId xmlns:a16="http://schemas.microsoft.com/office/drawing/2014/main" id="{4DDFE9DE-F70D-1F43-8E65-8A0370E7B3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547" b="77984" l="41100" r="93500">
                        <a14:foregroundMark x1="44400" y1="75309" x2="44400" y2="75309"/>
                        <a14:foregroundMark x1="41100" y1="75823" x2="41100" y2="75823"/>
                        <a14:foregroundMark x1="92000" y1="69959" x2="90800" y2="72222"/>
                        <a14:foregroundMark x1="93500" y1="71708" x2="92000" y2="72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68706" r="4173" b="20738"/>
          <a:stretch/>
        </p:blipFill>
        <p:spPr>
          <a:xfrm>
            <a:off x="9299547" y="3060264"/>
            <a:ext cx="1656654" cy="339491"/>
          </a:xfrm>
          <a:prstGeom prst="rect">
            <a:avLst/>
          </a:prstGeom>
        </p:spPr>
      </p:pic>
      <p:pic>
        <p:nvPicPr>
          <p:cNvPr id="27" name="그림 26" descr="폰트, 텍스트, 도표, 카민이(가) 표시된 사진&#10;&#10;자동 생성된 설명">
            <a:extLst>
              <a:ext uri="{FF2B5EF4-FFF2-40B4-BE49-F238E27FC236}">
                <a16:creationId xmlns:a16="http://schemas.microsoft.com/office/drawing/2014/main" id="{2E84C091-19D7-CBE5-DECF-D6B64CDDEE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547" b="77984" l="41100" r="93500">
                        <a14:foregroundMark x1="44400" y1="75309" x2="44400" y2="75309"/>
                        <a14:foregroundMark x1="41100" y1="75823" x2="41100" y2="75823"/>
                        <a14:foregroundMark x1="92000" y1="69959" x2="90800" y2="72222"/>
                        <a14:foregroundMark x1="93500" y1="71708" x2="92000" y2="72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68706" r="4173" b="20738"/>
          <a:stretch/>
        </p:blipFill>
        <p:spPr>
          <a:xfrm>
            <a:off x="9188784" y="5236446"/>
            <a:ext cx="1656654" cy="3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3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496</Words>
  <Application>Microsoft Office PowerPoint</Application>
  <PresentationFormat>와이드스크린</PresentationFormat>
  <Paragraphs>72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11</vt:i4>
      </vt:variant>
    </vt:vector>
  </HeadingPairs>
  <TitlesOfParts>
    <vt:vector size="22" baseType="lpstr">
      <vt:lpstr>HY견고딕</vt:lpstr>
      <vt:lpstr>나눔스퀘어 ExtraBold</vt:lpstr>
      <vt:lpstr>NanumGothicExtraBold</vt:lpstr>
      <vt:lpstr>Arial</vt:lpstr>
      <vt:lpstr>나눔고딕 ExtraBold</vt:lpstr>
      <vt:lpstr>나눔고딕</vt:lpstr>
      <vt:lpstr>나눔스퀘어 Bold</vt:lpstr>
      <vt:lpstr>나눔스퀘어_ac ExtraBold</vt:lpstr>
      <vt:lpstr>맑은 고딕</vt:lpstr>
      <vt:lpstr>Office 테마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미경 김</cp:lastModifiedBy>
  <cp:revision>23</cp:revision>
  <dcterms:created xsi:type="dcterms:W3CDTF">2024-07-30T05:05:06Z</dcterms:created>
  <dcterms:modified xsi:type="dcterms:W3CDTF">2024-08-13T07:01:35Z</dcterms:modified>
</cp:coreProperties>
</file>