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60" r:id="rId6"/>
    <p:sldId id="259" r:id="rId7"/>
    <p:sldId id="288" r:id="rId8"/>
    <p:sldId id="289" r:id="rId9"/>
    <p:sldId id="284" r:id="rId10"/>
    <p:sldId id="292" r:id="rId11"/>
    <p:sldId id="291" r:id="rId12"/>
  </p:sldIdLst>
  <p:sldSz cx="12192000" cy="6858000"/>
  <p:notesSz cx="6858000" cy="9144000"/>
  <p:embeddedFontLst>
    <p:embeddedFont>
      <p:font typeface="나눔스퀘어라운드 ExtraBold" panose="020B0600000101010101" pitchFamily="50" charset="-127"/>
      <p:bold r:id="rId13"/>
    </p:embeddedFont>
    <p:embeddedFont>
      <p:font typeface="Arial Black" panose="020B0A04020102020204" pitchFamily="34" charset="0"/>
      <p:bold r:id="rId14"/>
    </p:embeddedFont>
    <p:embeddedFont>
      <p:font typeface="HY신명조" panose="02030600000101010101" pitchFamily="18" charset="-127"/>
      <p:regular r:id="rId15"/>
    </p:embeddedFont>
    <p:embeddedFont>
      <p:font typeface="함초롬바탕" panose="02030604000101010101" pitchFamily="18" charset="-127"/>
      <p:regular r:id="rId16"/>
      <p:bold r:id="rId17"/>
    </p:embeddedFont>
    <p:embeddedFont>
      <p:font typeface="맑은 고딕" panose="020B0503020000020004" pitchFamily="50" charset="-127"/>
      <p:regular r:id="rId18"/>
      <p:bold r:id="rId19"/>
    </p:embeddedFont>
    <p:embeddedFont>
      <p:font typeface="나눔스퀘어라운드 Regular" panose="020B0600000101010101" pitchFamily="50" charset="-127"/>
      <p:regular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8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48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79C17-FB09-44AA-8FB6-F52D7E0BC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BAB6092-311D-4E37-82CE-A0B509E58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27CC99-E870-474D-B07A-08AA5B97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3839BD-C58A-4388-A26E-45CCC7208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A5EE1E-414A-412E-B593-335E6C27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54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8B999D-5267-435D-AEDF-381DDDEDD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A13E40C-C2D3-4A8B-85DB-7F36E4D82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5C2856-E95E-49CD-805D-4708CBB9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EF1EEA-6841-48A3-8735-CE93D338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A0C097-11ED-439D-873F-3AF06DF8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2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7E623D9-7AC1-4840-A089-BA3553C856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D499381-3192-4A5B-80F1-0A441FA76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25E976-BFCA-4446-997E-D4BDED28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3DB779-0663-4FDE-A97B-B32D9EE6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1DC18B-287D-45D2-8914-A8935501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647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EBFC09-5F76-4202-8D82-13332E4B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A99A91-C4D6-4515-A57F-33E7EA42C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C58999-4EF6-4830-BBC0-73A8DE66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F292F7-C1F5-4D2D-96CB-9D6F9B6B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55DB4-3BD6-4F54-937A-FC5D9D3B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8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784531-FED1-4101-8364-B22809CD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A61B2F-9714-4B3D-AF6C-A758E756C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B34EB8-61BA-40B8-96EF-A409E6AC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A0002F-D92D-414E-9FDD-1A7E4989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21666A-2B6B-4308-B685-6A919086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09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3094F1-4634-4F43-914B-3759F7F7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24E716-4BAF-4FBC-A7A8-E6EF8E7BC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9C3AD20-548C-4E81-AAD2-5BD4DC87C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32BD354-156F-42B6-B149-2E395875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4CA28A2-35A9-40E0-A20D-B10FF64A5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8A95ED-8EC4-43C5-995D-8E468B3C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264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5CC64-4324-405B-91D7-FF8AFF8F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8DAA0F-C126-4512-B10A-3C7BF34E6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CEFE777-B97F-45AA-B90F-FBF8C4F7F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73B4B64-D237-44D0-9D80-D4D46830C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F3046D9-F0B4-4FD5-963B-0D3B009CC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D09A8AB-C4B1-4F73-B4DF-07155CED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84FDE22-6B4E-4BCB-BCEE-A7125CC6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EA913DB-339F-4D05-A5C2-A04828D6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73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8061DD-D184-4E1B-ABB2-C616B5F5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3B23BA7-4D8A-4631-A99A-E7B7290AC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B111F32-EEE2-444B-9B3A-7EF0BA3C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F693498-C288-45D0-8284-47FEB0D0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08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1D64814-2BD2-4393-98DB-7E920BB4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FCB419C-3BC0-46A8-BC85-B1F45F717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BFC5FD3-C891-4FDB-8003-A8E7C4F5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24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30FF3A-5034-45F8-8D47-E9F60254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101DB0-4CB8-4CBE-93CA-BA740816C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D079A57-7C3E-4F48-B784-827B999A0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601F5ED-72CB-4732-98FC-00725EA8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C9AACC-18ED-4285-8FA4-2F6FF82D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9D51094-CE85-4481-88A4-FD492CA4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12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6AA63D-3AC4-4131-9B1D-85DC26A6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EC29CCC-B495-46F9-8CA4-554BEA085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03F09D-6E1C-47FB-982F-A94CC30C2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88CB9A-D213-4075-A00F-B71D37B4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994422-662C-4E25-8B9B-00515C5D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6CB583-09C8-4640-8F3C-521590A2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20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C49ABA5-78C9-4C7E-8938-F7F2E4AD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1FB04C-8F49-4517-9A32-8056E87E4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5FBB4B-286A-4744-A683-AFF0D9952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DDFBF-B041-441B-AC5F-0D1431A0AA39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385EA8-12D0-49A2-B595-91E23ADD6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19F82F-CEA8-441E-B3DC-966CD9C60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470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5EBC8268-8054-4868-AD0D-6731FD8D401B}"/>
              </a:ext>
            </a:extLst>
          </p:cNvPr>
          <p:cNvGrpSpPr/>
          <p:nvPr/>
        </p:nvGrpSpPr>
        <p:grpSpPr>
          <a:xfrm>
            <a:off x="2554664" y="1478147"/>
            <a:ext cx="6660578" cy="2572776"/>
            <a:chOff x="2554664" y="1478147"/>
            <a:chExt cx="6660578" cy="2572776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4DDB115B-610F-4023-93A3-420F3EF4284E}"/>
                </a:ext>
              </a:extLst>
            </p:cNvPr>
            <p:cNvGrpSpPr/>
            <p:nvPr/>
          </p:nvGrpSpPr>
          <p:grpSpPr>
            <a:xfrm>
              <a:off x="2554664" y="1478147"/>
              <a:ext cx="1863539" cy="1250315"/>
              <a:chOff x="7560297" y="1244338"/>
              <a:chExt cx="2720768" cy="1250315"/>
            </a:xfrm>
          </p:grpSpPr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E5D9C99D-F040-44C9-A5B7-F8A10BF0005E}"/>
                  </a:ext>
                </a:extLst>
              </p:cNvPr>
              <p:cNvSpPr/>
              <p:nvPr/>
            </p:nvSpPr>
            <p:spPr>
              <a:xfrm>
                <a:off x="7560297" y="1244338"/>
                <a:ext cx="2554664" cy="914400"/>
              </a:xfrm>
              <a:prstGeom prst="round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22DFE515-42B1-4331-B29D-1F07F0D84C93}"/>
                  </a:ext>
                </a:extLst>
              </p:cNvPr>
              <p:cNvSpPr/>
              <p:nvPr/>
            </p:nvSpPr>
            <p:spPr>
              <a:xfrm>
                <a:off x="7584999" y="1467131"/>
                <a:ext cx="2696066" cy="10275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5C353886-CFC8-49FF-98FF-F04A898F6B42}"/>
                </a:ext>
              </a:extLst>
            </p:cNvPr>
            <p:cNvCxnSpPr/>
            <p:nvPr/>
          </p:nvCxnSpPr>
          <p:spPr>
            <a:xfrm>
              <a:off x="4304433" y="1664078"/>
              <a:ext cx="0" cy="222658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56858CBF-BC31-49EF-96AB-6516452EC893}"/>
                </a:ext>
              </a:extLst>
            </p:cNvPr>
            <p:cNvSpPr/>
            <p:nvPr/>
          </p:nvSpPr>
          <p:spPr>
            <a:xfrm>
              <a:off x="4304433" y="3014470"/>
              <a:ext cx="4883084" cy="103645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B5ECE490-3165-4178-B234-12F17E3477BB}"/>
                </a:ext>
              </a:extLst>
            </p:cNvPr>
            <p:cNvSpPr/>
            <p:nvPr/>
          </p:nvSpPr>
          <p:spPr>
            <a:xfrm>
              <a:off x="4332163" y="2912882"/>
              <a:ext cx="4883079" cy="103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1FCE59D-267C-4CC3-AD2C-6474DD3473D4}"/>
              </a:ext>
            </a:extLst>
          </p:cNvPr>
          <p:cNvSpPr txBox="1"/>
          <p:nvPr/>
        </p:nvSpPr>
        <p:spPr>
          <a:xfrm>
            <a:off x="4713505" y="2912882"/>
            <a:ext cx="5831671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3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자연이 주는 아름다움</a:t>
            </a: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A3FD0FCF-F29D-4157-8179-664EE60D3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5" b="92386" l="9804" r="93725">
                        <a14:foregroundMark x1="36078" y1="76650" x2="36078" y2="76650"/>
                        <a14:foregroundMark x1="32941" y1="82741" x2="32941" y2="82741"/>
                        <a14:foregroundMark x1="46275" y1="89848" x2="46275" y2="89848"/>
                        <a14:foregroundMark x1="49020" y1="92386" x2="49020" y2="92386"/>
                        <a14:foregroundMark x1="64706" y1="90355" x2="64706" y2="90355"/>
                        <a14:foregroundMark x1="53725" y1="87817" x2="53725" y2="87817"/>
                        <a14:foregroundMark x1="90980" y1="64975" x2="90980" y2="64975"/>
                        <a14:foregroundMark x1="93725" y1="64975" x2="93725" y2="64975"/>
                        <a14:foregroundMark x1="35686" y1="83756" x2="35686" y2="837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58163">
            <a:off x="1947359" y="651200"/>
            <a:ext cx="1214608" cy="93834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36EEBCD-7861-49C4-9C99-C61A1E6B0E14}"/>
              </a:ext>
            </a:extLst>
          </p:cNvPr>
          <p:cNvSpPr txBox="1"/>
          <p:nvPr/>
        </p:nvSpPr>
        <p:spPr>
          <a:xfrm>
            <a:off x="2760371" y="1528133"/>
            <a:ext cx="1338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7200" dirty="0">
                <a:solidFill>
                  <a:srgbClr val="FFFF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1</a:t>
            </a:r>
            <a:endParaRPr lang="ko-KR" altLang="en-US" sz="7200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E145D6-6612-4B45-BE23-3270367D1061}"/>
              </a:ext>
            </a:extLst>
          </p:cNvPr>
          <p:cNvSpPr txBox="1"/>
          <p:nvPr/>
        </p:nvSpPr>
        <p:spPr>
          <a:xfrm>
            <a:off x="2693669" y="1528133"/>
            <a:ext cx="1338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72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1</a:t>
            </a:r>
            <a:endParaRPr lang="ko-KR" altLang="en-US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5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A350754-89BA-4883-83F3-CD41B4EF6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281" y="1674199"/>
            <a:ext cx="4752511" cy="3762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130B6F-3A76-47DF-86E9-127A6BF74CBE}"/>
              </a:ext>
            </a:extLst>
          </p:cNvPr>
          <p:cNvSpPr txBox="1"/>
          <p:nvPr/>
        </p:nvSpPr>
        <p:spPr>
          <a:xfrm>
            <a:off x="214244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noFill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B00F21-FAAE-40CC-BD27-946DEF5FA544}"/>
              </a:ext>
            </a:extLst>
          </p:cNvPr>
          <p:cNvSpPr txBox="1"/>
          <p:nvPr/>
        </p:nvSpPr>
        <p:spPr>
          <a:xfrm>
            <a:off x="114895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EE59A-4C72-4AA9-9121-D0634AB33631}"/>
              </a:ext>
            </a:extLst>
          </p:cNvPr>
          <p:cNvSpPr txBox="1"/>
          <p:nvPr/>
        </p:nvSpPr>
        <p:spPr>
          <a:xfrm>
            <a:off x="939740" y="124175"/>
            <a:ext cx="5900974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3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탐구 활동</a:t>
            </a:r>
            <a:r>
              <a:rPr lang="en-US" altLang="ko-KR" sz="3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2_</a:t>
            </a:r>
            <a:r>
              <a:rPr lang="ko-KR" altLang="en-US" sz="3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생활 속 자연미 탐색하기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14244" y="960326"/>
            <a:ext cx="11229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우리 생활 속에서 자연의 아름다움을 활용한 예들에 대해 이야기 해볼까</a:t>
            </a:r>
            <a:r>
              <a:rPr lang="en-US" altLang="ko-KR" sz="28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?</a:t>
            </a:r>
            <a:endParaRPr lang="ko-KR" altLang="en-US" sz="28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9" y="1570725"/>
            <a:ext cx="3845796" cy="4801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C13DD6-0D65-474E-8531-236C7ECD9D8E}"/>
              </a:ext>
            </a:extLst>
          </p:cNvPr>
          <p:cNvSpPr txBox="1"/>
          <p:nvPr/>
        </p:nvSpPr>
        <p:spPr>
          <a:xfrm>
            <a:off x="4341564" y="5785941"/>
            <a:ext cx="5971090" cy="29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▷▶</a:t>
            </a:r>
            <a:r>
              <a:rPr lang="ko-KR" altLang="en-US" sz="1000" b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포이리에</a:t>
            </a:r>
            <a:r>
              <a:rPr lang="en-US" altLang="ko-KR" sz="1000">
                <a:solidFill>
                  <a:srgbClr val="333333"/>
                </a:solidFill>
                <a:latin typeface="Noto Sans light"/>
              </a:rPr>
              <a:t>(Poirier, Jacqueline 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미국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/?</a:t>
            </a:r>
            <a:r>
              <a:rPr lang="en-US" altLang="ko-KR" sz="1000" b="0" i="0">
                <a:solidFill>
                  <a:srgbClr val="333333"/>
                </a:solidFill>
                <a:effectLst/>
                <a:latin typeface="Noto Sans light"/>
              </a:rPr>
              <a:t>) </a:t>
            </a:r>
            <a:r>
              <a:rPr lang="ko-KR" altLang="en-US" sz="1000" b="1" dirty="0">
                <a:solidFill>
                  <a:srgbClr val="333333"/>
                </a:solidFill>
                <a:latin typeface="Noto Sans light"/>
              </a:rPr>
              <a:t>겨울 풍경 접시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C4457-E64E-4FE3-9E3F-7B7A70980F13}"/>
              </a:ext>
            </a:extLst>
          </p:cNvPr>
          <p:cNvSpPr txBox="1"/>
          <p:nvPr/>
        </p:nvSpPr>
        <p:spPr>
          <a:xfrm>
            <a:off x="7214698" y="4168138"/>
            <a:ext cx="3876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▶▷</a:t>
            </a:r>
            <a:r>
              <a:rPr lang="ko-KR" altLang="en-US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돌 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en-US" altLang="ko-KR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Dollé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Oliver/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프랑스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/1981∼)</a:t>
            </a:r>
            <a:r>
              <a:rPr lang="ko-KR" altLang="en-US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나뭇가지 책 선반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(branch/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합판에 </a:t>
            </a:r>
            <a:r>
              <a:rPr lang="ko-KR" altLang="en-US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오크베니아나무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/340x220x25cm/2011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년 작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네모난 책장의 형태에서 벗어나 나뭇가지를 연상케 하는 책 선반이다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5372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CB125C-7E60-4A97-ACC6-AD646087D0F5}"/>
              </a:ext>
            </a:extLst>
          </p:cNvPr>
          <p:cNvSpPr txBox="1"/>
          <p:nvPr/>
        </p:nvSpPr>
        <p:spPr>
          <a:xfrm>
            <a:off x="4273805" y="323855"/>
            <a:ext cx="3507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점검해 보기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4BF5C-E88A-4793-AC93-9B64D9FD6642}"/>
              </a:ext>
            </a:extLst>
          </p:cNvPr>
          <p:cNvSpPr txBox="1"/>
          <p:nvPr/>
        </p:nvSpPr>
        <p:spPr>
          <a:xfrm>
            <a:off x="461287" y="1648532"/>
            <a:ext cx="10746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◉ 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자연미를 탐색하고 자신의 느낌과 생각을 이야기</a:t>
            </a:r>
            <a:endParaRPr lang="en-US" altLang="ko-KR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r>
              <a:rPr lang="en-US" altLang="ko-KR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  할 수 있는가</a:t>
            </a:r>
            <a:r>
              <a:rPr lang="en-US" altLang="ko-KR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?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7D018F-D272-4F3F-919E-7A7A7CEA9D43}"/>
              </a:ext>
            </a:extLst>
          </p:cNvPr>
          <p:cNvSpPr txBox="1"/>
          <p:nvPr/>
        </p:nvSpPr>
        <p:spPr>
          <a:xfrm>
            <a:off x="461287" y="3886029"/>
            <a:ext cx="11254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◉ 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일상생활에서 자연미를 활용한 사례가 지닌 시각적</a:t>
            </a:r>
            <a:endParaRPr lang="en-US" altLang="ko-KR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r>
              <a:rPr lang="en-US" altLang="ko-KR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  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특징을 설명할 수 있는가</a:t>
            </a:r>
            <a:r>
              <a:rPr lang="en-US" altLang="ko-KR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?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C1EBE-CE0F-4C95-99EF-B6B73F444309}"/>
              </a:ext>
            </a:extLst>
          </p:cNvPr>
          <p:cNvSpPr txBox="1"/>
          <p:nvPr/>
        </p:nvSpPr>
        <p:spPr>
          <a:xfrm>
            <a:off x="3636454" y="86465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noFill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A8E725-7224-45B3-BD0F-A938B3C94A4E}"/>
              </a:ext>
            </a:extLst>
          </p:cNvPr>
          <p:cNvSpPr txBox="1"/>
          <p:nvPr/>
        </p:nvSpPr>
        <p:spPr>
          <a:xfrm>
            <a:off x="3537105" y="86465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1EB5B6-AE72-4681-9578-DDAEDA2F7F88}"/>
              </a:ext>
            </a:extLst>
          </p:cNvPr>
          <p:cNvSpPr txBox="1"/>
          <p:nvPr/>
        </p:nvSpPr>
        <p:spPr>
          <a:xfrm>
            <a:off x="7644525" y="192929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”</a:t>
            </a:r>
            <a:endParaRPr lang="ko-KR" altLang="en-US" sz="8800">
              <a:ln w="12700">
                <a:noFill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83D97-F528-47DF-821A-822371B65A8D}"/>
              </a:ext>
            </a:extLst>
          </p:cNvPr>
          <p:cNvSpPr txBox="1"/>
          <p:nvPr/>
        </p:nvSpPr>
        <p:spPr>
          <a:xfrm>
            <a:off x="7711505" y="183876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”</a:t>
            </a:r>
            <a:endParaRPr lang="ko-KR" altLang="en-US" sz="880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웃는 얼굴 12">
            <a:extLst>
              <a:ext uri="{FF2B5EF4-FFF2-40B4-BE49-F238E27FC236}">
                <a16:creationId xmlns:a16="http://schemas.microsoft.com/office/drawing/2014/main" id="{D22DAD51-1536-4802-881D-90402886C553}"/>
              </a:ext>
            </a:extLst>
          </p:cNvPr>
          <p:cNvSpPr/>
          <p:nvPr/>
        </p:nvSpPr>
        <p:spPr>
          <a:xfrm>
            <a:off x="8616254" y="2643539"/>
            <a:ext cx="658672" cy="658672"/>
          </a:xfrm>
          <a:prstGeom prst="smileyFac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4" name="웃는 얼굴 13">
            <a:extLst>
              <a:ext uri="{FF2B5EF4-FFF2-40B4-BE49-F238E27FC236}">
                <a16:creationId xmlns:a16="http://schemas.microsoft.com/office/drawing/2014/main" id="{ADCD985E-D4DF-4B0D-9248-BC2100B80366}"/>
              </a:ext>
            </a:extLst>
          </p:cNvPr>
          <p:cNvSpPr/>
          <p:nvPr/>
        </p:nvSpPr>
        <p:spPr>
          <a:xfrm>
            <a:off x="9754191" y="2642635"/>
            <a:ext cx="658672" cy="658672"/>
          </a:xfrm>
          <a:prstGeom prst="smileyFac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5" name="웃는 얼굴 14">
            <a:extLst>
              <a:ext uri="{FF2B5EF4-FFF2-40B4-BE49-F238E27FC236}">
                <a16:creationId xmlns:a16="http://schemas.microsoft.com/office/drawing/2014/main" id="{B8445B35-0A4C-468D-91C0-64EFFB9013BB}"/>
              </a:ext>
            </a:extLst>
          </p:cNvPr>
          <p:cNvSpPr/>
          <p:nvPr/>
        </p:nvSpPr>
        <p:spPr>
          <a:xfrm>
            <a:off x="10892128" y="2642635"/>
            <a:ext cx="658672" cy="658672"/>
          </a:xfrm>
          <a:prstGeom prst="smileyFac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8" name="웃는 얼굴 17">
            <a:extLst>
              <a:ext uri="{FF2B5EF4-FFF2-40B4-BE49-F238E27FC236}">
                <a16:creationId xmlns:a16="http://schemas.microsoft.com/office/drawing/2014/main" id="{069F1898-FB97-4562-A240-2F34BDA628FE}"/>
              </a:ext>
            </a:extLst>
          </p:cNvPr>
          <p:cNvSpPr/>
          <p:nvPr/>
        </p:nvSpPr>
        <p:spPr>
          <a:xfrm>
            <a:off x="8616254" y="5210372"/>
            <a:ext cx="658672" cy="658672"/>
          </a:xfrm>
          <a:prstGeom prst="smileyFac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웃는 얼굴 18">
            <a:extLst>
              <a:ext uri="{FF2B5EF4-FFF2-40B4-BE49-F238E27FC236}">
                <a16:creationId xmlns:a16="http://schemas.microsoft.com/office/drawing/2014/main" id="{20413021-1037-41AC-A425-F88473E31ABA}"/>
              </a:ext>
            </a:extLst>
          </p:cNvPr>
          <p:cNvSpPr/>
          <p:nvPr/>
        </p:nvSpPr>
        <p:spPr>
          <a:xfrm>
            <a:off x="9754191" y="5209468"/>
            <a:ext cx="658672" cy="658672"/>
          </a:xfrm>
          <a:prstGeom prst="smileyFac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0" name="웃는 얼굴 19">
            <a:extLst>
              <a:ext uri="{FF2B5EF4-FFF2-40B4-BE49-F238E27FC236}">
                <a16:creationId xmlns:a16="http://schemas.microsoft.com/office/drawing/2014/main" id="{389E4A53-6FCF-4376-9E14-EB3193420110}"/>
              </a:ext>
            </a:extLst>
          </p:cNvPr>
          <p:cNvSpPr/>
          <p:nvPr/>
        </p:nvSpPr>
        <p:spPr>
          <a:xfrm>
            <a:off x="10892128" y="5209468"/>
            <a:ext cx="658672" cy="658672"/>
          </a:xfrm>
          <a:prstGeom prst="smileyFac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374998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A47FE5-33C4-4372-B4F8-34FBF64C30E6}"/>
              </a:ext>
            </a:extLst>
          </p:cNvPr>
          <p:cNvSpPr txBox="1"/>
          <p:nvPr/>
        </p:nvSpPr>
        <p:spPr>
          <a:xfrm>
            <a:off x="996235" y="1256258"/>
            <a:ext cx="16681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 dirty="0">
                <a:ln w="41275">
                  <a:solidFill>
                    <a:srgbClr val="00B0F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“</a:t>
            </a:r>
            <a:endParaRPr lang="ko-KR" altLang="en-US" sz="16600" dirty="0">
              <a:ln w="41275">
                <a:solidFill>
                  <a:srgbClr val="00B0F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8D1D3-0145-40BF-80A8-215E0C24B6A5}"/>
              </a:ext>
            </a:extLst>
          </p:cNvPr>
          <p:cNvSpPr txBox="1"/>
          <p:nvPr/>
        </p:nvSpPr>
        <p:spPr>
          <a:xfrm>
            <a:off x="2246007" y="1866039"/>
            <a:ext cx="95256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• </a:t>
            </a:r>
            <a:r>
              <a:rPr lang="ko-KR" altLang="en-US" sz="36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자연</a:t>
            </a:r>
            <a:r>
              <a:rPr lang="ko-KR" altLang="en-US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현상과 </a:t>
            </a:r>
            <a:r>
              <a:rPr lang="ko-KR" altLang="en-US" sz="36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자연</a:t>
            </a:r>
            <a:r>
              <a:rPr lang="ko-KR" altLang="en-US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물에서 아름다움을 느낄 수 있다</a:t>
            </a:r>
            <a:r>
              <a:rPr lang="en-US" altLang="ko-KR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endParaRPr lang="ko-KR" altLang="en-US" sz="32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• </a:t>
            </a:r>
            <a:r>
              <a:rPr lang="ko-KR" altLang="en-US" sz="3600" dirty="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자연</a:t>
            </a:r>
            <a:r>
              <a:rPr lang="ko-KR" altLang="en-US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미를 활용한 사례를 찾아볼 수 있다</a:t>
            </a:r>
            <a:r>
              <a:rPr lang="en-US" altLang="ko-KR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endParaRPr lang="ko-KR" altLang="en-US" sz="36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269ADB7-8B14-4A35-8596-3F011A762904}"/>
              </a:ext>
            </a:extLst>
          </p:cNvPr>
          <p:cNvCxnSpPr>
            <a:cxnSpLocks/>
          </p:cNvCxnSpPr>
          <p:nvPr/>
        </p:nvCxnSpPr>
        <p:spPr>
          <a:xfrm>
            <a:off x="2369978" y="3039511"/>
            <a:ext cx="9401719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AD8CF1D-B99F-41C2-BC16-207BC5312CD8}"/>
              </a:ext>
            </a:extLst>
          </p:cNvPr>
          <p:cNvSpPr txBox="1"/>
          <p:nvPr/>
        </p:nvSpPr>
        <p:spPr>
          <a:xfrm>
            <a:off x="1210305" y="2700957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>
                <a:solidFill>
                  <a:srgbClr val="00B0F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학습 목표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F269ADB7-8B14-4A35-8596-3F011A762904}"/>
              </a:ext>
            </a:extLst>
          </p:cNvPr>
          <p:cNvCxnSpPr>
            <a:cxnSpLocks/>
          </p:cNvCxnSpPr>
          <p:nvPr/>
        </p:nvCxnSpPr>
        <p:spPr>
          <a:xfrm flipV="1">
            <a:off x="2369977" y="4445589"/>
            <a:ext cx="7736549" cy="4396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4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CC170-9D26-42E8-A5AB-7489DBC9ADE7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D9A5-B2A2-4F8A-B594-D5A0D98D5490}"/>
              </a:ext>
            </a:extLst>
          </p:cNvPr>
          <p:cNvSpPr txBox="1"/>
          <p:nvPr/>
        </p:nvSpPr>
        <p:spPr>
          <a:xfrm>
            <a:off x="810705" y="177324"/>
            <a:ext cx="4333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자연미 탐색하기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C10FF-77AF-4639-B0F0-0CDDAC6BBE44}"/>
              </a:ext>
            </a:extLst>
          </p:cNvPr>
          <p:cNvSpPr txBox="1"/>
          <p:nvPr/>
        </p:nvSpPr>
        <p:spPr>
          <a:xfrm>
            <a:off x="67760" y="565297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생각 열기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DC4457-E64E-4FE3-9E3F-7B7A70980F13}"/>
              </a:ext>
            </a:extLst>
          </p:cNvPr>
          <p:cNvSpPr txBox="1"/>
          <p:nvPr/>
        </p:nvSpPr>
        <p:spPr>
          <a:xfrm>
            <a:off x="296360" y="6179066"/>
            <a:ext cx="335302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▶▷</a:t>
            </a:r>
            <a:r>
              <a:rPr lang="ko-KR" altLang="en-US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설악산</a:t>
            </a:r>
            <a:r>
              <a:rPr lang="ko-KR" alt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신성봉 공룡 능선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강원도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  <a:endParaRPr lang="en-US" altLang="ko-KR" sz="10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6" y="1696182"/>
            <a:ext cx="5809463" cy="38709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81" y="1741186"/>
            <a:ext cx="5796119" cy="38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6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CC170-9D26-42E8-A5AB-7489DBC9ADE7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D9A5-B2A2-4F8A-B594-D5A0D98D5490}"/>
              </a:ext>
            </a:extLst>
          </p:cNvPr>
          <p:cNvSpPr txBox="1"/>
          <p:nvPr/>
        </p:nvSpPr>
        <p:spPr>
          <a:xfrm>
            <a:off x="828154" y="180576"/>
            <a:ext cx="4333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자연미 탐색하기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C10FF-77AF-4639-B0F0-0CDDAC6BBE44}"/>
              </a:ext>
            </a:extLst>
          </p:cNvPr>
          <p:cNvSpPr txBox="1"/>
          <p:nvPr/>
        </p:nvSpPr>
        <p:spPr>
          <a:xfrm>
            <a:off x="67760" y="565297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생각 열기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467" y="1211627"/>
            <a:ext cx="4072043" cy="48177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1DC4457-E64E-4FE3-9E3F-7B7A70980F13}"/>
              </a:ext>
            </a:extLst>
          </p:cNvPr>
          <p:cNvSpPr txBox="1"/>
          <p:nvPr/>
        </p:nvSpPr>
        <p:spPr>
          <a:xfrm>
            <a:off x="8023467" y="6121931"/>
            <a:ext cx="335302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▶▷</a:t>
            </a:r>
            <a:r>
              <a:rPr lang="ko-KR" altLang="en-US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노르웨이의 서사시 길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노르웨이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  <a:endParaRPr lang="en-US" altLang="ko-KR" sz="1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77" y="1211628"/>
            <a:ext cx="7101418" cy="48177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DC4457-E64E-4FE3-9E3F-7B7A70980F13}"/>
              </a:ext>
            </a:extLst>
          </p:cNvPr>
          <p:cNvSpPr txBox="1"/>
          <p:nvPr/>
        </p:nvSpPr>
        <p:spPr>
          <a:xfrm>
            <a:off x="866377" y="6121931"/>
            <a:ext cx="335302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▶▷</a:t>
            </a:r>
            <a:r>
              <a:rPr lang="ko-KR" altLang="en-US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오로라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트롬쇠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노르웨이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81437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78A437-4EB3-43A0-A39A-6D086A3BD4A5}"/>
              </a:ext>
            </a:extLst>
          </p:cNvPr>
          <p:cNvSpPr txBox="1"/>
          <p:nvPr/>
        </p:nvSpPr>
        <p:spPr>
          <a:xfrm>
            <a:off x="828154" y="154434"/>
            <a:ext cx="2640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대지 미술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D86CF9-B875-468D-ABA3-025016A0FCF3}"/>
              </a:ext>
            </a:extLst>
          </p:cNvPr>
          <p:cNvSpPr txBox="1"/>
          <p:nvPr/>
        </p:nvSpPr>
        <p:spPr>
          <a:xfrm>
            <a:off x="523874" y="1419224"/>
            <a:ext cx="110109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</a:t>
            </a:r>
            <a:r>
              <a:rPr lang="ko-KR" altLang="en-US" sz="3200" dirty="0">
                <a:solidFill>
                  <a:schemeClr val="bg2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대지미술이란 미술관을 벗어나</a:t>
            </a:r>
            <a:r>
              <a:rPr lang="en-US" altLang="ko-KR" sz="3200" dirty="0">
                <a:solidFill>
                  <a:schemeClr val="bg2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3200" dirty="0">
                <a:solidFill>
                  <a:schemeClr val="bg2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우리 주변에 있는 예술의 재료로서 자연을 새롭게 인식 후</a:t>
            </a:r>
            <a:r>
              <a:rPr lang="en-US" altLang="ko-KR" sz="3200" dirty="0">
                <a:solidFill>
                  <a:schemeClr val="bg2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32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자연을 소재로 활용하여 창조된 작품</a:t>
            </a:r>
            <a:r>
              <a:rPr lang="ko-KR" altLang="en-US" sz="3200" dirty="0">
                <a:solidFill>
                  <a:schemeClr val="bg2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을 의미한다</a:t>
            </a:r>
            <a:r>
              <a:rPr lang="en-US" altLang="ko-KR" sz="3200" dirty="0">
                <a:solidFill>
                  <a:schemeClr val="bg2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 </a:t>
            </a:r>
            <a:r>
              <a:rPr lang="ko-KR" altLang="en-US" sz="3200" dirty="0">
                <a:solidFill>
                  <a:schemeClr val="bg2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이러한 대지 미술은 작품</a:t>
            </a:r>
            <a:r>
              <a:rPr lang="ko-KR" altLang="en-US" sz="32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을 만들어가는 과정을 중시한다는 의미로 </a:t>
            </a:r>
            <a:r>
              <a:rPr lang="ko-KR" altLang="en-US" sz="32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프로세스 아트</a:t>
            </a:r>
            <a:r>
              <a:rPr lang="ko-KR" altLang="en-US" sz="3200" dirty="0">
                <a:solidFill>
                  <a:schemeClr val="bg2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 </a:t>
            </a:r>
            <a:r>
              <a:rPr lang="en-US" altLang="ko-KR" sz="3200" dirty="0">
                <a:solidFill>
                  <a:schemeClr val="bg2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(Process art)</a:t>
            </a:r>
            <a:r>
              <a:rPr lang="ko-KR" altLang="en-US" sz="3200" dirty="0">
                <a:solidFill>
                  <a:schemeClr val="bg2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또는 </a:t>
            </a:r>
            <a:r>
              <a:rPr lang="ko-KR" altLang="en-US" sz="32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지구</a:t>
            </a:r>
            <a:r>
              <a:rPr lang="ko-KR" altLang="en-US" sz="32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속 자연물이 재료와 배경이 되므로 </a:t>
            </a:r>
            <a:r>
              <a:rPr lang="ko-KR" altLang="en-US" sz="32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어스  워크 </a:t>
            </a:r>
            <a:r>
              <a:rPr lang="en-US" altLang="ko-KR" sz="3200" dirty="0">
                <a:solidFill>
                  <a:schemeClr val="bg2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(Earth works)</a:t>
            </a:r>
            <a:r>
              <a:rPr lang="ko-KR" altLang="en-US" sz="3200" dirty="0">
                <a:solidFill>
                  <a:schemeClr val="bg2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라고도 불린다</a:t>
            </a:r>
            <a:r>
              <a:rPr lang="en-US" altLang="ko-KR" sz="3200" dirty="0">
                <a:solidFill>
                  <a:schemeClr val="bg2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  <a:endParaRPr lang="ko-KR" altLang="en-US" sz="3200" dirty="0">
              <a:solidFill>
                <a:schemeClr val="bg2">
                  <a:lumMod val="50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ACF94-3371-45B9-BBCC-0AC296B37A06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00B0F0"/>
                  </a:solidFill>
                </a:ln>
                <a:noFill/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00B0F0"/>
                </a:solidFill>
              </a:ln>
              <a:noFill/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D9C45C-673B-445E-80E2-5C09F6AD41B6}"/>
              </a:ext>
            </a:extLst>
          </p:cNvPr>
          <p:cNvSpPr txBox="1"/>
          <p:nvPr/>
        </p:nvSpPr>
        <p:spPr>
          <a:xfrm>
            <a:off x="67760" y="565297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알아보기</a:t>
            </a:r>
          </a:p>
        </p:txBody>
      </p:sp>
    </p:spTree>
    <p:extLst>
      <p:ext uri="{BB962C8B-B14F-4D97-AF65-F5344CB8AC3E}">
        <p14:creationId xmlns:p14="http://schemas.microsoft.com/office/powerpoint/2010/main" val="337181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93D899-CF16-46C1-91C1-E7758C3EE691}"/>
              </a:ext>
            </a:extLst>
          </p:cNvPr>
          <p:cNvSpPr txBox="1"/>
          <p:nvPr/>
        </p:nvSpPr>
        <p:spPr>
          <a:xfrm>
            <a:off x="810705" y="123656"/>
            <a:ext cx="2640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대지 미술</a:t>
            </a:r>
            <a:endParaRPr lang="ko-KR" altLang="en-US" sz="48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441705-081E-4D38-8D51-0BFD42AEA9C5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00B0F0"/>
                  </a:solidFill>
                </a:ln>
                <a:noFill/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00B0F0"/>
                </a:solidFill>
              </a:ln>
              <a:noFill/>
              <a:latin typeface="Arial Black" panose="020B0A04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9C10FF-77AF-4639-B0F0-0CDDAC6BBE44}"/>
              </a:ext>
            </a:extLst>
          </p:cNvPr>
          <p:cNvSpPr txBox="1"/>
          <p:nvPr/>
        </p:nvSpPr>
        <p:spPr>
          <a:xfrm>
            <a:off x="67760" y="565297"/>
            <a:ext cx="9396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더 알아보기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13DD6-0D65-474E-8531-236C7ECD9D8E}"/>
              </a:ext>
            </a:extLst>
          </p:cNvPr>
          <p:cNvSpPr txBox="1"/>
          <p:nvPr/>
        </p:nvSpPr>
        <p:spPr>
          <a:xfrm>
            <a:off x="5234662" y="5665772"/>
            <a:ext cx="655728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▷▶ </a:t>
            </a:r>
            <a:r>
              <a:rPr lang="ko-KR" altLang="en-US" sz="1000" b="1" dirty="0" err="1">
                <a:solidFill>
                  <a:srgbClr val="333333"/>
                </a:solidFill>
                <a:latin typeface="Noto Sans light"/>
              </a:rPr>
              <a:t>도허티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ans light"/>
              </a:rPr>
              <a:t>(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Dougherty, </a:t>
            </a:r>
            <a:r>
              <a:rPr lang="en-US" altLang="ko-KR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Prtrick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미국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ans light"/>
              </a:rPr>
              <a:t>/1945~) </a:t>
            </a:r>
            <a:r>
              <a:rPr lang="ko-KR" altLang="en-US" sz="1000" b="1" i="0" dirty="0">
                <a:solidFill>
                  <a:srgbClr val="333333"/>
                </a:solidFill>
                <a:effectLst/>
                <a:latin typeface="Noto Sans light"/>
              </a:rPr>
              <a:t>원의 행렬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ans light"/>
              </a:rPr>
              <a:t>(</a:t>
            </a:r>
            <a:r>
              <a:rPr lang="ko-KR" altLang="en-US" sz="1000" dirty="0">
                <a:solidFill>
                  <a:srgbClr val="333333"/>
                </a:solidFill>
                <a:latin typeface="Noto Sans light"/>
              </a:rPr>
              <a:t>단풍나무와 버드나무 묘목</a:t>
            </a:r>
            <a:r>
              <a:rPr lang="en-US" altLang="ko-KR" sz="1000" dirty="0">
                <a:solidFill>
                  <a:srgbClr val="333333"/>
                </a:solidFill>
                <a:latin typeface="Noto Sans light"/>
              </a:rPr>
              <a:t>/</a:t>
            </a:r>
            <a:r>
              <a:rPr lang="ko-KR" altLang="en-US" sz="1000" dirty="0">
                <a:solidFill>
                  <a:srgbClr val="333333"/>
                </a:solidFill>
                <a:latin typeface="Noto Sans light"/>
              </a:rPr>
              <a:t>덴마크 </a:t>
            </a:r>
            <a:r>
              <a:rPr lang="ko-KR" altLang="en-US" sz="1000" dirty="0" err="1">
                <a:solidFill>
                  <a:srgbClr val="333333"/>
                </a:solidFill>
                <a:latin typeface="Noto Sans light"/>
              </a:rPr>
              <a:t>티콘</a:t>
            </a:r>
            <a:r>
              <a:rPr lang="ko-KR" altLang="en-US" sz="1000" dirty="0">
                <a:solidFill>
                  <a:srgbClr val="333333"/>
                </a:solidFill>
                <a:latin typeface="Noto Sans light"/>
              </a:rPr>
              <a:t> 조각 공원</a:t>
            </a:r>
            <a:r>
              <a:rPr lang="en-US" altLang="ko-KR" sz="1000" i="0" dirty="0">
                <a:solidFill>
                  <a:srgbClr val="333333"/>
                </a:solidFill>
                <a:effectLst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en-US" altLang="ko-KR" sz="1000" b="1" i="0" dirty="0">
                <a:solidFill>
                  <a:srgbClr val="333333"/>
                </a:solidFill>
                <a:effectLst/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en-US" altLang="ko-KR" sz="1000" dirty="0">
                <a:solidFill>
                  <a:srgbClr val="333333"/>
                </a:solidFill>
                <a:latin typeface="Noto Sans light"/>
              </a:rPr>
              <a:t>1996</a:t>
            </a:r>
            <a:r>
              <a:rPr lang="ko-KR" altLang="en-US" sz="1000" b="0" i="0" dirty="0">
                <a:solidFill>
                  <a:srgbClr val="333333"/>
                </a:solidFill>
                <a:effectLst/>
                <a:latin typeface="Noto Sans light"/>
              </a:rPr>
              <a:t>년 작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ans light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단풍나무와 버드나무 묘목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자연과 인간의 융합으로 자연과의 조화로운 관계를 형성하였다</a:t>
            </a:r>
            <a:r>
              <a:rPr lang="en-US" altLang="ko-KR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 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DC4457-E64E-4FE3-9E3F-7B7A70980F13}"/>
              </a:ext>
            </a:extLst>
          </p:cNvPr>
          <p:cNvSpPr txBox="1"/>
          <p:nvPr/>
        </p:nvSpPr>
        <p:spPr>
          <a:xfrm>
            <a:off x="276225" y="5665772"/>
            <a:ext cx="387667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▶▷</a:t>
            </a:r>
            <a:r>
              <a:rPr lang="ko-KR" altLang="en-US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000" b="1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골즈워디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en-US" altLang="ko-KR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Goldworthy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Andy/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영국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/1956~) </a:t>
            </a:r>
            <a:r>
              <a:rPr lang="ko-KR" altLang="en-US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깨진 조약돌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조약돌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/1985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년 작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  <a:r>
              <a:rPr lang="en-US" altLang="ko-KR" sz="10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자연의 재료를 사용하여 자연에 대한 존경을 표현한 작품이다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423295"/>
            <a:ext cx="4423097" cy="420132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229" y="1423297"/>
            <a:ext cx="6634768" cy="420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38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78A437-4EB3-43A0-A39A-6D086A3BD4A5}"/>
              </a:ext>
            </a:extLst>
          </p:cNvPr>
          <p:cNvSpPr txBox="1"/>
          <p:nvPr/>
        </p:nvSpPr>
        <p:spPr>
          <a:xfrm>
            <a:off x="828154" y="154434"/>
            <a:ext cx="56605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자연미를 살린 조형물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ACF94-3371-45B9-BBCC-0AC296B37A06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00B0F0"/>
                  </a:solidFill>
                </a:ln>
                <a:noFill/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00B0F0"/>
                </a:solidFill>
              </a:ln>
              <a:noFill/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D9C45C-673B-445E-80E2-5C09F6AD41B6}"/>
              </a:ext>
            </a:extLst>
          </p:cNvPr>
          <p:cNvSpPr txBox="1"/>
          <p:nvPr/>
        </p:nvSpPr>
        <p:spPr>
          <a:xfrm>
            <a:off x="67760" y="56529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알아보기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13DD6-0D65-474E-8531-236C7ECD9D8E}"/>
              </a:ext>
            </a:extLst>
          </p:cNvPr>
          <p:cNvSpPr txBox="1"/>
          <p:nvPr/>
        </p:nvSpPr>
        <p:spPr>
          <a:xfrm>
            <a:off x="67761" y="5332918"/>
            <a:ext cx="59710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 smtClean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▶▷</a:t>
            </a:r>
            <a:r>
              <a:rPr lang="ko-KR" altLang="en-US" sz="1000" b="1" dirty="0" err="1" smtClean="0">
                <a:solidFill>
                  <a:srgbClr val="333333"/>
                </a:solidFill>
                <a:latin typeface="Noto Sans light"/>
              </a:rPr>
              <a:t>도허티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ans light"/>
              </a:rPr>
              <a:t>(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Dougherty, </a:t>
            </a:r>
            <a:r>
              <a:rPr lang="en-US" altLang="ko-KR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Prtrick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미국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ans light"/>
              </a:rPr>
              <a:t>/1945~) </a:t>
            </a:r>
            <a:r>
              <a:rPr lang="ko-KR" altLang="en-US" sz="1000" b="1" i="0" dirty="0" err="1">
                <a:solidFill>
                  <a:srgbClr val="333333"/>
                </a:solidFill>
                <a:effectLst/>
                <a:latin typeface="Noto Sans light"/>
              </a:rPr>
              <a:t>덕평</a:t>
            </a:r>
            <a:r>
              <a:rPr lang="ko-KR" altLang="en-US" sz="1000" b="1" i="0" dirty="0">
                <a:solidFill>
                  <a:srgbClr val="333333"/>
                </a:solidFill>
                <a:effectLst/>
                <a:latin typeface="Noto Sans light"/>
              </a:rPr>
              <a:t> 자연 휴게소</a:t>
            </a:r>
            <a:r>
              <a:rPr lang="en-US" altLang="ko-KR" sz="1000" dirty="0">
                <a:solidFill>
                  <a:srgbClr val="333333"/>
                </a:solidFill>
                <a:latin typeface="Noto Sans light"/>
                <a:ea typeface="나눔스퀘어라운드 Regular" panose="020B0600000101010101" pitchFamily="50" charset="-127"/>
              </a:rPr>
              <a:t>(</a:t>
            </a:r>
            <a:r>
              <a:rPr lang="en-US" altLang="ko-KR" sz="1000" dirty="0">
                <a:solidFill>
                  <a:srgbClr val="333333"/>
                </a:solidFill>
                <a:latin typeface="Noto Sans light"/>
              </a:rPr>
              <a:t>2013</a:t>
            </a:r>
            <a:r>
              <a:rPr lang="ko-KR" altLang="en-US" sz="1000" b="0" i="0" dirty="0">
                <a:solidFill>
                  <a:srgbClr val="333333"/>
                </a:solidFill>
                <a:effectLst/>
                <a:latin typeface="Noto Sans light"/>
              </a:rPr>
              <a:t>년 작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ans light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도자기에서 모티프를 얻어 작업하였다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r>
              <a:rPr lang="en-US" altLang="ko-KR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 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106" y="2191378"/>
            <a:ext cx="5988182" cy="2332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C13DD6-0D65-474E-8531-236C7ECD9D8E}"/>
              </a:ext>
            </a:extLst>
          </p:cNvPr>
          <p:cNvSpPr txBox="1"/>
          <p:nvPr/>
        </p:nvSpPr>
        <p:spPr>
          <a:xfrm>
            <a:off x="6095687" y="5332918"/>
            <a:ext cx="59710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▷▶ </a:t>
            </a:r>
            <a:r>
              <a:rPr lang="ko-KR" altLang="en-US" sz="1000" b="1" dirty="0" err="1">
                <a:solidFill>
                  <a:srgbClr val="333333"/>
                </a:solidFill>
                <a:latin typeface="Noto Sans light"/>
              </a:rPr>
              <a:t>이타미</a:t>
            </a:r>
            <a:r>
              <a:rPr lang="ko-KR" altLang="en-US" sz="1000" b="1" dirty="0">
                <a:solidFill>
                  <a:srgbClr val="333333"/>
                </a:solidFill>
                <a:latin typeface="Noto Sans light"/>
              </a:rPr>
              <a:t> 준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ans light"/>
              </a:rPr>
              <a:t>(</a:t>
            </a:r>
            <a:r>
              <a:rPr lang="ko-KR" altLang="en-US" sz="1000" dirty="0">
                <a:solidFill>
                  <a:srgbClr val="333333"/>
                </a:solidFill>
                <a:latin typeface="Noto Sans light"/>
              </a:rPr>
              <a:t>伊丹潤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재일 교포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ans light"/>
              </a:rPr>
              <a:t>/1937~2011) </a:t>
            </a:r>
            <a:r>
              <a:rPr lang="ko-KR" altLang="en-US" sz="1000" b="1" i="0" dirty="0" err="1">
                <a:solidFill>
                  <a:srgbClr val="333333"/>
                </a:solidFill>
                <a:effectLst/>
                <a:latin typeface="Noto Sans light"/>
              </a:rPr>
              <a:t>포도호텔</a:t>
            </a:r>
            <a:r>
              <a:rPr lang="en-US" altLang="ko-KR" sz="1000" dirty="0">
                <a:solidFill>
                  <a:srgbClr val="333333"/>
                </a:solidFill>
                <a:latin typeface="Noto Sans light"/>
                <a:ea typeface="나눔스퀘어라운드 Regular" panose="020B0600000101010101" pitchFamily="50" charset="-127"/>
              </a:rPr>
              <a:t>((</a:t>
            </a:r>
            <a:r>
              <a:rPr lang="ko-KR" altLang="en-US" sz="1000" dirty="0" err="1">
                <a:solidFill>
                  <a:srgbClr val="333333"/>
                </a:solidFill>
                <a:latin typeface="Noto Sans light"/>
                <a:ea typeface="나눔스퀘어라운드 Regular" panose="020B0600000101010101" pitchFamily="50" charset="-127"/>
              </a:rPr>
              <a:t>한국제주</a:t>
            </a:r>
            <a:r>
              <a:rPr lang="en-US" altLang="ko-KR" sz="1000" dirty="0">
                <a:solidFill>
                  <a:srgbClr val="333333"/>
                </a:solidFill>
                <a:latin typeface="Noto Sans light"/>
                <a:ea typeface="나눔스퀘어라운드 Regular" panose="020B0600000101010101" pitchFamily="50" charset="-127"/>
              </a:rPr>
              <a:t>/</a:t>
            </a:r>
            <a:r>
              <a:rPr lang="en-US" altLang="ko-KR" sz="1000" dirty="0">
                <a:solidFill>
                  <a:srgbClr val="333333"/>
                </a:solidFill>
                <a:latin typeface="Noto Sans light"/>
              </a:rPr>
              <a:t>2001</a:t>
            </a:r>
            <a:r>
              <a:rPr lang="ko-KR" altLang="en-US" sz="1000" b="0" i="0" dirty="0">
                <a:solidFill>
                  <a:srgbClr val="333333"/>
                </a:solidFill>
                <a:effectLst/>
                <a:latin typeface="Noto Sans light"/>
              </a:rPr>
              <a:t>년 작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ans light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제주의 전통 초가와 오름을 닮은 상태이며 하늘에서 내려다 보면 포도 송이 모델이다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0" y="1479357"/>
            <a:ext cx="5640398" cy="375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21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78A437-4EB3-43A0-A39A-6D086A3BD4A5}"/>
              </a:ext>
            </a:extLst>
          </p:cNvPr>
          <p:cNvSpPr txBox="1"/>
          <p:nvPr/>
        </p:nvSpPr>
        <p:spPr>
          <a:xfrm>
            <a:off x="828154" y="154434"/>
            <a:ext cx="56605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자연미를 살린 조형물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ACF94-3371-45B9-BBCC-0AC296B37A06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00B0F0"/>
                  </a:solidFill>
                </a:ln>
                <a:noFill/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00B0F0"/>
                </a:solidFill>
              </a:ln>
              <a:noFill/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D9C45C-673B-445E-80E2-5C09F6AD41B6}"/>
              </a:ext>
            </a:extLst>
          </p:cNvPr>
          <p:cNvSpPr txBox="1"/>
          <p:nvPr/>
        </p:nvSpPr>
        <p:spPr>
          <a:xfrm>
            <a:off x="67760" y="565297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알아보기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100" y="1393982"/>
            <a:ext cx="7143750" cy="47624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C13DD6-0D65-474E-8531-236C7ECD9D8E}"/>
              </a:ext>
            </a:extLst>
          </p:cNvPr>
          <p:cNvSpPr txBox="1"/>
          <p:nvPr/>
        </p:nvSpPr>
        <p:spPr>
          <a:xfrm>
            <a:off x="245926" y="6157816"/>
            <a:ext cx="4556398" cy="754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▶▷ </a:t>
            </a:r>
            <a:r>
              <a:rPr lang="ko-KR" altLang="en-US" sz="1000" b="1" dirty="0">
                <a:solidFill>
                  <a:srgbClr val="333333"/>
                </a:solidFill>
                <a:latin typeface="Noto Sans light"/>
              </a:rPr>
              <a:t>게리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ans light"/>
              </a:rPr>
              <a:t>(</a:t>
            </a:r>
            <a:r>
              <a:rPr lang="en-US" altLang="ko-KR" sz="1000" b="0" i="0" dirty="0" err="1">
                <a:solidFill>
                  <a:srgbClr val="333333"/>
                </a:solidFill>
                <a:effectLst/>
                <a:latin typeface="Noto Sans light"/>
              </a:rPr>
              <a:t>Gehry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ans light"/>
              </a:rPr>
              <a:t>, Frank O.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캐나다→미국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ans light"/>
              </a:rPr>
              <a:t>/1929~) </a:t>
            </a:r>
            <a:r>
              <a:rPr lang="ko-KR" altLang="en-US" sz="1000" b="1" dirty="0">
                <a:solidFill>
                  <a:srgbClr val="333333"/>
                </a:solidFill>
                <a:latin typeface="Noto Sans light"/>
              </a:rPr>
              <a:t>물고기 모양 레스토랑 조형물</a:t>
            </a:r>
            <a:r>
              <a:rPr lang="en-US" altLang="ko-KR" sz="1000" dirty="0">
                <a:solidFill>
                  <a:srgbClr val="333333"/>
                </a:solidFill>
                <a:latin typeface="Noto Sans light"/>
                <a:ea typeface="나눔스퀘어라운드 Regular" panose="020B0600000101010101" pitchFamily="50" charset="-127"/>
              </a:rPr>
              <a:t>(200cm/</a:t>
            </a:r>
            <a:r>
              <a:rPr lang="en-US" altLang="ko-KR" sz="1000" dirty="0">
                <a:solidFill>
                  <a:srgbClr val="333333"/>
                </a:solidFill>
                <a:latin typeface="Noto Sans light"/>
              </a:rPr>
              <a:t>2013</a:t>
            </a:r>
            <a:r>
              <a:rPr lang="ko-KR" altLang="en-US" sz="1000" b="0" i="0" dirty="0">
                <a:solidFill>
                  <a:srgbClr val="333333"/>
                </a:solidFill>
                <a:effectLst/>
                <a:latin typeface="Noto Sans light"/>
              </a:rPr>
              <a:t>년 작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ans light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r>
              <a:rPr lang="en-US" altLang="ko-KR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 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C13DD6-0D65-474E-8531-236C7ECD9D8E}"/>
              </a:ext>
            </a:extLst>
          </p:cNvPr>
          <p:cNvSpPr txBox="1"/>
          <p:nvPr/>
        </p:nvSpPr>
        <p:spPr>
          <a:xfrm>
            <a:off x="4891100" y="6155536"/>
            <a:ext cx="6353142" cy="523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▷▶ </a:t>
            </a:r>
            <a:r>
              <a:rPr lang="ko-KR" altLang="en-US" sz="1000" b="1" dirty="0">
                <a:solidFill>
                  <a:srgbClr val="333333"/>
                </a:solidFill>
                <a:latin typeface="Noto Sans light"/>
              </a:rPr>
              <a:t>게리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ans light"/>
              </a:rPr>
              <a:t>(</a:t>
            </a:r>
            <a:r>
              <a:rPr lang="en-US" altLang="ko-KR" sz="1000" b="0" i="0" dirty="0" err="1">
                <a:solidFill>
                  <a:srgbClr val="333333"/>
                </a:solidFill>
                <a:effectLst/>
                <a:latin typeface="Noto Sans light"/>
              </a:rPr>
              <a:t>Gehry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ans light"/>
              </a:rPr>
              <a:t>, Frank O.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캐나다→미국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ans light"/>
              </a:rPr>
              <a:t>/1929~) </a:t>
            </a:r>
            <a:r>
              <a:rPr lang="ko-KR" altLang="en-US" sz="1000" b="1" dirty="0" err="1">
                <a:solidFill>
                  <a:srgbClr val="333333"/>
                </a:solidFill>
                <a:latin typeface="Noto Sans light"/>
              </a:rPr>
              <a:t>빌바오</a:t>
            </a:r>
            <a:r>
              <a:rPr lang="ko-KR" altLang="en-US" sz="1000" b="1" dirty="0">
                <a:solidFill>
                  <a:srgbClr val="333333"/>
                </a:solidFill>
                <a:latin typeface="Noto Sans light"/>
              </a:rPr>
              <a:t> 구겐하임 미술관</a:t>
            </a:r>
            <a:r>
              <a:rPr lang="en-US" altLang="ko-KR" sz="1000" dirty="0">
                <a:solidFill>
                  <a:srgbClr val="333333"/>
                </a:solidFill>
                <a:latin typeface="Noto Sans light"/>
                <a:ea typeface="나눔스퀘어라운드 Regular" panose="020B0600000101010101" pitchFamily="50" charset="-127"/>
              </a:rPr>
              <a:t>(</a:t>
            </a:r>
            <a:r>
              <a:rPr lang="ko-KR" altLang="en-US" sz="1000" dirty="0">
                <a:solidFill>
                  <a:srgbClr val="333333"/>
                </a:solidFill>
                <a:latin typeface="Noto Sans light"/>
                <a:ea typeface="나눔스퀘어라운드 Regular" panose="020B0600000101010101" pitchFamily="50" charset="-127"/>
              </a:rPr>
              <a:t>티타늄</a:t>
            </a:r>
            <a:r>
              <a:rPr lang="en-US" altLang="ko-KR" sz="1000" dirty="0">
                <a:solidFill>
                  <a:srgbClr val="333333"/>
                </a:solidFill>
                <a:latin typeface="Noto Sans light"/>
                <a:ea typeface="나눔스퀘어라운드 Regular" panose="020B0600000101010101" pitchFamily="50" charset="-127"/>
              </a:rPr>
              <a:t>/</a:t>
            </a:r>
            <a:r>
              <a:rPr lang="en-US" altLang="ko-KR" sz="1000" dirty="0">
                <a:solidFill>
                  <a:srgbClr val="333333"/>
                </a:solidFill>
                <a:latin typeface="Noto Sans light"/>
              </a:rPr>
              <a:t>1991~1997</a:t>
            </a:r>
            <a:r>
              <a:rPr lang="ko-KR" altLang="en-US" sz="1000" b="0" i="0" dirty="0">
                <a:solidFill>
                  <a:srgbClr val="333333"/>
                </a:solidFill>
                <a:effectLst/>
                <a:latin typeface="Noto Sans light"/>
              </a:rPr>
              <a:t>년 작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ans light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r>
              <a:rPr lang="en-US" altLang="ko-KR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 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7" y="1394926"/>
            <a:ext cx="4394410" cy="476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04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A130B6F-3A76-47DF-86E9-127A6BF74CBE}"/>
              </a:ext>
            </a:extLst>
          </p:cNvPr>
          <p:cNvSpPr txBox="1"/>
          <p:nvPr/>
        </p:nvSpPr>
        <p:spPr>
          <a:xfrm>
            <a:off x="214244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noFill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B00F21-FAAE-40CC-BD27-946DEF5FA544}"/>
              </a:ext>
            </a:extLst>
          </p:cNvPr>
          <p:cNvSpPr txBox="1"/>
          <p:nvPr/>
        </p:nvSpPr>
        <p:spPr>
          <a:xfrm>
            <a:off x="114895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 dirty="0">
              <a:ln w="12700">
                <a:solidFill>
                  <a:srgbClr val="00B0F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EE59A-4C72-4AA9-9121-D0634AB33631}"/>
              </a:ext>
            </a:extLst>
          </p:cNvPr>
          <p:cNvSpPr txBox="1"/>
          <p:nvPr/>
        </p:nvSpPr>
        <p:spPr>
          <a:xfrm>
            <a:off x="939740" y="124175"/>
            <a:ext cx="5176417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3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탐구 활동</a:t>
            </a:r>
            <a:r>
              <a:rPr lang="en-US" altLang="ko-KR" sz="3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1_</a:t>
            </a:r>
            <a:r>
              <a:rPr lang="ko-KR" altLang="en-US" sz="3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자연미 탐색하기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14895" y="2265430"/>
            <a:ext cx="11006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32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①</a:t>
            </a: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등굣길에서 접했던 자연물이나 현상을 이야기 해 보자.</a:t>
            </a:r>
            <a:endParaRPr lang="en-US" altLang="ko-KR" sz="2000" dirty="0">
              <a:solidFill>
                <a:schemeClr val="bg2">
                  <a:lumMod val="50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②</a:t>
            </a: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자연물에서 조형 요소</a:t>
            </a:r>
            <a:r>
              <a:rPr lang="ko-KR" altLang="en-US" sz="20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*</a:t>
            </a: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와 조형 원리</a:t>
            </a:r>
            <a:r>
              <a:rPr lang="ko-KR" altLang="en-US" sz="2000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*</a:t>
            </a:r>
            <a:r>
              <a:rPr lang="ko-KR" altLang="en-US" sz="2000" dirty="0" err="1">
                <a:solidFill>
                  <a:schemeClr val="bg2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를</a:t>
            </a: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찾아보자.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6809FA-AF77-4DCA-AB95-F3C087981CC1}"/>
              </a:ext>
            </a:extLst>
          </p:cNvPr>
          <p:cNvSpPr txBox="1"/>
          <p:nvPr/>
        </p:nvSpPr>
        <p:spPr>
          <a:xfrm>
            <a:off x="524550" y="6368533"/>
            <a:ext cx="52006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조형 요소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*  미술 형태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색상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질감 등 조형의 기본 요소</a:t>
            </a:r>
            <a:endParaRPr lang="ko-KR" altLang="en-US" sz="11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6809FA-AF77-4DCA-AB95-F3C087981CC1}"/>
              </a:ext>
            </a:extLst>
          </p:cNvPr>
          <p:cNvSpPr txBox="1"/>
          <p:nvPr/>
        </p:nvSpPr>
        <p:spPr>
          <a:xfrm>
            <a:off x="4595807" y="6283894"/>
            <a:ext cx="64391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조형 원리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* 조형 요소들을 바탕으로 변화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통일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균형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비례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율동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강조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점증</a:t>
            </a:r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대비 등 조형미 표현에</a:t>
            </a:r>
            <a:endParaRPr lang="en-US" altLang="ko-KR" sz="1100" dirty="0">
              <a:solidFill>
                <a:srgbClr val="00B0F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             </a:t>
            </a:r>
            <a:r>
              <a:rPr lang="ko-KR" altLang="en-US" sz="1100" dirty="0">
                <a:solidFill>
                  <a:srgbClr val="00B0F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적용되는 기본 원리</a:t>
            </a:r>
            <a:endParaRPr lang="ko-KR" altLang="en-US" sz="11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06" y="2367065"/>
            <a:ext cx="2570164" cy="342575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6296" y="1407217"/>
            <a:ext cx="4450886" cy="33381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DC4457-E64E-4FE3-9E3F-7B7A70980F13}"/>
              </a:ext>
            </a:extLst>
          </p:cNvPr>
          <p:cNvSpPr txBox="1"/>
          <p:nvPr/>
        </p:nvSpPr>
        <p:spPr>
          <a:xfrm>
            <a:off x="3629020" y="5469653"/>
            <a:ext cx="335302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▶▷</a:t>
            </a:r>
            <a:r>
              <a:rPr lang="ko-KR" altLang="en-US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양떼구름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대한민국 김포시 </a:t>
            </a:r>
            <a:r>
              <a:rPr lang="ko-KR" altLang="en-US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운양동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  <a:endParaRPr lang="en-US" altLang="ko-KR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C4457-E64E-4FE3-9E3F-7B7A70980F13}"/>
              </a:ext>
            </a:extLst>
          </p:cNvPr>
          <p:cNvSpPr txBox="1"/>
          <p:nvPr/>
        </p:nvSpPr>
        <p:spPr>
          <a:xfrm>
            <a:off x="8879031" y="5301742"/>
            <a:ext cx="28885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0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▶▷</a:t>
            </a:r>
            <a:r>
              <a:rPr lang="ko-KR" altLang="en-US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뭉게구름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대한민국 김포시 </a:t>
            </a:r>
            <a:r>
              <a:rPr lang="ko-KR" altLang="en-US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운양동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  <a:r>
              <a:rPr lang="ko-KR" altLang="en-US" sz="10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endParaRPr lang="en-US" altLang="ko-KR" sz="1000" dirty="0"/>
          </a:p>
          <a:p>
            <a:pPr algn="just">
              <a:lnSpc>
                <a:spcPct val="150000"/>
              </a:lnSpc>
            </a:pPr>
            <a:endParaRPr lang="en-US" altLang="ko-KR" sz="1000" dirty="0"/>
          </a:p>
        </p:txBody>
      </p:sp>
      <p:sp>
        <p:nvSpPr>
          <p:cNvPr id="19" name="직사각형 18"/>
          <p:cNvSpPr/>
          <p:nvPr/>
        </p:nvSpPr>
        <p:spPr>
          <a:xfrm>
            <a:off x="549274" y="1210286"/>
            <a:ext cx="11106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등굣길에 만난 </a:t>
            </a:r>
            <a:r>
              <a:rPr lang="ko-KR" altLang="en-US" sz="2800" b="1" dirty="0">
                <a:solidFill>
                  <a:srgbClr val="00B0F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자연의 아름다움</a:t>
            </a:r>
            <a:r>
              <a:rPr lang="ko-KR" altLang="en-US" sz="28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에 대해 이야기 해볼까</a:t>
            </a:r>
            <a:r>
              <a:rPr lang="en-US" altLang="ko-KR" sz="2800" b="1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?</a:t>
            </a:r>
            <a:endParaRPr lang="ko-KR" altLang="en-US" sz="2800" b="1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268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475</Words>
  <Application>Microsoft Office PowerPoint</Application>
  <PresentationFormat>와이드스크린</PresentationFormat>
  <Paragraphs>70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Noto Sans light</vt:lpstr>
      <vt:lpstr>나눔스퀘어라운드 ExtraBold</vt:lpstr>
      <vt:lpstr>Arial</vt:lpstr>
      <vt:lpstr>Arial Black</vt:lpstr>
      <vt:lpstr>HY신명조</vt:lpstr>
      <vt:lpstr>함초롬바탕</vt:lpstr>
      <vt:lpstr>맑은 고딕</vt:lpstr>
      <vt:lpstr>나눔스퀘어라운드 Regular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황근식</dc:creator>
  <cp:lastModifiedBy>USER</cp:lastModifiedBy>
  <cp:revision>72</cp:revision>
  <dcterms:created xsi:type="dcterms:W3CDTF">2021-12-08T01:35:36Z</dcterms:created>
  <dcterms:modified xsi:type="dcterms:W3CDTF">2022-01-05T00:40:59Z</dcterms:modified>
</cp:coreProperties>
</file>