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304" r:id="rId4"/>
    <p:sldId id="320" r:id="rId5"/>
    <p:sldId id="305" r:id="rId6"/>
    <p:sldId id="321" r:id="rId7"/>
    <p:sldId id="322" r:id="rId8"/>
    <p:sldId id="309" r:id="rId9"/>
    <p:sldId id="323" r:id="rId10"/>
    <p:sldId id="324" r:id="rId11"/>
    <p:sldId id="310" r:id="rId12"/>
    <p:sldId id="315" r:id="rId13"/>
  </p:sldIdLst>
  <p:sldSz cx="12192000" cy="6858000"/>
  <p:notesSz cx="6858000" cy="9144000"/>
  <p:embeddedFontLst>
    <p:embeddedFont>
      <p:font typeface="나눔고딕" panose="020D0604000000000000" pitchFamily="50" charset="-127"/>
      <p:regular r:id="rId14"/>
      <p:bold r:id="rId15"/>
    </p:embeddedFont>
    <p:embeddedFont>
      <p:font typeface="Arial Black" panose="020B0A04020102020204" pitchFamily="34" charset="0"/>
      <p:bold r:id="rId16"/>
    </p:embeddedFont>
    <p:embeddedFont>
      <p:font typeface="나눔스퀘어라운드 ExtraBold" panose="020B0600000101010101" pitchFamily="50" charset="-127"/>
      <p:bold r:id="rId17"/>
    </p:embeddedFont>
    <p:embeddedFont>
      <p:font typeface="나눔스퀘어라운드 Regular" panose="020B0600000101010101" pitchFamily="50" charset="-127"/>
      <p:regular r:id="rId18"/>
    </p:embeddedFont>
    <p:embeddedFont>
      <p:font typeface="맑은 고딕" panose="020B0503020000020004" pitchFamily="50" charset="-127"/>
      <p:regular r:id="rId19"/>
      <p:bold r:id="rId20"/>
    </p:embeddedFont>
    <p:embeddedFont>
      <p:font typeface="함초롬바탕" panose="02030604000101010101" pitchFamily="18" charset="-127"/>
      <p:regular r:id="rId21"/>
      <p:bold r:id="rId22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4193D"/>
    <a:srgbClr val="67F030"/>
    <a:srgbClr val="FFFBFB"/>
    <a:srgbClr val="FEE9E8"/>
    <a:srgbClr val="FED3D2"/>
    <a:srgbClr val="FFFCF3"/>
    <a:srgbClr val="4472C4"/>
    <a:srgbClr val="F4BAC9"/>
    <a:srgbClr val="E76B8B"/>
    <a:srgbClr val="FFEC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22" autoAdjust="0"/>
    <p:restoredTop sz="96279" autoAdjust="0"/>
  </p:normalViewPr>
  <p:slideViewPr>
    <p:cSldViewPr snapToGrid="0">
      <p:cViewPr varScale="1">
        <p:scale>
          <a:sx n="108" d="100"/>
          <a:sy n="108" d="100"/>
        </p:scale>
        <p:origin x="402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5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9979C17-FB09-44AA-8FB6-F52D7E0BC7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7BAB6092-311D-4E37-82CE-A0B509E581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D27CC99-E870-474D-B07A-08AA5B979E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DDFBF-B041-441B-AC5F-0D1431A0AA39}" type="datetimeFigureOut">
              <a:rPr lang="ko-KR" altLang="en-US" smtClean="0"/>
              <a:t>2022-04-01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13839BD-C58A-4388-A26E-45CCC7208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7A5EE1E-414A-412E-B593-335E6C27A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8D171-DB86-4BE5-98A9-7D68B46196F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554036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B8B999D-5267-435D-AEDF-381DDDEDD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CA13E40C-C2D3-4A8B-85DB-7F36E4D82C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95C2856-E95E-49CD-805D-4708CBB90C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DDFBF-B041-441B-AC5F-0D1431A0AA39}" type="datetimeFigureOut">
              <a:rPr lang="ko-KR" altLang="en-US" smtClean="0"/>
              <a:t>2022-04-01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DEF1EEA-6841-48A3-8735-CE93D3388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FA0C097-11ED-439D-873F-3AF06DF8B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8D171-DB86-4BE5-98A9-7D68B46196F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8926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17E623D9-7AC1-4840-A089-BA3553C856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ED499381-3192-4A5B-80F1-0A441FA764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B25E976-BFCA-4446-997E-D4BDED28FD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DDFBF-B041-441B-AC5F-0D1431A0AA39}" type="datetimeFigureOut">
              <a:rPr lang="ko-KR" altLang="en-US" smtClean="0"/>
              <a:t>2022-04-01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53DB779-0663-4FDE-A97B-B32D9EE66D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F1DC18B-287D-45D2-8914-A89355018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8D171-DB86-4BE5-98A9-7D68B46196F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86478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FEBFC09-5F76-4202-8D82-13332E4B2B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0A99A91-C4D6-4515-A57F-33E7EA42C9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6C58999-4EF6-4830-BBC0-73A8DE662E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DDFBF-B041-441B-AC5F-0D1431A0AA39}" type="datetimeFigureOut">
              <a:rPr lang="ko-KR" altLang="en-US" smtClean="0"/>
              <a:t>2022-04-01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AF292F7-C1F5-4D2D-96CB-9D6F9B6B2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9455DB4-3BD6-4F54-937A-FC5D9D3B3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8D171-DB86-4BE5-98A9-7D68B46196F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9689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0784531-FED1-4101-8364-B22809CDC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BA61B2F-9714-4B3D-AF6C-A758E756CB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CB34EB8-61BA-40B8-96EF-A409E6ACD8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DDFBF-B041-441B-AC5F-0D1431A0AA39}" type="datetimeFigureOut">
              <a:rPr lang="ko-KR" altLang="en-US" smtClean="0"/>
              <a:t>2022-04-01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9A0002F-D92D-414E-9FDD-1A7E4989D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721666A-2B6B-4308-B685-6A9190864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8D171-DB86-4BE5-98A9-7D68B46196F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9099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F3094F1-4634-4F43-914B-3759F7F74D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F24E716-4BAF-4FBC-A7A8-E6EF8E7BC2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29C3AD20-548C-4E81-AAD2-5BD4DC87CB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B32BD354-156F-42B6-B149-2E395875A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DDFBF-B041-441B-AC5F-0D1431A0AA39}" type="datetimeFigureOut">
              <a:rPr lang="ko-KR" altLang="en-US" smtClean="0"/>
              <a:t>2022-04-01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D4CA28A2-35A9-40E0-A20D-B10FF64A5A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E38A95ED-8EC4-43C5-995D-8E468B3C4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8D171-DB86-4BE5-98A9-7D68B46196F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82644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AD5CC64-4324-405B-91D7-FF8AFF8FB5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968DAA0F-C126-4512-B10A-3C7BF34E6E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6CEFE777-B97F-45AA-B90F-FBF8C4F7F0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273B4B64-D237-44D0-9D80-D4D46830C0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5F3046D9-F0B4-4FD5-963B-0D3B009CCA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6D09A8AB-C4B1-4F73-B4DF-07155CED3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DDFBF-B041-441B-AC5F-0D1431A0AA39}" type="datetimeFigureOut">
              <a:rPr lang="ko-KR" altLang="en-US" smtClean="0"/>
              <a:t>2022-04-01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784FDE22-6B4E-4BCB-BCEE-A7125CC6D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6EA913DB-339F-4D05-A5C2-A04828D65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8D171-DB86-4BE5-98A9-7D68B46196F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64736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88061DD-D184-4E1B-ABB2-C616B5F5D8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C3B23BA7-4D8A-4631-A99A-E7B7290AC2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DDFBF-B041-441B-AC5F-0D1431A0AA39}" type="datetimeFigureOut">
              <a:rPr lang="ko-KR" altLang="en-US" smtClean="0"/>
              <a:t>2022-04-01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CB111F32-EEE2-444B-9B3A-7EF0BA3C5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5F693498-C288-45D0-8284-47FEB0D01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8D171-DB86-4BE5-98A9-7D68B46196F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33088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51D64814-2BD2-4393-98DB-7E920BB437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DDFBF-B041-441B-AC5F-0D1431A0AA39}" type="datetimeFigureOut">
              <a:rPr lang="ko-KR" altLang="en-US" smtClean="0"/>
              <a:t>2022-04-01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2FCB419C-3BC0-46A8-BC85-B1F45F717C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8BFC5FD3-C891-4FDB-8003-A8E7C4F51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8D171-DB86-4BE5-98A9-7D68B46196F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94240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B30FF3A-5034-45F8-8D47-E9F602545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5101DB0-4CB8-4CBE-93CA-BA740816C2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6D079A57-7C3E-4F48-B784-827B999A09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0601F5ED-72CB-4732-98FC-00725EA819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DDFBF-B041-441B-AC5F-0D1431A0AA39}" type="datetimeFigureOut">
              <a:rPr lang="ko-KR" altLang="en-US" smtClean="0"/>
              <a:t>2022-04-01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01C9AACC-18ED-4285-8FA4-2F6FF82D7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49D51094-CE85-4481-88A4-FD492CA42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8D171-DB86-4BE5-98A9-7D68B46196F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12123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F6AA63D-3AC4-4131-9B1D-85DC26A6F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3EC29CCC-B495-46F9-8CA4-554BEA0858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0403F09D-6E1C-47FB-982F-A94CC30C21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7A88CB9A-D213-4075-A00F-B71D37B4C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DDFBF-B041-441B-AC5F-0D1431A0AA39}" type="datetimeFigureOut">
              <a:rPr lang="ko-KR" altLang="en-US" smtClean="0"/>
              <a:t>2022-04-01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F3994422-662C-4E25-8B9B-00515C5D69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626CB583-09C8-4640-8F3C-521590A2C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8D171-DB86-4BE5-98A9-7D68B46196F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15208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7C49ABA5-78C9-4C7E-8938-F7F2E4ADC0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B61FB04C-8F49-4517-9A32-8056E87E49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C5FBB4B-286A-4744-A683-AFF0D99520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DDFBF-B041-441B-AC5F-0D1431A0AA39}" type="datetimeFigureOut">
              <a:rPr lang="ko-KR" altLang="en-US" smtClean="0"/>
              <a:t>2022-04-01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5385EA8-12D0-49A2-B595-91E23ADD61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C19F82F-CEA8-441E-B3DC-966CD9C60A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F8D171-DB86-4BE5-98A9-7D68B46196F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54706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그룹 24">
            <a:extLst>
              <a:ext uri="{FF2B5EF4-FFF2-40B4-BE49-F238E27FC236}">
                <a16:creationId xmlns:a16="http://schemas.microsoft.com/office/drawing/2014/main" id="{5EBC8268-8054-4868-AD0D-6731FD8D401B}"/>
              </a:ext>
            </a:extLst>
          </p:cNvPr>
          <p:cNvGrpSpPr/>
          <p:nvPr/>
        </p:nvGrpSpPr>
        <p:grpSpPr>
          <a:xfrm>
            <a:off x="2238374" y="1531413"/>
            <a:ext cx="7392514" cy="2572776"/>
            <a:chOff x="2554664" y="1478147"/>
            <a:chExt cx="7145697" cy="2572776"/>
          </a:xfrm>
        </p:grpSpPr>
        <p:grpSp>
          <p:nvGrpSpPr>
            <p:cNvPr id="10" name="그룹 9">
              <a:extLst>
                <a:ext uri="{FF2B5EF4-FFF2-40B4-BE49-F238E27FC236}">
                  <a16:creationId xmlns:a16="http://schemas.microsoft.com/office/drawing/2014/main" id="{4DDB115B-610F-4023-93A3-420F3EF4284E}"/>
                </a:ext>
              </a:extLst>
            </p:cNvPr>
            <p:cNvGrpSpPr/>
            <p:nvPr/>
          </p:nvGrpSpPr>
          <p:grpSpPr>
            <a:xfrm>
              <a:off x="2554664" y="1478147"/>
              <a:ext cx="1863539" cy="1250315"/>
              <a:chOff x="7560297" y="1244338"/>
              <a:chExt cx="2720768" cy="1250315"/>
            </a:xfrm>
          </p:grpSpPr>
          <p:sp>
            <p:nvSpPr>
              <p:cNvPr id="7" name="사각형: 둥근 모서리 6">
                <a:extLst>
                  <a:ext uri="{FF2B5EF4-FFF2-40B4-BE49-F238E27FC236}">
                    <a16:creationId xmlns:a16="http://schemas.microsoft.com/office/drawing/2014/main" id="{E5D9C99D-F040-44C9-A5B7-F8A10BF0005E}"/>
                  </a:ext>
                </a:extLst>
              </p:cNvPr>
              <p:cNvSpPr/>
              <p:nvPr/>
            </p:nvSpPr>
            <p:spPr>
              <a:xfrm>
                <a:off x="7560297" y="1244338"/>
                <a:ext cx="2554664" cy="914400"/>
              </a:xfrm>
              <a:prstGeom prst="roundRect">
                <a:avLst/>
              </a:prstGeom>
              <a:noFill/>
              <a:ln w="38100">
                <a:solidFill>
                  <a:srgbClr val="A4193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" name="직사각형 7">
                <a:extLst>
                  <a:ext uri="{FF2B5EF4-FFF2-40B4-BE49-F238E27FC236}">
                    <a16:creationId xmlns:a16="http://schemas.microsoft.com/office/drawing/2014/main" id="{22DFE515-42B1-4331-B29D-1F07F0D84C93}"/>
                  </a:ext>
                </a:extLst>
              </p:cNvPr>
              <p:cNvSpPr/>
              <p:nvPr/>
            </p:nvSpPr>
            <p:spPr>
              <a:xfrm>
                <a:off x="7584999" y="1467131"/>
                <a:ext cx="2696066" cy="10275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cxnSp>
          <p:nvCxnSpPr>
            <p:cNvPr id="22" name="직선 연결선 21">
              <a:extLst>
                <a:ext uri="{FF2B5EF4-FFF2-40B4-BE49-F238E27FC236}">
                  <a16:creationId xmlns:a16="http://schemas.microsoft.com/office/drawing/2014/main" id="{5C353886-CFC8-49FF-98FF-F04A898F6B42}"/>
                </a:ext>
              </a:extLst>
            </p:cNvPr>
            <p:cNvCxnSpPr/>
            <p:nvPr/>
          </p:nvCxnSpPr>
          <p:spPr>
            <a:xfrm>
              <a:off x="4304433" y="1664078"/>
              <a:ext cx="0" cy="2226586"/>
            </a:xfrm>
            <a:prstGeom prst="line">
              <a:avLst/>
            </a:prstGeom>
            <a:ln w="38100">
              <a:solidFill>
                <a:srgbClr val="A4193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사각형: 둥근 모서리 22">
              <a:extLst>
                <a:ext uri="{FF2B5EF4-FFF2-40B4-BE49-F238E27FC236}">
                  <a16:creationId xmlns:a16="http://schemas.microsoft.com/office/drawing/2014/main" id="{56858CBF-BC31-49EF-96AB-6516452EC893}"/>
                </a:ext>
              </a:extLst>
            </p:cNvPr>
            <p:cNvSpPr/>
            <p:nvPr/>
          </p:nvSpPr>
          <p:spPr>
            <a:xfrm>
              <a:off x="4304433" y="3014470"/>
              <a:ext cx="5395928" cy="1036453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A419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" name="직사각형 23">
              <a:extLst>
                <a:ext uri="{FF2B5EF4-FFF2-40B4-BE49-F238E27FC236}">
                  <a16:creationId xmlns:a16="http://schemas.microsoft.com/office/drawing/2014/main" id="{B5ECE490-3165-4178-B234-12F17E3477BB}"/>
                </a:ext>
              </a:extLst>
            </p:cNvPr>
            <p:cNvSpPr/>
            <p:nvPr/>
          </p:nvSpPr>
          <p:spPr>
            <a:xfrm>
              <a:off x="4332163" y="2912882"/>
              <a:ext cx="4883079" cy="10364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91FCE59D-267C-4CC3-AD2C-6474DD3473D4}"/>
              </a:ext>
            </a:extLst>
          </p:cNvPr>
          <p:cNvSpPr txBox="1"/>
          <p:nvPr/>
        </p:nvSpPr>
        <p:spPr>
          <a:xfrm>
            <a:off x="4334497" y="2726449"/>
            <a:ext cx="4711546" cy="76944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ko-KR" altLang="en-US" sz="440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뿌리 깊은 전통 미술</a:t>
            </a:r>
            <a:endParaRPr lang="ko-KR" altLang="en-US" sz="4400" dirty="0">
              <a:latin typeface="나눔스퀘어라운드 ExtraBold" panose="020B0600000101010101" pitchFamily="50" charset="-127"/>
              <a:ea typeface="나눔스퀘어라운드 ExtraBold" panose="020B0600000101010101" pitchFamily="50" charset="-127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36EEBCD-7861-49C4-9C99-C61A1E6B0E14}"/>
              </a:ext>
            </a:extLst>
          </p:cNvPr>
          <p:cNvSpPr txBox="1"/>
          <p:nvPr/>
        </p:nvSpPr>
        <p:spPr>
          <a:xfrm>
            <a:off x="2452600" y="1581399"/>
            <a:ext cx="133835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7200">
                <a:solidFill>
                  <a:schemeClr val="accent4">
                    <a:lumMod val="20000"/>
                    <a:lumOff val="80000"/>
                  </a:schemeClr>
                </a:solidFill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12</a:t>
            </a:r>
            <a:endParaRPr lang="ko-KR" altLang="en-US" sz="72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2E145D6-6612-4B45-BE23-3270367D1061}"/>
              </a:ext>
            </a:extLst>
          </p:cNvPr>
          <p:cNvSpPr txBox="1"/>
          <p:nvPr/>
        </p:nvSpPr>
        <p:spPr>
          <a:xfrm>
            <a:off x="2362596" y="1562336"/>
            <a:ext cx="133835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7200">
                <a:solidFill>
                  <a:srgbClr val="A4193D"/>
                </a:solidFill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12</a:t>
            </a:r>
            <a:endParaRPr lang="ko-KR" altLang="en-US" sz="7200" dirty="0">
              <a:solidFill>
                <a:srgbClr val="A4193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16584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092E756-DB19-4261-92D5-E58C692E9074}"/>
              </a:ext>
            </a:extLst>
          </p:cNvPr>
          <p:cNvSpPr txBox="1"/>
          <p:nvPr/>
        </p:nvSpPr>
        <p:spPr>
          <a:xfrm>
            <a:off x="2764041" y="114191"/>
            <a:ext cx="9080983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ko-KR" altLang="en-US" sz="300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수묵 담채화로 부채 그림 그리기</a:t>
            </a:r>
            <a:endParaRPr lang="ko-KR" altLang="en-US" sz="3000" dirty="0">
              <a:latin typeface="나눔스퀘어라운드 ExtraBold" panose="020B0600000101010101" pitchFamily="50" charset="-127"/>
              <a:ea typeface="나눔스퀘어라운드 ExtraBold" panose="020B0600000101010101" pitchFamily="50" charset="-127"/>
            </a:endParaRPr>
          </a:p>
        </p:txBody>
      </p:sp>
      <p:sp>
        <p:nvSpPr>
          <p:cNvPr id="9" name="사각형: 둥근 모서리 8">
            <a:extLst>
              <a:ext uri="{FF2B5EF4-FFF2-40B4-BE49-F238E27FC236}">
                <a16:creationId xmlns:a16="http://schemas.microsoft.com/office/drawing/2014/main" id="{25866EFF-5D92-47F5-8A40-13B47A4060D5}"/>
              </a:ext>
            </a:extLst>
          </p:cNvPr>
          <p:cNvSpPr/>
          <p:nvPr/>
        </p:nvSpPr>
        <p:spPr>
          <a:xfrm>
            <a:off x="1004969" y="124175"/>
            <a:ext cx="1759072" cy="553998"/>
          </a:xfrm>
          <a:prstGeom prst="roundRect">
            <a:avLst/>
          </a:prstGeom>
          <a:solidFill>
            <a:srgbClr val="F165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표현 활동</a:t>
            </a:r>
            <a:r>
              <a:rPr lang="en-US" altLang="ko-KR" sz="240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3</a:t>
            </a:r>
            <a:endParaRPr lang="ko-KR" altLang="en-US" sz="24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24F6C36-12DF-4BFB-AF94-996373A3969F}"/>
              </a:ext>
            </a:extLst>
          </p:cNvPr>
          <p:cNvSpPr txBox="1"/>
          <p:nvPr/>
        </p:nvSpPr>
        <p:spPr>
          <a:xfrm>
            <a:off x="214244" y="-157978"/>
            <a:ext cx="72549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800">
                <a:ln w="12700">
                  <a:noFill/>
                </a:ln>
                <a:solidFill>
                  <a:srgbClr val="FED3D2"/>
                </a:solidFill>
                <a:latin typeface="Arial Black" panose="020B0A04020102020204" pitchFamily="34" charset="0"/>
              </a:rPr>
              <a:t>“</a:t>
            </a:r>
            <a:endParaRPr lang="ko-KR" altLang="en-US" sz="8800">
              <a:ln w="12700">
                <a:noFill/>
              </a:ln>
              <a:solidFill>
                <a:srgbClr val="FED3D2"/>
              </a:solidFill>
              <a:latin typeface="Arial Black" panose="020B0A040201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1B86AC0-1953-45C3-86A0-DEDA754D4B3D}"/>
              </a:ext>
            </a:extLst>
          </p:cNvPr>
          <p:cNvSpPr txBox="1"/>
          <p:nvPr/>
        </p:nvSpPr>
        <p:spPr>
          <a:xfrm>
            <a:off x="114895" y="-157978"/>
            <a:ext cx="72549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800">
                <a:ln w="12700">
                  <a:solidFill>
                    <a:srgbClr val="A4193D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“</a:t>
            </a:r>
            <a:endParaRPr lang="ko-KR" altLang="en-US" sz="8800">
              <a:ln w="12700">
                <a:solidFill>
                  <a:srgbClr val="A4193D"/>
                </a:solidFill>
              </a:ln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0FC757F7-70AF-49DC-AFA0-2E2038FED9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992" y="1533260"/>
            <a:ext cx="5953956" cy="3791479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B0F8D1C8-1CD2-4A83-A6CD-8C35E488C6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7698" y="1103906"/>
            <a:ext cx="3724795" cy="442021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A3DE4D9-B588-4F25-8B50-5A8358623A6F}"/>
              </a:ext>
            </a:extLst>
          </p:cNvPr>
          <p:cNvSpPr txBox="1"/>
          <p:nvPr/>
        </p:nvSpPr>
        <p:spPr>
          <a:xfrm>
            <a:off x="1006166" y="5995160"/>
            <a:ext cx="388255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000">
                <a:solidFill>
                  <a:srgbClr val="A4193D"/>
                </a:solidFill>
              </a:rPr>
              <a:t>▲</a:t>
            </a:r>
            <a:r>
              <a:rPr lang="ko-KR" altLang="en-US" sz="1000"/>
              <a:t> </a:t>
            </a:r>
            <a:r>
              <a:rPr lang="ko-KR" altLang="en-US" sz="1000" b="1"/>
              <a:t>김진홍</a:t>
            </a:r>
            <a:r>
              <a:rPr lang="ko-KR" altLang="en-US" sz="1000"/>
              <a:t>(학생 작품) </a:t>
            </a:r>
            <a:r>
              <a:rPr lang="ko-KR" altLang="en-US" sz="1000" b="1"/>
              <a:t>바이올린 부채</a:t>
            </a:r>
            <a:r>
              <a:rPr lang="ko-KR" altLang="en-US" sz="1000"/>
              <a:t>(종이에 채색/20×50cm)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6B7D59B-7966-4C2C-8DB5-19D288A1C819}"/>
              </a:ext>
            </a:extLst>
          </p:cNvPr>
          <p:cNvSpPr txBox="1"/>
          <p:nvPr/>
        </p:nvSpPr>
        <p:spPr>
          <a:xfrm>
            <a:off x="7711678" y="5995160"/>
            <a:ext cx="413334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000">
                <a:solidFill>
                  <a:srgbClr val="A4193D"/>
                </a:solidFill>
              </a:rPr>
              <a:t>▲ </a:t>
            </a:r>
            <a:r>
              <a:rPr lang="ko-KR" altLang="en-US" sz="1000" b="1"/>
              <a:t>조세준</a:t>
            </a:r>
            <a:r>
              <a:rPr lang="ko-KR" altLang="en-US" sz="1000"/>
              <a:t>(학생 작품) </a:t>
            </a:r>
            <a:r>
              <a:rPr lang="ko-KR" altLang="en-US" sz="1000" b="1"/>
              <a:t>사과 부채</a:t>
            </a:r>
            <a:r>
              <a:rPr lang="ko-KR" altLang="en-US" sz="1000"/>
              <a:t>(종이에 채색/40×20cm/2016년 작)</a:t>
            </a:r>
          </a:p>
        </p:txBody>
      </p:sp>
    </p:spTree>
    <p:extLst>
      <p:ext uri="{BB962C8B-B14F-4D97-AF65-F5344CB8AC3E}">
        <p14:creationId xmlns:p14="http://schemas.microsoft.com/office/powerpoint/2010/main" val="8332929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092E756-DB19-4261-92D5-E58C692E9074}"/>
              </a:ext>
            </a:extLst>
          </p:cNvPr>
          <p:cNvSpPr txBox="1"/>
          <p:nvPr/>
        </p:nvSpPr>
        <p:spPr>
          <a:xfrm>
            <a:off x="2764041" y="114191"/>
            <a:ext cx="9080983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ko-KR" altLang="en-US" sz="300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수묵 담채화로 부채 그림 그리기</a:t>
            </a:r>
            <a:r>
              <a:rPr lang="en-US" altLang="ko-KR" sz="300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_</a:t>
            </a:r>
            <a:r>
              <a:rPr lang="ko-KR" altLang="en-US" sz="3000">
                <a:solidFill>
                  <a:srgbClr val="00B050"/>
                </a:solidFill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도안</a:t>
            </a:r>
            <a:endParaRPr lang="ko-KR" altLang="en-US" sz="3000" dirty="0">
              <a:solidFill>
                <a:srgbClr val="00B050"/>
              </a:solidFill>
              <a:latin typeface="나눔스퀘어라운드 ExtraBold" panose="020B0600000101010101" pitchFamily="50" charset="-127"/>
              <a:ea typeface="나눔스퀘어라운드 ExtraBold" panose="020B0600000101010101" pitchFamily="50" charset="-127"/>
            </a:endParaRPr>
          </a:p>
        </p:txBody>
      </p:sp>
      <p:sp>
        <p:nvSpPr>
          <p:cNvPr id="9" name="사각형: 둥근 모서리 8">
            <a:extLst>
              <a:ext uri="{FF2B5EF4-FFF2-40B4-BE49-F238E27FC236}">
                <a16:creationId xmlns:a16="http://schemas.microsoft.com/office/drawing/2014/main" id="{25866EFF-5D92-47F5-8A40-13B47A4060D5}"/>
              </a:ext>
            </a:extLst>
          </p:cNvPr>
          <p:cNvSpPr/>
          <p:nvPr/>
        </p:nvSpPr>
        <p:spPr>
          <a:xfrm>
            <a:off x="1004969" y="124175"/>
            <a:ext cx="1759072" cy="553998"/>
          </a:xfrm>
          <a:prstGeom prst="roundRect">
            <a:avLst/>
          </a:prstGeom>
          <a:solidFill>
            <a:srgbClr val="F165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표현 활동</a:t>
            </a:r>
            <a:r>
              <a:rPr lang="en-US" altLang="ko-KR" sz="240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3</a:t>
            </a:r>
            <a:endParaRPr lang="ko-KR" altLang="en-US" sz="2400" dirty="0"/>
          </a:p>
        </p:txBody>
      </p:sp>
      <p:sp>
        <p:nvSpPr>
          <p:cNvPr id="15" name="직사각형 14"/>
          <p:cNvSpPr/>
          <p:nvPr/>
        </p:nvSpPr>
        <p:spPr>
          <a:xfrm>
            <a:off x="1039089" y="770506"/>
            <a:ext cx="4499013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ko-KR" altLang="en-US" sz="1400" b="1">
                <a:solidFill>
                  <a:srgbClr val="211D1E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준비물</a:t>
            </a:r>
            <a:r>
              <a:rPr lang="en-US" altLang="ko-KR" sz="1400" b="1">
                <a:solidFill>
                  <a:srgbClr val="211D1E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: </a:t>
            </a:r>
            <a:r>
              <a:rPr lang="ko-KR" altLang="en-US" sz="1400">
                <a:solidFill>
                  <a:srgbClr val="211D1E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먹물</a:t>
            </a:r>
            <a:r>
              <a:rPr lang="en-US" altLang="ko-KR" sz="1400">
                <a:solidFill>
                  <a:srgbClr val="211D1E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, </a:t>
            </a:r>
            <a:r>
              <a:rPr lang="ko-KR" altLang="en-US" sz="1400">
                <a:solidFill>
                  <a:srgbClr val="211D1E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동양화 붓</a:t>
            </a:r>
            <a:r>
              <a:rPr lang="en-US" altLang="ko-KR" sz="1400">
                <a:solidFill>
                  <a:srgbClr val="211D1E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, </a:t>
            </a:r>
            <a:r>
              <a:rPr lang="ko-KR" altLang="en-US" sz="1400">
                <a:solidFill>
                  <a:srgbClr val="211D1E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물통</a:t>
            </a:r>
            <a:r>
              <a:rPr lang="en-US" altLang="ko-KR" sz="1400">
                <a:solidFill>
                  <a:srgbClr val="211D1E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, </a:t>
            </a:r>
            <a:r>
              <a:rPr lang="ko-KR" altLang="en-US" sz="1400">
                <a:solidFill>
                  <a:srgbClr val="211D1E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한지</a:t>
            </a:r>
            <a:r>
              <a:rPr lang="en-US" altLang="ko-KR" sz="1400">
                <a:solidFill>
                  <a:srgbClr val="211D1E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, </a:t>
            </a:r>
            <a:r>
              <a:rPr lang="ko-KR" altLang="en-US" sz="1400">
                <a:solidFill>
                  <a:srgbClr val="211D1E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접시</a:t>
            </a:r>
            <a:r>
              <a:rPr lang="en-US" altLang="ko-KR" sz="1400">
                <a:solidFill>
                  <a:srgbClr val="211D1E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, </a:t>
            </a:r>
            <a:r>
              <a:rPr lang="ko-KR" altLang="en-US" sz="1400">
                <a:solidFill>
                  <a:srgbClr val="211D1E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문진</a:t>
            </a:r>
            <a:r>
              <a:rPr lang="en-US" altLang="ko-KR" sz="1400">
                <a:solidFill>
                  <a:srgbClr val="211D1E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, </a:t>
            </a:r>
            <a:r>
              <a:rPr lang="ko-KR" altLang="en-US" sz="1400">
                <a:solidFill>
                  <a:srgbClr val="211D1E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한국화 물감</a:t>
            </a:r>
            <a:endParaRPr lang="ko-KR" altLang="en-US" sz="1400" dirty="0">
              <a:latin typeface="나눔스퀘어라운드 Regular" panose="020B0600000101010101" pitchFamily="50" charset="-127"/>
              <a:ea typeface="나눔스퀘어라운드 Regular" panose="020B0600000101010101" pitchFamily="50" charset="-127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24F6C36-12DF-4BFB-AF94-996373A3969F}"/>
              </a:ext>
            </a:extLst>
          </p:cNvPr>
          <p:cNvSpPr txBox="1"/>
          <p:nvPr/>
        </p:nvSpPr>
        <p:spPr>
          <a:xfrm>
            <a:off x="214244" y="-157978"/>
            <a:ext cx="72549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800">
                <a:ln w="12700">
                  <a:noFill/>
                </a:ln>
                <a:solidFill>
                  <a:srgbClr val="FED3D2"/>
                </a:solidFill>
                <a:latin typeface="Arial Black" panose="020B0A04020102020204" pitchFamily="34" charset="0"/>
              </a:rPr>
              <a:t>“</a:t>
            </a:r>
            <a:endParaRPr lang="ko-KR" altLang="en-US" sz="8800">
              <a:ln w="12700">
                <a:noFill/>
              </a:ln>
              <a:solidFill>
                <a:srgbClr val="FED3D2"/>
              </a:solidFill>
              <a:latin typeface="Arial Black" panose="020B0A040201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1B86AC0-1953-45C3-86A0-DEDA754D4B3D}"/>
              </a:ext>
            </a:extLst>
          </p:cNvPr>
          <p:cNvSpPr txBox="1"/>
          <p:nvPr/>
        </p:nvSpPr>
        <p:spPr>
          <a:xfrm>
            <a:off x="114895" y="-157978"/>
            <a:ext cx="72549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800">
                <a:ln w="12700">
                  <a:solidFill>
                    <a:srgbClr val="A4193D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“</a:t>
            </a:r>
            <a:endParaRPr lang="ko-KR" altLang="en-US" sz="8800">
              <a:ln w="12700">
                <a:solidFill>
                  <a:srgbClr val="A4193D"/>
                </a:solidFill>
              </a:ln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18" name="그림 17" descr="텍스트, 하늘, 낚시, 선이(가) 표시된 사진&#10;&#10;자동 생성된 설명">
            <a:extLst>
              <a:ext uri="{FF2B5EF4-FFF2-40B4-BE49-F238E27FC236}">
                <a16:creationId xmlns:a16="http://schemas.microsoft.com/office/drawing/2014/main" id="{34105816-B67E-4C73-9A03-1EDF09C22F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51479"/>
            <a:ext cx="12192000" cy="537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9527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2B67654-F164-4BEE-9F4D-D1DDABD17879}"/>
              </a:ext>
            </a:extLst>
          </p:cNvPr>
          <p:cNvSpPr txBox="1"/>
          <p:nvPr/>
        </p:nvSpPr>
        <p:spPr>
          <a:xfrm>
            <a:off x="969614" y="1533015"/>
            <a:ext cx="9606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+mn-cs"/>
              </a:rPr>
              <a:t>◉ 전통 회화의 특성을 이해하였는가</a:t>
            </a:r>
            <a:r>
              <a:rPr kumimoji="0" lang="en-US" altLang="ko-KR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+mn-cs"/>
              </a:rPr>
              <a:t>?</a:t>
            </a:r>
            <a:endParaRPr kumimoji="0" lang="en-US" altLang="ko-KR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나눔스퀘어라운드 ExtraBold" panose="020B0600000101010101" pitchFamily="50" charset="-127"/>
              <a:ea typeface="나눔스퀘어라운드 ExtraBold" panose="020B0600000101010101" pitchFamily="50" charset="-127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8ACAE34-E146-45BF-B08D-FB2754AE8CB1}"/>
              </a:ext>
            </a:extLst>
          </p:cNvPr>
          <p:cNvSpPr txBox="1"/>
          <p:nvPr/>
        </p:nvSpPr>
        <p:spPr>
          <a:xfrm>
            <a:off x="1076147" y="3801492"/>
            <a:ext cx="9891975" cy="843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+mn-cs"/>
              </a:rPr>
              <a:t>◉수묵화의 다양한 기법을 이용하여 표현하였는가</a:t>
            </a:r>
            <a:r>
              <a:rPr kumimoji="0" lang="en-US" altLang="ko-KR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+mn-cs"/>
              </a:rPr>
              <a:t>?</a:t>
            </a:r>
            <a:endParaRPr kumimoji="0" lang="ko-KR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나눔스퀘어라운드 ExtraBold" panose="020B0600000101010101" pitchFamily="50" charset="-127"/>
              <a:ea typeface="나눔스퀘어라운드 ExtraBold" panose="020B0600000101010101" pitchFamily="50" charset="-127"/>
              <a:cs typeface="+mn-cs"/>
            </a:endParaRPr>
          </a:p>
        </p:txBody>
      </p:sp>
      <p:grpSp>
        <p:nvGrpSpPr>
          <p:cNvPr id="24" name="그룹 23">
            <a:extLst>
              <a:ext uri="{FF2B5EF4-FFF2-40B4-BE49-F238E27FC236}">
                <a16:creationId xmlns:a16="http://schemas.microsoft.com/office/drawing/2014/main" id="{C5C871DB-57B9-47E2-BC66-631EFF5F0BEE}"/>
              </a:ext>
            </a:extLst>
          </p:cNvPr>
          <p:cNvGrpSpPr/>
          <p:nvPr/>
        </p:nvGrpSpPr>
        <p:grpSpPr>
          <a:xfrm>
            <a:off x="8370021" y="2332523"/>
            <a:ext cx="1915160" cy="407132"/>
            <a:chOff x="8119084" y="2815717"/>
            <a:chExt cx="2889157" cy="614187"/>
          </a:xfrm>
        </p:grpSpPr>
        <p:sp>
          <p:nvSpPr>
            <p:cNvPr id="25" name="웃는 얼굴 24">
              <a:extLst>
                <a:ext uri="{FF2B5EF4-FFF2-40B4-BE49-F238E27FC236}">
                  <a16:creationId xmlns:a16="http://schemas.microsoft.com/office/drawing/2014/main" id="{21E6F1E8-04C7-40EF-B487-7656860D57D6}"/>
                </a:ext>
              </a:extLst>
            </p:cNvPr>
            <p:cNvSpPr/>
            <p:nvPr/>
          </p:nvSpPr>
          <p:spPr>
            <a:xfrm>
              <a:off x="8119084" y="2816621"/>
              <a:ext cx="613283" cy="613283"/>
            </a:xfrm>
            <a:prstGeom prst="smileyFace">
              <a:avLst/>
            </a:prstGeom>
            <a:noFill/>
            <a:ln w="19050">
              <a:solidFill>
                <a:srgbClr val="9E10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>
                <a:solidFill>
                  <a:srgbClr val="9E1030"/>
                </a:solidFill>
              </a:endParaRPr>
            </a:p>
          </p:txBody>
        </p:sp>
        <p:sp>
          <p:nvSpPr>
            <p:cNvPr id="26" name="웃는 얼굴 25">
              <a:extLst>
                <a:ext uri="{FF2B5EF4-FFF2-40B4-BE49-F238E27FC236}">
                  <a16:creationId xmlns:a16="http://schemas.microsoft.com/office/drawing/2014/main" id="{F405F1E7-8006-41A0-81AC-7E2070EF495B}"/>
                </a:ext>
              </a:extLst>
            </p:cNvPr>
            <p:cNvSpPr/>
            <p:nvPr/>
          </p:nvSpPr>
          <p:spPr>
            <a:xfrm>
              <a:off x="9257021" y="2815717"/>
              <a:ext cx="613283" cy="613283"/>
            </a:xfrm>
            <a:prstGeom prst="smileyFace">
              <a:avLst/>
            </a:prstGeom>
            <a:noFill/>
            <a:ln w="19050">
              <a:solidFill>
                <a:srgbClr val="9E10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>
                <a:solidFill>
                  <a:srgbClr val="9E1030"/>
                </a:solidFill>
              </a:endParaRPr>
            </a:p>
          </p:txBody>
        </p:sp>
        <p:sp>
          <p:nvSpPr>
            <p:cNvPr id="27" name="웃는 얼굴 26">
              <a:extLst>
                <a:ext uri="{FF2B5EF4-FFF2-40B4-BE49-F238E27FC236}">
                  <a16:creationId xmlns:a16="http://schemas.microsoft.com/office/drawing/2014/main" id="{3DDD853F-0BAF-4ED2-9712-AC06E0278AA6}"/>
                </a:ext>
              </a:extLst>
            </p:cNvPr>
            <p:cNvSpPr/>
            <p:nvPr/>
          </p:nvSpPr>
          <p:spPr>
            <a:xfrm>
              <a:off x="10394958" y="2815717"/>
              <a:ext cx="613283" cy="613283"/>
            </a:xfrm>
            <a:prstGeom prst="smileyFace">
              <a:avLst/>
            </a:prstGeom>
            <a:noFill/>
            <a:ln w="19050">
              <a:solidFill>
                <a:srgbClr val="9E10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>
                <a:solidFill>
                  <a:srgbClr val="9E1030"/>
                </a:solidFill>
              </a:endParaRPr>
            </a:p>
          </p:txBody>
        </p:sp>
      </p:grpSp>
      <p:grpSp>
        <p:nvGrpSpPr>
          <p:cNvPr id="28" name="그룹 27">
            <a:extLst>
              <a:ext uri="{FF2B5EF4-FFF2-40B4-BE49-F238E27FC236}">
                <a16:creationId xmlns:a16="http://schemas.microsoft.com/office/drawing/2014/main" id="{4F4E0942-9F2B-4A63-BBB3-6EF0A0D6CE8D}"/>
              </a:ext>
            </a:extLst>
          </p:cNvPr>
          <p:cNvGrpSpPr/>
          <p:nvPr/>
        </p:nvGrpSpPr>
        <p:grpSpPr>
          <a:xfrm>
            <a:off x="8476554" y="5019175"/>
            <a:ext cx="1915160" cy="407132"/>
            <a:chOff x="8119084" y="2815717"/>
            <a:chExt cx="2889157" cy="614187"/>
          </a:xfrm>
        </p:grpSpPr>
        <p:sp>
          <p:nvSpPr>
            <p:cNvPr id="29" name="웃는 얼굴 28">
              <a:extLst>
                <a:ext uri="{FF2B5EF4-FFF2-40B4-BE49-F238E27FC236}">
                  <a16:creationId xmlns:a16="http://schemas.microsoft.com/office/drawing/2014/main" id="{33C47DCC-5852-4697-986C-E68586B9707F}"/>
                </a:ext>
              </a:extLst>
            </p:cNvPr>
            <p:cNvSpPr/>
            <p:nvPr/>
          </p:nvSpPr>
          <p:spPr>
            <a:xfrm>
              <a:off x="8119084" y="2816621"/>
              <a:ext cx="613283" cy="613283"/>
            </a:xfrm>
            <a:prstGeom prst="smileyFace">
              <a:avLst/>
            </a:prstGeom>
            <a:noFill/>
            <a:ln w="19050">
              <a:solidFill>
                <a:srgbClr val="9E10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>
                <a:solidFill>
                  <a:srgbClr val="9E1030"/>
                </a:solidFill>
              </a:endParaRPr>
            </a:p>
          </p:txBody>
        </p:sp>
        <p:sp>
          <p:nvSpPr>
            <p:cNvPr id="30" name="웃는 얼굴 29">
              <a:extLst>
                <a:ext uri="{FF2B5EF4-FFF2-40B4-BE49-F238E27FC236}">
                  <a16:creationId xmlns:a16="http://schemas.microsoft.com/office/drawing/2014/main" id="{0E5DA4FD-22B0-490D-B766-85E31537BFD2}"/>
                </a:ext>
              </a:extLst>
            </p:cNvPr>
            <p:cNvSpPr/>
            <p:nvPr/>
          </p:nvSpPr>
          <p:spPr>
            <a:xfrm>
              <a:off x="9257021" y="2815717"/>
              <a:ext cx="613283" cy="613283"/>
            </a:xfrm>
            <a:prstGeom prst="smileyFace">
              <a:avLst/>
            </a:prstGeom>
            <a:noFill/>
            <a:ln w="19050">
              <a:solidFill>
                <a:srgbClr val="9E10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>
                <a:solidFill>
                  <a:srgbClr val="9E1030"/>
                </a:solidFill>
              </a:endParaRPr>
            </a:p>
          </p:txBody>
        </p:sp>
        <p:sp>
          <p:nvSpPr>
            <p:cNvPr id="31" name="웃는 얼굴 30">
              <a:extLst>
                <a:ext uri="{FF2B5EF4-FFF2-40B4-BE49-F238E27FC236}">
                  <a16:creationId xmlns:a16="http://schemas.microsoft.com/office/drawing/2014/main" id="{16E5D84A-88D7-42C2-9437-93B2D240F2C6}"/>
                </a:ext>
              </a:extLst>
            </p:cNvPr>
            <p:cNvSpPr/>
            <p:nvPr/>
          </p:nvSpPr>
          <p:spPr>
            <a:xfrm>
              <a:off x="10394958" y="2815717"/>
              <a:ext cx="613283" cy="613283"/>
            </a:xfrm>
            <a:prstGeom prst="smileyFace">
              <a:avLst/>
            </a:prstGeom>
            <a:noFill/>
            <a:ln w="19050">
              <a:solidFill>
                <a:srgbClr val="9E10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>
                <a:solidFill>
                  <a:srgbClr val="9E1030"/>
                </a:solidFill>
              </a:endParaRP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4C2E89D4-50FF-40EA-95EF-526665FE871A}"/>
              </a:ext>
            </a:extLst>
          </p:cNvPr>
          <p:cNvSpPr txBox="1"/>
          <p:nvPr/>
        </p:nvSpPr>
        <p:spPr>
          <a:xfrm>
            <a:off x="4273805" y="323855"/>
            <a:ext cx="350769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540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점검해 보기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77920FB-C16B-47D0-B934-7592CB0D31FA}"/>
              </a:ext>
            </a:extLst>
          </p:cNvPr>
          <p:cNvSpPr txBox="1"/>
          <p:nvPr/>
        </p:nvSpPr>
        <p:spPr>
          <a:xfrm>
            <a:off x="3636454" y="86465"/>
            <a:ext cx="72549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800">
                <a:ln w="12700">
                  <a:noFill/>
                </a:ln>
                <a:solidFill>
                  <a:srgbClr val="FBE7E5"/>
                </a:solidFill>
                <a:latin typeface="Arial Black" panose="020B0A04020102020204" pitchFamily="34" charset="0"/>
              </a:rPr>
              <a:t>“</a:t>
            </a:r>
            <a:endParaRPr lang="ko-KR" altLang="en-US" sz="8800">
              <a:ln w="12700">
                <a:noFill/>
              </a:ln>
              <a:solidFill>
                <a:srgbClr val="FBE7E5"/>
              </a:solidFill>
              <a:latin typeface="Arial Black" panose="020B0A04020102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A432F09-ADBD-48CD-B7AC-A759C89EDB8D}"/>
              </a:ext>
            </a:extLst>
          </p:cNvPr>
          <p:cNvSpPr txBox="1"/>
          <p:nvPr/>
        </p:nvSpPr>
        <p:spPr>
          <a:xfrm>
            <a:off x="3603475" y="17513"/>
            <a:ext cx="72549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800">
                <a:ln w="12700">
                  <a:solidFill>
                    <a:srgbClr val="9E1030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“</a:t>
            </a:r>
            <a:endParaRPr lang="ko-KR" altLang="en-US" sz="8800">
              <a:ln w="12700">
                <a:solidFill>
                  <a:srgbClr val="9E1030"/>
                </a:solidFill>
              </a:ln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132A3DE-36A0-4180-AF55-93577DC776FD}"/>
              </a:ext>
            </a:extLst>
          </p:cNvPr>
          <p:cNvSpPr txBox="1"/>
          <p:nvPr/>
        </p:nvSpPr>
        <p:spPr>
          <a:xfrm>
            <a:off x="7644525" y="192929"/>
            <a:ext cx="72549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800">
                <a:ln w="12700">
                  <a:noFill/>
                </a:ln>
                <a:solidFill>
                  <a:srgbClr val="FBE7E5"/>
                </a:solidFill>
                <a:latin typeface="Arial Black" panose="020B0A04020102020204" pitchFamily="34" charset="0"/>
              </a:rPr>
              <a:t>”</a:t>
            </a:r>
            <a:endParaRPr lang="ko-KR" altLang="en-US" sz="8800">
              <a:ln w="12700">
                <a:noFill/>
              </a:ln>
              <a:solidFill>
                <a:srgbClr val="FBE7E5"/>
              </a:solidFill>
              <a:latin typeface="Arial Black" panose="020B0A0402010202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F9EFAC4-19D0-4BD8-9D91-3C088EB9E299}"/>
              </a:ext>
            </a:extLst>
          </p:cNvPr>
          <p:cNvSpPr txBox="1"/>
          <p:nvPr/>
        </p:nvSpPr>
        <p:spPr>
          <a:xfrm>
            <a:off x="7644525" y="105399"/>
            <a:ext cx="72549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800">
                <a:ln w="12700">
                  <a:solidFill>
                    <a:srgbClr val="9E1030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”</a:t>
            </a:r>
            <a:endParaRPr lang="ko-KR" altLang="en-US" sz="8800">
              <a:ln w="12700">
                <a:solidFill>
                  <a:srgbClr val="9E1030"/>
                </a:solidFill>
              </a:ln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88057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3A47FE5-33C4-4372-B4F8-34FBF64C30E6}"/>
              </a:ext>
            </a:extLst>
          </p:cNvPr>
          <p:cNvSpPr txBox="1"/>
          <p:nvPr/>
        </p:nvSpPr>
        <p:spPr>
          <a:xfrm>
            <a:off x="1085366" y="1256258"/>
            <a:ext cx="1668176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600">
                <a:ln w="41275">
                  <a:solidFill>
                    <a:srgbClr val="A4193D"/>
                  </a:solidFill>
                </a:ln>
                <a:solidFill>
                  <a:srgbClr val="FED3D2"/>
                </a:solidFill>
                <a:latin typeface="Arial Black" panose="020B0A04020102020204" pitchFamily="34" charset="0"/>
              </a:rPr>
              <a:t>“</a:t>
            </a:r>
            <a:endParaRPr lang="ko-KR" altLang="en-US" sz="16600">
              <a:ln w="41275">
                <a:solidFill>
                  <a:srgbClr val="A4193D"/>
                </a:solidFill>
              </a:ln>
              <a:solidFill>
                <a:srgbClr val="FED3D2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2428376" y="1863740"/>
            <a:ext cx="8843189" cy="2505429"/>
            <a:chOff x="2369980" y="1593546"/>
            <a:chExt cx="8843189" cy="2505429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BB8D1D3-0145-40BF-80A8-215E0C24B6A5}"/>
                </a:ext>
              </a:extLst>
            </p:cNvPr>
            <p:cNvSpPr txBox="1"/>
            <p:nvPr/>
          </p:nvSpPr>
          <p:spPr>
            <a:xfrm>
              <a:off x="2369980" y="1593546"/>
              <a:ext cx="8843189" cy="25054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ko-KR" altLang="en-US" sz="3600">
                  <a:latin typeface="나눔스퀘어라운드 ExtraBold" panose="020B0600000101010101" pitchFamily="50" charset="-127"/>
                  <a:ea typeface="나눔스퀘어라운드 ExtraBold" panose="020B0600000101010101" pitchFamily="50" charset="-127"/>
                </a:rPr>
                <a:t>전통 회화의 특징과 원리를 이해할 수 있다</a:t>
              </a:r>
              <a:r>
                <a:rPr lang="en-US" altLang="ko-KR" sz="3600">
                  <a:latin typeface="나눔스퀘어라운드 ExtraBold" panose="020B0600000101010101" pitchFamily="50" charset="-127"/>
                  <a:ea typeface="나눔스퀘어라운드 ExtraBold" panose="020B0600000101010101" pitchFamily="50" charset="-127"/>
                </a:rPr>
                <a:t>.</a:t>
              </a:r>
            </a:p>
            <a:p>
              <a:pPr>
                <a:lnSpc>
                  <a:spcPct val="150000"/>
                </a:lnSpc>
              </a:pPr>
              <a:r>
                <a:rPr lang="ko-KR" altLang="en-US" sz="3600">
                  <a:latin typeface="나눔스퀘어라운드 ExtraBold" panose="020B0600000101010101" pitchFamily="50" charset="-127"/>
                  <a:ea typeface="나눔스퀘어라운드 ExtraBold" panose="020B0600000101010101" pitchFamily="50" charset="-127"/>
                </a:rPr>
                <a:t>수묵화의 특징을 이해하고 먹의 농담을 살려 표현할 수 있다</a:t>
              </a:r>
              <a:r>
                <a:rPr lang="en-US" altLang="ko-KR" sz="3600">
                  <a:latin typeface="나눔스퀘어라운드 ExtraBold" panose="020B0600000101010101" pitchFamily="50" charset="-127"/>
                  <a:ea typeface="나눔스퀘어라운드 ExtraBold" panose="020B0600000101010101" pitchFamily="50" charset="-127"/>
                </a:rPr>
                <a:t>.</a:t>
              </a:r>
              <a:endParaRPr lang="en-US" altLang="ko-KR" sz="3600" dirty="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endParaRPr>
            </a:p>
          </p:txBody>
        </p:sp>
        <p:cxnSp>
          <p:nvCxnSpPr>
            <p:cNvPr id="7" name="직선 연결선 6">
              <a:extLst>
                <a:ext uri="{FF2B5EF4-FFF2-40B4-BE49-F238E27FC236}">
                  <a16:creationId xmlns:a16="http://schemas.microsoft.com/office/drawing/2014/main" id="{F269ADB7-8B14-4A35-8596-3F011A762904}"/>
                </a:ext>
              </a:extLst>
            </p:cNvPr>
            <p:cNvCxnSpPr>
              <a:cxnSpLocks/>
            </p:cNvCxnSpPr>
            <p:nvPr/>
          </p:nvCxnSpPr>
          <p:spPr>
            <a:xfrm>
              <a:off x="2369980" y="2445236"/>
              <a:ext cx="8843189" cy="0"/>
            </a:xfrm>
            <a:prstGeom prst="line">
              <a:avLst/>
            </a:prstGeom>
            <a:ln w="25400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BAD8CF1D-B99F-41C2-BC16-207BC5312CD8}"/>
              </a:ext>
            </a:extLst>
          </p:cNvPr>
          <p:cNvSpPr txBox="1"/>
          <p:nvPr/>
        </p:nvSpPr>
        <p:spPr>
          <a:xfrm>
            <a:off x="1210305" y="2700957"/>
            <a:ext cx="9797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>
                <a:solidFill>
                  <a:srgbClr val="A4193D"/>
                </a:solidFill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학습 목표</a:t>
            </a:r>
          </a:p>
        </p:txBody>
      </p:sp>
      <p:cxnSp>
        <p:nvCxnSpPr>
          <p:cNvPr id="8" name="직선 연결선 7">
            <a:extLst>
              <a:ext uri="{FF2B5EF4-FFF2-40B4-BE49-F238E27FC236}">
                <a16:creationId xmlns:a16="http://schemas.microsoft.com/office/drawing/2014/main" id="{D5D746AC-8145-4974-BFB7-475D691250FB}"/>
              </a:ext>
            </a:extLst>
          </p:cNvPr>
          <p:cNvCxnSpPr>
            <a:cxnSpLocks/>
          </p:cNvCxnSpPr>
          <p:nvPr/>
        </p:nvCxnSpPr>
        <p:spPr>
          <a:xfrm>
            <a:off x="2428376" y="4543561"/>
            <a:ext cx="8843189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16426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51CC170-9D26-42E8-A5AB-7489DBC9ADE7}"/>
              </a:ext>
            </a:extLst>
          </p:cNvPr>
          <p:cNvSpPr txBox="1"/>
          <p:nvPr/>
        </p:nvSpPr>
        <p:spPr>
          <a:xfrm>
            <a:off x="95814" y="-153888"/>
            <a:ext cx="72549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800" dirty="0">
                <a:ln w="12700">
                  <a:solidFill>
                    <a:srgbClr val="A4193D"/>
                  </a:solidFill>
                </a:ln>
                <a:noFill/>
                <a:latin typeface="Arial Black" panose="020B0A04020102020204" pitchFamily="34" charset="0"/>
              </a:rPr>
              <a:t>“</a:t>
            </a:r>
            <a:endParaRPr lang="ko-KR" altLang="en-US" sz="8800" dirty="0">
              <a:ln w="12700">
                <a:solidFill>
                  <a:srgbClr val="A4193D"/>
                </a:solidFill>
              </a:ln>
              <a:noFill/>
              <a:latin typeface="Arial Black" panose="020B0A040201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6380" y="39226"/>
            <a:ext cx="21788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00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생각 열기</a:t>
            </a:r>
            <a:endParaRPr lang="ko-KR" altLang="en-US" sz="4000" dirty="0">
              <a:latin typeface="나눔스퀘어라운드 ExtraBold" panose="020B0600000101010101" pitchFamily="50" charset="-127"/>
              <a:ea typeface="나눔스퀘어라운드 ExtraBold" panose="020B0600000101010101" pitchFamily="50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84686" y="638631"/>
            <a:ext cx="6088472" cy="5096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000">
                <a:solidFill>
                  <a:srgbClr val="A4193D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○</a:t>
            </a:r>
            <a:r>
              <a:rPr lang="ko-KR" altLang="en-US" sz="2000">
                <a:solidFill>
                  <a:schemeClr val="tx1">
                    <a:lumMod val="50000"/>
                    <a:lumOff val="50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 아래 그림은 근경과 원경을 어떻게 표현했을까</a:t>
            </a:r>
            <a:r>
              <a:rPr lang="en-US" altLang="ko-KR" sz="2000">
                <a:solidFill>
                  <a:schemeClr val="tx1">
                    <a:lumMod val="50000"/>
                    <a:lumOff val="50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?    </a:t>
            </a:r>
            <a:endParaRPr lang="en-US" altLang="ko-KR" sz="2000" dirty="0">
              <a:solidFill>
                <a:schemeClr val="tx1">
                  <a:lumMod val="50000"/>
                  <a:lumOff val="50000"/>
                </a:schemeClr>
              </a:solidFill>
              <a:latin typeface="나눔스퀘어라운드 Regular" panose="020B0600000101010101" pitchFamily="50" charset="-127"/>
              <a:ea typeface="나눔스퀘어라운드 Regular" panose="020B0600000101010101" pitchFamily="50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1550629" y="4972711"/>
            <a:ext cx="453798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000" b="1" dirty="0">
                <a:solidFill>
                  <a:srgbClr val="A4193D"/>
                </a:solidFill>
                <a:latin typeface="+mn-ea"/>
              </a:rPr>
              <a:t>▲</a:t>
            </a:r>
            <a:r>
              <a:rPr lang="ko-KR" altLang="en-US" sz="1000" b="1" dirty="0">
                <a:latin typeface="+mn-ea"/>
              </a:rPr>
              <a:t> </a:t>
            </a:r>
            <a:r>
              <a:rPr lang="ko-KR" altLang="en-US" sz="1000" b="1" dirty="0">
                <a:solidFill>
                  <a:srgbClr val="211D1E"/>
                </a:solidFill>
                <a:latin typeface="+mn-ea"/>
              </a:rPr>
              <a:t>김석</a:t>
            </a:r>
            <a:r>
              <a:rPr lang="en-US" altLang="ko-KR" sz="1000" dirty="0">
                <a:solidFill>
                  <a:srgbClr val="211D1E"/>
                </a:solidFill>
                <a:latin typeface="+mn-ea"/>
              </a:rPr>
              <a:t>(</a:t>
            </a:r>
            <a:r>
              <a:rPr lang="ko-KR" altLang="en-US" sz="1000" dirty="0">
                <a:solidFill>
                  <a:srgbClr val="211D1E"/>
                </a:solidFill>
                <a:latin typeface="+mn-ea"/>
              </a:rPr>
              <a:t>한국</a:t>
            </a:r>
            <a:r>
              <a:rPr lang="en-US" altLang="ko-KR" sz="1000" dirty="0">
                <a:solidFill>
                  <a:srgbClr val="211D1E"/>
                </a:solidFill>
                <a:latin typeface="+mn-ea"/>
              </a:rPr>
              <a:t>/1963~) </a:t>
            </a:r>
            <a:r>
              <a:rPr lang="ko-KR" altLang="en-US" sz="1000" b="1" dirty="0">
                <a:solidFill>
                  <a:srgbClr val="211D1E"/>
                </a:solidFill>
                <a:latin typeface="+mn-ea"/>
              </a:rPr>
              <a:t>사유의 문</a:t>
            </a:r>
            <a:r>
              <a:rPr lang="en-US" altLang="ko-KR" sz="1000" dirty="0">
                <a:solidFill>
                  <a:srgbClr val="211D1E"/>
                </a:solidFill>
                <a:latin typeface="+mn-ea"/>
              </a:rPr>
              <a:t>(3</a:t>
            </a:r>
            <a:r>
              <a:rPr lang="ko-KR" altLang="en-US" sz="1000">
                <a:solidFill>
                  <a:srgbClr val="211D1E"/>
                </a:solidFill>
                <a:latin typeface="+mn-ea"/>
              </a:rPr>
              <a:t>가지 화강석</a:t>
            </a:r>
            <a:r>
              <a:rPr lang="en-US" altLang="ko-KR" sz="1000">
                <a:solidFill>
                  <a:srgbClr val="211D1E"/>
                </a:solidFill>
                <a:latin typeface="+mn-ea"/>
              </a:rPr>
              <a:t>/300×300×60cm</a:t>
            </a:r>
            <a:r>
              <a:rPr lang="en-US" altLang="ko-KR" sz="1000" dirty="0">
                <a:solidFill>
                  <a:srgbClr val="211D1E"/>
                </a:solidFill>
                <a:latin typeface="+mn-ea"/>
              </a:rPr>
              <a:t>/2000</a:t>
            </a:r>
            <a:r>
              <a:rPr lang="ko-KR" altLang="en-US" sz="1000" dirty="0">
                <a:solidFill>
                  <a:srgbClr val="211D1E"/>
                </a:solidFill>
                <a:latin typeface="+mn-ea"/>
              </a:rPr>
              <a:t>년 작</a:t>
            </a:r>
            <a:r>
              <a:rPr lang="en-US" altLang="ko-KR" sz="1000" dirty="0">
                <a:solidFill>
                  <a:srgbClr val="211D1E"/>
                </a:solidFill>
                <a:latin typeface="+mn-ea"/>
              </a:rPr>
              <a:t>)</a:t>
            </a:r>
            <a:endParaRPr lang="en-US" altLang="ko-KR" sz="1000" dirty="0">
              <a:solidFill>
                <a:schemeClr val="bg2">
                  <a:lumMod val="50000"/>
                </a:schemeClr>
              </a:solidFill>
              <a:latin typeface="+mn-ea"/>
              <a:cs typeface="함초롬바탕" panose="02030604000101010101" pitchFamily="18" charset="-127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228D0F50-D8DB-44E4-85B3-8D3B2EBF41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0629" y="1424509"/>
            <a:ext cx="8161836" cy="349457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FBFA359-8D0C-4939-8825-0930878BC7C9}"/>
              </a:ext>
            </a:extLst>
          </p:cNvPr>
          <p:cNvSpPr txBox="1"/>
          <p:nvPr/>
        </p:nvSpPr>
        <p:spPr>
          <a:xfrm>
            <a:off x="914400" y="5272555"/>
            <a:ext cx="9736961" cy="1112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ko-KR">
                <a:solidFill>
                  <a:srgbClr val="A4193D"/>
                </a:solidFill>
              </a:rPr>
              <a:t>Q</a:t>
            </a:r>
            <a:r>
              <a:rPr lang="en-US" altLang="ko-KR"/>
              <a:t> </a:t>
            </a:r>
            <a:r>
              <a:rPr lang="ko-KR" altLang="en-US"/>
              <a:t>이 작품은 어떤 미술 재료로 표현한 것일까요</a:t>
            </a:r>
            <a:r>
              <a:rPr lang="en-US" altLang="ko-KR"/>
              <a:t>?</a:t>
            </a:r>
          </a:p>
          <a:p>
            <a:pPr>
              <a:lnSpc>
                <a:spcPct val="200000"/>
              </a:lnSpc>
            </a:pPr>
            <a:r>
              <a:rPr lang="en-US" altLang="ko-KR">
                <a:solidFill>
                  <a:srgbClr val="A4193D"/>
                </a:solidFill>
              </a:rPr>
              <a:t>Q</a:t>
            </a:r>
            <a:r>
              <a:rPr lang="en-US" altLang="ko-KR"/>
              <a:t> </a:t>
            </a:r>
            <a:r>
              <a:rPr lang="ko-KR" altLang="en-US"/>
              <a:t>가까운 나무의 먹색은 </a:t>
            </a:r>
            <a:r>
              <a:rPr lang="en-US" altLang="ko-KR"/>
              <a:t>(</a:t>
            </a:r>
            <a:r>
              <a:rPr lang="en-US" altLang="ko-KR">
                <a:solidFill>
                  <a:srgbClr val="FF0000"/>
                </a:solidFill>
              </a:rPr>
              <a:t>              </a:t>
            </a:r>
            <a:r>
              <a:rPr lang="en-US" altLang="ko-KR"/>
              <a:t>)</a:t>
            </a:r>
            <a:r>
              <a:rPr lang="ko-KR" altLang="en-US"/>
              <a:t> 뒤에 있는 멀리 있는 기와집의 먹색은 </a:t>
            </a:r>
            <a:r>
              <a:rPr lang="en-US" altLang="ko-KR"/>
              <a:t>( </a:t>
            </a:r>
            <a:r>
              <a:rPr lang="en-US" altLang="ko-KR">
                <a:solidFill>
                  <a:srgbClr val="FF0000"/>
                </a:solidFill>
              </a:rPr>
              <a:t>               </a:t>
            </a:r>
            <a:r>
              <a:rPr lang="en-US" altLang="ko-KR"/>
              <a:t>).</a:t>
            </a:r>
            <a:endParaRPr lang="ko-KR" altLang="en-US"/>
          </a:p>
        </p:txBody>
      </p:sp>
      <p:sp>
        <p:nvSpPr>
          <p:cNvPr id="11" name="사각형: 둥근 모서리 10">
            <a:extLst>
              <a:ext uri="{FF2B5EF4-FFF2-40B4-BE49-F238E27FC236}">
                <a16:creationId xmlns:a16="http://schemas.microsoft.com/office/drawing/2014/main" id="{73F7A294-807C-477C-B569-4A337D5E6723}"/>
              </a:ext>
            </a:extLst>
          </p:cNvPr>
          <p:cNvSpPr/>
          <p:nvPr/>
        </p:nvSpPr>
        <p:spPr>
          <a:xfrm>
            <a:off x="6096000" y="5433491"/>
            <a:ext cx="5442011" cy="399495"/>
          </a:xfrm>
          <a:prstGeom prst="roundRect">
            <a:avLst/>
          </a:prstGeom>
          <a:solidFill>
            <a:srgbClr val="FFFBFB"/>
          </a:solidFill>
          <a:ln>
            <a:solidFill>
              <a:srgbClr val="A419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>
                <a:solidFill>
                  <a:srgbClr val="FF0000"/>
                </a:solidFill>
              </a:rPr>
              <a:t>   </a:t>
            </a:r>
            <a:endParaRPr lang="ko-KR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4537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51CC170-9D26-42E8-A5AB-7489DBC9ADE7}"/>
              </a:ext>
            </a:extLst>
          </p:cNvPr>
          <p:cNvSpPr txBox="1"/>
          <p:nvPr/>
        </p:nvSpPr>
        <p:spPr>
          <a:xfrm>
            <a:off x="95814" y="-153888"/>
            <a:ext cx="72549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800" dirty="0">
                <a:ln w="12700">
                  <a:solidFill>
                    <a:srgbClr val="A4193D"/>
                  </a:solidFill>
                </a:ln>
                <a:noFill/>
                <a:latin typeface="Arial Black" panose="020B0A04020102020204" pitchFamily="34" charset="0"/>
              </a:rPr>
              <a:t>“</a:t>
            </a:r>
            <a:endParaRPr lang="ko-KR" altLang="en-US" sz="8800" dirty="0">
              <a:ln w="12700">
                <a:solidFill>
                  <a:srgbClr val="A4193D"/>
                </a:solidFill>
              </a:ln>
              <a:noFill/>
              <a:latin typeface="Arial Black" panose="020B0A040201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6380" y="39226"/>
            <a:ext cx="21788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00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생각 열기</a:t>
            </a:r>
            <a:endParaRPr lang="ko-KR" altLang="en-US" sz="4000" dirty="0">
              <a:latin typeface="나눔스퀘어라운드 ExtraBold" panose="020B0600000101010101" pitchFamily="50" charset="-127"/>
              <a:ea typeface="나눔스퀘어라운드 ExtraBold" panose="020B0600000101010101" pitchFamily="50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84685" y="638631"/>
            <a:ext cx="6354801" cy="593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400">
                <a:solidFill>
                  <a:srgbClr val="A4193D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○</a:t>
            </a:r>
            <a:r>
              <a:rPr lang="ko-KR" altLang="en-US" sz="2400">
                <a:solidFill>
                  <a:schemeClr val="tx1">
                    <a:lumMod val="50000"/>
                    <a:lumOff val="50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 아래 그림은 근경과 원경을 어떻게 표현했을까</a:t>
            </a:r>
            <a:r>
              <a:rPr lang="en-US" altLang="ko-KR" sz="2400">
                <a:solidFill>
                  <a:schemeClr val="tx1">
                    <a:lumMod val="50000"/>
                    <a:lumOff val="50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?    </a:t>
            </a:r>
            <a:endParaRPr lang="en-US" altLang="ko-KR" sz="2400" dirty="0">
              <a:solidFill>
                <a:schemeClr val="tx1">
                  <a:lumMod val="50000"/>
                  <a:lumOff val="50000"/>
                </a:schemeClr>
              </a:solidFill>
              <a:latin typeface="나눔스퀘어라운드 Regular" panose="020B0600000101010101" pitchFamily="50" charset="-127"/>
              <a:ea typeface="나눔스퀘어라운드 Regular" panose="020B0600000101010101" pitchFamily="50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1550629" y="4972711"/>
            <a:ext cx="837460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000" b="1">
                <a:solidFill>
                  <a:srgbClr val="A4193D"/>
                </a:solidFill>
                <a:latin typeface="+mn-ea"/>
              </a:rPr>
              <a:t>▲</a:t>
            </a:r>
            <a:r>
              <a:rPr lang="ko-KR" altLang="en-US" sz="1000" b="1">
                <a:latin typeface="+mn-ea"/>
              </a:rPr>
              <a:t> </a:t>
            </a:r>
            <a:r>
              <a:rPr lang="ko-KR" altLang="en-US" sz="1000" b="1">
                <a:solidFill>
                  <a:srgbClr val="211D1E"/>
                </a:solidFill>
                <a:latin typeface="+mn-ea"/>
              </a:rPr>
              <a:t>박대성</a:t>
            </a:r>
            <a:r>
              <a:rPr lang="en-US" altLang="ko-KR" sz="1000">
                <a:solidFill>
                  <a:srgbClr val="211D1E"/>
                </a:solidFill>
                <a:latin typeface="+mn-ea"/>
              </a:rPr>
              <a:t>(</a:t>
            </a:r>
            <a:r>
              <a:rPr lang="ko-KR" altLang="en-US" sz="1000">
                <a:solidFill>
                  <a:srgbClr val="211D1E"/>
                </a:solidFill>
                <a:latin typeface="+mn-ea"/>
              </a:rPr>
              <a:t>한국</a:t>
            </a:r>
            <a:r>
              <a:rPr lang="en-US" altLang="ko-KR" sz="1000">
                <a:solidFill>
                  <a:srgbClr val="211D1E"/>
                </a:solidFill>
                <a:latin typeface="+mn-ea"/>
              </a:rPr>
              <a:t>/1945~ ) </a:t>
            </a:r>
            <a:r>
              <a:rPr lang="ko-KR" altLang="en-US" sz="1000" b="1">
                <a:solidFill>
                  <a:srgbClr val="211D1E"/>
                </a:solidFill>
                <a:latin typeface="+mn-ea"/>
              </a:rPr>
              <a:t>행자목</a:t>
            </a:r>
            <a:r>
              <a:rPr lang="en-US" altLang="ko-KR" sz="1000">
                <a:solidFill>
                  <a:srgbClr val="211D1E"/>
                </a:solidFill>
                <a:latin typeface="+mn-ea"/>
              </a:rPr>
              <a:t>(</a:t>
            </a:r>
            <a:r>
              <a:rPr lang="ko-KR" altLang="en-US" sz="1000">
                <a:solidFill>
                  <a:srgbClr val="211D1E"/>
                </a:solidFill>
                <a:latin typeface="+mn-ea"/>
              </a:rPr>
              <a:t>종이에 수묵 담채</a:t>
            </a:r>
            <a:r>
              <a:rPr lang="en-US" altLang="ko-KR" sz="1000">
                <a:solidFill>
                  <a:srgbClr val="211D1E"/>
                </a:solidFill>
                <a:latin typeface="+mn-ea"/>
              </a:rPr>
              <a:t>/433×207cm/1997</a:t>
            </a:r>
            <a:r>
              <a:rPr lang="ko-KR" altLang="en-US" sz="1000">
                <a:solidFill>
                  <a:srgbClr val="211D1E"/>
                </a:solidFill>
                <a:latin typeface="+mn-ea"/>
              </a:rPr>
              <a:t>년 작</a:t>
            </a:r>
            <a:r>
              <a:rPr lang="en-US" altLang="ko-KR" sz="1000">
                <a:solidFill>
                  <a:srgbClr val="211D1E"/>
                </a:solidFill>
                <a:latin typeface="+mn-ea"/>
              </a:rPr>
              <a:t>)  </a:t>
            </a:r>
            <a:r>
              <a:rPr lang="ko-KR" altLang="en-US" sz="1000">
                <a:solidFill>
                  <a:schemeClr val="tx1">
                    <a:lumMod val="50000"/>
                    <a:lumOff val="50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근경과 원경의 농담 차이로 화면에 깊이감을 준 수묵 담채화이다</a:t>
            </a:r>
            <a:r>
              <a:rPr lang="en-US" altLang="ko-KR" sz="1000">
                <a:solidFill>
                  <a:schemeClr val="tx1">
                    <a:lumMod val="50000"/>
                    <a:lumOff val="50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.</a:t>
            </a:r>
            <a:endParaRPr lang="en-US" altLang="ko-KR" sz="1000" dirty="0">
              <a:solidFill>
                <a:schemeClr val="tx1">
                  <a:lumMod val="50000"/>
                  <a:lumOff val="50000"/>
                </a:schemeClr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228D0F50-D8DB-44E4-85B3-8D3B2EBF41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0629" y="1424509"/>
            <a:ext cx="8161836" cy="349457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FBFA359-8D0C-4939-8825-0930878BC7C9}"/>
              </a:ext>
            </a:extLst>
          </p:cNvPr>
          <p:cNvSpPr txBox="1"/>
          <p:nvPr/>
        </p:nvSpPr>
        <p:spPr>
          <a:xfrm>
            <a:off x="914400" y="5272555"/>
            <a:ext cx="8520281" cy="1112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ko-KR">
                <a:solidFill>
                  <a:srgbClr val="A4193D"/>
                </a:solidFill>
              </a:rPr>
              <a:t>Q</a:t>
            </a:r>
            <a:r>
              <a:rPr lang="en-US" altLang="ko-KR"/>
              <a:t> </a:t>
            </a:r>
            <a:r>
              <a:rPr lang="ko-KR" altLang="en-US"/>
              <a:t>이 작품은 어떤 미술 재료로 표현한 것일까요</a:t>
            </a:r>
            <a:r>
              <a:rPr lang="en-US" altLang="ko-KR"/>
              <a:t>?</a:t>
            </a:r>
          </a:p>
          <a:p>
            <a:pPr>
              <a:lnSpc>
                <a:spcPct val="200000"/>
              </a:lnSpc>
            </a:pPr>
            <a:r>
              <a:rPr lang="en-US" altLang="ko-KR">
                <a:solidFill>
                  <a:srgbClr val="A4193D"/>
                </a:solidFill>
              </a:rPr>
              <a:t>Q</a:t>
            </a:r>
            <a:r>
              <a:rPr lang="en-US" altLang="ko-KR"/>
              <a:t> </a:t>
            </a:r>
            <a:r>
              <a:rPr lang="ko-KR" altLang="en-US"/>
              <a:t>가까운 나무의 먹색은 </a:t>
            </a:r>
            <a:r>
              <a:rPr lang="en-US" altLang="ko-KR"/>
              <a:t>(</a:t>
            </a:r>
            <a:r>
              <a:rPr lang="ko-KR" altLang="en-US">
                <a:solidFill>
                  <a:srgbClr val="FF0000"/>
                </a:solidFill>
              </a:rPr>
              <a:t>진하고</a:t>
            </a:r>
            <a:r>
              <a:rPr lang="en-US" altLang="ko-KR"/>
              <a:t>) </a:t>
            </a:r>
            <a:r>
              <a:rPr lang="ko-KR" altLang="en-US"/>
              <a:t>뒤에 있는 멀리 있는 기와집의 먹색은 </a:t>
            </a:r>
            <a:r>
              <a:rPr lang="en-US" altLang="ko-KR"/>
              <a:t>(</a:t>
            </a:r>
            <a:r>
              <a:rPr lang="ko-KR" altLang="en-US">
                <a:solidFill>
                  <a:srgbClr val="FF0000"/>
                </a:solidFill>
              </a:rPr>
              <a:t>옅어요</a:t>
            </a:r>
            <a:r>
              <a:rPr lang="en-US" altLang="ko-KR"/>
              <a:t>).</a:t>
            </a:r>
            <a:endParaRPr lang="ko-KR" altLang="en-US"/>
          </a:p>
        </p:txBody>
      </p:sp>
      <p:sp>
        <p:nvSpPr>
          <p:cNvPr id="11" name="사각형: 둥근 모서리 10">
            <a:extLst>
              <a:ext uri="{FF2B5EF4-FFF2-40B4-BE49-F238E27FC236}">
                <a16:creationId xmlns:a16="http://schemas.microsoft.com/office/drawing/2014/main" id="{73F7A294-807C-477C-B569-4A337D5E6723}"/>
              </a:ext>
            </a:extLst>
          </p:cNvPr>
          <p:cNvSpPr/>
          <p:nvPr/>
        </p:nvSpPr>
        <p:spPr>
          <a:xfrm>
            <a:off x="6096000" y="5433491"/>
            <a:ext cx="5442011" cy="399495"/>
          </a:xfrm>
          <a:prstGeom prst="roundRect">
            <a:avLst/>
          </a:prstGeom>
          <a:solidFill>
            <a:srgbClr val="FFFBFB"/>
          </a:solidFill>
          <a:ln>
            <a:solidFill>
              <a:srgbClr val="A419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>
                <a:solidFill>
                  <a:srgbClr val="FF0000"/>
                </a:solidFill>
              </a:rPr>
              <a:t>종이 위에</a:t>
            </a:r>
            <a:r>
              <a:rPr lang="en-US" altLang="ko-KR">
                <a:solidFill>
                  <a:srgbClr val="FF0000"/>
                </a:solidFill>
              </a:rPr>
              <a:t> </a:t>
            </a:r>
            <a:r>
              <a:rPr lang="ko-KR" altLang="en-US">
                <a:solidFill>
                  <a:srgbClr val="FF0000"/>
                </a:solidFill>
              </a:rPr>
              <a:t>먹과 물감으로 표현했어요</a:t>
            </a:r>
            <a:r>
              <a:rPr lang="en-US" altLang="ko-KR">
                <a:solidFill>
                  <a:srgbClr val="FF0000"/>
                </a:solidFill>
              </a:rPr>
              <a:t>.</a:t>
            </a:r>
            <a:endParaRPr lang="ko-KR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0280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A00D47F-7D21-40A2-8971-0754B3017231}"/>
              </a:ext>
            </a:extLst>
          </p:cNvPr>
          <p:cNvSpPr txBox="1"/>
          <p:nvPr/>
        </p:nvSpPr>
        <p:spPr>
          <a:xfrm>
            <a:off x="884971" y="0"/>
            <a:ext cx="522450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40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전통 회화의 표현 방법</a:t>
            </a:r>
            <a:endParaRPr lang="ko-KR" altLang="en-US" sz="4400" dirty="0">
              <a:latin typeface="나눔스퀘어라운드 ExtraBold" panose="020B0600000101010101" pitchFamily="50" charset="-127"/>
              <a:ea typeface="나눔스퀘어라운드 ExtraBold" panose="020B0600000101010101" pitchFamily="50" charset="-12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C25CD91-3B27-4FD5-AEE9-69569B51CE31}"/>
              </a:ext>
            </a:extLst>
          </p:cNvPr>
          <p:cNvSpPr txBox="1"/>
          <p:nvPr/>
        </p:nvSpPr>
        <p:spPr>
          <a:xfrm>
            <a:off x="95814" y="-153888"/>
            <a:ext cx="72549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800" dirty="0">
                <a:ln w="12700">
                  <a:solidFill>
                    <a:srgbClr val="A4193D"/>
                  </a:solidFill>
                </a:ln>
                <a:noFill/>
                <a:latin typeface="Arial Black" panose="020B0A04020102020204" pitchFamily="34" charset="0"/>
              </a:rPr>
              <a:t>“</a:t>
            </a:r>
            <a:endParaRPr lang="ko-KR" altLang="en-US" sz="8800" dirty="0">
              <a:ln w="12700">
                <a:solidFill>
                  <a:srgbClr val="A4193D"/>
                </a:solidFill>
              </a:ln>
              <a:noFill/>
              <a:latin typeface="Arial Black" panose="020B0A040201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8AEA153-3345-4F20-8538-16B7E507BC30}"/>
              </a:ext>
            </a:extLst>
          </p:cNvPr>
          <p:cNvSpPr txBox="1"/>
          <p:nvPr/>
        </p:nvSpPr>
        <p:spPr>
          <a:xfrm>
            <a:off x="609763" y="793122"/>
            <a:ext cx="11171887" cy="25826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200">
                <a:solidFill>
                  <a:srgbClr val="A4193D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○</a:t>
            </a:r>
            <a:r>
              <a:rPr lang="ko-KR" altLang="en-US" sz="2200">
                <a:solidFill>
                  <a:schemeClr val="tx1">
                    <a:lumMod val="50000"/>
                    <a:lumOff val="50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 우리 전통 회화는 우리의 가슴 속 깊이 잠재되어 있는 </a:t>
            </a:r>
            <a:r>
              <a:rPr lang="ko-KR" altLang="en-US" sz="220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한국적 정서를 일깨우는 </a:t>
            </a:r>
            <a:r>
              <a:rPr lang="ko-KR" altLang="en-US" sz="2200">
                <a:solidFill>
                  <a:schemeClr val="tx1">
                    <a:lumMod val="50000"/>
                    <a:lumOff val="50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역할을 한다</a:t>
            </a:r>
            <a:r>
              <a:rPr lang="en-US" altLang="ko-KR" sz="2200">
                <a:solidFill>
                  <a:schemeClr val="tx1">
                    <a:lumMod val="50000"/>
                    <a:lumOff val="50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ko-KR" altLang="en-US" sz="2200">
                <a:solidFill>
                  <a:srgbClr val="A4193D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○</a:t>
            </a:r>
            <a:r>
              <a:rPr lang="ko-KR" altLang="en-US" sz="2200">
                <a:solidFill>
                  <a:schemeClr val="tx1">
                    <a:lumMod val="50000"/>
                    <a:lumOff val="50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 화선지에 스미고 번지는 수묵화는 내면의 </a:t>
            </a:r>
            <a:r>
              <a:rPr lang="ko-KR" altLang="en-US" sz="220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정신세계를 드러내는 데 </a:t>
            </a:r>
            <a:r>
              <a:rPr lang="ko-KR" altLang="en-US" sz="2200">
                <a:solidFill>
                  <a:schemeClr val="tx1">
                    <a:lumMod val="50000"/>
                    <a:lumOff val="50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그 의미를 두었다</a:t>
            </a:r>
            <a:r>
              <a:rPr lang="en-US" altLang="ko-KR" sz="2200">
                <a:solidFill>
                  <a:schemeClr val="tx1">
                    <a:lumMod val="50000"/>
                    <a:lumOff val="50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ko-KR" altLang="en-US" sz="2200">
                <a:solidFill>
                  <a:srgbClr val="A4193D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○</a:t>
            </a:r>
            <a:r>
              <a:rPr lang="ko-KR" altLang="en-US" sz="2200">
                <a:solidFill>
                  <a:schemeClr val="tx1">
                    <a:lumMod val="50000"/>
                    <a:lumOff val="50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 전통 회화는 사용하는 재료와 기법에 따라 </a:t>
            </a:r>
            <a:r>
              <a:rPr lang="ko-KR" altLang="en-US" sz="220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수묵화</a:t>
            </a:r>
            <a:r>
              <a:rPr lang="en-US" altLang="ko-KR" sz="220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, </a:t>
            </a:r>
            <a:r>
              <a:rPr lang="ko-KR" altLang="en-US" sz="220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수묵 담채화</a:t>
            </a:r>
            <a:r>
              <a:rPr lang="en-US" altLang="ko-KR" sz="220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, </a:t>
            </a:r>
            <a:r>
              <a:rPr lang="ko-KR" altLang="en-US" sz="220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채색화로 </a:t>
            </a:r>
            <a:r>
              <a:rPr lang="ko-KR" altLang="en-US" sz="2200">
                <a:solidFill>
                  <a:schemeClr val="tx1">
                    <a:lumMod val="50000"/>
                    <a:lumOff val="50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나뉜다</a:t>
            </a:r>
            <a:r>
              <a:rPr lang="en-US" altLang="ko-KR" sz="2200">
                <a:solidFill>
                  <a:schemeClr val="tx1">
                    <a:lumMod val="50000"/>
                    <a:lumOff val="50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ko-KR" altLang="en-US" sz="2200">
                <a:solidFill>
                  <a:srgbClr val="A4193D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○</a:t>
            </a:r>
            <a:r>
              <a:rPr lang="ko-KR" altLang="en-US" sz="2200">
                <a:solidFill>
                  <a:schemeClr val="tx1">
                    <a:lumMod val="50000"/>
                    <a:lumOff val="50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 </a:t>
            </a:r>
            <a:r>
              <a:rPr lang="ko-KR" altLang="en-US" sz="220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수묵화</a:t>
            </a:r>
            <a:r>
              <a:rPr lang="ko-KR" altLang="en-US" sz="2200">
                <a:solidFill>
                  <a:schemeClr val="tx1">
                    <a:lumMod val="50000"/>
                    <a:lumOff val="50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는 한지에 </a:t>
            </a:r>
            <a:r>
              <a:rPr lang="ko-KR" altLang="en-US" sz="220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먹의 농담</a:t>
            </a:r>
            <a:r>
              <a:rPr lang="ko-KR" altLang="en-US" sz="2200">
                <a:solidFill>
                  <a:schemeClr val="tx1">
                    <a:lumMod val="50000"/>
                    <a:lumOff val="50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과 </a:t>
            </a:r>
            <a:r>
              <a:rPr lang="ko-KR" altLang="en-US" sz="220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선의 강약</a:t>
            </a:r>
            <a:r>
              <a:rPr lang="ko-KR" altLang="en-US" sz="2200">
                <a:solidFill>
                  <a:schemeClr val="tx1">
                    <a:lumMod val="50000"/>
                    <a:lumOff val="50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을 위주로 표현하는 것이고</a:t>
            </a:r>
            <a:r>
              <a:rPr lang="en-US" altLang="ko-KR" sz="2200">
                <a:solidFill>
                  <a:schemeClr val="tx1">
                    <a:lumMod val="50000"/>
                    <a:lumOff val="50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, </a:t>
            </a:r>
            <a:r>
              <a:rPr lang="ko-KR" altLang="en-US" sz="220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수묵 담채화</a:t>
            </a:r>
            <a:r>
              <a:rPr lang="ko-KR" altLang="en-US" sz="2200">
                <a:solidFill>
                  <a:schemeClr val="tx1">
                    <a:lumMod val="50000"/>
                    <a:lumOff val="50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는 먹을 위주로 표현한 다음 </a:t>
            </a:r>
            <a:r>
              <a:rPr lang="ko-KR" altLang="en-US" sz="220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연하게 채색한</a:t>
            </a:r>
            <a:r>
              <a:rPr lang="ko-KR" altLang="en-US" sz="2200">
                <a:solidFill>
                  <a:schemeClr val="tx1">
                    <a:lumMod val="50000"/>
                    <a:lumOff val="50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 것이다</a:t>
            </a:r>
            <a:r>
              <a:rPr lang="en-US" altLang="ko-KR" sz="2200">
                <a:solidFill>
                  <a:schemeClr val="tx1">
                    <a:lumMod val="50000"/>
                    <a:lumOff val="50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. </a:t>
            </a:r>
            <a:r>
              <a:rPr lang="ko-KR" altLang="en-US" sz="2200">
                <a:solidFill>
                  <a:schemeClr val="tx1">
                    <a:lumMod val="50000"/>
                    <a:lumOff val="50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 </a:t>
            </a:r>
            <a:r>
              <a:rPr lang="ko-KR" altLang="en-US" sz="220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채색화</a:t>
            </a:r>
            <a:r>
              <a:rPr lang="ko-KR" altLang="en-US" sz="2200">
                <a:solidFill>
                  <a:schemeClr val="tx1">
                    <a:lumMod val="50000"/>
                    <a:lumOff val="50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는 먹보다는 </a:t>
            </a:r>
            <a:r>
              <a:rPr lang="ko-KR" altLang="en-US" sz="220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채색을 위주로 </a:t>
            </a:r>
            <a:r>
              <a:rPr lang="ko-KR" altLang="en-US" sz="2200">
                <a:solidFill>
                  <a:schemeClr val="tx1">
                    <a:lumMod val="50000"/>
                    <a:lumOff val="50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표현한 그림이다</a:t>
            </a:r>
            <a:r>
              <a:rPr lang="en-US" altLang="ko-KR" sz="2200">
                <a:solidFill>
                  <a:schemeClr val="tx1">
                    <a:lumMod val="50000"/>
                    <a:lumOff val="50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. </a:t>
            </a:r>
            <a:endParaRPr lang="en-US" altLang="ko-KR" sz="2200" dirty="0">
              <a:solidFill>
                <a:schemeClr val="tx1">
                  <a:lumMod val="50000"/>
                  <a:lumOff val="50000"/>
                </a:schemeClr>
              </a:solidFill>
              <a:latin typeface="나눔스퀘어라운드 Regular" panose="020B0600000101010101" pitchFamily="50" charset="-127"/>
              <a:ea typeface="나눔스퀘어라운드 Regular" panose="020B0600000101010101" pitchFamily="50" charset="-127"/>
            </a:endParaRP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A92C9493-8AB7-41B5-A4A2-F70C7ACF7D98}"/>
              </a:ext>
            </a:extLst>
          </p:cNvPr>
          <p:cNvSpPr/>
          <p:nvPr/>
        </p:nvSpPr>
        <p:spPr>
          <a:xfrm>
            <a:off x="135142" y="602536"/>
            <a:ext cx="68616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050">
                <a:solidFill>
                  <a:srgbClr val="A4193D"/>
                </a:solidFill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알아보기</a:t>
            </a:r>
            <a:endParaRPr lang="ko-KR" altLang="en-US" sz="1050" dirty="0">
              <a:solidFill>
                <a:srgbClr val="A4193D"/>
              </a:solidFill>
              <a:latin typeface="나눔스퀘어라운드 ExtraBold" panose="020B0600000101010101" pitchFamily="50" charset="-127"/>
              <a:ea typeface="나눔스퀘어라운드 ExtraBold" panose="020B0600000101010101" pitchFamily="50" charset="-127"/>
            </a:endParaRPr>
          </a:p>
        </p:txBody>
      </p:sp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id="{DF7200BB-2FF2-4D1A-B6E6-39245E477C9D}"/>
              </a:ext>
            </a:extLst>
          </p:cNvPr>
          <p:cNvSpPr/>
          <p:nvPr/>
        </p:nvSpPr>
        <p:spPr>
          <a:xfrm>
            <a:off x="609763" y="3622089"/>
            <a:ext cx="11053681" cy="3124941"/>
          </a:xfrm>
          <a:prstGeom prst="roundRect">
            <a:avLst>
              <a:gd name="adj" fmla="val 9309"/>
            </a:avLst>
          </a:prstGeom>
          <a:solidFill>
            <a:srgbClr val="FFFBFB"/>
          </a:solidFill>
          <a:ln>
            <a:solidFill>
              <a:srgbClr val="A419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C7393816-3599-4161-B8E1-662135CAFA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971" y="4300950"/>
            <a:ext cx="3022721" cy="193710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C4453230-A6B2-4B41-B5DE-2A5FAF26A4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8689" y="4319614"/>
            <a:ext cx="3338855" cy="193585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786F06D3-542E-4AF2-97E6-1232FDBBF6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6954" y="4311082"/>
            <a:ext cx="3601466" cy="193585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0D486BE3-6CFB-43D0-A7BD-9EEB0C0F1A9F}"/>
              </a:ext>
            </a:extLst>
          </p:cNvPr>
          <p:cNvSpPr txBox="1"/>
          <p:nvPr/>
        </p:nvSpPr>
        <p:spPr>
          <a:xfrm>
            <a:off x="821310" y="6279357"/>
            <a:ext cx="308638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000" b="1">
                <a:solidFill>
                  <a:srgbClr val="00B050"/>
                </a:solidFill>
              </a:rPr>
              <a:t>몰골법(沒骨法) </a:t>
            </a:r>
            <a:r>
              <a:rPr lang="ko-KR" altLang="en-US" sz="1000"/>
              <a:t>윤곽선 없이 수묵을 한 붓에 그리는 방법, 선과 면적인 기교를 동시에 보이는 묘사법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F18FB3A-EED7-4936-8407-3E4DE34F0A2E}"/>
              </a:ext>
            </a:extLst>
          </p:cNvPr>
          <p:cNvSpPr txBox="1"/>
          <p:nvPr/>
        </p:nvSpPr>
        <p:spPr>
          <a:xfrm>
            <a:off x="4014926" y="6255464"/>
            <a:ext cx="341261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000" b="1">
                <a:solidFill>
                  <a:srgbClr val="00B050"/>
                </a:solidFill>
              </a:rPr>
              <a:t>구륵법(鉤勒法)</a:t>
            </a:r>
            <a:r>
              <a:rPr lang="ko-KR" altLang="en-US" sz="1000"/>
              <a:t> 선으로 윤곽선을 긋고 그 속에 먹과 색을 칠하는 기법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75DB44E-BB58-409D-A9E2-D18BA8DAD067}"/>
              </a:ext>
            </a:extLst>
          </p:cNvPr>
          <p:cNvSpPr txBox="1"/>
          <p:nvPr/>
        </p:nvSpPr>
        <p:spPr>
          <a:xfrm>
            <a:off x="7534778" y="6279357"/>
            <a:ext cx="369364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000" b="1">
                <a:solidFill>
                  <a:srgbClr val="00B050"/>
                </a:solidFill>
              </a:rPr>
              <a:t>백묘법(白描法)</a:t>
            </a:r>
            <a:r>
              <a:rPr lang="ko-KR" altLang="en-US" sz="1000" b="1"/>
              <a:t> </a:t>
            </a:r>
            <a:r>
              <a:rPr lang="ko-KR" altLang="en-US" sz="1000"/>
              <a:t>채색 없이 짙은 먹선만으로 표현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4EDDD22-A451-4EE2-84A8-80C9F6E16DE0}"/>
              </a:ext>
            </a:extLst>
          </p:cNvPr>
          <p:cNvSpPr txBox="1"/>
          <p:nvPr/>
        </p:nvSpPr>
        <p:spPr>
          <a:xfrm>
            <a:off x="1065320" y="3663972"/>
            <a:ext cx="10163099" cy="6106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200">
                <a:solidFill>
                  <a:srgbClr val="C00000"/>
                </a:solidFill>
              </a:rPr>
              <a:t>수묵화는 한지 위에 붓이 머무르는 시간과 먹의 사용법에 따라 다양한 효과를 낼 수 있다. 수묵화로 사물의 원근감과 질감을 표현할 때는, 먹과 한지의 특징을 알고 먹물의 짙고 옅은 농담 표현에 주의해야 한다.</a:t>
            </a:r>
          </a:p>
        </p:txBody>
      </p:sp>
    </p:spTree>
    <p:extLst>
      <p:ext uri="{BB962C8B-B14F-4D97-AF65-F5344CB8AC3E}">
        <p14:creationId xmlns:p14="http://schemas.microsoft.com/office/powerpoint/2010/main" val="33586032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092E756-DB19-4261-92D5-E58C692E9074}"/>
              </a:ext>
            </a:extLst>
          </p:cNvPr>
          <p:cNvSpPr txBox="1"/>
          <p:nvPr/>
        </p:nvSpPr>
        <p:spPr>
          <a:xfrm>
            <a:off x="2764041" y="114191"/>
            <a:ext cx="9080983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ko-KR" altLang="en-US" sz="300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동물 그리기</a:t>
            </a:r>
            <a:endParaRPr lang="ko-KR" altLang="en-US" sz="3000" dirty="0">
              <a:latin typeface="나눔스퀘어라운드 ExtraBold" panose="020B0600000101010101" pitchFamily="50" charset="-127"/>
              <a:ea typeface="나눔스퀘어라운드 ExtraBold" panose="020B0600000101010101" pitchFamily="50" charset="-127"/>
            </a:endParaRPr>
          </a:p>
        </p:txBody>
      </p:sp>
      <p:sp>
        <p:nvSpPr>
          <p:cNvPr id="9" name="사각형: 둥근 모서리 8">
            <a:extLst>
              <a:ext uri="{FF2B5EF4-FFF2-40B4-BE49-F238E27FC236}">
                <a16:creationId xmlns:a16="http://schemas.microsoft.com/office/drawing/2014/main" id="{25866EFF-5D92-47F5-8A40-13B47A4060D5}"/>
              </a:ext>
            </a:extLst>
          </p:cNvPr>
          <p:cNvSpPr/>
          <p:nvPr/>
        </p:nvSpPr>
        <p:spPr>
          <a:xfrm>
            <a:off x="1004969" y="124175"/>
            <a:ext cx="1759072" cy="553998"/>
          </a:xfrm>
          <a:prstGeom prst="roundRect">
            <a:avLst/>
          </a:prstGeom>
          <a:solidFill>
            <a:srgbClr val="F165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표현 활동</a:t>
            </a:r>
            <a:r>
              <a:rPr lang="en-US" altLang="ko-KR" sz="2400" dirty="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2</a:t>
            </a:r>
            <a:endParaRPr lang="ko-KR" altLang="en-US" sz="2400" dirty="0"/>
          </a:p>
        </p:txBody>
      </p:sp>
      <p:sp>
        <p:nvSpPr>
          <p:cNvPr id="15" name="직사각형 14"/>
          <p:cNvSpPr/>
          <p:nvPr/>
        </p:nvSpPr>
        <p:spPr>
          <a:xfrm>
            <a:off x="999759" y="741940"/>
            <a:ext cx="4823991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ko-KR" altLang="en-US" sz="1400" b="1" dirty="0">
                <a:solidFill>
                  <a:srgbClr val="211D1E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준비물 </a:t>
            </a:r>
            <a:r>
              <a:rPr lang="en-US" altLang="ko-KR" sz="1400" b="1">
                <a:solidFill>
                  <a:srgbClr val="211D1E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: </a:t>
            </a:r>
            <a:r>
              <a:rPr lang="ko-KR" altLang="en-US" sz="1400">
                <a:solidFill>
                  <a:srgbClr val="211D1E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먹물</a:t>
            </a:r>
            <a:r>
              <a:rPr lang="en-US" altLang="ko-KR" sz="1400">
                <a:solidFill>
                  <a:srgbClr val="211D1E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, </a:t>
            </a:r>
            <a:r>
              <a:rPr lang="ko-KR" altLang="en-US" sz="1400">
                <a:solidFill>
                  <a:srgbClr val="211D1E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동양화 붓</a:t>
            </a:r>
            <a:r>
              <a:rPr lang="en-US" altLang="ko-KR" sz="1400">
                <a:solidFill>
                  <a:srgbClr val="211D1E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, </a:t>
            </a:r>
            <a:r>
              <a:rPr lang="ko-KR" altLang="en-US" sz="1400">
                <a:solidFill>
                  <a:srgbClr val="211D1E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물통</a:t>
            </a:r>
            <a:r>
              <a:rPr lang="en-US" altLang="ko-KR" sz="1400">
                <a:solidFill>
                  <a:srgbClr val="211D1E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, </a:t>
            </a:r>
            <a:r>
              <a:rPr lang="ko-KR" altLang="en-US" sz="1400">
                <a:solidFill>
                  <a:srgbClr val="211D1E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한지</a:t>
            </a:r>
            <a:r>
              <a:rPr lang="en-US" altLang="ko-KR" sz="1400">
                <a:solidFill>
                  <a:srgbClr val="211D1E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, </a:t>
            </a:r>
            <a:r>
              <a:rPr lang="ko-KR" altLang="en-US" sz="1400">
                <a:solidFill>
                  <a:srgbClr val="211D1E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접시</a:t>
            </a:r>
            <a:r>
              <a:rPr lang="en-US" altLang="ko-KR" sz="1400">
                <a:solidFill>
                  <a:srgbClr val="211D1E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, </a:t>
            </a:r>
            <a:r>
              <a:rPr lang="ko-KR" altLang="en-US" sz="1400">
                <a:solidFill>
                  <a:srgbClr val="211D1E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문진</a:t>
            </a:r>
            <a:r>
              <a:rPr lang="en-US" altLang="ko-KR" sz="1400">
                <a:solidFill>
                  <a:srgbClr val="211D1E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, </a:t>
            </a:r>
            <a:r>
              <a:rPr lang="ko-KR" altLang="en-US" sz="1400">
                <a:solidFill>
                  <a:srgbClr val="211D1E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한국화 물감</a:t>
            </a:r>
            <a:endParaRPr lang="ko-KR" altLang="en-US" sz="1400" dirty="0">
              <a:latin typeface="나눔스퀘어라운드 Regular" panose="020B0600000101010101" pitchFamily="50" charset="-127"/>
              <a:ea typeface="나눔스퀘어라운드 Regular" panose="020B0600000101010101" pitchFamily="50" charset="-12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74B9819-D8F7-4D32-A448-ACFBF3540812}"/>
              </a:ext>
            </a:extLst>
          </p:cNvPr>
          <p:cNvSpPr txBox="1"/>
          <p:nvPr/>
        </p:nvSpPr>
        <p:spPr>
          <a:xfrm>
            <a:off x="214244" y="-157978"/>
            <a:ext cx="72549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800">
                <a:ln w="12700">
                  <a:noFill/>
                </a:ln>
                <a:solidFill>
                  <a:srgbClr val="FED3D2"/>
                </a:solidFill>
                <a:latin typeface="Arial Black" panose="020B0A04020102020204" pitchFamily="34" charset="0"/>
              </a:rPr>
              <a:t>“</a:t>
            </a:r>
            <a:endParaRPr lang="ko-KR" altLang="en-US" sz="8800">
              <a:ln w="12700">
                <a:noFill/>
              </a:ln>
              <a:solidFill>
                <a:srgbClr val="FED3D2"/>
              </a:solidFill>
              <a:latin typeface="Arial Black" panose="020B0A040201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6BDC31C-17CA-438F-B415-B3F9BDF38397}"/>
              </a:ext>
            </a:extLst>
          </p:cNvPr>
          <p:cNvSpPr txBox="1"/>
          <p:nvPr/>
        </p:nvSpPr>
        <p:spPr>
          <a:xfrm>
            <a:off x="114895" y="-157978"/>
            <a:ext cx="72549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800">
                <a:ln w="12700">
                  <a:solidFill>
                    <a:srgbClr val="A4193D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“</a:t>
            </a:r>
            <a:endParaRPr lang="ko-KR" altLang="en-US" sz="8800">
              <a:ln w="12700">
                <a:solidFill>
                  <a:srgbClr val="A4193D"/>
                </a:solidFill>
              </a:ln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FFC34305-F31D-473C-928A-8043DDB5BD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3717" y="0"/>
            <a:ext cx="3541956" cy="6858000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638C4B8E-1943-4B69-9B8B-12A37C35F0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6805" y="2649357"/>
            <a:ext cx="3131375" cy="3009795"/>
          </a:xfrm>
          <a:prstGeom prst="flowChartConnector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929B99BD-55C3-4002-98E3-B46F7498FC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5569" y="2649357"/>
            <a:ext cx="3188059" cy="3009795"/>
          </a:xfrm>
          <a:prstGeom prst="flowChartConnector">
            <a:avLst/>
          </a:prstGeom>
        </p:spPr>
      </p:pic>
      <p:sp>
        <p:nvSpPr>
          <p:cNvPr id="12" name="순서도: 연결자 11">
            <a:extLst>
              <a:ext uri="{FF2B5EF4-FFF2-40B4-BE49-F238E27FC236}">
                <a16:creationId xmlns:a16="http://schemas.microsoft.com/office/drawing/2014/main" id="{6882ED10-906B-4670-B49F-F71397A3F62A}"/>
              </a:ext>
            </a:extLst>
          </p:cNvPr>
          <p:cNvSpPr/>
          <p:nvPr/>
        </p:nvSpPr>
        <p:spPr>
          <a:xfrm>
            <a:off x="8844275" y="3041094"/>
            <a:ext cx="1113161" cy="1113161"/>
          </a:xfrm>
          <a:prstGeom prst="flowChartConnector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순서도: 연결자 15">
            <a:extLst>
              <a:ext uri="{FF2B5EF4-FFF2-40B4-BE49-F238E27FC236}">
                <a16:creationId xmlns:a16="http://schemas.microsoft.com/office/drawing/2014/main" id="{A22346D4-C9AC-4B62-A7F7-347E97B9D2F5}"/>
              </a:ext>
            </a:extLst>
          </p:cNvPr>
          <p:cNvSpPr/>
          <p:nvPr/>
        </p:nvSpPr>
        <p:spPr>
          <a:xfrm>
            <a:off x="9643064" y="4154255"/>
            <a:ext cx="1423261" cy="1423261"/>
          </a:xfrm>
          <a:prstGeom prst="flowChartConnector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4A06BB1-489D-498F-9C23-3A8F7F4A0F88}"/>
              </a:ext>
            </a:extLst>
          </p:cNvPr>
          <p:cNvSpPr txBox="1"/>
          <p:nvPr/>
        </p:nvSpPr>
        <p:spPr>
          <a:xfrm>
            <a:off x="214244" y="1218215"/>
            <a:ext cx="8192908" cy="11648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600">
                <a:solidFill>
                  <a:schemeClr val="tx1">
                    <a:lumMod val="65000"/>
                    <a:lumOff val="35000"/>
                  </a:schemeClr>
                </a:solidFill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전통 회화에서는 동물을 그린 그림을 </a:t>
            </a:r>
            <a:r>
              <a:rPr lang="en-US" altLang="ko-KR" sz="1600">
                <a:solidFill>
                  <a:srgbClr val="00B050"/>
                </a:solidFill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[</a:t>
            </a:r>
            <a:r>
              <a:rPr lang="ko-KR" altLang="en-US" sz="1600">
                <a:solidFill>
                  <a:srgbClr val="00B050"/>
                </a:solidFill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영모화</a:t>
            </a:r>
            <a:r>
              <a:rPr lang="en-US" altLang="ko-KR" sz="1600">
                <a:solidFill>
                  <a:srgbClr val="00B050"/>
                </a:solidFill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]</a:t>
            </a:r>
            <a:r>
              <a:rPr lang="ko-KR" altLang="en-US" sz="1600">
                <a:solidFill>
                  <a:schemeClr val="tx1">
                    <a:lumMod val="65000"/>
                    <a:lumOff val="35000"/>
                  </a:schemeClr>
                </a:solidFill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라 한다. 조선 시대 화가들은 개나 고양이 등 동물을 그린 그림에서 한국적 정취가 가득한 화풍을 보여 주었다. 주변에서 친숙하게 볼 수 있는 강아지나 고양이 등의 동물을 다양한 효과와 먹물의 농담을 이용하여 화선지에 그려보자.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A61BB40-2326-493B-89D5-F9EEE28295D0}"/>
              </a:ext>
            </a:extLst>
          </p:cNvPr>
          <p:cNvSpPr txBox="1"/>
          <p:nvPr/>
        </p:nvSpPr>
        <p:spPr>
          <a:xfrm>
            <a:off x="840391" y="5827297"/>
            <a:ext cx="6929788" cy="7550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000">
                <a:solidFill>
                  <a:srgbClr val="A4193D"/>
                </a:solidFill>
              </a:rPr>
              <a:t>▲ </a:t>
            </a:r>
            <a:r>
              <a:rPr lang="ko-KR" altLang="en-US" sz="1000" b="1"/>
              <a:t>이암</a:t>
            </a:r>
            <a:r>
              <a:rPr lang="ko-KR" altLang="en-US" sz="1000"/>
              <a:t>(조선/1499~?) </a:t>
            </a:r>
            <a:r>
              <a:rPr lang="ko-KR" altLang="en-US" sz="1000" b="1"/>
              <a:t>화조구자도</a:t>
            </a:r>
            <a:r>
              <a:rPr lang="ko-KR" altLang="en-US" sz="1000"/>
              <a:t>(종이에 채색/44.9×86cm/ 16세기 중반경) </a:t>
            </a:r>
            <a:endParaRPr lang="en-US" altLang="ko-KR" sz="1000"/>
          </a:p>
          <a:p>
            <a:pPr>
              <a:lnSpc>
                <a:spcPct val="150000"/>
              </a:lnSpc>
            </a:pPr>
            <a:r>
              <a:rPr lang="ko-KR" altLang="en-US" sz="1000">
                <a:solidFill>
                  <a:schemeClr val="tx1">
                    <a:lumMod val="65000"/>
                    <a:lumOff val="35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강아지 세 마리가 쉬고 있는 모습이 천진난만하게 표현된 작품으로, 꽃과 동물의 서정적인 정취가 느껴진다. 새와 나비, 풀벌레의 날갯짓이 생명력을 보여 준다. </a:t>
            </a:r>
          </a:p>
        </p:txBody>
      </p:sp>
    </p:spTree>
    <p:extLst>
      <p:ext uri="{BB962C8B-B14F-4D97-AF65-F5344CB8AC3E}">
        <p14:creationId xmlns:p14="http://schemas.microsoft.com/office/powerpoint/2010/main" val="24826483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092E756-DB19-4261-92D5-E58C692E9074}"/>
              </a:ext>
            </a:extLst>
          </p:cNvPr>
          <p:cNvSpPr txBox="1"/>
          <p:nvPr/>
        </p:nvSpPr>
        <p:spPr>
          <a:xfrm>
            <a:off x="2764041" y="114191"/>
            <a:ext cx="9080983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ko-KR" altLang="en-US" sz="300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동물 그리기</a:t>
            </a:r>
            <a:endParaRPr lang="ko-KR" altLang="en-US" sz="3000" dirty="0">
              <a:latin typeface="나눔스퀘어라운드 ExtraBold" panose="020B0600000101010101" pitchFamily="50" charset="-127"/>
              <a:ea typeface="나눔스퀘어라운드 ExtraBold" panose="020B0600000101010101" pitchFamily="50" charset="-127"/>
            </a:endParaRPr>
          </a:p>
        </p:txBody>
      </p:sp>
      <p:sp>
        <p:nvSpPr>
          <p:cNvPr id="9" name="사각형: 둥근 모서리 8">
            <a:extLst>
              <a:ext uri="{FF2B5EF4-FFF2-40B4-BE49-F238E27FC236}">
                <a16:creationId xmlns:a16="http://schemas.microsoft.com/office/drawing/2014/main" id="{25866EFF-5D92-47F5-8A40-13B47A4060D5}"/>
              </a:ext>
            </a:extLst>
          </p:cNvPr>
          <p:cNvSpPr/>
          <p:nvPr/>
        </p:nvSpPr>
        <p:spPr>
          <a:xfrm>
            <a:off x="1004969" y="124175"/>
            <a:ext cx="1759072" cy="553998"/>
          </a:xfrm>
          <a:prstGeom prst="roundRect">
            <a:avLst/>
          </a:prstGeom>
          <a:solidFill>
            <a:srgbClr val="F165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표현 활동</a:t>
            </a:r>
            <a:r>
              <a:rPr lang="en-US" altLang="ko-KR" sz="2400" dirty="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2</a:t>
            </a:r>
            <a:endParaRPr lang="ko-KR" altLang="en-US" sz="2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74B9819-D8F7-4D32-A448-ACFBF3540812}"/>
              </a:ext>
            </a:extLst>
          </p:cNvPr>
          <p:cNvSpPr txBox="1"/>
          <p:nvPr/>
        </p:nvSpPr>
        <p:spPr>
          <a:xfrm>
            <a:off x="214244" y="-157978"/>
            <a:ext cx="72549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800">
                <a:ln w="12700">
                  <a:noFill/>
                </a:ln>
                <a:solidFill>
                  <a:srgbClr val="FED3D2"/>
                </a:solidFill>
                <a:latin typeface="Arial Black" panose="020B0A04020102020204" pitchFamily="34" charset="0"/>
              </a:rPr>
              <a:t>“</a:t>
            </a:r>
            <a:endParaRPr lang="ko-KR" altLang="en-US" sz="8800">
              <a:ln w="12700">
                <a:noFill/>
              </a:ln>
              <a:solidFill>
                <a:srgbClr val="FED3D2"/>
              </a:solidFill>
              <a:latin typeface="Arial Black" panose="020B0A040201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6BDC31C-17CA-438F-B415-B3F9BDF38397}"/>
              </a:ext>
            </a:extLst>
          </p:cNvPr>
          <p:cNvSpPr txBox="1"/>
          <p:nvPr/>
        </p:nvSpPr>
        <p:spPr>
          <a:xfrm>
            <a:off x="114895" y="-157978"/>
            <a:ext cx="72549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800">
                <a:ln w="12700">
                  <a:solidFill>
                    <a:srgbClr val="A4193D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“</a:t>
            </a:r>
            <a:endParaRPr lang="ko-KR" altLang="en-US" sz="8800">
              <a:ln w="12700">
                <a:solidFill>
                  <a:srgbClr val="A4193D"/>
                </a:solidFill>
              </a:ln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71D90791-0AE6-43D4-8271-1E2D193C27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1528" y="0"/>
            <a:ext cx="3155577" cy="6858000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2F68A99C-A53B-4BB7-8CC8-5B2066C758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080" y="890700"/>
            <a:ext cx="4267901" cy="3945464"/>
          </a:xfrm>
          <a:prstGeom prst="flowChartConnector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DE36A81D-8515-4037-9FEB-A08401813D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1022" y="2246609"/>
            <a:ext cx="3900322" cy="3667367"/>
          </a:xfrm>
          <a:prstGeom prst="flowChartConnector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A6BA59A3-285B-401D-829D-7D8D453EF1C0}"/>
              </a:ext>
            </a:extLst>
          </p:cNvPr>
          <p:cNvSpPr txBox="1"/>
          <p:nvPr/>
        </p:nvSpPr>
        <p:spPr>
          <a:xfrm>
            <a:off x="477642" y="5913976"/>
            <a:ext cx="8231351" cy="677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000">
                <a:solidFill>
                  <a:srgbClr val="A4193D"/>
                </a:solidFill>
              </a:rPr>
              <a:t>▲</a:t>
            </a:r>
            <a:r>
              <a:rPr lang="ko-KR" altLang="en-US" sz="1000"/>
              <a:t> </a:t>
            </a:r>
            <a:r>
              <a:rPr lang="ko-KR" altLang="en-US" sz="1000" b="1"/>
              <a:t>변상벽</a:t>
            </a:r>
            <a:r>
              <a:rPr lang="ko-KR" altLang="en-US" sz="1000"/>
              <a:t>(조선/?~18세기) </a:t>
            </a:r>
            <a:r>
              <a:rPr lang="ko-KR" altLang="en-US" sz="1000" b="1"/>
              <a:t>묘작도</a:t>
            </a:r>
            <a:r>
              <a:rPr lang="ko-KR" altLang="en-US" sz="1000"/>
              <a:t>(비단에 수묵 담채/93.7×43cm/18세기 작)</a:t>
            </a:r>
            <a:endParaRPr lang="en-US" altLang="ko-KR" sz="1000"/>
          </a:p>
          <a:p>
            <a:pPr>
              <a:lnSpc>
                <a:spcPct val="150000"/>
              </a:lnSpc>
            </a:pPr>
            <a:r>
              <a:rPr lang="ko-KR" altLang="en-US" sz="1000">
                <a:solidFill>
                  <a:schemeClr val="tx1">
                    <a:lumMod val="50000"/>
                    <a:lumOff val="50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이 작품은 고양이가 나무위에 올라가다가 아래를 내려다보는 그림이다</a:t>
            </a:r>
            <a:r>
              <a:rPr lang="en-US" altLang="ko-KR" sz="1000">
                <a:solidFill>
                  <a:schemeClr val="tx1">
                    <a:lumMod val="50000"/>
                    <a:lumOff val="50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. </a:t>
            </a:r>
            <a:r>
              <a:rPr lang="ko-KR" altLang="en-US" sz="1000">
                <a:solidFill>
                  <a:schemeClr val="tx1">
                    <a:lumMod val="50000"/>
                    <a:lumOff val="50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그림 속 고양이는 </a:t>
            </a:r>
            <a:r>
              <a:rPr lang="en-US" altLang="ko-KR" sz="1000">
                <a:solidFill>
                  <a:schemeClr val="tx1">
                    <a:lumMod val="50000"/>
                    <a:lumOff val="50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70</a:t>
            </a:r>
            <a:r>
              <a:rPr lang="ko-KR" altLang="en-US" sz="1000">
                <a:solidFill>
                  <a:schemeClr val="tx1">
                    <a:lumMod val="50000"/>
                    <a:lumOff val="50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세의 노인을</a:t>
            </a:r>
            <a:r>
              <a:rPr lang="en-US" altLang="ko-KR" sz="1000">
                <a:solidFill>
                  <a:schemeClr val="tx1">
                    <a:lumMod val="50000"/>
                    <a:lumOff val="50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000">
                <a:solidFill>
                  <a:schemeClr val="tx1">
                    <a:lumMod val="50000"/>
                    <a:lumOff val="50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참새는 기쁜 소식을 뜻한다</a:t>
            </a:r>
            <a:r>
              <a:rPr lang="en-US" altLang="ko-KR" sz="1000">
                <a:solidFill>
                  <a:schemeClr val="tx1">
                    <a:lumMod val="50000"/>
                    <a:lumOff val="50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. </a:t>
            </a:r>
            <a:r>
              <a:rPr lang="ko-KR" altLang="en-US" sz="1000">
                <a:solidFill>
                  <a:schemeClr val="tx1">
                    <a:lumMod val="50000"/>
                    <a:lumOff val="50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즉</a:t>
            </a:r>
            <a:r>
              <a:rPr lang="en-US" altLang="ko-KR" sz="1000">
                <a:solidFill>
                  <a:schemeClr val="tx1">
                    <a:lumMod val="50000"/>
                    <a:lumOff val="50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000">
                <a:solidFill>
                  <a:schemeClr val="tx1">
                    <a:lumMod val="50000"/>
                    <a:lumOff val="50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이 그림은 고희를 맞는 노인의 생일을 축하하고</a:t>
            </a:r>
            <a:r>
              <a:rPr lang="en-US" altLang="ko-KR" sz="1000">
                <a:solidFill>
                  <a:schemeClr val="tx1">
                    <a:lumMod val="50000"/>
                    <a:lumOff val="50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000">
                <a:solidFill>
                  <a:schemeClr val="tx1">
                    <a:lumMod val="50000"/>
                    <a:lumOff val="50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자식이 출세하기를 바라는 마음이 담겨 있는 그림이다</a:t>
            </a:r>
            <a:r>
              <a:rPr lang="en-US" altLang="ko-KR" sz="1000">
                <a:solidFill>
                  <a:schemeClr val="tx1">
                    <a:lumMod val="50000"/>
                    <a:lumOff val="50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. </a:t>
            </a:r>
            <a:endParaRPr lang="ko-KR" altLang="en-US" sz="1000">
              <a:solidFill>
                <a:schemeClr val="tx1">
                  <a:lumMod val="50000"/>
                  <a:lumOff val="50000"/>
                </a:schemeClr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cxnSp>
        <p:nvCxnSpPr>
          <p:cNvPr id="23" name="연결선: 구부러짐 22">
            <a:extLst>
              <a:ext uri="{FF2B5EF4-FFF2-40B4-BE49-F238E27FC236}">
                <a16:creationId xmlns:a16="http://schemas.microsoft.com/office/drawing/2014/main" id="{9BB7A7D3-C034-4976-B97E-4D1D503AAA8C}"/>
              </a:ext>
            </a:extLst>
          </p:cNvPr>
          <p:cNvCxnSpPr>
            <a:cxnSpLocks/>
          </p:cNvCxnSpPr>
          <p:nvPr/>
        </p:nvCxnSpPr>
        <p:spPr>
          <a:xfrm rot="16200000" flipH="1">
            <a:off x="2910180" y="4154748"/>
            <a:ext cx="1038687" cy="843379"/>
          </a:xfrm>
          <a:prstGeom prst="curvedConnector3">
            <a:avLst/>
          </a:prstGeom>
          <a:ln>
            <a:solidFill>
              <a:srgbClr val="A4193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FE557B8D-63B3-4C69-823C-498B4131B6CB}"/>
              </a:ext>
            </a:extLst>
          </p:cNvPr>
          <p:cNvSpPr txBox="1"/>
          <p:nvPr/>
        </p:nvSpPr>
        <p:spPr>
          <a:xfrm>
            <a:off x="2906084" y="5157747"/>
            <a:ext cx="175240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100">
                <a:solidFill>
                  <a:srgbClr val="A4193D"/>
                </a:solidFill>
              </a:rPr>
              <a:t>한 올 한 올 그린 털 표현</a:t>
            </a:r>
          </a:p>
        </p:txBody>
      </p:sp>
      <p:cxnSp>
        <p:nvCxnSpPr>
          <p:cNvPr id="26" name="연결선: 구부러짐 25">
            <a:extLst>
              <a:ext uri="{FF2B5EF4-FFF2-40B4-BE49-F238E27FC236}">
                <a16:creationId xmlns:a16="http://schemas.microsoft.com/office/drawing/2014/main" id="{BA68FC8C-BCFA-4BDA-856E-A8393F6FA23D}"/>
              </a:ext>
            </a:extLst>
          </p:cNvPr>
          <p:cNvCxnSpPr>
            <a:cxnSpLocks/>
          </p:cNvCxnSpPr>
          <p:nvPr/>
        </p:nvCxnSpPr>
        <p:spPr>
          <a:xfrm rot="16200000" flipV="1">
            <a:off x="4507346" y="2533904"/>
            <a:ext cx="2327944" cy="1275357"/>
          </a:xfrm>
          <a:prstGeom prst="curvedConnector3">
            <a:avLst/>
          </a:prstGeom>
          <a:ln>
            <a:solidFill>
              <a:srgbClr val="A4193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03B9E32F-199A-446D-B340-A5D2734FB7DD}"/>
              </a:ext>
            </a:extLst>
          </p:cNvPr>
          <p:cNvSpPr txBox="1"/>
          <p:nvPr/>
        </p:nvSpPr>
        <p:spPr>
          <a:xfrm>
            <a:off x="4966583" y="1746001"/>
            <a:ext cx="166423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100">
                <a:solidFill>
                  <a:srgbClr val="A4193D"/>
                </a:solidFill>
              </a:rPr>
              <a:t>농묵</a:t>
            </a:r>
            <a:r>
              <a:rPr lang="en-US" altLang="ko-KR" sz="1100">
                <a:solidFill>
                  <a:srgbClr val="A4193D"/>
                </a:solidFill>
              </a:rPr>
              <a:t>, </a:t>
            </a:r>
            <a:r>
              <a:rPr lang="ko-KR" altLang="en-US" sz="1100">
                <a:solidFill>
                  <a:srgbClr val="A4193D"/>
                </a:solidFill>
              </a:rPr>
              <a:t>중묵</a:t>
            </a:r>
            <a:r>
              <a:rPr lang="en-US" altLang="ko-KR" sz="1100">
                <a:solidFill>
                  <a:srgbClr val="A4193D"/>
                </a:solidFill>
              </a:rPr>
              <a:t>, </a:t>
            </a:r>
            <a:r>
              <a:rPr lang="ko-KR" altLang="en-US" sz="1100">
                <a:solidFill>
                  <a:srgbClr val="A4193D"/>
                </a:solidFill>
              </a:rPr>
              <a:t>단묵의 표현</a:t>
            </a:r>
          </a:p>
        </p:txBody>
      </p:sp>
    </p:spTree>
    <p:extLst>
      <p:ext uri="{BB962C8B-B14F-4D97-AF65-F5344CB8AC3E}">
        <p14:creationId xmlns:p14="http://schemas.microsoft.com/office/powerpoint/2010/main" val="5104500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>
            <a:extLst>
              <a:ext uri="{FF2B5EF4-FFF2-40B4-BE49-F238E27FC236}">
                <a16:creationId xmlns:a16="http://schemas.microsoft.com/office/drawing/2014/main" id="{92C01930-C3AE-4116-95CC-2EA99D5C95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4820" y="2618697"/>
            <a:ext cx="4268421" cy="328878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092E756-DB19-4261-92D5-E58C692E9074}"/>
              </a:ext>
            </a:extLst>
          </p:cNvPr>
          <p:cNvSpPr txBox="1"/>
          <p:nvPr/>
        </p:nvSpPr>
        <p:spPr>
          <a:xfrm>
            <a:off x="2764041" y="114191"/>
            <a:ext cx="9080983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ko-KR" altLang="en-US" sz="300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동물 그리기 도안</a:t>
            </a:r>
            <a:endParaRPr lang="ko-KR" altLang="en-US" sz="3000" dirty="0">
              <a:latin typeface="나눔스퀘어라운드 ExtraBold" panose="020B0600000101010101" pitchFamily="50" charset="-127"/>
              <a:ea typeface="나눔스퀘어라운드 ExtraBold" panose="020B0600000101010101" pitchFamily="50" charset="-127"/>
            </a:endParaRPr>
          </a:p>
        </p:txBody>
      </p:sp>
      <p:sp>
        <p:nvSpPr>
          <p:cNvPr id="9" name="사각형: 둥근 모서리 8">
            <a:extLst>
              <a:ext uri="{FF2B5EF4-FFF2-40B4-BE49-F238E27FC236}">
                <a16:creationId xmlns:a16="http://schemas.microsoft.com/office/drawing/2014/main" id="{25866EFF-5D92-47F5-8A40-13B47A4060D5}"/>
              </a:ext>
            </a:extLst>
          </p:cNvPr>
          <p:cNvSpPr/>
          <p:nvPr/>
        </p:nvSpPr>
        <p:spPr>
          <a:xfrm>
            <a:off x="1004969" y="124175"/>
            <a:ext cx="1759072" cy="553998"/>
          </a:xfrm>
          <a:prstGeom prst="roundRect">
            <a:avLst/>
          </a:prstGeom>
          <a:solidFill>
            <a:srgbClr val="F165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표현 활동</a:t>
            </a:r>
            <a:r>
              <a:rPr lang="en-US" altLang="ko-KR" sz="2400" dirty="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2</a:t>
            </a:r>
            <a:endParaRPr lang="ko-KR" altLang="en-US" sz="2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74B9819-D8F7-4D32-A448-ACFBF3540812}"/>
              </a:ext>
            </a:extLst>
          </p:cNvPr>
          <p:cNvSpPr txBox="1"/>
          <p:nvPr/>
        </p:nvSpPr>
        <p:spPr>
          <a:xfrm>
            <a:off x="214244" y="-157978"/>
            <a:ext cx="72549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800">
                <a:ln w="12700">
                  <a:noFill/>
                </a:ln>
                <a:solidFill>
                  <a:srgbClr val="FED3D2"/>
                </a:solidFill>
                <a:latin typeface="Arial Black" panose="020B0A04020102020204" pitchFamily="34" charset="0"/>
              </a:rPr>
              <a:t>“</a:t>
            </a:r>
            <a:endParaRPr lang="ko-KR" altLang="en-US" sz="8800">
              <a:ln w="12700">
                <a:noFill/>
              </a:ln>
              <a:solidFill>
                <a:srgbClr val="FED3D2"/>
              </a:solidFill>
              <a:latin typeface="Arial Black" panose="020B0A040201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6BDC31C-17CA-438F-B415-B3F9BDF38397}"/>
              </a:ext>
            </a:extLst>
          </p:cNvPr>
          <p:cNvSpPr txBox="1"/>
          <p:nvPr/>
        </p:nvSpPr>
        <p:spPr>
          <a:xfrm>
            <a:off x="114895" y="-157978"/>
            <a:ext cx="72549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800">
                <a:ln w="12700">
                  <a:solidFill>
                    <a:srgbClr val="A4193D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“</a:t>
            </a:r>
            <a:endParaRPr lang="ko-KR" altLang="en-US" sz="8800">
              <a:ln w="12700">
                <a:solidFill>
                  <a:srgbClr val="A4193D"/>
                </a:solidFill>
              </a:ln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6AE6471F-A5FA-4335-9E90-FD3B4C3946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690" y="2357437"/>
            <a:ext cx="4112983" cy="4258277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0B433FA3-B22F-46CD-8E06-CDDB9864945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668" r="4147"/>
          <a:stretch/>
        </p:blipFill>
        <p:spPr>
          <a:xfrm>
            <a:off x="4407673" y="2387422"/>
            <a:ext cx="3387147" cy="425827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64D667E-E2CA-4888-84E4-8797FA772C66}"/>
              </a:ext>
            </a:extLst>
          </p:cNvPr>
          <p:cNvSpPr txBox="1"/>
          <p:nvPr/>
        </p:nvSpPr>
        <p:spPr>
          <a:xfrm>
            <a:off x="1004969" y="932650"/>
            <a:ext cx="5854488" cy="923330"/>
          </a:xfrm>
          <a:prstGeom prst="rect">
            <a:avLst/>
          </a:prstGeom>
          <a:solidFill>
            <a:srgbClr val="FFFBFB"/>
          </a:solidFill>
          <a:ln>
            <a:solidFill>
              <a:srgbClr val="A4193D"/>
            </a:solidFill>
          </a:ln>
        </p:spPr>
        <p:txBody>
          <a:bodyPr wrap="none" rtlCol="0">
            <a:spAutoFit/>
          </a:bodyPr>
          <a:lstStyle/>
          <a:p>
            <a:r>
              <a:rPr lang="ko-KR" altLang="en-US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① 도안을 원하는 크기로 인쇄합니다</a:t>
            </a:r>
            <a:r>
              <a:rPr lang="en-US" altLang="ko-KR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.</a:t>
            </a:r>
          </a:p>
          <a:p>
            <a:r>
              <a:rPr lang="en-US" altLang="ko-KR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② </a:t>
            </a:r>
            <a:r>
              <a:rPr lang="ko-KR" altLang="en-US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도안 위에  한지를 올려 놓고 먹으로 선을 따라서 그립니다</a:t>
            </a:r>
            <a:r>
              <a:rPr lang="en-US" altLang="ko-KR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.</a:t>
            </a:r>
          </a:p>
          <a:p>
            <a:r>
              <a:rPr lang="en-US" altLang="ko-KR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③ </a:t>
            </a:r>
            <a:r>
              <a:rPr lang="ko-KR" altLang="en-US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먹의 농담을 살려 완성합니다</a:t>
            </a:r>
            <a:r>
              <a:rPr lang="en-US" altLang="ko-KR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.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910929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092E756-DB19-4261-92D5-E58C692E9074}"/>
              </a:ext>
            </a:extLst>
          </p:cNvPr>
          <p:cNvSpPr txBox="1"/>
          <p:nvPr/>
        </p:nvSpPr>
        <p:spPr>
          <a:xfrm>
            <a:off x="2764041" y="114191"/>
            <a:ext cx="9080983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ko-KR" altLang="en-US" sz="300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수묵 담채화로 부채 그림 그리기</a:t>
            </a:r>
            <a:endParaRPr lang="ko-KR" altLang="en-US" sz="3000" dirty="0">
              <a:latin typeface="나눔스퀘어라운드 ExtraBold" panose="020B0600000101010101" pitchFamily="50" charset="-127"/>
              <a:ea typeface="나눔스퀘어라운드 ExtraBold" panose="020B0600000101010101" pitchFamily="50" charset="-127"/>
            </a:endParaRPr>
          </a:p>
        </p:txBody>
      </p:sp>
      <p:sp>
        <p:nvSpPr>
          <p:cNvPr id="9" name="사각형: 둥근 모서리 8">
            <a:extLst>
              <a:ext uri="{FF2B5EF4-FFF2-40B4-BE49-F238E27FC236}">
                <a16:creationId xmlns:a16="http://schemas.microsoft.com/office/drawing/2014/main" id="{25866EFF-5D92-47F5-8A40-13B47A4060D5}"/>
              </a:ext>
            </a:extLst>
          </p:cNvPr>
          <p:cNvSpPr/>
          <p:nvPr/>
        </p:nvSpPr>
        <p:spPr>
          <a:xfrm>
            <a:off x="1004969" y="124175"/>
            <a:ext cx="1759072" cy="553998"/>
          </a:xfrm>
          <a:prstGeom prst="roundRect">
            <a:avLst/>
          </a:prstGeom>
          <a:solidFill>
            <a:srgbClr val="F165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표현 활동</a:t>
            </a:r>
            <a:r>
              <a:rPr lang="en-US" altLang="ko-KR" sz="240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3</a:t>
            </a:r>
            <a:endParaRPr lang="ko-KR" altLang="en-US" sz="24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24F6C36-12DF-4BFB-AF94-996373A3969F}"/>
              </a:ext>
            </a:extLst>
          </p:cNvPr>
          <p:cNvSpPr txBox="1"/>
          <p:nvPr/>
        </p:nvSpPr>
        <p:spPr>
          <a:xfrm>
            <a:off x="214244" y="-157978"/>
            <a:ext cx="72549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800">
                <a:ln w="12700">
                  <a:noFill/>
                </a:ln>
                <a:solidFill>
                  <a:srgbClr val="FED3D2"/>
                </a:solidFill>
                <a:latin typeface="Arial Black" panose="020B0A04020102020204" pitchFamily="34" charset="0"/>
              </a:rPr>
              <a:t>“</a:t>
            </a:r>
            <a:endParaRPr lang="ko-KR" altLang="en-US" sz="8800">
              <a:ln w="12700">
                <a:noFill/>
              </a:ln>
              <a:solidFill>
                <a:srgbClr val="FED3D2"/>
              </a:solidFill>
              <a:latin typeface="Arial Black" panose="020B0A040201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1B86AC0-1953-45C3-86A0-DEDA754D4B3D}"/>
              </a:ext>
            </a:extLst>
          </p:cNvPr>
          <p:cNvSpPr txBox="1"/>
          <p:nvPr/>
        </p:nvSpPr>
        <p:spPr>
          <a:xfrm>
            <a:off x="114895" y="-157978"/>
            <a:ext cx="72549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800">
                <a:ln w="12700">
                  <a:solidFill>
                    <a:srgbClr val="A4193D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“</a:t>
            </a:r>
            <a:endParaRPr lang="ko-KR" altLang="en-US" sz="8800">
              <a:ln w="12700">
                <a:solidFill>
                  <a:srgbClr val="A4193D"/>
                </a:solidFill>
              </a:ln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BD66F22-7DCA-4031-BF11-C99686A3ED8C}"/>
              </a:ext>
            </a:extLst>
          </p:cNvPr>
          <p:cNvSpPr txBox="1"/>
          <p:nvPr/>
        </p:nvSpPr>
        <p:spPr>
          <a:xfrm>
            <a:off x="369874" y="870265"/>
            <a:ext cx="11475149" cy="17143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>
                <a:solidFill>
                  <a:srgbClr val="A4193D"/>
                </a:solidFill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○</a:t>
            </a:r>
            <a:r>
              <a:rPr lang="ko-KR" altLang="en-US">
                <a:solidFill>
                  <a:schemeClr val="tx1">
                    <a:lumMod val="65000"/>
                    <a:lumOff val="35000"/>
                  </a:schemeClr>
                </a:solidFill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 ‘선면화</a:t>
            </a:r>
            <a:r>
              <a:rPr lang="ko-KR" altLang="en-US" sz="1100">
                <a:solidFill>
                  <a:srgbClr val="00B050"/>
                </a:solidFill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扇面畵</a:t>
            </a:r>
            <a:r>
              <a:rPr lang="ko-KR" altLang="en-US">
                <a:solidFill>
                  <a:schemeClr val="tx1">
                    <a:lumMod val="65000"/>
                    <a:lumOff val="35000"/>
                  </a:schemeClr>
                </a:solidFill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’는 부채에 그려진 그림과 글씨를 뜻한다. 우리 조상은 부채에 그림을 그리고 글을 써서 멋과 풍류를 즐겼다. 접는 부채는 위가 넓고 아래가 좁은 반원형의 모양을 하고 있어 구도 잡기가 어렵다. </a:t>
            </a:r>
            <a:endParaRPr lang="en-US" altLang="ko-KR">
              <a:solidFill>
                <a:schemeClr val="tx1">
                  <a:lumMod val="65000"/>
                  <a:lumOff val="35000"/>
                </a:schemeClr>
              </a:solidFill>
              <a:latin typeface="나눔스퀘어라운드 ExtraBold" panose="020B0600000101010101" pitchFamily="50" charset="-127"/>
              <a:ea typeface="나눔스퀘어라운드 ExtraBold" panose="020B06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>
                <a:solidFill>
                  <a:srgbClr val="A4193D"/>
                </a:solidFill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○</a:t>
            </a:r>
            <a:r>
              <a:rPr lang="ko-KR" altLang="en-US">
                <a:solidFill>
                  <a:schemeClr val="tx1">
                    <a:lumMod val="65000"/>
                    <a:lumOff val="35000"/>
                  </a:schemeClr>
                </a:solidFill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 화면의 구도에 유념하면서 자신만의 부채를 그려 보고, 채색을 통한 아름다움이 잘 표현되었는지, 여백의 아름다움이 있는지 생각해 보자.</a:t>
            </a:r>
          </a:p>
        </p:txBody>
      </p:sp>
      <p:pic>
        <p:nvPicPr>
          <p:cNvPr id="4" name="그림 3" descr="텍스트, 음악이(가) 표시된 사진&#10;&#10;자동 생성된 설명">
            <a:extLst>
              <a:ext uri="{FF2B5EF4-FFF2-40B4-BE49-F238E27FC236}">
                <a16:creationId xmlns:a16="http://schemas.microsoft.com/office/drawing/2014/main" id="{6440EB57-15DE-4979-90AE-FC59F4203B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44" y="3097082"/>
            <a:ext cx="5715000" cy="254317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1708DE3-13D7-47C1-B652-98B2B3FFCF5B}"/>
              </a:ext>
            </a:extLst>
          </p:cNvPr>
          <p:cNvSpPr txBox="1"/>
          <p:nvPr/>
        </p:nvSpPr>
        <p:spPr>
          <a:xfrm>
            <a:off x="439458" y="6152694"/>
            <a:ext cx="488805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000">
                <a:solidFill>
                  <a:srgbClr val="A4193D"/>
                </a:solidFill>
              </a:rPr>
              <a:t>▲ </a:t>
            </a:r>
            <a:r>
              <a:rPr lang="ko-KR" altLang="en-US" sz="1000" b="1"/>
              <a:t>안중식</a:t>
            </a:r>
            <a:r>
              <a:rPr lang="ko-KR" altLang="en-US" sz="1000"/>
              <a:t>(조선 말기/1861~1919) </a:t>
            </a:r>
            <a:r>
              <a:rPr lang="ko-KR" altLang="en-US" sz="1000" b="1"/>
              <a:t>노안도</a:t>
            </a:r>
            <a:r>
              <a:rPr lang="ko-KR" altLang="en-US" sz="1000"/>
              <a:t>(종이에 수묵 담채/16×50cm/1912년 작)</a:t>
            </a:r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FE8A5DA4-C429-4FFF-8DA7-2C1A761012F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86" b="89858" l="7609" r="91897">
                        <a14:foregroundMark x1="7609" y1="58007" x2="7609" y2="58007"/>
                        <a14:foregroundMark x1="91897" y1="60320" x2="91897" y2="60320"/>
                        <a14:foregroundMark x1="43083" y1="16548" x2="43083" y2="16548"/>
                      </a14:backgroundRemoval>
                    </a14:imgEffect>
                  </a14:imgLayer>
                </a14:imgProps>
              </a:ext>
            </a:extLst>
          </a:blip>
          <a:srcRect r="4967"/>
          <a:stretch/>
        </p:blipFill>
        <p:spPr>
          <a:xfrm>
            <a:off x="5552727" y="2449822"/>
            <a:ext cx="6547275" cy="3825983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F1A8C826-439E-490E-BBA4-FB70FA60C39D}"/>
              </a:ext>
            </a:extLst>
          </p:cNvPr>
          <p:cNvSpPr txBox="1"/>
          <p:nvPr/>
        </p:nvSpPr>
        <p:spPr>
          <a:xfrm>
            <a:off x="6010183" y="6152693"/>
            <a:ext cx="5657467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000">
                <a:solidFill>
                  <a:srgbClr val="A4193D"/>
                </a:solidFill>
              </a:rPr>
              <a:t>▲ </a:t>
            </a:r>
            <a:r>
              <a:rPr lang="ko-KR" altLang="en-US" sz="1000" b="1"/>
              <a:t>정선</a:t>
            </a:r>
            <a:r>
              <a:rPr lang="ko-KR" altLang="en-US" sz="1000"/>
              <a:t>(조선/</a:t>
            </a:r>
            <a:r>
              <a:rPr lang="ko-KR" altLang="en-US" sz="1000" b="0" i="0">
                <a:solidFill>
                  <a:srgbClr val="333333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1000" b="0" i="0">
                <a:solidFill>
                  <a:srgbClr val="333333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1676~1759</a:t>
            </a:r>
            <a:r>
              <a:rPr lang="ko-KR" altLang="en-US" sz="1000"/>
              <a:t>) </a:t>
            </a:r>
            <a:r>
              <a:rPr lang="ko-KR" altLang="en-US" sz="1000" b="1"/>
              <a:t>정선 등 필 선면화집</a:t>
            </a:r>
            <a:r>
              <a:rPr lang="ko-KR" altLang="en-US" sz="1000"/>
              <a:t>(종이에 수묵 담채/</a:t>
            </a:r>
            <a:r>
              <a:rPr lang="en-US" altLang="ko-KR" sz="1000" b="0" i="0">
                <a:solidFill>
                  <a:srgbClr val="666666"/>
                </a:solidFill>
                <a:effectLst/>
                <a:latin typeface="notokr-regular"/>
              </a:rPr>
              <a:t> 146x77.0x81.5</a:t>
            </a:r>
            <a:r>
              <a:rPr lang="en-US" altLang="ko-KR" sz="1000" b="0" i="0">
                <a:solidFill>
                  <a:srgbClr val="666666"/>
                </a:solidFill>
                <a:effectLst/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㎝</a:t>
            </a:r>
            <a:r>
              <a:rPr lang="ko-KR" altLang="en-US" sz="1000"/>
              <a:t>/1912년 작)</a:t>
            </a:r>
          </a:p>
        </p:txBody>
      </p:sp>
    </p:spTree>
    <p:extLst>
      <p:ext uri="{BB962C8B-B14F-4D97-AF65-F5344CB8AC3E}">
        <p14:creationId xmlns:p14="http://schemas.microsoft.com/office/powerpoint/2010/main" val="24139935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4716</TotalTime>
  <Words>727</Words>
  <Application>Microsoft Office PowerPoint</Application>
  <PresentationFormat>와이드스크린</PresentationFormat>
  <Paragraphs>81</Paragraphs>
  <Slides>12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21" baseType="lpstr">
      <vt:lpstr>Arial</vt:lpstr>
      <vt:lpstr>함초롬바탕</vt:lpstr>
      <vt:lpstr>나눔고딕</vt:lpstr>
      <vt:lpstr>Arial Black</vt:lpstr>
      <vt:lpstr>notokr-regular</vt:lpstr>
      <vt:lpstr>맑은 고딕</vt:lpstr>
      <vt:lpstr>나눔스퀘어라운드 Regular</vt:lpstr>
      <vt:lpstr>나눔스퀘어라운드 ExtraBold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황근식</dc:creator>
  <cp:lastModifiedBy>황근식</cp:lastModifiedBy>
  <cp:revision>97</cp:revision>
  <dcterms:created xsi:type="dcterms:W3CDTF">2021-12-08T01:35:36Z</dcterms:created>
  <dcterms:modified xsi:type="dcterms:W3CDTF">2022-04-01T08:51:01Z</dcterms:modified>
</cp:coreProperties>
</file>