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4" r:id="rId3"/>
  </p:sldMasterIdLst>
  <p:sldIdLst>
    <p:sldId id="292" r:id="rId4"/>
    <p:sldId id="313" r:id="rId5"/>
    <p:sldId id="314" r:id="rId6"/>
    <p:sldId id="401" r:id="rId7"/>
    <p:sldId id="317" r:id="rId8"/>
    <p:sldId id="402" r:id="rId9"/>
    <p:sldId id="404" r:id="rId10"/>
    <p:sldId id="406" r:id="rId11"/>
    <p:sldId id="405" r:id="rId12"/>
    <p:sldId id="407" r:id="rId13"/>
    <p:sldId id="409" r:id="rId14"/>
    <p:sldId id="408" r:id="rId15"/>
    <p:sldId id="315" r:id="rId16"/>
    <p:sldId id="415" r:id="rId17"/>
    <p:sldId id="416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D530E4-7E2F-DB8D-5E44-B8F4F00FB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FFD4E1-7B71-81F6-8945-32A5A6CDB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F6E95-ED23-D076-7E53-5F6A56AED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6C9B9D-CCD8-8FB3-9382-D01C3A64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F7A71C-682D-4903-C4A7-008182ED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62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3C9F-747A-5764-C9B6-0881B24B2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5173A4B-CBAF-9B98-6C3F-9E4FD443C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5BC8A8-19D2-E3BA-0BDD-1A7E73FF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68EC7-973A-474D-0F1D-8643894F6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CAEE4A-5D09-F74C-CF91-6AFD583A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38F387C-45EC-2F26-30B2-43A7EB8A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91EC5A7-8714-568F-B98D-F9EEC0DB3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37A752-2F16-C23E-2C05-9F07BF92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22D26C-65D7-B6C6-10DE-7D7A5035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363B4C-4C01-AA08-2D05-FF8CA250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93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403642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gradFill>
            <a:gsLst>
              <a:gs pos="100000">
                <a:srgbClr val="4592FA"/>
              </a:gs>
              <a:gs pos="0">
                <a:srgbClr val="46BE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9EC57F-BF39-F1D2-5519-DEA98F67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4" name="직선 연결선 17">
            <a:extLst>
              <a:ext uri="{FF2B5EF4-FFF2-40B4-BE49-F238E27FC236}">
                <a16:creationId xmlns:a16="http://schemas.microsoft.com/office/drawing/2014/main" id="{D81B1AE0-2E9A-6B7C-1357-13A5CCC825AC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A627C9-00B2-D695-0732-A26C8AE5D922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7" name="그림 6" descr="블랙, 어둠이(가) 표시된 사진&#10;&#10;자동 생성된 설명">
            <a:extLst>
              <a:ext uri="{FF2B5EF4-FFF2-40B4-BE49-F238E27FC236}">
                <a16:creationId xmlns:a16="http://schemas.microsoft.com/office/drawing/2014/main" id="{D0292EE1-E009-407F-6059-A90A140392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54DC5EEB-FD17-86E9-51EC-DAEB9CA432F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406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gradFill>
            <a:gsLst>
              <a:gs pos="99000">
                <a:srgbClr val="4592FA"/>
              </a:gs>
              <a:gs pos="0">
                <a:srgbClr val="46BE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694C2E4-EB46-6B39-50B8-125038493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  <p:cxnSp>
        <p:nvCxnSpPr>
          <p:cNvPr id="5" name="직선 연결선 22">
            <a:extLst>
              <a:ext uri="{FF2B5EF4-FFF2-40B4-BE49-F238E27FC236}">
                <a16:creationId xmlns:a16="http://schemas.microsoft.com/office/drawing/2014/main" id="{C5476658-F5D1-957F-3C3A-D2E3E87BDAA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9DC2A9-E279-1BFF-8E05-FFED3E8AE7EB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pic>
        <p:nvPicPr>
          <p:cNvPr id="8" name="그림 7" descr="블랙, 어둠이(가) 표시된 사진&#10;&#10;자동 생성된 설명">
            <a:extLst>
              <a:ext uri="{FF2B5EF4-FFF2-40B4-BE49-F238E27FC236}">
                <a16:creationId xmlns:a16="http://schemas.microsoft.com/office/drawing/2014/main" id="{F9D7E941-CCE1-18B2-0170-4541C3A71D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C81C8A8-7CBC-4DC6-2BFD-CFD71C68CD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864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577307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CA4766-440B-A1D5-09DA-A864ED77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8CF6E9-8D76-B5FB-8644-EB66AD41C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93F800-F02C-29B5-9B74-385B129F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DC4642-1943-7448-8F8A-E2EE8A1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E00923-7083-ECD5-3869-D6003985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8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2C30-5A4F-FB84-B4C8-A59DF0DD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D3A227-A046-CAFA-039B-AAC86151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58FCC-0CEE-FF20-0E6F-D8195291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3B3D8E-C93F-1860-4FD9-E3CF6C87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D1CEE2-B50F-2500-2884-D16560E4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4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30FE4E-E240-E0F2-81CB-12A1B68A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3332B7-2B50-9312-3D7A-16D9FA9439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CD24458-1897-389A-C14F-D801C1585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45B5DE-48BA-55AB-BD9E-B4A5313B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5B31A5-7B7C-EF41-39DD-DA2E7CF5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34ED65D-775B-744A-A3F4-E8B6F9DA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24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8501EE-3F75-0266-9D82-88B334E6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1C7D2C-3AAF-31BF-64C3-22AC85D5F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8243639-686C-1BF0-EED6-1211C1008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9624C4C-31BC-A972-324D-0D2E7E5C88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AF5D158-759E-032A-BCF5-BBFDA9AED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731EEE9-9C17-142F-D360-6AE3EA9E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922DC9B-F654-9316-2198-443D09AD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EC904-39AB-5C38-98D8-FE553EAF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94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C66411-5D5C-768D-D814-D3D76923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95FF77-065C-7B3D-907B-6032A446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DCC342-7657-298D-6DC0-52CACE2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9B8EAA3-9F4C-2AAA-F748-9E6E8B7E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32A8EA-DFFE-D351-974E-AF0C9A00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F444899-33F9-8221-C5D6-C0F81779F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A3B6AD-7EF7-D9A8-FEE3-70FB329D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DE2AA-ABFE-331B-D6CC-39C0069D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85F10D-8F71-0391-73C3-283A8720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08749B-DCF5-B135-CA26-CFA2F0816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F338CC-A30E-B360-FD54-9AE3598D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3CF2BA5-FDBC-504F-2BEE-0E5CADF2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B32BDA-A0D3-003E-6655-E17978EAB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3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6E288-DB97-78E7-434F-213DB4AF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D097C6-91EA-4F3E-07CF-BB4B7AA53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218BC9E-4397-57CC-A9D5-B78544AC1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EEEDFF-818D-4681-AD10-ED7EA60F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D7C571-3D63-F29E-BCB4-95C0531A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D0E9C9-E60D-562A-4D55-AB893BEF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6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B754F6D-00EC-D270-B91B-398BAE8C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63D1DD-96B6-4815-CEE4-A4BE7C4DC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57977B-F275-F016-FC24-107645EEF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E383B3-5DEE-48D4-BE2D-ABCBAB879060}" type="datetimeFigureOut">
              <a:rPr lang="ko-KR" altLang="en-US" smtClean="0"/>
              <a:t>2024-09-09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373FEC5-72C8-6E3C-BA95-1CD94826F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36BFFC-F65D-4E61-6551-A10F7D4ACF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CBF94F-B9B4-4F2A-B760-14E04212D9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9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783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, 도표, 디자인, 일러스트레이션이(가) 표시된 사진&#10;&#10;자동 생성된 설명">
            <a:extLst>
              <a:ext uri="{FF2B5EF4-FFF2-40B4-BE49-F238E27FC236}">
                <a16:creationId xmlns:a16="http://schemas.microsoft.com/office/drawing/2014/main" id="{43F382E0-1E8D-6C30-7B4F-927F3FD369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5" name="그림 4" descr="블랙, 어둠이(가) 표시된 사진&#10;&#10;자동 생성된 설명">
            <a:extLst>
              <a:ext uri="{FF2B5EF4-FFF2-40B4-BE49-F238E27FC236}">
                <a16:creationId xmlns:a16="http://schemas.microsoft.com/office/drawing/2014/main" id="{88E52099-49CE-5638-D5B0-044A34672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78090" y="3429000"/>
            <a:ext cx="6235819" cy="792000"/>
          </a:xfrm>
        </p:spPr>
        <p:txBody>
          <a:bodyPr/>
          <a:lstStyle/>
          <a:p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</a:t>
            </a:r>
            <a:r>
              <a:rPr kumimoji="1" lang="ko-KR" altLang="en-US" dirty="0">
                <a:latin typeface="+mj-lt"/>
                <a:ea typeface="HY견고딕" panose="02030600000101010101" pitchFamily="18" charset="-127"/>
              </a:rPr>
              <a:t>핵심</a:t>
            </a:r>
            <a:r>
              <a:rPr kumimoji="1"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정리 노트</a:t>
            </a:r>
            <a:endParaRPr kumimoji="1"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kumimoji="1"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PPT</a:t>
            </a:r>
            <a:endParaRPr kumimoji="1"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Ⅱ. </a:t>
            </a:r>
            <a:r>
              <a:rPr lang="ko-KR" altLang="en-US" sz="1800" kern="0" spc="0" dirty="0">
                <a:solidFill>
                  <a:srgbClr val="4592FA"/>
                </a:solidFill>
                <a:effectLst/>
                <a:latin typeface="NanumGothicExtraBold" pitchFamily="2" charset="-127"/>
                <a:ea typeface="NanumGothicExtraBold" pitchFamily="2" charset="-127"/>
              </a:rPr>
              <a:t>사회 정의와 불평등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사회적 불평등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재화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권력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지위 등의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사회적 가치가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개인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지역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집단에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차등적으로 분배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되어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 구성원들의 위치가 서열화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되어 있는 상태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 계층의 양극화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중간 계층이 줄고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양극단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의 상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하층으로 구성들이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쏠리는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현상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공간 불평등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도시와 농촌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수도권과 비수도권 등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지역 간 사회적 자원이 불균등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하게 분포되는 현상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③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사회적 약자에 대한 차별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사회적 약자들은 나이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신체적 조건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소득 수준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출신 지역 등을 기준으로 불합리한 차별이나 불이익을 받기도 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720019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불평등 현상과</a:t>
            </a:r>
            <a:endParaRPr lang="en-US" altLang="ko-KR" kern="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 실현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35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정의로운 사회 실현을 위한 제도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 복지 제도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 구성원들의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기본적 욕구 충족과 인간다운 삶을 보장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하기 위해 국가가 지원하는 제도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 보험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공공 부조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사회 서비스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지역 격차 완화 정책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국토의 균형적 발전을 도모하여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공간 불평등을 완화하기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위한 제도적 방안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③ 적극적 평등 실현 조치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사회적 약자의 불리한 조건을 완화하고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실질적인 기회의 평등을 보장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하기 위해 일정한 혜택을 제공하는 제도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720019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불평등 현상과</a:t>
            </a:r>
            <a:endParaRPr lang="en-US" altLang="ko-KR" kern="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 실현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836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3.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정의로운 사회 실현을 위한 시민의 노력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사회 제도가 정의롭게 적용되고 있는지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감시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시민 단체 활동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등을 통해 사회 불평등 해소에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적극적인 참여 및 노력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③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개인과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공동체가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상호 보완적 관계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임을 알고 사회적 약자의 고통에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공감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배려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하는 자세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720019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불평등 현상과</a:t>
            </a:r>
            <a:endParaRPr lang="en-US" altLang="ko-KR" kern="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 실현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48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9464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2016730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876091" y="3158009"/>
            <a:ext cx="167674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정의의 의미와 기준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186610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281121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1707845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19262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698714" y="1940387"/>
            <a:ext cx="12282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의미와 필요성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796177" y="4425168"/>
            <a:ext cx="103329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실질적 기준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90" y="1823005"/>
            <a:ext cx="521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정의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이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)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란 재화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보상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처벌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사회적 대우 등에 있어서 각자가 응당한 몫을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분배받는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것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정의가 실현되면 사회 구성원의 기본적 권리를 존중 받지만 진정한 사회 통합에 어려움을 유발한다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4501511"/>
            <a:ext cx="339756" cy="33975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01CC20C-91FD-7658-757D-A751A941B1DC}"/>
              </a:ext>
            </a:extLst>
          </p:cNvPr>
          <p:cNvSpPr txBox="1"/>
          <p:nvPr/>
        </p:nvSpPr>
        <p:spPr>
          <a:xfrm>
            <a:off x="6648692" y="3822367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능력에 따른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C9221862-5BE1-B016-A1E2-6277F13BE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6494680" y="1871463"/>
            <a:ext cx="419354" cy="20136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147E17E-5184-92E4-EBCB-3BCAC2838C5E}"/>
              </a:ext>
            </a:extLst>
          </p:cNvPr>
          <p:cNvSpPr txBox="1"/>
          <p:nvPr/>
        </p:nvSpPr>
        <p:spPr>
          <a:xfrm>
            <a:off x="6449952" y="1824741"/>
            <a:ext cx="57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정의</a:t>
            </a:r>
          </a:p>
        </p:txBody>
      </p:sp>
      <p:pic>
        <p:nvPicPr>
          <p:cNvPr id="3" name="그림 2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530F9645-4C3C-BC1D-62E3-26936D7B04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0036678" y="2479506"/>
            <a:ext cx="420758" cy="297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749726-CFFE-80D0-63C6-EBA2ACE08122}"/>
              </a:ext>
            </a:extLst>
          </p:cNvPr>
          <p:cNvSpPr txBox="1"/>
          <p:nvPr/>
        </p:nvSpPr>
        <p:spPr>
          <a:xfrm>
            <a:off x="6648692" y="4542094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필요에 따른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39CB7-7EB2-7C1F-3D30-EA1D9C797082}"/>
              </a:ext>
            </a:extLst>
          </p:cNvPr>
          <p:cNvSpPr txBox="1"/>
          <p:nvPr/>
        </p:nvSpPr>
        <p:spPr>
          <a:xfrm>
            <a:off x="6648692" y="5305795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업적에 따른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4AD2B90C-25F1-930F-1CFF-BCF7A65E51B5}"/>
              </a:ext>
            </a:extLst>
          </p:cNvPr>
          <p:cNvSpPr/>
          <p:nvPr/>
        </p:nvSpPr>
        <p:spPr>
          <a:xfrm>
            <a:off x="7789520" y="3924601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EE083C2-5BA5-ABC0-6673-10003770CF37}"/>
              </a:ext>
            </a:extLst>
          </p:cNvPr>
          <p:cNvSpPr/>
          <p:nvPr/>
        </p:nvSpPr>
        <p:spPr>
          <a:xfrm>
            <a:off x="7791675" y="4619735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4D1E808-B0C3-2E97-D5E6-12BB51A5DDE5}"/>
              </a:ext>
            </a:extLst>
          </p:cNvPr>
          <p:cNvSpPr/>
          <p:nvPr/>
        </p:nvSpPr>
        <p:spPr>
          <a:xfrm>
            <a:off x="7791675" y="5408029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6E2C39BD-21D7-F22C-EB1E-53A3761D023F}"/>
              </a:ext>
            </a:extLst>
          </p:cNvPr>
          <p:cNvSpPr/>
          <p:nvPr/>
        </p:nvSpPr>
        <p:spPr>
          <a:xfrm>
            <a:off x="10597571" y="3924601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142FA6F2-F0A6-CD7C-7E28-9095E56EAA1B}"/>
              </a:ext>
            </a:extLst>
          </p:cNvPr>
          <p:cNvSpPr/>
          <p:nvPr/>
        </p:nvSpPr>
        <p:spPr>
          <a:xfrm>
            <a:off x="10597571" y="4619735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5EDCABE-A453-991B-313C-60FD5E0E3878}"/>
              </a:ext>
            </a:extLst>
          </p:cNvPr>
          <p:cNvSpPr/>
          <p:nvPr/>
        </p:nvSpPr>
        <p:spPr>
          <a:xfrm>
            <a:off x="10597571" y="5408029"/>
            <a:ext cx="103308" cy="103308"/>
          </a:xfrm>
          <a:prstGeom prst="ellipse">
            <a:avLst/>
          </a:prstGeom>
          <a:solidFill>
            <a:srgbClr val="459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A9FBC5-2C7D-F312-7CDB-0819B9EC852A}"/>
              </a:ext>
            </a:extLst>
          </p:cNvPr>
          <p:cNvSpPr txBox="1"/>
          <p:nvPr/>
        </p:nvSpPr>
        <p:spPr>
          <a:xfrm>
            <a:off x="10766086" y="3822367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잠재력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8F6AF0-6FFC-FB14-B0E8-695D5BD0065D}"/>
              </a:ext>
            </a:extLst>
          </p:cNvPr>
          <p:cNvSpPr txBox="1"/>
          <p:nvPr/>
        </p:nvSpPr>
        <p:spPr>
          <a:xfrm>
            <a:off x="10766086" y="4517500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>
                <a:latin typeface="NanumGothicExtraBold" pitchFamily="2" charset="-127"/>
                <a:ea typeface="NanumGothicExtraBold" pitchFamily="2" charset="-127"/>
              </a:rPr>
              <a:t>복지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1AAE4D-C912-1EC6-5D47-81931303813B}"/>
              </a:ext>
            </a:extLst>
          </p:cNvPr>
          <p:cNvSpPr txBox="1"/>
          <p:nvPr/>
        </p:nvSpPr>
        <p:spPr>
          <a:xfrm>
            <a:off x="10766086" y="5305794"/>
            <a:ext cx="1068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결과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D6CE682C-A4FF-1EE1-A84D-5916FC191DCD}"/>
              </a:ext>
            </a:extLst>
          </p:cNvPr>
          <p:cNvCxnSpPr>
            <a:cxnSpLocks/>
            <a:stCxn id="14" idx="6"/>
            <a:endCxn id="17" idx="2"/>
          </p:cNvCxnSpPr>
          <p:nvPr/>
        </p:nvCxnSpPr>
        <p:spPr>
          <a:xfrm>
            <a:off x="7892828" y="3976255"/>
            <a:ext cx="2704743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A6691C0-80A4-FE31-0306-B008FBB4BFFB}"/>
              </a:ext>
            </a:extLst>
          </p:cNvPr>
          <p:cNvCxnSpPr>
            <a:cxnSpLocks/>
          </p:cNvCxnSpPr>
          <p:nvPr/>
        </p:nvCxnSpPr>
        <p:spPr>
          <a:xfrm>
            <a:off x="7892828" y="4671388"/>
            <a:ext cx="2704743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13308A08-259B-6469-6A2F-B5A091802F5D}"/>
              </a:ext>
            </a:extLst>
          </p:cNvPr>
          <p:cNvCxnSpPr>
            <a:cxnSpLocks/>
          </p:cNvCxnSpPr>
          <p:nvPr/>
        </p:nvCxnSpPr>
        <p:spPr>
          <a:xfrm>
            <a:off x="7892828" y="5459682"/>
            <a:ext cx="2704743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0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8840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2016730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1002884" y="3034898"/>
            <a:ext cx="142314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다양한 정의관의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특징과 적용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186610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281121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1707845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19262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728047" y="1694165"/>
            <a:ext cx="1169551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자유주의적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정의관과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공동체주의적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정의관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474451" y="4425167"/>
            <a:ext cx="16767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권리와 의무</a:t>
            </a:r>
            <a:r>
              <a:rPr lang="en-US" altLang="ko-KR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사익과 공익의 조화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90" y="1823005"/>
            <a:ext cx="5345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자유주의적 정의관이란 개인의 자유를 무엇보다 소중한 가치로 여기는 사상이다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노직은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공정으로서의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정의를 주장했다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매킨타이어은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/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는 인간 삶의 역사와 개인의 도덕적 판단에도 공동체의 전통과 역사가 반영되었다고 봄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공동체주의적 정의관은 집단주의와 유사하다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4501511"/>
            <a:ext cx="339756" cy="33975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001CC20C-91FD-7658-757D-A751A941B1DC}"/>
              </a:ext>
            </a:extLst>
          </p:cNvPr>
          <p:cNvSpPr txBox="1"/>
          <p:nvPr/>
        </p:nvSpPr>
        <p:spPr>
          <a:xfrm>
            <a:off x="6467590" y="4304364"/>
            <a:ext cx="5000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개인주의적 정의관과 공동체주의적 정의관은 서로 상호 대립적 관계이다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공동선과 개인선의 조화를 추구해야 한다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7" name="그림 6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24B1D1AC-D76F-9601-2523-0D4A6F02D2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8389020" y="4543661"/>
            <a:ext cx="420758" cy="297606"/>
          </a:xfrm>
          <a:prstGeom prst="rect">
            <a:avLst/>
          </a:prstGeom>
        </p:spPr>
      </p:pic>
      <p:pic>
        <p:nvPicPr>
          <p:cNvPr id="10" name="그림 9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62A307B9-17E2-ED5A-5652-111C1F793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0535495" y="2442025"/>
            <a:ext cx="420758" cy="297606"/>
          </a:xfrm>
          <a:prstGeom prst="rect">
            <a:avLst/>
          </a:prstGeom>
        </p:spPr>
      </p:pic>
      <p:pic>
        <p:nvPicPr>
          <p:cNvPr id="14" name="그림 13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10549CE1-5C71-0968-17BA-67260D3C8E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11047818" y="3532063"/>
            <a:ext cx="420758" cy="297606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B2E4F1B8-FE82-354E-542E-D2453A02E587}"/>
              </a:ext>
            </a:extLst>
          </p:cNvPr>
          <p:cNvGrpSpPr/>
          <p:nvPr/>
        </p:nvGrpSpPr>
        <p:grpSpPr>
          <a:xfrm>
            <a:off x="8809778" y="1829490"/>
            <a:ext cx="418120" cy="271395"/>
            <a:chOff x="10804774" y="407911"/>
            <a:chExt cx="418120" cy="271395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53D5D4F2-A004-367E-6E54-3979FB8A0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r="47108" b="-1"/>
            <a:stretch/>
          </p:blipFill>
          <p:spPr>
            <a:xfrm flipV="1">
              <a:off x="11007349" y="407911"/>
              <a:ext cx="215545" cy="271395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B3D89A88-B272-9725-769E-09ED46515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r="47108" b="-1"/>
            <a:stretch/>
          </p:blipFill>
          <p:spPr>
            <a:xfrm flipV="1">
              <a:off x="10804774" y="407911"/>
              <a:ext cx="215545" cy="271395"/>
            </a:xfrm>
            <a:prstGeom prst="rect">
              <a:avLst/>
            </a:prstGeom>
          </p:spPr>
        </p:pic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4419CFB-5809-1CA0-3913-3DAE260AC64B}"/>
              </a:ext>
            </a:extLst>
          </p:cNvPr>
          <p:cNvGrpSpPr/>
          <p:nvPr/>
        </p:nvGrpSpPr>
        <p:grpSpPr>
          <a:xfrm>
            <a:off x="6380713" y="2888360"/>
            <a:ext cx="1010929" cy="271711"/>
            <a:chOff x="9293096" y="733641"/>
            <a:chExt cx="1010929" cy="271711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2AB0649-BFFC-31B1-8B30-3ED050C0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9896504" y="733957"/>
              <a:ext cx="407521" cy="271395"/>
            </a:xfrm>
            <a:prstGeom prst="rect">
              <a:avLst/>
            </a:prstGeom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A06C53E-13B3-AD6D-0F23-0A44F35D267B}"/>
                </a:ext>
              </a:extLst>
            </p:cNvPr>
            <p:cNvGrpSpPr/>
            <p:nvPr/>
          </p:nvGrpSpPr>
          <p:grpSpPr>
            <a:xfrm>
              <a:off x="9293096" y="733641"/>
              <a:ext cx="607345" cy="271396"/>
              <a:chOff x="1358615" y="792856"/>
              <a:chExt cx="711869" cy="229360"/>
            </a:xfrm>
          </p:grpSpPr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FB1B7B4D-4662-26E9-46B4-C5C763458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1592829" y="792857"/>
                <a:ext cx="477655" cy="229359"/>
              </a:xfrm>
              <a:prstGeom prst="rect">
                <a:avLst/>
              </a:prstGeom>
            </p:spPr>
          </p:pic>
          <p:pic>
            <p:nvPicPr>
              <p:cNvPr id="19" name="그림 18">
                <a:extLst>
                  <a:ext uri="{FF2B5EF4-FFF2-40B4-BE49-F238E27FC236}">
                    <a16:creationId xmlns:a16="http://schemas.microsoft.com/office/drawing/2014/main" id="{38B8F546-D3E7-12D4-F67F-572BA921EA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" r="47108" b="-1"/>
              <a:stretch/>
            </p:blipFill>
            <p:spPr>
              <a:xfrm flipV="1">
                <a:off x="1358615" y="792856"/>
                <a:ext cx="252640" cy="229359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9881B9-F43C-5A9B-FF7C-014786E93702}"/>
              </a:ext>
            </a:extLst>
          </p:cNvPr>
          <p:cNvSpPr txBox="1"/>
          <p:nvPr/>
        </p:nvSpPr>
        <p:spPr>
          <a:xfrm>
            <a:off x="6367743" y="2881009"/>
            <a:ext cx="108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매킨타이어</a:t>
            </a:r>
            <a:endParaRPr lang="ko-KR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9E0C60-9906-9E3D-46EF-089BC1B0FDA8}"/>
              </a:ext>
            </a:extLst>
          </p:cNvPr>
          <p:cNvSpPr txBox="1"/>
          <p:nvPr/>
        </p:nvSpPr>
        <p:spPr>
          <a:xfrm>
            <a:off x="8763919" y="1807332"/>
            <a:ext cx="551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/>
              <a:t>자유</a:t>
            </a:r>
            <a:endParaRPr lang="ko-KR" altLang="en-US" sz="1400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0B55196-502D-E8CF-3B29-7D8F46675CF9}"/>
              </a:ext>
            </a:extLst>
          </p:cNvPr>
          <p:cNvGrpSpPr/>
          <p:nvPr/>
        </p:nvGrpSpPr>
        <p:grpSpPr>
          <a:xfrm>
            <a:off x="6485042" y="4967572"/>
            <a:ext cx="607345" cy="271396"/>
            <a:chOff x="1358615" y="792856"/>
            <a:chExt cx="711869" cy="229360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D8E4597C-2833-42F1-E833-4FCDD45D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1592829" y="792857"/>
              <a:ext cx="477655" cy="229359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297B42CA-1C63-1E8B-C480-DAAA4CC10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r="47108" b="-1"/>
            <a:stretch/>
          </p:blipFill>
          <p:spPr>
            <a:xfrm flipV="1">
              <a:off x="1358615" y="792856"/>
              <a:ext cx="252640" cy="22935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BB4777-BD4B-6582-47B1-3E787C5CF283}"/>
              </a:ext>
            </a:extLst>
          </p:cNvPr>
          <p:cNvSpPr txBox="1"/>
          <p:nvPr/>
        </p:nvSpPr>
        <p:spPr>
          <a:xfrm>
            <a:off x="6431413" y="4948835"/>
            <a:ext cx="7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공동선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2E973C6A-2BCC-EE0F-58C4-87FC3CAEE1F0}"/>
              </a:ext>
            </a:extLst>
          </p:cNvPr>
          <p:cNvGrpSpPr/>
          <p:nvPr/>
        </p:nvGrpSpPr>
        <p:grpSpPr>
          <a:xfrm>
            <a:off x="7213204" y="4967572"/>
            <a:ext cx="607345" cy="271396"/>
            <a:chOff x="1358615" y="792856"/>
            <a:chExt cx="711869" cy="229360"/>
          </a:xfrm>
        </p:grpSpPr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56C493C4-D789-89C3-C14E-C52F6E476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1592829" y="792857"/>
              <a:ext cx="477655" cy="229359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9CF5DF28-0F4A-E2F8-7554-066B681E8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" r="47108" b="-1"/>
            <a:stretch/>
          </p:blipFill>
          <p:spPr>
            <a:xfrm flipV="1">
              <a:off x="1358615" y="792856"/>
              <a:ext cx="252640" cy="229359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0449B50-410E-08A8-5CF0-BB87E89F7EB9}"/>
              </a:ext>
            </a:extLst>
          </p:cNvPr>
          <p:cNvSpPr txBox="1"/>
          <p:nvPr/>
        </p:nvSpPr>
        <p:spPr>
          <a:xfrm>
            <a:off x="7159575" y="4948835"/>
            <a:ext cx="760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개인선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07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6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>
            <a:extLst>
              <a:ext uri="{FF2B5EF4-FFF2-40B4-BE49-F238E27FC236}">
                <a16:creationId xmlns:a16="http://schemas.microsoft.com/office/drawing/2014/main" id="{9899778C-BB6D-A6EE-CA45-E42927199B2C}"/>
              </a:ext>
            </a:extLst>
          </p:cNvPr>
          <p:cNvSpPr/>
          <p:nvPr/>
        </p:nvSpPr>
        <p:spPr>
          <a:xfrm>
            <a:off x="378589" y="1288400"/>
            <a:ext cx="11455602" cy="47810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57" name="그림 5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56A6C094-FCD5-4E0E-6ACF-0A986555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2016730"/>
            <a:ext cx="339756" cy="339756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84F74C-2E19-63BF-9838-9B70A662A132}"/>
              </a:ext>
            </a:extLst>
          </p:cNvPr>
          <p:cNvSpPr txBox="1"/>
          <p:nvPr/>
        </p:nvSpPr>
        <p:spPr>
          <a:xfrm>
            <a:off x="1100349" y="3034898"/>
            <a:ext cx="122822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불평등 현상과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 실현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42BA00-A7EA-89BA-251B-C9FDDC5D09C7}"/>
              </a:ext>
            </a:extLst>
          </p:cNvPr>
          <p:cNvSpPr txBox="1"/>
          <p:nvPr/>
        </p:nvSpPr>
        <p:spPr>
          <a:xfrm>
            <a:off x="2732818" y="418178"/>
            <a:ext cx="516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대단원 마무리 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C076F-F440-7438-4B24-6214EB25EED5}"/>
              </a:ext>
            </a:extLst>
          </p:cNvPr>
          <p:cNvGrpSpPr/>
          <p:nvPr/>
        </p:nvGrpSpPr>
        <p:grpSpPr>
          <a:xfrm>
            <a:off x="2732818" y="418178"/>
            <a:ext cx="6016407" cy="707886"/>
            <a:chOff x="2351151" y="464360"/>
            <a:chExt cx="601640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3D4F42-8BE6-FCF4-FF0C-AEAD69B8EB60}"/>
                </a:ext>
              </a:extLst>
            </p:cNvPr>
            <p:cNvSpPr txBox="1"/>
            <p:nvPr/>
          </p:nvSpPr>
          <p:spPr>
            <a:xfrm>
              <a:off x="2351151" y="464360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대단원 마무리 </a:t>
              </a:r>
            </a:p>
          </p:txBody>
        </p:sp>
        <p:pic>
          <p:nvPicPr>
            <p:cNvPr id="6" name="그림 5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2E7C2F87-3F71-E8E3-0A29-0338DEF4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7DF642DF-E9E9-31F1-DECA-25D27E9E0AC8}"/>
              </a:ext>
            </a:extLst>
          </p:cNvPr>
          <p:cNvCxnSpPr>
            <a:cxnSpLocks/>
            <a:stCxn id="13" idx="3"/>
            <a:endCxn id="22" idx="1"/>
          </p:cNvCxnSpPr>
          <p:nvPr/>
        </p:nvCxnSpPr>
        <p:spPr>
          <a:xfrm flipV="1">
            <a:off x="2869224" y="2186610"/>
            <a:ext cx="1288833" cy="1094511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8DC41F31-EE70-571C-0152-F1B4744455D1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69224" y="3281121"/>
            <a:ext cx="1288833" cy="1390270"/>
          </a:xfrm>
          <a:prstGeom prst="straightConnector1">
            <a:avLst/>
          </a:prstGeom>
          <a:ln>
            <a:solidFill>
              <a:srgbClr val="4592F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A9FBE07-24E4-F840-F15F-6345A9EC6A4E}"/>
              </a:ext>
            </a:extLst>
          </p:cNvPr>
          <p:cNvSpPr/>
          <p:nvPr/>
        </p:nvSpPr>
        <p:spPr>
          <a:xfrm>
            <a:off x="4158057" y="1707845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9F78B08-D792-7073-1195-F7966C855091}"/>
              </a:ext>
            </a:extLst>
          </p:cNvPr>
          <p:cNvSpPr/>
          <p:nvPr/>
        </p:nvSpPr>
        <p:spPr>
          <a:xfrm>
            <a:off x="4158057" y="419262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529543-8C56-12A2-4D84-2E4D3C7BCEFB}"/>
              </a:ext>
            </a:extLst>
          </p:cNvPr>
          <p:cNvSpPr txBox="1"/>
          <p:nvPr/>
        </p:nvSpPr>
        <p:spPr>
          <a:xfrm>
            <a:off x="4593973" y="1940386"/>
            <a:ext cx="14818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다양한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 불평등 현상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28F51B-15B1-3327-E0A5-9BC1A7A89C19}"/>
              </a:ext>
            </a:extLst>
          </p:cNvPr>
          <p:cNvSpPr txBox="1"/>
          <p:nvPr/>
        </p:nvSpPr>
        <p:spPr>
          <a:xfrm>
            <a:off x="4571915" y="4476821"/>
            <a:ext cx="14818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정의로운 사회</a:t>
            </a:r>
            <a:endParaRPr lang="en-US" altLang="ko-KR" sz="16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실현을 위한 노력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A4BACF-546F-56BE-A1C3-209E0FCAA697}"/>
              </a:ext>
            </a:extLst>
          </p:cNvPr>
          <p:cNvSpPr txBox="1"/>
          <p:nvPr/>
        </p:nvSpPr>
        <p:spPr>
          <a:xfrm>
            <a:off x="6467589" y="1823005"/>
            <a:ext cx="550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 불평등 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사회적 가치가 차등적으로 분배되어 사회 구성원들이 서열화되어 있는 상태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 계층의 양극화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공간 불평등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사회적 약자에 대한 차별</a:t>
            </a:r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</p:txBody>
      </p:sp>
      <p:pic>
        <p:nvPicPr>
          <p:cNvPr id="68" name="그림 6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A293166-5F6A-4F5F-73C9-9DA04222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87" y="4501511"/>
            <a:ext cx="339756" cy="339756"/>
          </a:xfrm>
          <a:prstGeom prst="rect">
            <a:avLst/>
          </a:prstGeom>
        </p:spPr>
      </p:pic>
      <p:pic>
        <p:nvPicPr>
          <p:cNvPr id="9" name="그림 8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A3222D1D-3D98-4FC8-464D-5602B72966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9322776" y="4522586"/>
            <a:ext cx="420758" cy="297606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20DFCC2F-E635-D9FF-E1AF-4412FF29FDFD}"/>
              </a:ext>
            </a:extLst>
          </p:cNvPr>
          <p:cNvGrpSpPr/>
          <p:nvPr/>
        </p:nvGrpSpPr>
        <p:grpSpPr>
          <a:xfrm>
            <a:off x="8026525" y="2446542"/>
            <a:ext cx="1010929" cy="271711"/>
            <a:chOff x="9293096" y="733641"/>
            <a:chExt cx="1010929" cy="271711"/>
          </a:xfrm>
        </p:grpSpPr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986C6393-3860-E366-6F8D-DCAA8D7A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9896504" y="733957"/>
              <a:ext cx="407521" cy="271395"/>
            </a:xfrm>
            <a:prstGeom prst="rect">
              <a:avLst/>
            </a:prstGeom>
          </p:spPr>
        </p:pic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E8156025-0662-DE5A-1A63-E281E235CECB}"/>
                </a:ext>
              </a:extLst>
            </p:cNvPr>
            <p:cNvGrpSpPr/>
            <p:nvPr/>
          </p:nvGrpSpPr>
          <p:grpSpPr>
            <a:xfrm>
              <a:off x="9293096" y="733641"/>
              <a:ext cx="607345" cy="271396"/>
              <a:chOff x="1358615" y="792856"/>
              <a:chExt cx="711869" cy="229360"/>
            </a:xfrm>
          </p:grpSpPr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09F3ABE8-5879-2894-07D3-B72EC19BC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1592829" y="792857"/>
                <a:ext cx="477655" cy="229359"/>
              </a:xfrm>
              <a:prstGeom prst="rect">
                <a:avLst/>
              </a:prstGeom>
            </p:spPr>
          </p:pic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5FFBEDEE-0AB7-0DB0-9088-0A6796B6D3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" r="47108" b="-1"/>
              <a:stretch/>
            </p:blipFill>
            <p:spPr>
              <a:xfrm flipV="1">
                <a:off x="1358615" y="792856"/>
                <a:ext cx="252640" cy="229359"/>
              </a:xfrm>
              <a:prstGeom prst="rect">
                <a:avLst/>
              </a:prstGeom>
            </p:spPr>
          </p:pic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C3F2814-F24D-5097-A122-2FEAA13CF6B1}"/>
              </a:ext>
            </a:extLst>
          </p:cNvPr>
          <p:cNvSpPr txBox="1"/>
          <p:nvPr/>
        </p:nvSpPr>
        <p:spPr>
          <a:xfrm>
            <a:off x="8013555" y="2439191"/>
            <a:ext cx="108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/>
              <a:t>공간불평등</a:t>
            </a:r>
            <a:endParaRPr lang="ko-KR" altLang="en-US" sz="1400" dirty="0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E38D508-F4AE-9421-A72C-10CEB5A6B9F1}"/>
              </a:ext>
            </a:extLst>
          </p:cNvPr>
          <p:cNvGrpSpPr/>
          <p:nvPr/>
        </p:nvGrpSpPr>
        <p:grpSpPr>
          <a:xfrm>
            <a:off x="6480559" y="1838913"/>
            <a:ext cx="1010929" cy="271711"/>
            <a:chOff x="9293096" y="733641"/>
            <a:chExt cx="1010929" cy="271711"/>
          </a:xfrm>
        </p:grpSpPr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36AA2466-A131-57C6-C00B-823808143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9896504" y="733957"/>
              <a:ext cx="407521" cy="271395"/>
            </a:xfrm>
            <a:prstGeom prst="rect">
              <a:avLst/>
            </a:prstGeom>
          </p:spPr>
        </p:pic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C0334B80-5782-6B0D-ABDA-6C1777592DD8}"/>
                </a:ext>
              </a:extLst>
            </p:cNvPr>
            <p:cNvGrpSpPr/>
            <p:nvPr/>
          </p:nvGrpSpPr>
          <p:grpSpPr>
            <a:xfrm>
              <a:off x="9293096" y="733641"/>
              <a:ext cx="607345" cy="271396"/>
              <a:chOff x="1358615" y="792856"/>
              <a:chExt cx="711869" cy="229360"/>
            </a:xfrm>
          </p:grpSpPr>
          <p:pic>
            <p:nvPicPr>
              <p:cNvPr id="55" name="그림 54">
                <a:extLst>
                  <a:ext uri="{FF2B5EF4-FFF2-40B4-BE49-F238E27FC236}">
                    <a16:creationId xmlns:a16="http://schemas.microsoft.com/office/drawing/2014/main" id="{7054FCAC-8B41-2A71-1C16-2300BA165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1592829" y="792857"/>
                <a:ext cx="477655" cy="229359"/>
              </a:xfrm>
              <a:prstGeom prst="rect">
                <a:avLst/>
              </a:prstGeom>
            </p:spPr>
          </p:pic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id="{AD6EF3AC-3A92-89BA-1488-E1293A4D7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" r="47108" b="-1"/>
              <a:stretch/>
            </p:blipFill>
            <p:spPr>
              <a:xfrm flipV="1">
                <a:off x="1358615" y="792856"/>
                <a:ext cx="252640" cy="229359"/>
              </a:xfrm>
              <a:prstGeom prst="rect">
                <a:avLst/>
              </a:prstGeom>
            </p:spPr>
          </p:pic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67B5E40-81A2-FA18-5063-ADAE7511D7C3}"/>
              </a:ext>
            </a:extLst>
          </p:cNvPr>
          <p:cNvSpPr txBox="1"/>
          <p:nvPr/>
        </p:nvSpPr>
        <p:spPr>
          <a:xfrm>
            <a:off x="6467589" y="1831562"/>
            <a:ext cx="108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사회불평등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752686-6ACC-FFCF-296D-9CE0EEBA68F2}"/>
              </a:ext>
            </a:extLst>
          </p:cNvPr>
          <p:cNvSpPr txBox="1"/>
          <p:nvPr/>
        </p:nvSpPr>
        <p:spPr>
          <a:xfrm>
            <a:off x="6467590" y="4304364"/>
            <a:ext cx="5153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사회 복지 제도는 국토의 균형적 발전 도모 및 공간 불평등을 완화하기 위해 시행되었다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생계가 어려운 저소득 계층이 최소한의 인간다운 삶을 살아가도록 지원하는 것은 사회 복지 제도와 관련이 있다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 (O         ,          X)</a:t>
            </a:r>
          </a:p>
          <a:p>
            <a:endParaRPr lang="en-US" altLang="ko-KR" sz="1400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sz="1400" dirty="0" err="1">
                <a:latin typeface="NanumGothicExtraBold" pitchFamily="2" charset="-127"/>
                <a:ea typeface="NanumGothicExtraBold" pitchFamily="2" charset="-127"/>
              </a:rPr>
              <a:t>개인과</a:t>
            </a:r>
            <a:r>
              <a:rPr lang="ko-KR" altLang="en-US" sz="1400" dirty="0">
                <a:latin typeface="NanumGothicExtraBold" pitchFamily="2" charset="-127"/>
                <a:ea typeface="NanumGothicExtraBold" pitchFamily="2" charset="-127"/>
              </a:rPr>
              <a:t> 공동체는 상호 보완적 관계에 있음을 인식하고 공감 및 배려하는 자세가 필요하다</a:t>
            </a:r>
            <a:r>
              <a:rPr lang="en-US" altLang="ko-KR" sz="1400" dirty="0">
                <a:latin typeface="NanumGothicExtraBold" pitchFamily="2" charset="-127"/>
                <a:ea typeface="NanumGothicExtraBold" pitchFamily="2" charset="-127"/>
              </a:rPr>
              <a:t>.</a:t>
            </a:r>
          </a:p>
        </p:txBody>
      </p:sp>
      <p:pic>
        <p:nvPicPr>
          <p:cNvPr id="60" name="그림 59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FA0F77F7-F3DC-93FC-C661-993DF815FE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9888526" y="5150155"/>
            <a:ext cx="420758" cy="297606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1CF22347-9E90-9E8D-9563-556C26C45BB4}"/>
              </a:ext>
            </a:extLst>
          </p:cNvPr>
          <p:cNvGrpSpPr/>
          <p:nvPr/>
        </p:nvGrpSpPr>
        <p:grpSpPr>
          <a:xfrm>
            <a:off x="7754151" y="5590759"/>
            <a:ext cx="1010929" cy="271711"/>
            <a:chOff x="9293096" y="733641"/>
            <a:chExt cx="1010929" cy="271711"/>
          </a:xfrm>
        </p:grpSpPr>
        <p:pic>
          <p:nvPicPr>
            <p:cNvPr id="62" name="그림 61">
              <a:extLst>
                <a:ext uri="{FF2B5EF4-FFF2-40B4-BE49-F238E27FC236}">
                  <a16:creationId xmlns:a16="http://schemas.microsoft.com/office/drawing/2014/main" id="{659CD227-15A6-27F7-8713-A8AED1A41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9896504" y="733957"/>
              <a:ext cx="407521" cy="271395"/>
            </a:xfrm>
            <a:prstGeom prst="rect">
              <a:avLst/>
            </a:prstGeom>
          </p:spPr>
        </p:pic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4085F88-89EF-787E-3132-551912B3F4A6}"/>
                </a:ext>
              </a:extLst>
            </p:cNvPr>
            <p:cNvGrpSpPr/>
            <p:nvPr/>
          </p:nvGrpSpPr>
          <p:grpSpPr>
            <a:xfrm>
              <a:off x="9293096" y="733641"/>
              <a:ext cx="607345" cy="271396"/>
              <a:chOff x="1358615" y="792856"/>
              <a:chExt cx="711869" cy="229360"/>
            </a:xfrm>
          </p:grpSpPr>
          <p:pic>
            <p:nvPicPr>
              <p:cNvPr id="64" name="그림 63">
                <a:extLst>
                  <a:ext uri="{FF2B5EF4-FFF2-40B4-BE49-F238E27FC236}">
                    <a16:creationId xmlns:a16="http://schemas.microsoft.com/office/drawing/2014/main" id="{4A9EAA7E-91A4-6C72-680B-C3B4B993C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V="1">
                <a:off x="1592829" y="792857"/>
                <a:ext cx="477655" cy="229359"/>
              </a:xfrm>
              <a:prstGeom prst="rect">
                <a:avLst/>
              </a:prstGeom>
            </p:spPr>
          </p:pic>
          <p:pic>
            <p:nvPicPr>
              <p:cNvPr id="65" name="그림 64">
                <a:extLst>
                  <a:ext uri="{FF2B5EF4-FFF2-40B4-BE49-F238E27FC236}">
                    <a16:creationId xmlns:a16="http://schemas.microsoft.com/office/drawing/2014/main" id="{427AE50B-A21F-AB4F-D517-585785239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" r="47108" b="-1"/>
              <a:stretch/>
            </p:blipFill>
            <p:spPr>
              <a:xfrm flipV="1">
                <a:off x="1358615" y="792856"/>
                <a:ext cx="252640" cy="229359"/>
              </a:xfrm>
              <a:prstGeom prst="rect">
                <a:avLst/>
              </a:prstGeom>
            </p:spPr>
          </p:pic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0EFDC56-F7C3-8EB8-5770-B6FF2FE96426}"/>
              </a:ext>
            </a:extLst>
          </p:cNvPr>
          <p:cNvSpPr txBox="1"/>
          <p:nvPr/>
        </p:nvSpPr>
        <p:spPr>
          <a:xfrm>
            <a:off x="7741181" y="5583408"/>
            <a:ext cx="1086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상호보완적</a:t>
            </a:r>
          </a:p>
        </p:txBody>
      </p:sp>
    </p:spTree>
    <p:extLst>
      <p:ext uri="{BB962C8B-B14F-4D97-AF65-F5344CB8AC3E}">
        <p14:creationId xmlns:p14="http://schemas.microsoft.com/office/powerpoint/2010/main" val="31527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8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3013897-E9BC-A23B-1ECC-D82D3102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85" y="1813472"/>
            <a:ext cx="2781586" cy="38833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32601E9-B444-F132-3F1D-1DCD64ED87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402" y="2671113"/>
            <a:ext cx="9737196" cy="3061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C41069-2538-D10C-C4F4-0BE9B4387EB6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</p:spTree>
    <p:extLst>
      <p:ext uri="{BB962C8B-B14F-4D97-AF65-F5344CB8AC3E}">
        <p14:creationId xmlns:p14="http://schemas.microsoft.com/office/powerpoint/2010/main" val="22824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1C62189-6F37-DE01-9200-5EC99FE87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3" y="1813471"/>
            <a:ext cx="4130258" cy="39056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2C0B31C-B5A6-09C0-830E-235253F69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06" y="2673341"/>
            <a:ext cx="9761187" cy="315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단원 정리 요약 마인드맵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74ECCD8-49CD-1E02-23AB-8851A22D7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3" y="1809081"/>
            <a:ext cx="3947936" cy="39057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DCD41D3-2442-2618-C435-4B86BE5A7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59" y="2867609"/>
            <a:ext cx="9299082" cy="3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57175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개인이나 사회가 추구해야 할 기본적인 덕목으로서 재화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보상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처벌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 대우 등에 있어 모든 사람에게 각자의 정당한 몫이 공정하게 분배되는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-&gt;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시대와 장소에 따라 다양하게 정의됨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맹자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플라톤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dirty="0">
                <a:highlight>
                  <a:srgbClr val="FF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아리스토텔레스의 정의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일반적 정의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부분적 정의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분배적 정의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교정적 정의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일반적 정의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법을 지키는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분배적 정의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사회적 가치를 공정하게 분배하는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교정적 정의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서로 동등하지 않은 것을 바로잡는 것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정의의 의미와 기준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54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763661"/>
            <a:ext cx="91457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정의가 요구되는 이유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정의의 필요성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사회 구성원 개개인의 기본적 권리를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존중받을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수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사회적 통합이 가능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3.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정의의 실질적 기준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(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정의로운 분배의 실질적 기준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업적에 따른 분배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측정과 평가가 쉽고 성취동기를 자극하여 생산성 증대가 가능하나 사회적 약자에게 불리하게 작용할 수 있으며 과열 경쟁에 따른 구성원 간 갈등 심화 유발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능력에 따른 분배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개개인의 잠재력 실현 기회를 제공하고 높은 업적을 쌓도록 유도할 수 있으나 우연적 요소를 기준으로 분배의 불공정 발생 우려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③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필요에 따른 분배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사회적 약자를 보호하며 사회적 안전망 구축이 가능하나 성취동기를 약화시키며 노력에 회의적 시각을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갖게하여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사회 전체의 경제적 효율성을 떨어트릴 수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kern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정의의 의미와 기준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29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자유주의적 정의관과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자유주의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개인의 자유를 무엇보다 소중한 가치로 여기는 사상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노직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소유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권리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로서의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정의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소유물을 어떻게 사용할 것인가는 개인의 자유로운 선택에 맡겨야 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롤스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공정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으로서의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정의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공정한 절차를 통해 합의된 정의의 원칙에 의해 사회 제도가 규제되어야 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개인선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&gt;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공동선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극단적 이기주의와는 구별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타인의 자유를 존중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함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다양한 정의관의 특징과 적용</a:t>
            </a:r>
            <a:endParaRPr 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8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2.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공동체주의적 정의관과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공동체주의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인간의 삶이 공동체에 바탕하고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매킨타이어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인간은 공동체와 분리된 독립적인 존재가 아님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개인의 도덕적 판단에도 공동체의 전통과 역사가 반영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②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ko-KR" altLang="en-US" dirty="0" err="1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왈처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정치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경제 등 다양한 영역에서 각기 다른 공정한 기준에 따라 사회적 가치가 분배될 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정의가 실현 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정리 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: </a:t>
            </a:r>
            <a:r>
              <a:rPr lang="ko-KR" altLang="en-US" dirty="0" err="1">
                <a:latin typeface="NanumGothicExtraBold" pitchFamily="2" charset="-127"/>
                <a:ea typeface="NanumGothicExtraBold" pitchFamily="2" charset="-127"/>
              </a:rPr>
              <a:t>개인선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 </a:t>
            </a:r>
            <a:r>
              <a:rPr lang="en-US" altLang="ko-KR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&lt;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공동선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집단주의와 구별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(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집단의 목적을 위해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개인의 희생을 강요하지 않음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)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sz="1800" kern="0" spc="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다양한 정의관의 특징과 적용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102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32AA476A-3A57-C345-DE19-98899118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137834" y="753705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문장으로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4562" y="303043"/>
            <a:ext cx="730808" cy="584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2F2186-5846-2FD1-D956-B314BB6B25FC}"/>
              </a:ext>
            </a:extLst>
          </p:cNvPr>
          <p:cNvSpPr txBox="1"/>
          <p:nvPr/>
        </p:nvSpPr>
        <p:spPr>
          <a:xfrm>
            <a:off x="1430848" y="2971182"/>
            <a:ext cx="9145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자유주의적 정의관과 공동체주의적 정의관은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상호 보완적 관계</a:t>
            </a:r>
            <a:endParaRPr lang="en-US" altLang="ko-KR" dirty="0">
              <a:highlight>
                <a:srgbClr val="FFFF00"/>
              </a:highlight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개인의 권리와 공동체에 대한 의무</a:t>
            </a:r>
            <a:r>
              <a:rPr lang="en-US" altLang="ko-KR" dirty="0">
                <a:latin typeface="NanumGothicExtraBold" pitchFamily="2" charset="-127"/>
                <a:ea typeface="NanumGothicExtraBold" pitchFamily="2" charset="-127"/>
              </a:rPr>
              <a:t>, 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사익과 공익 중 어느 한쪽 만을 추구하는 것이 아니라 </a:t>
            </a: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양자를 조화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롭게 추구해야 함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highlight>
                  <a:srgbClr val="FFFF00"/>
                </a:highlight>
                <a:latin typeface="NanumGothicExtraBold" pitchFamily="2" charset="-127"/>
                <a:ea typeface="NanumGothicExtraBold" pitchFamily="2" charset="-127"/>
              </a:rPr>
              <a:t>개인선과 공동선이 조화</a:t>
            </a:r>
            <a:r>
              <a:rPr lang="ko-KR" altLang="en-US" dirty="0">
                <a:latin typeface="NanumGothicExtraBold" pitchFamily="2" charset="-127"/>
                <a:ea typeface="NanumGothicExtraBold" pitchFamily="2" charset="-127"/>
              </a:rPr>
              <a:t>를 이루면 사람들은 독립적인 인격체로 존중 받으면서도 공동체의 한 구성원으로서 함께 더불어 살아갈 수 있음</a:t>
            </a:r>
            <a:endParaRPr lang="en-US" altLang="ko-KR" dirty="0">
              <a:latin typeface="NanumGothicExtraBold" pitchFamily="2" charset="-127"/>
              <a:ea typeface="NanumGothicExtraBold" pitchFamily="2" charset="-127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E5A2F8-4B25-F6BA-F96D-F11AA8BC9951}"/>
              </a:ext>
            </a:extLst>
          </p:cNvPr>
          <p:cNvSpPr/>
          <p:nvPr/>
        </p:nvSpPr>
        <p:spPr>
          <a:xfrm>
            <a:off x="1474294" y="2068439"/>
            <a:ext cx="2225041" cy="618195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권리와 의무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4377" latinLnBrk="0">
              <a:defRPr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사익과 공익의 조화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151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868</Words>
  <Application>Microsoft Office PowerPoint</Application>
  <PresentationFormat>와이드스크린</PresentationFormat>
  <Paragraphs>149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G마켓 산스 TTF Bold</vt:lpstr>
      <vt:lpstr>HY견고딕</vt:lpstr>
      <vt:lpstr>Arial</vt:lpstr>
      <vt:lpstr>NanumGothicExtraBold</vt:lpstr>
      <vt:lpstr>나눔고딕</vt:lpstr>
      <vt:lpstr>맑은 고딕</vt:lpstr>
      <vt:lpstr>Office 테마</vt:lpstr>
      <vt:lpstr>내지 마스터</vt:lpstr>
      <vt:lpstr>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미경 김</dc:creator>
  <cp:lastModifiedBy>USER</cp:lastModifiedBy>
  <cp:revision>23</cp:revision>
  <dcterms:created xsi:type="dcterms:W3CDTF">2024-07-30T05:05:06Z</dcterms:created>
  <dcterms:modified xsi:type="dcterms:W3CDTF">2024-09-09T08:33:04Z</dcterms:modified>
</cp:coreProperties>
</file>