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5"/>
  </p:notesMasterIdLst>
  <p:sldIdLst>
    <p:sldId id="292" r:id="rId5"/>
    <p:sldId id="299" r:id="rId6"/>
    <p:sldId id="305" r:id="rId7"/>
    <p:sldId id="311" r:id="rId8"/>
    <p:sldId id="312" r:id="rId9"/>
    <p:sldId id="327" r:id="rId10"/>
    <p:sldId id="328" r:id="rId11"/>
    <p:sldId id="329" r:id="rId12"/>
    <p:sldId id="330" r:id="rId13"/>
    <p:sldId id="295" r:id="rId14"/>
  </p:sldIdLst>
  <p:sldSz cx="12192000" cy="6858000"/>
  <p:notesSz cx="6858000" cy="9144000"/>
  <p:embeddedFontLst>
    <p:embeddedFont>
      <p:font typeface="NanumGothicExtraBold" pitchFamily="2" charset="-127"/>
      <p:bold r:id="rId16"/>
    </p:embeddedFont>
    <p:embeddedFont>
      <p:font typeface="나눔고딕" pitchFamily="2" charset="-127"/>
      <p:regular r:id="rId17"/>
      <p:bold r:id="rId18"/>
    </p:embeddedFont>
    <p:embeddedFont>
      <p:font typeface="맑은 고딕" panose="020B0503020000020004" pitchFamily="50" charset="-127"/>
      <p:regular r:id="rId19"/>
      <p:bold r:id="rId20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7C4D9"/>
    <a:srgbClr val="F0C1C8"/>
    <a:srgbClr val="C4A6C0"/>
    <a:srgbClr val="B2B8E3"/>
    <a:srgbClr val="91A2C9"/>
    <a:srgbClr val="E7C3D8"/>
    <a:srgbClr val="FFFFFF"/>
    <a:srgbClr val="FEC306"/>
    <a:srgbClr val="DF5327"/>
    <a:srgbClr val="7030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787"/>
    <p:restoredTop sz="94658"/>
  </p:normalViewPr>
  <p:slideViewPr>
    <p:cSldViewPr snapToGrid="0" showGuides="1">
      <p:cViewPr varScale="1">
        <p:scale>
          <a:sx n="150" d="100"/>
          <a:sy n="150" d="100"/>
        </p:scale>
        <p:origin x="366" y="12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20" d="100"/>
          <a:sy n="120" d="100"/>
        </p:scale>
        <p:origin x="504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3.fntdata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2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font" Target="fonts/font4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2025-05-26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02242" y="3060000"/>
            <a:ext cx="4387516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100000">
                <a:srgbClr val="3CC864"/>
              </a:gs>
              <a:gs pos="0">
                <a:srgbClr val="42DC6E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스크린샷, 텍스트, 만화 영화, 디자인이(가) 표시된 사진&#10;&#10;자동 생성된 설명">
            <a:extLst>
              <a:ext uri="{FF2B5EF4-FFF2-40B4-BE49-F238E27FC236}">
                <a16:creationId xmlns:a16="http://schemas.microsoft.com/office/drawing/2014/main" id="{D325DEAB-1D4A-778A-89C3-FB2DFCF063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42DC6E"/>
              </a:gs>
              <a:gs pos="100000">
                <a:srgbClr val="3CC864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3CC864"/>
              </a:gs>
              <a:gs pos="85000">
                <a:srgbClr val="48F078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sz="4000" dirty="0">
                <a:latin typeface="+mn-ea"/>
                <a:ea typeface="+mn-ea"/>
              </a:rPr>
              <a:t>오페라</a:t>
            </a:r>
            <a:endParaRPr kumimoji="1" lang="en-US" altLang="ko-KR" sz="40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en-US" altLang="ko-KR" dirty="0">
                <a:solidFill>
                  <a:schemeClr val="accent6"/>
                </a:solidFill>
                <a:latin typeface="+mn-ea"/>
                <a:ea typeface="+mn-ea"/>
              </a:rPr>
              <a:t>Ⅲ. </a:t>
            </a:r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우리 함께 감상해요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448DE63-EA26-4410-B336-C0582BF4A153}"/>
              </a:ext>
            </a:extLst>
          </p:cNvPr>
          <p:cNvSpPr txBox="1">
            <a:spLocks/>
          </p:cNvSpPr>
          <p:nvPr/>
        </p:nvSpPr>
        <p:spPr>
          <a:xfrm>
            <a:off x="4116000" y="43745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②</a:t>
            </a: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F526B098-607B-486F-B881-90D818F7E0AC}"/>
              </a:ext>
            </a:extLst>
          </p:cNvPr>
          <p:cNvSpPr txBox="1">
            <a:spLocks/>
          </p:cNvSpPr>
          <p:nvPr/>
        </p:nvSpPr>
        <p:spPr>
          <a:xfrm>
            <a:off x="4116000" y="42792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82~83</a:t>
            </a:r>
            <a:r>
              <a:rPr kumimoji="1" lang="ko-KR" altLang="en-US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감사합니다</a:t>
            </a:r>
            <a:r>
              <a:rPr kumimoji="1" lang="en-US" altLang="ko-KR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solidFill>
                <a:schemeClr val="bg1">
                  <a:lumMod val="9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아침나라 </a:t>
            </a:r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</a:rPr>
              <a:t>중학교 </a:t>
            </a:r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음악 ② </a:t>
            </a:r>
            <a:r>
              <a:rPr kumimoji="1" lang="en-US" altLang="ko-KR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PPT</a:t>
            </a:r>
            <a:endParaRPr kumimoji="1" lang="ko-KR" altLang="en-US" dirty="0">
              <a:solidFill>
                <a:schemeClr val="bg1">
                  <a:lumMod val="95000"/>
                </a:schemeClr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282400"/>
            <a:ext cx="5760000" cy="1562650"/>
          </a:xfrm>
        </p:spPr>
        <p:txBody>
          <a:bodyPr/>
          <a:lstStyle/>
          <a:p>
            <a:r>
              <a:rPr kumimoji="1" lang="ko-KR" altLang="en-US" sz="3200" dirty="0">
                <a:latin typeface="+mn-ea"/>
                <a:ea typeface="+mn-ea"/>
              </a:rPr>
              <a:t>오페라를 감상하고 </a:t>
            </a:r>
            <a:endParaRPr kumimoji="1" lang="en-US" altLang="ko-KR" sz="3200" dirty="0">
              <a:latin typeface="+mn-ea"/>
              <a:ea typeface="+mn-ea"/>
            </a:endParaRPr>
          </a:p>
          <a:p>
            <a:r>
              <a:rPr kumimoji="1" lang="ko-KR" altLang="en-US" sz="3200" dirty="0">
                <a:latin typeface="+mn-ea"/>
                <a:ea typeface="+mn-ea"/>
              </a:rPr>
              <a:t>음악적 특징과 구성 요소를 </a:t>
            </a:r>
            <a:endParaRPr kumimoji="1" lang="en-US" altLang="ko-KR" sz="3200" dirty="0">
              <a:latin typeface="+mn-ea"/>
              <a:ea typeface="+mn-ea"/>
            </a:endParaRPr>
          </a:p>
          <a:p>
            <a:r>
              <a:rPr kumimoji="1" lang="ko-KR" altLang="en-US" sz="3200" dirty="0">
                <a:latin typeface="+mn-ea"/>
                <a:ea typeface="+mn-ea"/>
              </a:rPr>
              <a:t>설명할 수 있다</a:t>
            </a:r>
            <a:r>
              <a:rPr kumimoji="1" lang="en-US" altLang="ko-KR" sz="3200" dirty="0">
                <a:latin typeface="+mn-ea"/>
                <a:ea typeface="+mn-ea"/>
              </a:rPr>
              <a:t>.</a:t>
            </a:r>
            <a:endParaRPr kumimoji="1" lang="en-US" altLang="ko-KR" sz="32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02242" y="2317050"/>
            <a:ext cx="4387516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268178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7D1362-D938-4F0C-FDD8-DD01E2083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B159898-9407-4AA0-7D19-B95A755E8E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오페라 이해하기</a:t>
            </a:r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BDA3CFAB-60F9-29F7-B66D-B882BE2F1AB6}"/>
              </a:ext>
            </a:extLst>
          </p:cNvPr>
          <p:cNvSpPr txBox="1">
            <a:spLocks/>
          </p:cNvSpPr>
          <p:nvPr/>
        </p:nvSpPr>
        <p:spPr>
          <a:xfrm>
            <a:off x="2961016" y="1352182"/>
            <a:ext cx="8136880" cy="1994268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16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세기 이탈리아에서 시작된 음악극으로 음악을 중심으로 문학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연극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미술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무용 등 여러 예술 분야의 요소가 결합된 종합 무대 예술이다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독창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중창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합창 등으로 부르며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서곡이나 간주곡 같은 기악곡도 덧붙여진다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오페라에는 대본이 있고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여러 소품을 포함한 무대가 있으며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의상과 조명이 있다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음악을 위한 독창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중창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합창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오케스트라가 있으며 발레가 첨가되기도 한다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오페라 가수가 대본에 나타난 각 등장인물의 성격을 오케스트라 반주에 맞추어 노래로 묘사한다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적당한 동작과 배경을 갖춘 연극의 음악적 표현이라고 할 수 있다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48134DF2-62D1-F3A8-A517-462F51AD99E5}"/>
              </a:ext>
            </a:extLst>
          </p:cNvPr>
          <p:cNvSpPr/>
          <p:nvPr/>
        </p:nvSpPr>
        <p:spPr>
          <a:xfrm>
            <a:off x="1094104" y="1352182"/>
            <a:ext cx="1636395" cy="355967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오페라</a:t>
            </a:r>
            <a:r>
              <a:rPr lang="en-US" altLang="ko-KR" sz="1200" dirty="0"/>
              <a:t>(Opera)</a:t>
            </a:r>
            <a:endParaRPr lang="ko-KR" altLang="en-US" sz="1200" dirty="0"/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22D1F7FD-2045-6287-643D-43BC0B3CE8D8}"/>
              </a:ext>
            </a:extLst>
          </p:cNvPr>
          <p:cNvSpPr/>
          <p:nvPr/>
        </p:nvSpPr>
        <p:spPr>
          <a:xfrm>
            <a:off x="1246501" y="3676281"/>
            <a:ext cx="1331600" cy="254370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오페라의 종류</a:t>
            </a:r>
          </a:p>
        </p:txBody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id="{72918490-61F6-71C2-E571-6AD1F80C9032}"/>
              </a:ext>
            </a:extLst>
          </p:cNvPr>
          <p:cNvSpPr/>
          <p:nvPr/>
        </p:nvSpPr>
        <p:spPr>
          <a:xfrm>
            <a:off x="3016250" y="3676281"/>
            <a:ext cx="2413000" cy="1213956"/>
          </a:xfrm>
          <a:prstGeom prst="ellipse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오페라 </a:t>
            </a:r>
            <a:r>
              <a:rPr lang="ko-KR" altLang="en-US" sz="1200" dirty="0" err="1">
                <a:solidFill>
                  <a:schemeClr val="tx1"/>
                </a:solidFill>
              </a:rPr>
              <a:t>세리아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AD3A356E-3D02-2E14-D53D-623772D4BBC8}"/>
              </a:ext>
            </a:extLst>
          </p:cNvPr>
          <p:cNvSpPr/>
          <p:nvPr/>
        </p:nvSpPr>
        <p:spPr>
          <a:xfrm>
            <a:off x="5984875" y="3676281"/>
            <a:ext cx="2413000" cy="1213956"/>
          </a:xfrm>
          <a:prstGeom prst="ellipse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오페라 </a:t>
            </a:r>
            <a:r>
              <a:rPr lang="ko-KR" altLang="en-US" sz="1200" dirty="0" err="1">
                <a:solidFill>
                  <a:schemeClr val="tx1"/>
                </a:solidFill>
              </a:rPr>
              <a:t>부파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ABABE158-C158-FD96-7E8C-9F9DE2EC071F}"/>
              </a:ext>
            </a:extLst>
          </p:cNvPr>
          <p:cNvSpPr/>
          <p:nvPr/>
        </p:nvSpPr>
        <p:spPr>
          <a:xfrm>
            <a:off x="8953500" y="3676281"/>
            <a:ext cx="2413000" cy="1213956"/>
          </a:xfrm>
          <a:prstGeom prst="ellipse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그랜드 오페라</a:t>
            </a:r>
          </a:p>
        </p:txBody>
      </p:sp>
      <p:sp>
        <p:nvSpPr>
          <p:cNvPr id="13" name="타원 12">
            <a:extLst>
              <a:ext uri="{FF2B5EF4-FFF2-40B4-BE49-F238E27FC236}">
                <a16:creationId xmlns:a16="http://schemas.microsoft.com/office/drawing/2014/main" id="{39EB4F85-564D-12CC-3D0D-6F8ABD06B415}"/>
              </a:ext>
            </a:extLst>
          </p:cNvPr>
          <p:cNvSpPr/>
          <p:nvPr/>
        </p:nvSpPr>
        <p:spPr>
          <a:xfrm>
            <a:off x="2961016" y="4983644"/>
            <a:ext cx="2413000" cy="1213956"/>
          </a:xfrm>
          <a:prstGeom prst="ellipse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오페라 </a:t>
            </a:r>
            <a:r>
              <a:rPr lang="ko-KR" altLang="en-US" sz="1200" dirty="0" err="1">
                <a:solidFill>
                  <a:schemeClr val="tx1"/>
                </a:solidFill>
              </a:rPr>
              <a:t>코미크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14" name="타원 13">
            <a:extLst>
              <a:ext uri="{FF2B5EF4-FFF2-40B4-BE49-F238E27FC236}">
                <a16:creationId xmlns:a16="http://schemas.microsoft.com/office/drawing/2014/main" id="{F0A9ABCD-9150-5268-3382-E376D92FFB5E}"/>
              </a:ext>
            </a:extLst>
          </p:cNvPr>
          <p:cNvSpPr/>
          <p:nvPr/>
        </p:nvSpPr>
        <p:spPr>
          <a:xfrm>
            <a:off x="5984875" y="4983644"/>
            <a:ext cx="2413000" cy="1213956"/>
          </a:xfrm>
          <a:prstGeom prst="ellipse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 err="1">
                <a:solidFill>
                  <a:schemeClr val="tx1"/>
                </a:solidFill>
              </a:rPr>
              <a:t>징슈필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F1651FDF-8B3B-B1BC-0763-1A8E2A541CF0}"/>
              </a:ext>
            </a:extLst>
          </p:cNvPr>
          <p:cNvSpPr/>
          <p:nvPr/>
        </p:nvSpPr>
        <p:spPr>
          <a:xfrm>
            <a:off x="8953500" y="4983644"/>
            <a:ext cx="2413000" cy="1213956"/>
          </a:xfrm>
          <a:prstGeom prst="ellipse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오페레타</a:t>
            </a:r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F69FDCA9-CFAC-72F0-F0D4-90833B449A15}"/>
              </a:ext>
            </a:extLst>
          </p:cNvPr>
          <p:cNvSpPr/>
          <p:nvPr/>
        </p:nvSpPr>
        <p:spPr>
          <a:xfrm>
            <a:off x="3016250" y="3676281"/>
            <a:ext cx="2413000" cy="1213956"/>
          </a:xfrm>
          <a:prstGeom prst="ellipse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050" dirty="0">
                <a:solidFill>
                  <a:schemeClr val="tx1"/>
                </a:solidFill>
              </a:rPr>
              <a:t>18</a:t>
            </a:r>
            <a:r>
              <a:rPr lang="ko-KR" altLang="en-US" sz="1050" dirty="0">
                <a:solidFill>
                  <a:schemeClr val="tx1"/>
                </a:solidFill>
              </a:rPr>
              <a:t>세기 이탈리아 오페라로</a:t>
            </a:r>
            <a:r>
              <a:rPr lang="en-US" altLang="ko-KR" sz="1050" dirty="0">
                <a:solidFill>
                  <a:schemeClr val="tx1"/>
                </a:solidFill>
              </a:rPr>
              <a:t>, </a:t>
            </a:r>
            <a:r>
              <a:rPr lang="ko-KR" altLang="en-US" sz="1050" dirty="0" err="1">
                <a:solidFill>
                  <a:schemeClr val="tx1"/>
                </a:solidFill>
              </a:rPr>
              <a:t>레치타티보와</a:t>
            </a:r>
            <a:r>
              <a:rPr lang="ko-KR" altLang="en-US" sz="1050" dirty="0">
                <a:solidFill>
                  <a:schemeClr val="tx1"/>
                </a:solidFill>
              </a:rPr>
              <a:t> 아리아를 중시하며 중창이나 합창은 잘 사용하지 않는다</a:t>
            </a:r>
            <a:r>
              <a:rPr lang="en-US" altLang="ko-KR" sz="1050" dirty="0">
                <a:solidFill>
                  <a:schemeClr val="tx1"/>
                </a:solidFill>
              </a:rPr>
              <a:t>.</a:t>
            </a:r>
            <a:endParaRPr lang="ko-KR" altLang="en-US" sz="1050" dirty="0">
              <a:solidFill>
                <a:schemeClr val="tx1"/>
              </a:solidFill>
            </a:endParaRPr>
          </a:p>
        </p:txBody>
      </p:sp>
      <p:sp>
        <p:nvSpPr>
          <p:cNvPr id="17" name="타원 16">
            <a:extLst>
              <a:ext uri="{FF2B5EF4-FFF2-40B4-BE49-F238E27FC236}">
                <a16:creationId xmlns:a16="http://schemas.microsoft.com/office/drawing/2014/main" id="{A2E401A8-FA2A-AF62-1D45-B2D1E0F528ED}"/>
              </a:ext>
            </a:extLst>
          </p:cNvPr>
          <p:cNvSpPr/>
          <p:nvPr/>
        </p:nvSpPr>
        <p:spPr>
          <a:xfrm>
            <a:off x="5984875" y="3676281"/>
            <a:ext cx="2413000" cy="1213956"/>
          </a:xfrm>
          <a:prstGeom prst="ellipse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050" dirty="0">
                <a:solidFill>
                  <a:schemeClr val="tx1"/>
                </a:solidFill>
              </a:rPr>
              <a:t>18</a:t>
            </a:r>
            <a:r>
              <a:rPr lang="ko-KR" altLang="en-US" sz="1050" dirty="0">
                <a:solidFill>
                  <a:schemeClr val="tx1"/>
                </a:solidFill>
              </a:rPr>
              <a:t>세기 나폴리에서 탄생한 오페라로 서민들의 생활을 소재로 사용한 희극적</a:t>
            </a:r>
            <a:r>
              <a:rPr lang="en-US" altLang="ko-KR" sz="1050" dirty="0">
                <a:solidFill>
                  <a:schemeClr val="tx1"/>
                </a:solidFill>
              </a:rPr>
              <a:t>, </a:t>
            </a:r>
            <a:r>
              <a:rPr lang="ko-KR" altLang="en-US" sz="1050" dirty="0">
                <a:solidFill>
                  <a:schemeClr val="tx1"/>
                </a:solidFill>
              </a:rPr>
              <a:t>풍자적 내용을 다룬다</a:t>
            </a:r>
            <a:r>
              <a:rPr lang="en-US" altLang="ko-KR" sz="1050" dirty="0">
                <a:solidFill>
                  <a:schemeClr val="tx1"/>
                </a:solidFill>
              </a:rPr>
              <a:t>.</a:t>
            </a:r>
            <a:endParaRPr lang="ko-KR" altLang="en-US" sz="1050" dirty="0">
              <a:solidFill>
                <a:schemeClr val="tx1"/>
              </a:solidFill>
            </a:endParaRPr>
          </a:p>
        </p:txBody>
      </p:sp>
      <p:sp>
        <p:nvSpPr>
          <p:cNvPr id="18" name="타원 17">
            <a:extLst>
              <a:ext uri="{FF2B5EF4-FFF2-40B4-BE49-F238E27FC236}">
                <a16:creationId xmlns:a16="http://schemas.microsoft.com/office/drawing/2014/main" id="{7E404CD7-6399-4171-0D7C-D5E4FA9BB63F}"/>
              </a:ext>
            </a:extLst>
          </p:cNvPr>
          <p:cNvSpPr/>
          <p:nvPr/>
        </p:nvSpPr>
        <p:spPr>
          <a:xfrm>
            <a:off x="8953500" y="3676281"/>
            <a:ext cx="2413000" cy="1213956"/>
          </a:xfrm>
          <a:prstGeom prst="ellipse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ko-KR" altLang="en-US" sz="1050" dirty="0">
                <a:solidFill>
                  <a:schemeClr val="tx1"/>
                </a:solidFill>
              </a:rPr>
              <a:t>프랑스에서 발달한 대규모 오페라로</a:t>
            </a:r>
            <a:r>
              <a:rPr lang="en-US" altLang="ko-KR" sz="1050" dirty="0">
                <a:solidFill>
                  <a:schemeClr val="tx1"/>
                </a:solidFill>
              </a:rPr>
              <a:t>, </a:t>
            </a:r>
            <a:r>
              <a:rPr lang="ko-KR" altLang="en-US" sz="1050" dirty="0">
                <a:solidFill>
                  <a:schemeClr val="tx1"/>
                </a:solidFill>
              </a:rPr>
              <a:t>서사적이고 역사적인 내용의 비극을 주제로 한다</a:t>
            </a:r>
            <a:r>
              <a:rPr lang="en-US" altLang="ko-KR" sz="1050" dirty="0">
                <a:solidFill>
                  <a:schemeClr val="tx1"/>
                </a:solidFill>
              </a:rPr>
              <a:t>.</a:t>
            </a:r>
            <a:endParaRPr lang="ko-KR" altLang="en-US" sz="1050" dirty="0">
              <a:solidFill>
                <a:schemeClr val="tx1"/>
              </a:solidFill>
            </a:endParaRPr>
          </a:p>
        </p:txBody>
      </p:sp>
      <p:sp>
        <p:nvSpPr>
          <p:cNvPr id="19" name="타원 18">
            <a:extLst>
              <a:ext uri="{FF2B5EF4-FFF2-40B4-BE49-F238E27FC236}">
                <a16:creationId xmlns:a16="http://schemas.microsoft.com/office/drawing/2014/main" id="{06BF09B4-EBFF-2FA5-B348-B17A011F6CA0}"/>
              </a:ext>
            </a:extLst>
          </p:cNvPr>
          <p:cNvSpPr/>
          <p:nvPr/>
        </p:nvSpPr>
        <p:spPr>
          <a:xfrm>
            <a:off x="2961016" y="4983644"/>
            <a:ext cx="2413000" cy="1213956"/>
          </a:xfrm>
          <a:prstGeom prst="ellipse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050" dirty="0">
                <a:solidFill>
                  <a:schemeClr val="tx1"/>
                </a:solidFill>
              </a:rPr>
              <a:t>18</a:t>
            </a:r>
            <a:r>
              <a:rPr lang="ko-KR" altLang="en-US" sz="1050" dirty="0">
                <a:solidFill>
                  <a:schemeClr val="tx1"/>
                </a:solidFill>
              </a:rPr>
              <a:t>세기 후반 프랑스에서 시작되었으며</a:t>
            </a:r>
            <a:r>
              <a:rPr lang="en-US" altLang="ko-KR" sz="1050" dirty="0">
                <a:solidFill>
                  <a:schemeClr val="tx1"/>
                </a:solidFill>
              </a:rPr>
              <a:t>, </a:t>
            </a:r>
            <a:r>
              <a:rPr lang="ko-KR" altLang="en-US" sz="1050" dirty="0">
                <a:solidFill>
                  <a:schemeClr val="tx1"/>
                </a:solidFill>
              </a:rPr>
              <a:t>희가극의 일종이나 줄거리가 반드시 희극적이라는 뜻은 아니다</a:t>
            </a:r>
            <a:r>
              <a:rPr lang="en-US" altLang="ko-KR" sz="1050" dirty="0">
                <a:solidFill>
                  <a:schemeClr val="tx1"/>
                </a:solidFill>
              </a:rPr>
              <a:t>.</a:t>
            </a:r>
            <a:endParaRPr lang="ko-KR" altLang="en-US" sz="1050" dirty="0">
              <a:solidFill>
                <a:schemeClr val="tx1"/>
              </a:solidFill>
            </a:endParaRPr>
          </a:p>
        </p:txBody>
      </p:sp>
      <p:sp>
        <p:nvSpPr>
          <p:cNvPr id="20" name="타원 19">
            <a:extLst>
              <a:ext uri="{FF2B5EF4-FFF2-40B4-BE49-F238E27FC236}">
                <a16:creationId xmlns:a16="http://schemas.microsoft.com/office/drawing/2014/main" id="{9E026AB0-7C44-42AE-44B9-2FCD8653F1F2}"/>
              </a:ext>
            </a:extLst>
          </p:cNvPr>
          <p:cNvSpPr/>
          <p:nvPr/>
        </p:nvSpPr>
        <p:spPr>
          <a:xfrm>
            <a:off x="5984875" y="4983644"/>
            <a:ext cx="2413000" cy="1213956"/>
          </a:xfrm>
          <a:prstGeom prst="ellipse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050" dirty="0">
                <a:solidFill>
                  <a:schemeClr val="tx1"/>
                </a:solidFill>
              </a:rPr>
              <a:t>18</a:t>
            </a:r>
            <a:r>
              <a:rPr lang="ko-KR" altLang="en-US" sz="1050" dirty="0">
                <a:solidFill>
                  <a:schemeClr val="tx1"/>
                </a:solidFill>
              </a:rPr>
              <a:t>세기 독일에서 생겨난 비교적 가벼운 내용의 오페라를 뜻하며</a:t>
            </a:r>
            <a:r>
              <a:rPr lang="en-US" altLang="ko-KR" sz="1050" dirty="0">
                <a:solidFill>
                  <a:schemeClr val="tx1"/>
                </a:solidFill>
              </a:rPr>
              <a:t>, </a:t>
            </a:r>
            <a:r>
              <a:rPr lang="ko-KR" altLang="en-US" sz="1050" dirty="0" err="1">
                <a:solidFill>
                  <a:schemeClr val="tx1"/>
                </a:solidFill>
              </a:rPr>
              <a:t>유절</a:t>
            </a:r>
            <a:r>
              <a:rPr lang="ko-KR" altLang="en-US" sz="1050" dirty="0">
                <a:solidFill>
                  <a:schemeClr val="tx1"/>
                </a:solidFill>
              </a:rPr>
              <a:t> 형식의 가곡이나 춤곡 형태를 가진다</a:t>
            </a:r>
            <a:r>
              <a:rPr lang="en-US" altLang="ko-KR" sz="1050" dirty="0">
                <a:solidFill>
                  <a:schemeClr val="tx1"/>
                </a:solidFill>
              </a:rPr>
              <a:t>.</a:t>
            </a:r>
            <a:endParaRPr lang="ko-KR" altLang="en-US" sz="1050" dirty="0">
              <a:solidFill>
                <a:schemeClr val="tx1"/>
              </a:solidFill>
            </a:endParaRPr>
          </a:p>
        </p:txBody>
      </p:sp>
      <p:sp>
        <p:nvSpPr>
          <p:cNvPr id="22" name="타원 21">
            <a:extLst>
              <a:ext uri="{FF2B5EF4-FFF2-40B4-BE49-F238E27FC236}">
                <a16:creationId xmlns:a16="http://schemas.microsoft.com/office/drawing/2014/main" id="{D08F03D2-25DF-7CEA-5729-2A27E887EB6F}"/>
              </a:ext>
            </a:extLst>
          </p:cNvPr>
          <p:cNvSpPr/>
          <p:nvPr/>
        </p:nvSpPr>
        <p:spPr>
          <a:xfrm>
            <a:off x="8953500" y="4983644"/>
            <a:ext cx="2413000" cy="1213956"/>
          </a:xfrm>
          <a:prstGeom prst="ellipse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050" dirty="0">
                <a:solidFill>
                  <a:schemeClr val="tx1"/>
                </a:solidFill>
              </a:rPr>
              <a:t>19</a:t>
            </a:r>
            <a:r>
              <a:rPr lang="ko-KR" altLang="en-US" sz="1050" dirty="0">
                <a:solidFill>
                  <a:schemeClr val="tx1"/>
                </a:solidFill>
              </a:rPr>
              <a:t>세기 후반에 발달한 소규모 오페라로</a:t>
            </a:r>
            <a:r>
              <a:rPr lang="en-US" altLang="ko-KR" sz="1050" dirty="0">
                <a:solidFill>
                  <a:schemeClr val="tx1"/>
                </a:solidFill>
              </a:rPr>
              <a:t>, </a:t>
            </a:r>
            <a:r>
              <a:rPr lang="ko-KR" altLang="en-US" sz="1050" dirty="0">
                <a:solidFill>
                  <a:schemeClr val="tx1"/>
                </a:solidFill>
              </a:rPr>
              <a:t>반드시 대사를 동반하며 노래와 무용이 더해지고 소규모 오케스트라의 반주로 공연된다</a:t>
            </a:r>
            <a:r>
              <a:rPr lang="en-US" altLang="ko-KR" sz="1050" dirty="0">
                <a:solidFill>
                  <a:schemeClr val="tx1"/>
                </a:solidFill>
              </a:rPr>
              <a:t>.</a:t>
            </a:r>
            <a:endParaRPr lang="ko-KR" altLang="en-US" sz="105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5276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1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7D1362-D938-4F0C-FDD8-DD01E2083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B159898-9407-4AA0-7D19-B95A755E8E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오페라의 구성 요소</a:t>
            </a:r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13" name="육각형 12">
            <a:extLst>
              <a:ext uri="{FF2B5EF4-FFF2-40B4-BE49-F238E27FC236}">
                <a16:creationId xmlns:a16="http://schemas.microsoft.com/office/drawing/2014/main" id="{EEDB8032-A23E-96E0-44CC-05EC75DA58D6}"/>
              </a:ext>
            </a:extLst>
          </p:cNvPr>
          <p:cNvSpPr/>
          <p:nvPr/>
        </p:nvSpPr>
        <p:spPr>
          <a:xfrm>
            <a:off x="5223129" y="2889250"/>
            <a:ext cx="1609471" cy="1320800"/>
          </a:xfrm>
          <a:prstGeom prst="hexag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400" dirty="0"/>
              <a:t>오페라의 </a:t>
            </a:r>
            <a:endParaRPr lang="en-US" altLang="ko-KR" sz="1400" dirty="0"/>
          </a:p>
          <a:p>
            <a:pPr algn="ctr"/>
            <a:r>
              <a:rPr lang="ko-KR" altLang="en-US" sz="1400" dirty="0"/>
              <a:t>구성 요소</a:t>
            </a:r>
          </a:p>
        </p:txBody>
      </p:sp>
      <p:grpSp>
        <p:nvGrpSpPr>
          <p:cNvPr id="56" name="그룹 55">
            <a:extLst>
              <a:ext uri="{FF2B5EF4-FFF2-40B4-BE49-F238E27FC236}">
                <a16:creationId xmlns:a16="http://schemas.microsoft.com/office/drawing/2014/main" id="{85B6223A-72BD-A5F7-2755-9088CDFF2A55}"/>
              </a:ext>
            </a:extLst>
          </p:cNvPr>
          <p:cNvGrpSpPr/>
          <p:nvPr/>
        </p:nvGrpSpPr>
        <p:grpSpPr>
          <a:xfrm>
            <a:off x="4714615" y="4038600"/>
            <a:ext cx="2606936" cy="2152650"/>
            <a:chOff x="4714615" y="4038600"/>
            <a:chExt cx="2606936" cy="2152650"/>
          </a:xfrm>
        </p:grpSpPr>
        <p:sp>
          <p:nvSpPr>
            <p:cNvPr id="52" name="사각형: 둥근 모서리 51">
              <a:extLst>
                <a:ext uri="{FF2B5EF4-FFF2-40B4-BE49-F238E27FC236}">
                  <a16:creationId xmlns:a16="http://schemas.microsoft.com/office/drawing/2014/main" id="{6ADB1866-AEE3-17DB-D5CE-575C612472EA}"/>
                </a:ext>
              </a:extLst>
            </p:cNvPr>
            <p:cNvSpPr/>
            <p:nvPr/>
          </p:nvSpPr>
          <p:spPr>
            <a:xfrm>
              <a:off x="4714615" y="5257800"/>
              <a:ext cx="2606936" cy="933450"/>
            </a:xfrm>
            <a:prstGeom prst="roundRect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600" b="1" dirty="0">
                  <a:solidFill>
                    <a:schemeClr val="tx1"/>
                  </a:solidFill>
                </a:rPr>
                <a:t>중창</a:t>
              </a:r>
              <a:endParaRPr lang="en-US" altLang="ko-KR" sz="1600" b="1" dirty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1100" dirty="0">
                  <a:solidFill>
                    <a:schemeClr val="tx1"/>
                  </a:solidFill>
                </a:rPr>
                <a:t>두 사람 이상이 부르는 노래로 등장인물 간 갈등</a:t>
              </a:r>
              <a:r>
                <a:rPr lang="en-US" altLang="ko-KR" sz="1100" dirty="0">
                  <a:solidFill>
                    <a:schemeClr val="tx1"/>
                  </a:solidFill>
                </a:rPr>
                <a:t>, </a:t>
              </a:r>
              <a:r>
                <a:rPr lang="ko-KR" altLang="en-US" sz="1100" dirty="0">
                  <a:solidFill>
                    <a:schemeClr val="tx1"/>
                  </a:solidFill>
                </a:rPr>
                <a:t>감정 대립 등을 표현</a:t>
              </a:r>
            </a:p>
          </p:txBody>
        </p:sp>
        <p:sp>
          <p:nvSpPr>
            <p:cNvPr id="17" name="타원 16">
              <a:extLst>
                <a:ext uri="{FF2B5EF4-FFF2-40B4-BE49-F238E27FC236}">
                  <a16:creationId xmlns:a16="http://schemas.microsoft.com/office/drawing/2014/main" id="{3F5A03D4-77DA-C00D-37FE-8B1D240C316B}"/>
                </a:ext>
              </a:extLst>
            </p:cNvPr>
            <p:cNvSpPr/>
            <p:nvPr/>
          </p:nvSpPr>
          <p:spPr>
            <a:xfrm>
              <a:off x="5856414" y="4038600"/>
              <a:ext cx="342900" cy="342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33" name="직선 연결선 32">
              <a:extLst>
                <a:ext uri="{FF2B5EF4-FFF2-40B4-BE49-F238E27FC236}">
                  <a16:creationId xmlns:a16="http://schemas.microsoft.com/office/drawing/2014/main" id="{41850CDB-BBB0-3A9D-773C-C4A7EF321F0F}"/>
                </a:ext>
              </a:extLst>
            </p:cNvPr>
            <p:cNvCxnSpPr>
              <a:cxnSpLocks/>
            </p:cNvCxnSpPr>
            <p:nvPr/>
          </p:nvCxnSpPr>
          <p:spPr>
            <a:xfrm>
              <a:off x="6027864" y="4362450"/>
              <a:ext cx="0" cy="89535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CDE22345-51A7-5017-A71B-5EF1B7EA8408}"/>
              </a:ext>
            </a:extLst>
          </p:cNvPr>
          <p:cNvGrpSpPr/>
          <p:nvPr/>
        </p:nvGrpSpPr>
        <p:grpSpPr>
          <a:xfrm>
            <a:off x="4802314" y="1111250"/>
            <a:ext cx="2451099" cy="1981200"/>
            <a:chOff x="4802314" y="1111250"/>
            <a:chExt cx="2451099" cy="1981200"/>
          </a:xfrm>
        </p:grpSpPr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1F73B11A-71ED-3FEA-4FFC-AF9A689F6AC7}"/>
                </a:ext>
              </a:extLst>
            </p:cNvPr>
            <p:cNvSpPr/>
            <p:nvPr/>
          </p:nvSpPr>
          <p:spPr>
            <a:xfrm>
              <a:off x="5856414" y="2749550"/>
              <a:ext cx="342900" cy="3429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39" name="직선 연결선 38">
              <a:extLst>
                <a:ext uri="{FF2B5EF4-FFF2-40B4-BE49-F238E27FC236}">
                  <a16:creationId xmlns:a16="http://schemas.microsoft.com/office/drawing/2014/main" id="{577B6273-7BE8-F5E0-A222-5F510340B0D4}"/>
                </a:ext>
              </a:extLst>
            </p:cNvPr>
            <p:cNvCxnSpPr>
              <a:stCxn id="14" idx="0"/>
            </p:cNvCxnSpPr>
            <p:nvPr/>
          </p:nvCxnSpPr>
          <p:spPr>
            <a:xfrm flipV="1">
              <a:off x="6027864" y="2032000"/>
              <a:ext cx="0" cy="717550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42" name="사각형: 둥근 모서리 41">
              <a:extLst>
                <a:ext uri="{FF2B5EF4-FFF2-40B4-BE49-F238E27FC236}">
                  <a16:creationId xmlns:a16="http://schemas.microsoft.com/office/drawing/2014/main" id="{C47A3202-CDF9-534E-DEE0-12F9523A8DBD}"/>
                </a:ext>
              </a:extLst>
            </p:cNvPr>
            <p:cNvSpPr/>
            <p:nvPr/>
          </p:nvSpPr>
          <p:spPr>
            <a:xfrm>
              <a:off x="4802314" y="1111250"/>
              <a:ext cx="2451099" cy="933450"/>
            </a:xfrm>
            <a:prstGeom prst="roundRect">
              <a:avLst/>
            </a:prstGeom>
            <a:solidFill>
              <a:schemeClr val="accent3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600" b="1" dirty="0">
                  <a:solidFill>
                    <a:schemeClr val="tx1"/>
                  </a:solidFill>
                </a:rPr>
                <a:t>서곡</a:t>
              </a:r>
              <a:endParaRPr lang="en-US" altLang="ko-KR" sz="1600" b="1" dirty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1100" dirty="0">
                  <a:solidFill>
                    <a:schemeClr val="tx1"/>
                  </a:solidFill>
                </a:rPr>
                <a:t>막이 오르기 전에 </a:t>
              </a:r>
              <a:endParaRPr lang="en-US" altLang="ko-KR" sz="1100" dirty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1100" dirty="0">
                  <a:solidFill>
                    <a:schemeClr val="tx1"/>
                  </a:solidFill>
                </a:rPr>
                <a:t>분위기를 암시하는 </a:t>
              </a:r>
              <a:r>
                <a:rPr lang="ko-KR" altLang="en-US" sz="1100" dirty="0" err="1">
                  <a:solidFill>
                    <a:schemeClr val="tx1"/>
                  </a:solidFill>
                </a:rPr>
                <a:t>관현악곡</a:t>
              </a:r>
              <a:endParaRPr lang="ko-KR" altLang="en-US" sz="11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4" name="그룹 53">
            <a:extLst>
              <a:ext uri="{FF2B5EF4-FFF2-40B4-BE49-F238E27FC236}">
                <a16:creationId xmlns:a16="http://schemas.microsoft.com/office/drawing/2014/main" id="{7B762710-8441-94B5-486B-1F49DD29633C}"/>
              </a:ext>
            </a:extLst>
          </p:cNvPr>
          <p:cNvGrpSpPr/>
          <p:nvPr/>
        </p:nvGrpSpPr>
        <p:grpSpPr>
          <a:xfrm>
            <a:off x="6485064" y="1908175"/>
            <a:ext cx="4265485" cy="1457325"/>
            <a:chOff x="6485064" y="1908175"/>
            <a:chExt cx="4265485" cy="1457325"/>
          </a:xfrm>
        </p:grpSpPr>
        <p:sp>
          <p:nvSpPr>
            <p:cNvPr id="19" name="타원 18">
              <a:extLst>
                <a:ext uri="{FF2B5EF4-FFF2-40B4-BE49-F238E27FC236}">
                  <a16:creationId xmlns:a16="http://schemas.microsoft.com/office/drawing/2014/main" id="{AC908917-36E5-F0AC-1207-A82087F486BA}"/>
                </a:ext>
              </a:extLst>
            </p:cNvPr>
            <p:cNvSpPr/>
            <p:nvPr/>
          </p:nvSpPr>
          <p:spPr>
            <a:xfrm>
              <a:off x="6485064" y="3022600"/>
              <a:ext cx="342900" cy="3429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41" name="연결선: 꺾임 40">
              <a:extLst>
                <a:ext uri="{FF2B5EF4-FFF2-40B4-BE49-F238E27FC236}">
                  <a16:creationId xmlns:a16="http://schemas.microsoft.com/office/drawing/2014/main" id="{02BFD992-A28E-A248-8F89-740BAC529761}"/>
                </a:ext>
              </a:extLst>
            </p:cNvPr>
            <p:cNvCxnSpPr>
              <a:stCxn id="19" idx="6"/>
            </p:cNvCxnSpPr>
            <p:nvPr/>
          </p:nvCxnSpPr>
          <p:spPr>
            <a:xfrm flipV="1">
              <a:off x="6827964" y="2374900"/>
              <a:ext cx="1471486" cy="819150"/>
            </a:xfrm>
            <a:prstGeom prst="bentConnector3">
              <a:avLst/>
            </a:prstGeom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  <p:sp>
          <p:nvSpPr>
            <p:cNvPr id="48" name="사각형: 둥근 모서리 47">
              <a:extLst>
                <a:ext uri="{FF2B5EF4-FFF2-40B4-BE49-F238E27FC236}">
                  <a16:creationId xmlns:a16="http://schemas.microsoft.com/office/drawing/2014/main" id="{63AD18F0-E9A7-5B96-2F65-0DE88C750394}"/>
                </a:ext>
              </a:extLst>
            </p:cNvPr>
            <p:cNvSpPr/>
            <p:nvPr/>
          </p:nvSpPr>
          <p:spPr>
            <a:xfrm>
              <a:off x="8299450" y="1908175"/>
              <a:ext cx="2451099" cy="933450"/>
            </a:xfrm>
            <a:prstGeom prst="roundRect">
              <a:avLst/>
            </a:prstGeom>
            <a:solidFill>
              <a:schemeClr val="accent5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600" b="1" dirty="0" err="1">
                  <a:solidFill>
                    <a:schemeClr val="tx1"/>
                  </a:solidFill>
                </a:rPr>
                <a:t>레치타티보</a:t>
              </a:r>
              <a:endParaRPr lang="en-US" altLang="ko-KR" sz="1600" b="1" dirty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1100" dirty="0">
                  <a:solidFill>
                    <a:schemeClr val="tx1"/>
                  </a:solidFill>
                </a:rPr>
                <a:t>대사를 말하듯이 노래하는 것</a:t>
              </a:r>
            </a:p>
          </p:txBody>
        </p:sp>
      </p:grpSp>
      <p:grpSp>
        <p:nvGrpSpPr>
          <p:cNvPr id="58" name="그룹 57">
            <a:extLst>
              <a:ext uri="{FF2B5EF4-FFF2-40B4-BE49-F238E27FC236}">
                <a16:creationId xmlns:a16="http://schemas.microsoft.com/office/drawing/2014/main" id="{C852184C-71DF-BC9D-5B88-C8A507007443}"/>
              </a:ext>
            </a:extLst>
          </p:cNvPr>
          <p:cNvGrpSpPr/>
          <p:nvPr/>
        </p:nvGrpSpPr>
        <p:grpSpPr>
          <a:xfrm>
            <a:off x="1136652" y="1924050"/>
            <a:ext cx="4429376" cy="1441450"/>
            <a:chOff x="1136652" y="1924050"/>
            <a:chExt cx="4429376" cy="1441450"/>
          </a:xfrm>
        </p:grpSpPr>
        <p:sp>
          <p:nvSpPr>
            <p:cNvPr id="15" name="타원 14">
              <a:extLst>
                <a:ext uri="{FF2B5EF4-FFF2-40B4-BE49-F238E27FC236}">
                  <a16:creationId xmlns:a16="http://schemas.microsoft.com/office/drawing/2014/main" id="{82029691-E2D1-3E56-B74C-ACC2B91DF231}"/>
                </a:ext>
              </a:extLst>
            </p:cNvPr>
            <p:cNvSpPr/>
            <p:nvPr/>
          </p:nvSpPr>
          <p:spPr>
            <a:xfrm>
              <a:off x="5223128" y="3022600"/>
              <a:ext cx="342900" cy="342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27" name="연결선: 꺾임 26">
              <a:extLst>
                <a:ext uri="{FF2B5EF4-FFF2-40B4-BE49-F238E27FC236}">
                  <a16:creationId xmlns:a16="http://schemas.microsoft.com/office/drawing/2014/main" id="{339AF875-3A52-12C0-DC35-5037CC5AE0E4}"/>
                </a:ext>
              </a:extLst>
            </p:cNvPr>
            <p:cNvCxnSpPr>
              <a:cxnSpLocks/>
              <a:stCxn id="15" idx="2"/>
            </p:cNvCxnSpPr>
            <p:nvPr/>
          </p:nvCxnSpPr>
          <p:spPr>
            <a:xfrm rot="10800000">
              <a:off x="3587750" y="2374900"/>
              <a:ext cx="1635378" cy="819150"/>
            </a:xfrm>
            <a:prstGeom prst="bentConnector3">
              <a:avLst>
                <a:gd name="adj1" fmla="val 50000"/>
              </a:avLst>
            </a:prstGeom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49" name="사각형: 둥근 모서리 48">
              <a:extLst>
                <a:ext uri="{FF2B5EF4-FFF2-40B4-BE49-F238E27FC236}">
                  <a16:creationId xmlns:a16="http://schemas.microsoft.com/office/drawing/2014/main" id="{B18745C1-1AAB-671A-D139-67C77F0718BF}"/>
                </a:ext>
              </a:extLst>
            </p:cNvPr>
            <p:cNvSpPr/>
            <p:nvPr/>
          </p:nvSpPr>
          <p:spPr>
            <a:xfrm>
              <a:off x="1136652" y="1924050"/>
              <a:ext cx="2451099" cy="933450"/>
            </a:xfrm>
            <a:prstGeom prst="roundRect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600" b="1" dirty="0">
                  <a:solidFill>
                    <a:schemeClr val="tx1"/>
                  </a:solidFill>
                </a:rPr>
                <a:t>아리아</a:t>
              </a:r>
              <a:endParaRPr lang="en-US" altLang="ko-KR" sz="1600" b="1" dirty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1100" dirty="0">
                  <a:solidFill>
                    <a:schemeClr val="tx1"/>
                  </a:solidFill>
                </a:rPr>
                <a:t>클라이맥스 부분에서 주인공이 부르는 서정적인 가락의 독창</a:t>
              </a:r>
            </a:p>
          </p:txBody>
        </p:sp>
      </p:grpSp>
      <p:grpSp>
        <p:nvGrpSpPr>
          <p:cNvPr id="57" name="그룹 56">
            <a:extLst>
              <a:ext uri="{FF2B5EF4-FFF2-40B4-BE49-F238E27FC236}">
                <a16:creationId xmlns:a16="http://schemas.microsoft.com/office/drawing/2014/main" id="{9655680A-9673-E08B-D174-B000074856B9}"/>
              </a:ext>
            </a:extLst>
          </p:cNvPr>
          <p:cNvGrpSpPr/>
          <p:nvPr/>
        </p:nvGrpSpPr>
        <p:grpSpPr>
          <a:xfrm>
            <a:off x="1482981" y="3740151"/>
            <a:ext cx="4083047" cy="1603373"/>
            <a:chOff x="1482981" y="3740151"/>
            <a:chExt cx="4083047" cy="1603373"/>
          </a:xfrm>
        </p:grpSpPr>
        <p:sp>
          <p:nvSpPr>
            <p:cNvPr id="16" name="타원 15">
              <a:extLst>
                <a:ext uri="{FF2B5EF4-FFF2-40B4-BE49-F238E27FC236}">
                  <a16:creationId xmlns:a16="http://schemas.microsoft.com/office/drawing/2014/main" id="{C81C8409-1123-5F5C-6089-D98994CA2333}"/>
                </a:ext>
              </a:extLst>
            </p:cNvPr>
            <p:cNvSpPr/>
            <p:nvPr/>
          </p:nvSpPr>
          <p:spPr>
            <a:xfrm>
              <a:off x="5223128" y="3740151"/>
              <a:ext cx="342900" cy="342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23" name="연결선: 꺾임 22">
              <a:extLst>
                <a:ext uri="{FF2B5EF4-FFF2-40B4-BE49-F238E27FC236}">
                  <a16:creationId xmlns:a16="http://schemas.microsoft.com/office/drawing/2014/main" id="{9C15150B-E213-43E6-D2B1-241B79DF3E4A}"/>
                </a:ext>
              </a:extLst>
            </p:cNvPr>
            <p:cNvCxnSpPr>
              <a:stCxn id="16" idx="2"/>
            </p:cNvCxnSpPr>
            <p:nvPr/>
          </p:nvCxnSpPr>
          <p:spPr>
            <a:xfrm rot="10800000" flipV="1">
              <a:off x="3924300" y="3911600"/>
              <a:ext cx="1298828" cy="965199"/>
            </a:xfrm>
            <a:prstGeom prst="bentConnector3">
              <a:avLst/>
            </a:prstGeom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sp>
          <p:nvSpPr>
            <p:cNvPr id="50" name="사각형: 둥근 모서리 49">
              <a:extLst>
                <a:ext uri="{FF2B5EF4-FFF2-40B4-BE49-F238E27FC236}">
                  <a16:creationId xmlns:a16="http://schemas.microsoft.com/office/drawing/2014/main" id="{503E7E4E-3B76-AD56-FB12-D364746A3B54}"/>
                </a:ext>
              </a:extLst>
            </p:cNvPr>
            <p:cNvSpPr/>
            <p:nvPr/>
          </p:nvSpPr>
          <p:spPr>
            <a:xfrm>
              <a:off x="1482981" y="4410074"/>
              <a:ext cx="2451099" cy="933450"/>
            </a:xfrm>
            <a:prstGeom prst="roundRect">
              <a:avLst/>
            </a:prstGeom>
            <a:solidFill>
              <a:schemeClr val="accent6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600" b="1" dirty="0">
                  <a:solidFill>
                    <a:schemeClr val="tx1"/>
                  </a:solidFill>
                </a:rPr>
                <a:t>간주곡</a:t>
              </a:r>
              <a:endParaRPr lang="en-US" altLang="ko-KR" sz="1600" b="1" dirty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1100" dirty="0">
                  <a:solidFill>
                    <a:schemeClr val="tx1"/>
                  </a:solidFill>
                </a:rPr>
                <a:t>오페라의 막과 막 사이에 </a:t>
              </a:r>
              <a:endParaRPr lang="en-US" altLang="ko-KR" sz="1100" dirty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1100" dirty="0">
                  <a:solidFill>
                    <a:schemeClr val="tx1"/>
                  </a:solidFill>
                </a:rPr>
                <a:t>연주되는 </a:t>
              </a:r>
              <a:r>
                <a:rPr lang="ko-KR" altLang="en-US" sz="1100" dirty="0" err="1">
                  <a:solidFill>
                    <a:schemeClr val="tx1"/>
                  </a:solidFill>
                </a:rPr>
                <a:t>관현악곡</a:t>
              </a:r>
              <a:endParaRPr lang="ko-KR" altLang="en-US" sz="11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5" name="그룹 54">
            <a:extLst>
              <a:ext uri="{FF2B5EF4-FFF2-40B4-BE49-F238E27FC236}">
                <a16:creationId xmlns:a16="http://schemas.microsoft.com/office/drawing/2014/main" id="{2FB54AA0-4808-761B-4067-759F5E52FDA4}"/>
              </a:ext>
            </a:extLst>
          </p:cNvPr>
          <p:cNvGrpSpPr/>
          <p:nvPr/>
        </p:nvGrpSpPr>
        <p:grpSpPr>
          <a:xfrm>
            <a:off x="6485064" y="3740151"/>
            <a:ext cx="4087684" cy="1679574"/>
            <a:chOff x="6485064" y="3740151"/>
            <a:chExt cx="4087684" cy="1679574"/>
          </a:xfrm>
        </p:grpSpPr>
        <p:sp>
          <p:nvSpPr>
            <p:cNvPr id="18" name="타원 17">
              <a:extLst>
                <a:ext uri="{FF2B5EF4-FFF2-40B4-BE49-F238E27FC236}">
                  <a16:creationId xmlns:a16="http://schemas.microsoft.com/office/drawing/2014/main" id="{AE6B65B3-1B36-0145-F977-E1D52A33B265}"/>
                </a:ext>
              </a:extLst>
            </p:cNvPr>
            <p:cNvSpPr/>
            <p:nvPr/>
          </p:nvSpPr>
          <p:spPr>
            <a:xfrm>
              <a:off x="6485064" y="3740151"/>
              <a:ext cx="342900" cy="342900"/>
            </a:xfrm>
            <a:prstGeom prst="ellipse">
              <a:avLst/>
            </a:prstGeom>
            <a:solidFill>
              <a:srgbClr val="E7C4D9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35" name="연결선: 꺾임 34">
              <a:extLst>
                <a:ext uri="{FF2B5EF4-FFF2-40B4-BE49-F238E27FC236}">
                  <a16:creationId xmlns:a16="http://schemas.microsoft.com/office/drawing/2014/main" id="{62A97AFA-3B1D-E367-EED0-2A780B4FA3F7}"/>
                </a:ext>
              </a:extLst>
            </p:cNvPr>
            <p:cNvCxnSpPr>
              <a:cxnSpLocks/>
            </p:cNvCxnSpPr>
            <p:nvPr/>
          </p:nvCxnSpPr>
          <p:spPr>
            <a:xfrm>
              <a:off x="6815264" y="3911601"/>
              <a:ext cx="1306386" cy="1041399"/>
            </a:xfrm>
            <a:prstGeom prst="bentConnector3">
              <a:avLst/>
            </a:prstGeom>
            <a:ln>
              <a:solidFill>
                <a:srgbClr val="E7C4D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사각형: 둥근 모서리 50">
              <a:extLst>
                <a:ext uri="{FF2B5EF4-FFF2-40B4-BE49-F238E27FC236}">
                  <a16:creationId xmlns:a16="http://schemas.microsoft.com/office/drawing/2014/main" id="{F1031FA7-3768-AC5E-9097-2C057A3525D3}"/>
                </a:ext>
              </a:extLst>
            </p:cNvPr>
            <p:cNvSpPr/>
            <p:nvPr/>
          </p:nvSpPr>
          <p:spPr>
            <a:xfrm>
              <a:off x="8121649" y="4486275"/>
              <a:ext cx="2451099" cy="933450"/>
            </a:xfrm>
            <a:prstGeom prst="roundRect">
              <a:avLst/>
            </a:prstGeom>
            <a:solidFill>
              <a:srgbClr val="E7C4D9">
                <a:alpha val="50000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600" b="1" dirty="0">
                  <a:solidFill>
                    <a:schemeClr val="tx1"/>
                  </a:solidFill>
                </a:rPr>
                <a:t>합창</a:t>
              </a:r>
              <a:endParaRPr lang="en-US" altLang="ko-KR" sz="1600" b="1" dirty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1100" dirty="0">
                  <a:solidFill>
                    <a:schemeClr val="tx1"/>
                  </a:solidFill>
                </a:rPr>
                <a:t>두 성부 이상을 여러 사람이 </a:t>
              </a:r>
              <a:endParaRPr lang="en-US" altLang="ko-KR" sz="1100" dirty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1100" dirty="0">
                  <a:solidFill>
                    <a:schemeClr val="tx1"/>
                  </a:solidFill>
                </a:rPr>
                <a:t>부르는 노래로 웅장한 장면을 연출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21186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67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67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7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24" dur="3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3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7D1362-D938-4F0C-FDD8-DD01E2083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B159898-9407-4AA0-7D19-B95A755E8E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오페라의 구성 요소별 음악 감상하기</a:t>
            </a:r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5A00260A-DC97-AE37-706D-A1CC900BFA97}"/>
              </a:ext>
            </a:extLst>
          </p:cNvPr>
          <p:cNvSpPr/>
          <p:nvPr/>
        </p:nvSpPr>
        <p:spPr>
          <a:xfrm>
            <a:off x="1444631" y="1540139"/>
            <a:ext cx="1464310" cy="349617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b="1" dirty="0"/>
              <a:t>서곡</a:t>
            </a:r>
            <a:endParaRPr lang="ko-KR" altLang="en-US" sz="1200" dirty="0"/>
          </a:p>
        </p:txBody>
      </p:sp>
      <p:sp>
        <p:nvSpPr>
          <p:cNvPr id="14" name="텍스트 개체 틀 1">
            <a:extLst>
              <a:ext uri="{FF2B5EF4-FFF2-40B4-BE49-F238E27FC236}">
                <a16:creationId xmlns:a16="http://schemas.microsoft.com/office/drawing/2014/main" id="{DE450757-FD8F-964E-AEB3-17604ECCDBAD}"/>
              </a:ext>
            </a:extLst>
          </p:cNvPr>
          <p:cNvSpPr txBox="1">
            <a:spLocks/>
          </p:cNvSpPr>
          <p:nvPr/>
        </p:nvSpPr>
        <p:spPr>
          <a:xfrm>
            <a:off x="2515384" y="4037527"/>
            <a:ext cx="7643484" cy="985868"/>
          </a:xfrm>
          <a:prstGeom prst="rect">
            <a:avLst/>
          </a:prstGeom>
        </p:spPr>
        <p:txBody>
          <a:bodyPr lIns="0" tIns="0" rIns="0" bIns="0" anchor="ctr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단독으로 연주되기도 할 만큼 유명하고 인기가 많은 서곡이다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도입부는 투우사의 행진곡풍 주제로 시작되며 빠른 속도와 계속되는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스타카토의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사용으로 발랄하고 생기가 넘친다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후반부는 이와는 매우 대조적으로 어두운 운명의 주제를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교차시키고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있다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05DEEE06-46C1-B233-52C5-2CBF387A64E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767174" y="2561302"/>
            <a:ext cx="8200104" cy="985868"/>
          </a:xfrm>
          <a:prstGeom prst="rect">
            <a:avLst/>
          </a:prstGeom>
        </p:spPr>
      </p:pic>
      <p:sp>
        <p:nvSpPr>
          <p:cNvPr id="29" name="텍스트 개체 틀 1">
            <a:extLst>
              <a:ext uri="{FF2B5EF4-FFF2-40B4-BE49-F238E27FC236}">
                <a16:creationId xmlns:a16="http://schemas.microsoft.com/office/drawing/2014/main" id="{1B3AB71B-8DBF-A261-5E61-65D37E9F8639}"/>
              </a:ext>
            </a:extLst>
          </p:cNvPr>
          <p:cNvSpPr txBox="1">
            <a:spLocks/>
          </p:cNvSpPr>
          <p:nvPr/>
        </p:nvSpPr>
        <p:spPr>
          <a:xfrm>
            <a:off x="3036084" y="1575434"/>
            <a:ext cx="1618466" cy="349617"/>
          </a:xfrm>
          <a:prstGeom prst="rect">
            <a:avLst/>
          </a:prstGeom>
        </p:spPr>
        <p:txBody>
          <a:bodyPr lIns="0" tIns="0" rIns="0" bIns="0" anchor="t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「카르멘」 중 ‘서곡’</a:t>
            </a:r>
            <a:endParaRPr kumimoji="1" lang="en-US" altLang="ko-KR" b="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pic>
        <p:nvPicPr>
          <p:cNvPr id="30" name="[아침나라 중음②]_3단원_교과서_83쪽_1.비제_카르멘 서곡">
            <a:hlinkClick r:id="" action="ppaction://media"/>
            <a:extLst>
              <a:ext uri="{FF2B5EF4-FFF2-40B4-BE49-F238E27FC236}">
                <a16:creationId xmlns:a16="http://schemas.microsoft.com/office/drawing/2014/main" id="{25A8BC0F-88AC-2C26-FE1E-E2BBE98FAE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158868" y="2817698"/>
            <a:ext cx="473075" cy="47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41686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7D1362-D938-4F0C-FDD8-DD01E2083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B159898-9407-4AA0-7D19-B95A755E8E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오페라의 구성 요소별 음악 감상하기</a:t>
            </a:r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5A00260A-DC97-AE37-706D-A1CC900BFA97}"/>
              </a:ext>
            </a:extLst>
          </p:cNvPr>
          <p:cNvSpPr/>
          <p:nvPr/>
        </p:nvSpPr>
        <p:spPr>
          <a:xfrm>
            <a:off x="1444631" y="1540139"/>
            <a:ext cx="1464310" cy="349617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b="1" dirty="0" err="1"/>
              <a:t>레치타티보</a:t>
            </a:r>
            <a:endParaRPr lang="ko-KR" altLang="en-US" sz="1200" dirty="0"/>
          </a:p>
        </p:txBody>
      </p:sp>
      <p:sp>
        <p:nvSpPr>
          <p:cNvPr id="14" name="텍스트 개체 틀 1">
            <a:extLst>
              <a:ext uri="{FF2B5EF4-FFF2-40B4-BE49-F238E27FC236}">
                <a16:creationId xmlns:a16="http://schemas.microsoft.com/office/drawing/2014/main" id="{DE450757-FD8F-964E-AEB3-17604ECCDBAD}"/>
              </a:ext>
            </a:extLst>
          </p:cNvPr>
          <p:cNvSpPr txBox="1">
            <a:spLocks/>
          </p:cNvSpPr>
          <p:nvPr/>
        </p:nvSpPr>
        <p:spPr>
          <a:xfrm>
            <a:off x="1968152" y="4037527"/>
            <a:ext cx="8737948" cy="985868"/>
          </a:xfrm>
          <a:prstGeom prst="rect">
            <a:avLst/>
          </a:prstGeom>
        </p:spPr>
        <p:txBody>
          <a:bodyPr lIns="0" tIns="0" rIns="0" bIns="0" anchor="ctr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‘울게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하소서’는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제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2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막에서 마법사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아르미다가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모든 기쁨을 앗아가 영원한 고통만 남았다는 내용의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레치타티보이다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3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막으로 구성된 「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리날도」는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11~13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세기에 유럽에서 있었던 십자군 전쟁을 배경으로 한다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05DEEE06-46C1-B233-52C5-2CBF387A64E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521466" y="2561302"/>
            <a:ext cx="6691520" cy="985868"/>
          </a:xfrm>
          <a:prstGeom prst="rect">
            <a:avLst/>
          </a:prstGeom>
        </p:spPr>
      </p:pic>
      <p:sp>
        <p:nvSpPr>
          <p:cNvPr id="29" name="텍스트 개체 틀 1">
            <a:extLst>
              <a:ext uri="{FF2B5EF4-FFF2-40B4-BE49-F238E27FC236}">
                <a16:creationId xmlns:a16="http://schemas.microsoft.com/office/drawing/2014/main" id="{1B3AB71B-8DBF-A261-5E61-65D37E9F8639}"/>
              </a:ext>
            </a:extLst>
          </p:cNvPr>
          <p:cNvSpPr txBox="1">
            <a:spLocks/>
          </p:cNvSpPr>
          <p:nvPr/>
        </p:nvSpPr>
        <p:spPr>
          <a:xfrm>
            <a:off x="3036084" y="1575434"/>
            <a:ext cx="3485366" cy="349617"/>
          </a:xfrm>
          <a:prstGeom prst="rect">
            <a:avLst/>
          </a:prstGeom>
        </p:spPr>
        <p:txBody>
          <a:bodyPr lIns="0" tIns="0" rIns="0" bIns="0" anchor="t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「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리날도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」 중 ‘울게 하소서’</a:t>
            </a:r>
            <a:endParaRPr kumimoji="1" lang="en-US" altLang="ko-KR" b="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pic>
        <p:nvPicPr>
          <p:cNvPr id="2" name="[아침나라 중음②]_3단원_교과서_83쪽_2.오페라_리날도 중 울게하소서_음원편집">
            <a:hlinkClick r:id="" action="ppaction://media"/>
            <a:extLst>
              <a:ext uri="{FF2B5EF4-FFF2-40B4-BE49-F238E27FC236}">
                <a16:creationId xmlns:a16="http://schemas.microsoft.com/office/drawing/2014/main" id="{7C86696E-0F8B-0D50-2418-B450C4EAF7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382125" y="2927349"/>
            <a:ext cx="377825" cy="377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574172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7D1362-D938-4F0C-FDD8-DD01E2083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B159898-9407-4AA0-7D19-B95A755E8E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오페라의 구성 요소별 음악 감상하기</a:t>
            </a:r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5A00260A-DC97-AE37-706D-A1CC900BFA97}"/>
              </a:ext>
            </a:extLst>
          </p:cNvPr>
          <p:cNvSpPr/>
          <p:nvPr/>
        </p:nvSpPr>
        <p:spPr>
          <a:xfrm>
            <a:off x="1444631" y="1540139"/>
            <a:ext cx="1464310" cy="34961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b="1" dirty="0"/>
              <a:t>아리아</a:t>
            </a:r>
            <a:endParaRPr lang="ko-KR" altLang="en-US" sz="1200" dirty="0"/>
          </a:p>
        </p:txBody>
      </p:sp>
      <p:sp>
        <p:nvSpPr>
          <p:cNvPr id="14" name="텍스트 개체 틀 1">
            <a:extLst>
              <a:ext uri="{FF2B5EF4-FFF2-40B4-BE49-F238E27FC236}">
                <a16:creationId xmlns:a16="http://schemas.microsoft.com/office/drawing/2014/main" id="{DE450757-FD8F-964E-AEB3-17604ECCDBAD}"/>
              </a:ext>
            </a:extLst>
          </p:cNvPr>
          <p:cNvSpPr txBox="1">
            <a:spLocks/>
          </p:cNvSpPr>
          <p:nvPr/>
        </p:nvSpPr>
        <p:spPr>
          <a:xfrm>
            <a:off x="1968152" y="4037527"/>
            <a:ext cx="8737948" cy="985868"/>
          </a:xfrm>
          <a:prstGeom prst="rect">
            <a:avLst/>
          </a:prstGeom>
        </p:spPr>
        <p:txBody>
          <a:bodyPr lIns="0" tIns="0" rIns="0" bIns="0" anchor="ctr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칼라프의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아리아 ‘아무도 잠들지 마라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!’(Nessun </a:t>
            </a:r>
            <a:r>
              <a:rPr kumimoji="1" lang="en-US" altLang="ko-KR" b="0" dirty="0" err="1">
                <a:solidFill>
                  <a:schemeClr val="tx1"/>
                </a:solidFill>
                <a:latin typeface="+mn-ea"/>
                <a:ea typeface="+mn-ea"/>
              </a:rPr>
              <a:t>dorma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!)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는 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3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막 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1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장에 등장하는 유일한 테너 아리아이다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칼라프는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투란도트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공주에게 이튿날까지 그의 이름을 맞추게 하는 수수께끼를 낸 후 왕궁 정원 벽에 기대어 “아무도 잠들지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마라”라고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공주의 명령을 전달하는 신하의 외침을 듣는다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그때 자신이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투란도트의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사랑을 차지하게 될 것을 확신하며 이 아리아를 부른다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3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막으로 구성된 「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투란도트」는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중국을 배경으로 한다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05DEEE06-46C1-B233-52C5-2CBF387A64E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521466" y="2585688"/>
            <a:ext cx="6691520" cy="937095"/>
          </a:xfrm>
          <a:prstGeom prst="rect">
            <a:avLst/>
          </a:prstGeom>
        </p:spPr>
      </p:pic>
      <p:sp>
        <p:nvSpPr>
          <p:cNvPr id="29" name="텍스트 개체 틀 1">
            <a:extLst>
              <a:ext uri="{FF2B5EF4-FFF2-40B4-BE49-F238E27FC236}">
                <a16:creationId xmlns:a16="http://schemas.microsoft.com/office/drawing/2014/main" id="{1B3AB71B-8DBF-A261-5E61-65D37E9F8639}"/>
              </a:ext>
            </a:extLst>
          </p:cNvPr>
          <p:cNvSpPr txBox="1">
            <a:spLocks/>
          </p:cNvSpPr>
          <p:nvPr/>
        </p:nvSpPr>
        <p:spPr>
          <a:xfrm>
            <a:off x="3036084" y="1575434"/>
            <a:ext cx="3485366" cy="349617"/>
          </a:xfrm>
          <a:prstGeom prst="rect">
            <a:avLst/>
          </a:prstGeom>
        </p:spPr>
        <p:txBody>
          <a:bodyPr lIns="0" tIns="0" rIns="0" bIns="0" anchor="t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「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투란도트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」 중 ‘아무도 잠들지 마라’</a:t>
            </a:r>
            <a:endParaRPr kumimoji="1" lang="en-US" altLang="ko-KR" b="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pic>
        <p:nvPicPr>
          <p:cNvPr id="4" name="[아침나라 중음②]_3단원_교과서_83쪽_3.아리아_아무도 잠들지 마라_음원편집">
            <a:hlinkClick r:id="" action="ppaction://media"/>
            <a:extLst>
              <a:ext uri="{FF2B5EF4-FFF2-40B4-BE49-F238E27FC236}">
                <a16:creationId xmlns:a16="http://schemas.microsoft.com/office/drawing/2014/main" id="{04CFF857-0DDC-82E2-8A31-64D94C2A19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312275" y="2871672"/>
            <a:ext cx="428625" cy="42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630942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7D1362-D938-4F0C-FDD8-DD01E2083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B159898-9407-4AA0-7D19-B95A755E8E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오페라의 구성 요소별 음악 감상하기</a:t>
            </a:r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5A00260A-DC97-AE37-706D-A1CC900BFA97}"/>
              </a:ext>
            </a:extLst>
          </p:cNvPr>
          <p:cNvSpPr/>
          <p:nvPr/>
        </p:nvSpPr>
        <p:spPr>
          <a:xfrm>
            <a:off x="1444631" y="1540139"/>
            <a:ext cx="1464310" cy="34961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b="1"/>
              <a:t>중창</a:t>
            </a:r>
            <a:endParaRPr lang="ko-KR" altLang="en-US" sz="1200" dirty="0"/>
          </a:p>
        </p:txBody>
      </p:sp>
      <p:sp>
        <p:nvSpPr>
          <p:cNvPr id="14" name="텍스트 개체 틀 1">
            <a:extLst>
              <a:ext uri="{FF2B5EF4-FFF2-40B4-BE49-F238E27FC236}">
                <a16:creationId xmlns:a16="http://schemas.microsoft.com/office/drawing/2014/main" id="{DE450757-FD8F-964E-AEB3-17604ECCDBAD}"/>
              </a:ext>
            </a:extLst>
          </p:cNvPr>
          <p:cNvSpPr txBox="1">
            <a:spLocks/>
          </p:cNvSpPr>
          <p:nvPr/>
        </p:nvSpPr>
        <p:spPr>
          <a:xfrm>
            <a:off x="1727026" y="4475311"/>
            <a:ext cx="8737948" cy="985868"/>
          </a:xfrm>
          <a:prstGeom prst="rect">
            <a:avLst/>
          </a:prstGeom>
        </p:spPr>
        <p:txBody>
          <a:bodyPr lIns="0" tIns="0" rIns="0" bIns="0" anchor="ctr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‘포근한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산들바람’은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제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3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막에서 바람기 많은 백작을 혼내 주기 위해 백작 부인과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수잔나가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합세하여 계략이 담긴 편지를 읽으며 부르는 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2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중창이다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백작 부인과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수잔나는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백작에게 보낼 연애편지를 쓰는데 자신들의 계략을 전혀 모르고 있을 백작을 떠올리며 매우 즐거워하는 모습이 그려져 있다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05DEEE06-46C1-B233-52C5-2CBF387A64E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386711" y="2421441"/>
            <a:ext cx="7418578" cy="1757712"/>
          </a:xfrm>
          <a:prstGeom prst="rect">
            <a:avLst/>
          </a:prstGeom>
        </p:spPr>
      </p:pic>
      <p:sp>
        <p:nvSpPr>
          <p:cNvPr id="29" name="텍스트 개체 틀 1">
            <a:extLst>
              <a:ext uri="{FF2B5EF4-FFF2-40B4-BE49-F238E27FC236}">
                <a16:creationId xmlns:a16="http://schemas.microsoft.com/office/drawing/2014/main" id="{1B3AB71B-8DBF-A261-5E61-65D37E9F8639}"/>
              </a:ext>
            </a:extLst>
          </p:cNvPr>
          <p:cNvSpPr txBox="1">
            <a:spLocks/>
          </p:cNvSpPr>
          <p:nvPr/>
        </p:nvSpPr>
        <p:spPr>
          <a:xfrm>
            <a:off x="3036084" y="1575434"/>
            <a:ext cx="4025116" cy="349617"/>
          </a:xfrm>
          <a:prstGeom prst="rect">
            <a:avLst/>
          </a:prstGeom>
        </p:spPr>
        <p:txBody>
          <a:bodyPr lIns="0" tIns="0" rIns="0" bIns="0" anchor="t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「피가로의 결혼」 중 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2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중창 ‘포근한 산들바람’</a:t>
            </a:r>
            <a:endParaRPr kumimoji="1" lang="en-US" altLang="ko-KR" b="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pic>
        <p:nvPicPr>
          <p:cNvPr id="2" name="[아침나라 중음②]_3단원_교과서_83쪽_4.중창_피가로의결혼 중 2중창 포근한 산들바람">
            <a:hlinkClick r:id="" action="ppaction://media"/>
            <a:extLst>
              <a:ext uri="{FF2B5EF4-FFF2-40B4-BE49-F238E27FC236}">
                <a16:creationId xmlns:a16="http://schemas.microsoft.com/office/drawing/2014/main" id="{3CD4A705-FDC2-5C1F-85D7-2580806685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85375" y="2730499"/>
            <a:ext cx="365125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857134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7D1362-D938-4F0C-FDD8-DD01E2083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B159898-9407-4AA0-7D19-B95A755E8E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오페라의 구성 요소별 음악 감상하기</a:t>
            </a:r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5A00260A-DC97-AE37-706D-A1CC900BFA97}"/>
              </a:ext>
            </a:extLst>
          </p:cNvPr>
          <p:cNvSpPr/>
          <p:nvPr/>
        </p:nvSpPr>
        <p:spPr>
          <a:xfrm>
            <a:off x="1444631" y="1540139"/>
            <a:ext cx="1464310" cy="349617"/>
          </a:xfrm>
          <a:prstGeom prst="roundRect">
            <a:avLst/>
          </a:prstGeom>
          <a:ln>
            <a:solidFill>
              <a:srgbClr val="E7C4D9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b="1" dirty="0"/>
              <a:t>합창</a:t>
            </a:r>
            <a:endParaRPr lang="ko-KR" altLang="en-US" sz="1200" dirty="0"/>
          </a:p>
        </p:txBody>
      </p:sp>
      <p:sp>
        <p:nvSpPr>
          <p:cNvPr id="14" name="텍스트 개체 틀 1">
            <a:extLst>
              <a:ext uri="{FF2B5EF4-FFF2-40B4-BE49-F238E27FC236}">
                <a16:creationId xmlns:a16="http://schemas.microsoft.com/office/drawing/2014/main" id="{DE450757-FD8F-964E-AEB3-17604ECCDBAD}"/>
              </a:ext>
            </a:extLst>
          </p:cNvPr>
          <p:cNvSpPr txBox="1">
            <a:spLocks/>
          </p:cNvSpPr>
          <p:nvPr/>
        </p:nvSpPr>
        <p:spPr>
          <a:xfrm>
            <a:off x="1727026" y="4475310"/>
            <a:ext cx="8737948" cy="1315889"/>
          </a:xfrm>
          <a:prstGeom prst="rect">
            <a:avLst/>
          </a:prstGeom>
        </p:spPr>
        <p:txBody>
          <a:bodyPr lIns="0" tIns="0" rIns="0" bIns="0" anchor="ctr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‘개선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행진곡’은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2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막에 나오는 합창으로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라다메스가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전쟁에서 이기자 수많은 민중과 사제들이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라다메스와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개선군들을 환영하는 합창이다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이 합창에서 민중의 역할로 남성과 여성 혼성이 연주되며 사제들의 역할로 몇몇 남성 합창이 나누어 역할을 분담한다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4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막으로 구성된 「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아이다」는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이집트 수에즈 운하 개통을 기념으로 지은 카이로 오페라 극장의 개관식을 위해 위촉되어 작곡된 오페라이다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05DEEE06-46C1-B233-52C5-2CBF387A64E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386711" y="2743378"/>
            <a:ext cx="7418578" cy="1113837"/>
          </a:xfrm>
          <a:prstGeom prst="rect">
            <a:avLst/>
          </a:prstGeom>
        </p:spPr>
      </p:pic>
      <p:sp>
        <p:nvSpPr>
          <p:cNvPr id="29" name="텍스트 개체 틀 1">
            <a:extLst>
              <a:ext uri="{FF2B5EF4-FFF2-40B4-BE49-F238E27FC236}">
                <a16:creationId xmlns:a16="http://schemas.microsoft.com/office/drawing/2014/main" id="{1B3AB71B-8DBF-A261-5E61-65D37E9F8639}"/>
              </a:ext>
            </a:extLst>
          </p:cNvPr>
          <p:cNvSpPr txBox="1">
            <a:spLocks/>
          </p:cNvSpPr>
          <p:nvPr/>
        </p:nvSpPr>
        <p:spPr>
          <a:xfrm>
            <a:off x="3036084" y="1575434"/>
            <a:ext cx="4025116" cy="349617"/>
          </a:xfrm>
          <a:prstGeom prst="rect">
            <a:avLst/>
          </a:prstGeom>
        </p:spPr>
        <p:txBody>
          <a:bodyPr lIns="0" tIns="0" rIns="0" bIns="0" anchor="t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「아이다」 중 ‘개선 행진곡’</a:t>
            </a:r>
          </a:p>
        </p:txBody>
      </p:sp>
      <p:pic>
        <p:nvPicPr>
          <p:cNvPr id="4" name="[아침나라 중음②]_3단원_교과서_83쪽_5.합창_아이다 중 합창 개선행진곡">
            <a:hlinkClick r:id="" action="ppaction://media"/>
            <a:extLst>
              <a:ext uri="{FF2B5EF4-FFF2-40B4-BE49-F238E27FC236}">
                <a16:creationId xmlns:a16="http://schemas.microsoft.com/office/drawing/2014/main" id="{744BBD1C-A786-64BA-DC81-30CA9360A4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883775" y="3187699"/>
            <a:ext cx="365125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223807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움직이는 텍스트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4461</TotalTime>
  <Words>605</Words>
  <Application>Microsoft Office PowerPoint</Application>
  <PresentationFormat>와이드스크린</PresentationFormat>
  <Paragraphs>64</Paragraphs>
  <Slides>10</Slides>
  <Notes>0</Notes>
  <HiddenSlides>0</HiddenSlides>
  <MMClips>5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10</vt:i4>
      </vt:variant>
    </vt:vector>
  </HeadingPairs>
  <TitlesOfParts>
    <vt:vector size="18" baseType="lpstr">
      <vt:lpstr>나눔고딕</vt:lpstr>
      <vt:lpstr>맑은 고딕</vt:lpstr>
      <vt:lpstr>NanumGothicExtraBold</vt:lpstr>
      <vt:lpstr>Arial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황근식</dc:creator>
  <cp:lastModifiedBy>나래 콩</cp:lastModifiedBy>
  <cp:revision>193</cp:revision>
  <dcterms:created xsi:type="dcterms:W3CDTF">2024-07-03T01:17:18Z</dcterms:created>
  <dcterms:modified xsi:type="dcterms:W3CDTF">2025-05-26T06:44:09Z</dcterms:modified>
</cp:coreProperties>
</file>