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339" r:id="rId5"/>
    <p:sldId id="341" r:id="rId6"/>
    <p:sldId id="352" r:id="rId7"/>
    <p:sldId id="342" r:id="rId8"/>
    <p:sldId id="324" r:id="rId9"/>
    <p:sldId id="348" r:id="rId10"/>
    <p:sldId id="346" r:id="rId11"/>
    <p:sldId id="345" r:id="rId12"/>
    <p:sldId id="353" r:id="rId13"/>
    <p:sldId id="347" r:id="rId14"/>
    <p:sldId id="356" r:id="rId15"/>
    <p:sldId id="354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50" r:id="rId24"/>
    <p:sldId id="290" r:id="rId25"/>
  </p:sldIdLst>
  <p:sldSz cx="12192000" cy="6858000"/>
  <p:notesSz cx="6858000" cy="9144000"/>
  <p:embeddedFontLst>
    <p:embeddedFont>
      <p:font typeface="Adobe 고딕 Std B" panose="020B0800000000000000" pitchFamily="34" charset="-127"/>
      <p:bold r:id="rId26"/>
    </p:embeddedFont>
    <p:embeddedFont>
      <p:font typeface="Arial Black" panose="020B0A04020102020204" pitchFamily="34" charset="0"/>
      <p:bold r:id="rId27"/>
    </p:embeddedFont>
    <p:embeddedFont>
      <p:font typeface="나눔스퀘어라운드 ExtraBold" panose="020B0600000101010101" pitchFamily="50" charset="-127"/>
      <p:bold r:id="rId28"/>
    </p:embeddedFont>
    <p:embeddedFont>
      <p:font typeface="나눔스퀘어라운드 Regular" panose="020B0600000101010101" pitchFamily="50" charset="-127"/>
      <p:regular r:id="rId29"/>
    </p:embeddedFont>
    <p:embeddedFont>
      <p:font typeface="맑은 고딕" panose="020B0503020000020004" pitchFamily="50" charset="-127"/>
      <p:regular r:id="rId30"/>
      <p:bold r:id="rId31"/>
    </p:embeddedFont>
    <p:embeddedFont>
      <p:font typeface="함초롬바탕" panose="02030604000101010101" pitchFamily="18" charset="-127"/>
      <p:regular r:id="rId32"/>
      <p:bold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A4193D"/>
    <a:srgbClr val="787978"/>
    <a:srgbClr val="797B7E"/>
    <a:srgbClr val="FFF8E5"/>
    <a:srgbClr val="FFFFFF"/>
    <a:srgbClr val="33CC33"/>
    <a:srgbClr val="979797"/>
    <a:srgbClr val="7F7F7F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6279" autoAdjust="0"/>
  </p:normalViewPr>
  <p:slideViewPr>
    <p:cSldViewPr snapToGrid="0">
      <p:cViewPr varScale="1">
        <p:scale>
          <a:sx n="108" d="100"/>
          <a:sy n="108" d="100"/>
        </p:scale>
        <p:origin x="58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hyperlink" Target="http://contents.nahf.or.kr/goguryeo/mobile/html5/gs1.html?ver=1.1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_mNYCnp2xPU" TargetMode="Externa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238374" y="1531413"/>
            <a:ext cx="7163078" cy="2572776"/>
            <a:chOff x="2554664" y="1478147"/>
            <a:chExt cx="7547948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9E10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9E1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5798179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5204919" y="2803387"/>
            <a:ext cx="289053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생각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6EEBCD-7861-49C4-9C99-C61A1E6B0E14}"/>
              </a:ext>
            </a:extLst>
          </p:cNvPr>
          <p:cNvSpPr txBox="1"/>
          <p:nvPr/>
        </p:nvSpPr>
        <p:spPr>
          <a:xfrm>
            <a:off x="2478658" y="1630308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FFDFB9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  <a:endParaRPr lang="ko-KR" altLang="en-US" sz="7200">
              <a:solidFill>
                <a:srgbClr val="FFDFB9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145D6-6612-4B45-BE23-3270367D1061}"/>
              </a:ext>
            </a:extLst>
          </p:cNvPr>
          <p:cNvSpPr txBox="1"/>
          <p:nvPr/>
        </p:nvSpPr>
        <p:spPr>
          <a:xfrm>
            <a:off x="2399471" y="1569786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  <a:endParaRPr lang="ko-KR" altLang="en-US" sz="7200">
              <a:solidFill>
                <a:srgbClr val="A419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A968F1-67E9-4ABC-ABE9-ED135BB80433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콜라주를 이용한 다양한 표현하기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662C8-DD16-4384-89F8-E5B64B763593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F71694D-DA60-42F3-84C6-431913C15B41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endParaRPr lang="ko-KR" altLang="en-US" sz="240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137B03D-289A-484A-BE35-AA3C35F63731}"/>
              </a:ext>
            </a:extLst>
          </p:cNvPr>
          <p:cNvSpPr/>
          <p:nvPr/>
        </p:nvSpPr>
        <p:spPr>
          <a:xfrm>
            <a:off x="7852807" y="1454466"/>
            <a:ext cx="3992217" cy="4625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600" b="1">
                <a:solidFill>
                  <a:schemeClr val="tx1"/>
                </a:solidFill>
              </a:rPr>
              <a:t>준비물</a:t>
            </a:r>
            <a:r>
              <a:rPr lang="en-US" altLang="ko-KR" sz="1600" b="1">
                <a:solidFill>
                  <a:schemeClr val="tx1"/>
                </a:solidFill>
              </a:rPr>
              <a:t>: </a:t>
            </a:r>
            <a:r>
              <a:rPr lang="ko-KR" altLang="en-US" sz="1600">
                <a:solidFill>
                  <a:schemeClr val="tx1"/>
                </a:solidFill>
              </a:rPr>
              <a:t>도화지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가위 풀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낙엽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솔방울 등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FE5066-9666-41DC-B821-39CC7FCBE2E3}"/>
              </a:ext>
            </a:extLst>
          </p:cNvPr>
          <p:cNvSpPr txBox="1"/>
          <p:nvPr/>
        </p:nvSpPr>
        <p:spPr>
          <a:xfrm>
            <a:off x="252195" y="-13726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F79DBD-C0CF-4745-B87B-BA3DC8D48E2B}"/>
              </a:ext>
            </a:extLst>
          </p:cNvPr>
          <p:cNvSpPr txBox="1"/>
          <p:nvPr/>
        </p:nvSpPr>
        <p:spPr>
          <a:xfrm>
            <a:off x="391764" y="801841"/>
            <a:ext cx="11548041" cy="114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일상의 한 장면을 스케치하고, 마른 낙엽을 주워 종이 위에 풀로 콜라주하여 화면의 질감과    </a:t>
            </a:r>
            <a:endParaRPr lang="en-US" altLang="ko-KR" sz="24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  </a:t>
            </a:r>
            <a:r>
              <a:rPr lang="ko-KR" altLang="en-US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이미지가 어떻게 달라지는지 생각해 보자.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76EE87E-DCBD-46AF-AF0A-AD3E26265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30" y="2842433"/>
            <a:ext cx="2341903" cy="351285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5545FAB-E5B6-4884-BB06-684234EB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938" y="2836270"/>
            <a:ext cx="2341903" cy="352713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F1855CC-4D81-4C5C-94FB-8E025D032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546" y="2836270"/>
            <a:ext cx="3304656" cy="35400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AA5F932-A8D7-4570-8F08-54B6B0B01AA4}"/>
              </a:ext>
            </a:extLst>
          </p:cNvPr>
          <p:cNvSpPr txBox="1"/>
          <p:nvPr/>
        </p:nvSpPr>
        <p:spPr>
          <a:xfrm>
            <a:off x="79899" y="4909114"/>
            <a:ext cx="3737499" cy="144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▶▷▷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자화상</a:t>
            </a:r>
            <a:r>
              <a:rPr lang="ko-KR" altLang="en-US" sz="1000"/>
              <a:t>(종이에 신문 콜라주/42×26cm/2016년 작) </a:t>
            </a:r>
            <a:endParaRPr lang="en-US" altLang="ko-KR" sz="1000"/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신문에서 관심 있는 단어를 골라 오린 후 자화상으로 완성한 작품이다.</a:t>
            </a:r>
            <a:endParaRPr lang="en-US" altLang="ko-KR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/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▷▶▷ </a:t>
            </a:r>
            <a:r>
              <a:rPr lang="ko-KR" altLang="en-US" sz="1000" b="1"/>
              <a:t>자연으로</a:t>
            </a:r>
            <a:r>
              <a:rPr lang="ko-KR" altLang="en-US" sz="1000"/>
              <a:t>(풀잎, 낙엽, 솔방울/63×34cm/2016년 작) </a:t>
            </a:r>
            <a:endParaRPr lang="en-US" altLang="ko-KR" sz="1000"/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주제를 생각하며 자연물을 잘라 붙여서 완성한 콜라주 작품이다.</a:t>
            </a:r>
            <a:endParaRPr lang="en-US" altLang="ko-KR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/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▷▷▶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찰리 채플린</a:t>
            </a:r>
            <a:r>
              <a:rPr lang="ko-KR" altLang="en-US" sz="1000"/>
              <a:t>(종이에 잡지 콜라주/30 ×30cm/2016년 작) </a:t>
            </a:r>
            <a:endParaRPr lang="en-US" altLang="ko-KR" sz="1000"/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잡지에서 채플린과 관련된 글자를 선택하여 표현하였다.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9527FB-8992-4D77-B89D-5F482C5182FD}"/>
              </a:ext>
            </a:extLst>
          </p:cNvPr>
          <p:cNvSpPr txBox="1"/>
          <p:nvPr/>
        </p:nvSpPr>
        <p:spPr>
          <a:xfrm>
            <a:off x="252195" y="2836270"/>
            <a:ext cx="2610010" cy="894732"/>
          </a:xfrm>
          <a:prstGeom prst="rect">
            <a:avLst/>
          </a:prstGeom>
          <a:noFill/>
          <a:ln>
            <a:solidFill>
              <a:srgbClr val="33CC33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>
                <a:solidFill>
                  <a:srgbClr val="33CC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Tip</a:t>
            </a:r>
          </a:p>
          <a:p>
            <a:pPr>
              <a:lnSpc>
                <a:spcPct val="150000"/>
              </a:lnSpc>
            </a:pPr>
            <a:r>
              <a:rPr lang="en-US" altLang="ko-KR" sz="12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1. </a:t>
            </a:r>
            <a:r>
              <a:rPr lang="ko-KR" altLang="en-US" sz="1200" b="1"/>
              <a:t>표현할 주제를 먼저 생각해 본다</a:t>
            </a:r>
            <a:r>
              <a:rPr lang="en-US" altLang="ko-KR" sz="1200" b="1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2. </a:t>
            </a:r>
            <a:r>
              <a:rPr lang="ko-KR" altLang="en-US" sz="1200" b="1"/>
              <a:t>어떤 재료로 표현할 지 정한다</a:t>
            </a:r>
            <a:r>
              <a:rPr lang="en-US" altLang="ko-KR" sz="1200" b="1"/>
              <a:t>.</a:t>
            </a:r>
            <a:endParaRPr lang="ko-KR" altLang="en-US" sz="1200" b="1"/>
          </a:p>
        </p:txBody>
      </p:sp>
    </p:spTree>
    <p:extLst>
      <p:ext uri="{BB962C8B-B14F-4D97-AF65-F5344CB8AC3E}">
        <p14:creationId xmlns:p14="http://schemas.microsoft.com/office/powerpoint/2010/main" val="3946898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5E0185-48EC-4C51-A4F1-E41E5921BB00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41A6B2-5AA4-4793-A5CE-857FD34DDA69}"/>
              </a:ext>
            </a:extLst>
          </p:cNvPr>
          <p:cNvSpPr txBox="1"/>
          <p:nvPr/>
        </p:nvSpPr>
        <p:spPr>
          <a:xfrm>
            <a:off x="729699" y="830997"/>
            <a:ext cx="836991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>
                <a:solidFill>
                  <a:srgbClr val="9E1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400"/>
              <a:t>자신의 상상력을 발휘하여 여러 가지 동물을 그려 보자</a:t>
            </a:r>
            <a:r>
              <a:rPr lang="en-US" altLang="ko-KR" sz="240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BBC195-68D0-49E6-96E8-26EBD2A61043}"/>
              </a:ext>
            </a:extLst>
          </p:cNvPr>
          <p:cNvSpPr txBox="1"/>
          <p:nvPr/>
        </p:nvSpPr>
        <p:spPr>
          <a:xfrm>
            <a:off x="884971" y="0"/>
            <a:ext cx="3135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상상의 확장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D7954A-9243-4438-A78C-E5D502A6F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445" y="2215147"/>
            <a:ext cx="2335759" cy="396371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F61E830-C261-49A8-B11F-DF6522BFE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3" y="2215146"/>
            <a:ext cx="3932008" cy="4255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8B16D6-7462-4FEE-AB06-39CAE6C1558B}"/>
              </a:ext>
            </a:extLst>
          </p:cNvPr>
          <p:cNvSpPr txBox="1"/>
          <p:nvPr/>
        </p:nvSpPr>
        <p:spPr>
          <a:xfrm>
            <a:off x="4727568" y="6285628"/>
            <a:ext cx="2479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김혜식</a:t>
            </a:r>
            <a:r>
              <a:rPr lang="ko-KR" altLang="en-US" sz="1000"/>
              <a:t>(한국/1955 ~ ) </a:t>
            </a:r>
            <a:r>
              <a:rPr lang="ko-KR" altLang="en-US" sz="1000" b="1"/>
              <a:t>봉황도</a:t>
            </a:r>
            <a:r>
              <a:rPr lang="ko-KR" altLang="en-US" sz="1000"/>
              <a:t>(순지에 분채, 석채/80×45cm/1995년 작)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FE6F4C7-21F0-442C-8675-679F21D613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1"/>
          <a:stretch/>
        </p:blipFill>
        <p:spPr>
          <a:xfrm>
            <a:off x="7792609" y="2069134"/>
            <a:ext cx="3932008" cy="42557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422F9A-0008-4A76-95FB-A759CC65E8D9}"/>
              </a:ext>
            </a:extLst>
          </p:cNvPr>
          <p:cNvSpPr txBox="1"/>
          <p:nvPr/>
        </p:nvSpPr>
        <p:spPr>
          <a:xfrm>
            <a:off x="8153400" y="6447275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작자 미상</a:t>
            </a:r>
            <a:r>
              <a:rPr lang="en-US" altLang="ko-KR" sz="1000"/>
              <a:t>(</a:t>
            </a:r>
            <a:r>
              <a:rPr lang="ko-KR" altLang="en-US" sz="1000"/>
              <a:t>연도 미상</a:t>
            </a:r>
            <a:r>
              <a:rPr lang="en-US" altLang="ko-KR" sz="1000"/>
              <a:t>) </a:t>
            </a:r>
            <a:r>
              <a:rPr lang="ko-KR" altLang="en-US" sz="1000" b="1"/>
              <a:t>기린</a:t>
            </a:r>
          </a:p>
        </p:txBody>
      </p:sp>
    </p:spTree>
    <p:extLst>
      <p:ext uri="{BB962C8B-B14F-4D97-AF65-F5344CB8AC3E}">
        <p14:creationId xmlns:p14="http://schemas.microsoft.com/office/powerpoint/2010/main" val="2409778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타원 14">
            <a:hlinkClick r:id="rId2"/>
            <a:extLst>
              <a:ext uri="{FF2B5EF4-FFF2-40B4-BE49-F238E27FC236}">
                <a16:creationId xmlns:a16="http://schemas.microsoft.com/office/drawing/2014/main" id="{6D1F6F7D-7C71-40E1-9194-152E259220E5}"/>
              </a:ext>
            </a:extLst>
          </p:cNvPr>
          <p:cNvSpPr/>
          <p:nvPr/>
        </p:nvSpPr>
        <p:spPr>
          <a:xfrm>
            <a:off x="5927264" y="135365"/>
            <a:ext cx="560265" cy="560265"/>
          </a:xfrm>
          <a:prstGeom prst="ellipse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VR</a:t>
            </a:r>
          </a:p>
          <a:p>
            <a:pPr algn="ctr"/>
            <a:r>
              <a:rPr lang="ko-KR" altLang="en-US" sz="8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감상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B36C7-DFCB-430D-9BC9-78A48A741162}"/>
              </a:ext>
            </a:extLst>
          </p:cNvPr>
          <p:cNvSpPr txBox="1"/>
          <p:nvPr/>
        </p:nvSpPr>
        <p:spPr>
          <a:xfrm>
            <a:off x="8785963" y="1262430"/>
            <a:ext cx="33053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chemeClr val="bg1">
                    <a:lumMod val="9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 </a:t>
            </a:r>
            <a:r>
              <a:rPr lang="ko-KR" altLang="en-US" sz="1000">
                <a:solidFill>
                  <a:schemeClr val="bg1">
                    <a:lumMod val="95000"/>
                  </a:schemeClr>
                </a:solidFill>
              </a:rPr>
              <a:t>강서대묘 벽화 중 </a:t>
            </a:r>
            <a:r>
              <a:rPr lang="ko-KR" altLang="en-US" sz="1000" b="1">
                <a:solidFill>
                  <a:srgbClr val="A4193D"/>
                </a:solidFill>
              </a:rPr>
              <a:t>청룡</a:t>
            </a:r>
            <a:r>
              <a:rPr lang="ko-KR" altLang="en-US" sz="1000">
                <a:solidFill>
                  <a:schemeClr val="bg1">
                    <a:lumMod val="95000"/>
                  </a:schemeClr>
                </a:solidFill>
              </a:rPr>
              <a:t> 동쪽과 푸른색을 상징</a:t>
            </a:r>
            <a:endParaRPr lang="en-US" altLang="ko-KR" sz="100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ko-KR" altLang="en-US" sz="1000">
                <a:solidFill>
                  <a:schemeClr val="bg1">
                    <a:lumMod val="9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 </a:t>
            </a:r>
            <a:r>
              <a:rPr lang="ko-KR" altLang="en-US" sz="1000">
                <a:solidFill>
                  <a:schemeClr val="bg1">
                    <a:lumMod val="95000"/>
                  </a:schemeClr>
                </a:solidFill>
              </a:rPr>
              <a:t>강서대묘 벽화 중 </a:t>
            </a:r>
            <a:r>
              <a:rPr lang="ko-KR" altLang="en-US" sz="1000" b="1">
                <a:solidFill>
                  <a:srgbClr val="A4193D"/>
                </a:solidFill>
              </a:rPr>
              <a:t>백호</a:t>
            </a:r>
            <a:r>
              <a:rPr lang="ko-KR" altLang="en-US" sz="1000">
                <a:solidFill>
                  <a:schemeClr val="bg1">
                    <a:lumMod val="95000"/>
                  </a:schemeClr>
                </a:solidFill>
              </a:rPr>
              <a:t> 서쪽과 하얀색을 상징</a:t>
            </a:r>
            <a:endParaRPr lang="en-US" altLang="ko-KR" sz="100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ko-KR" altLang="en-US" sz="1000">
                <a:solidFill>
                  <a:schemeClr val="bg1">
                    <a:lumMod val="9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 </a:t>
            </a:r>
            <a:r>
              <a:rPr lang="ko-KR" altLang="en-US" sz="1000">
                <a:solidFill>
                  <a:schemeClr val="bg1">
                    <a:lumMod val="95000"/>
                  </a:schemeClr>
                </a:solidFill>
              </a:rPr>
              <a:t>강서대묘 벽화 중 </a:t>
            </a:r>
            <a:r>
              <a:rPr lang="ko-KR" altLang="en-US" sz="1000" b="1">
                <a:solidFill>
                  <a:srgbClr val="A4193D"/>
                </a:solidFill>
              </a:rPr>
              <a:t>현무도</a:t>
            </a:r>
            <a:r>
              <a:rPr lang="ko-KR" altLang="en-US" sz="1000">
                <a:solidFill>
                  <a:schemeClr val="bg1">
                    <a:lumMod val="95000"/>
                  </a:schemeClr>
                </a:solidFill>
              </a:rPr>
              <a:t> 북쪽과 검은색을 상징</a:t>
            </a:r>
            <a:endParaRPr lang="en-US" altLang="ko-KR" sz="100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ko-KR" altLang="en-US" sz="1000">
                <a:solidFill>
                  <a:schemeClr val="bg1">
                    <a:lumMod val="9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 </a:t>
            </a:r>
            <a:r>
              <a:rPr lang="ko-KR" altLang="en-US" sz="1000">
                <a:solidFill>
                  <a:schemeClr val="bg1">
                    <a:lumMod val="95000"/>
                  </a:schemeClr>
                </a:solidFill>
              </a:rPr>
              <a:t>강서대묘 벽화 중 </a:t>
            </a:r>
            <a:r>
              <a:rPr lang="ko-KR" altLang="en-US" sz="1000" b="1">
                <a:solidFill>
                  <a:srgbClr val="A4193D"/>
                </a:solidFill>
              </a:rPr>
              <a:t>주작도</a:t>
            </a:r>
            <a:r>
              <a:rPr lang="ko-KR" altLang="en-US" sz="1000">
                <a:solidFill>
                  <a:schemeClr val="bg1">
                    <a:lumMod val="95000"/>
                  </a:schemeClr>
                </a:solidFill>
              </a:rPr>
              <a:t> 남쪽과 붉은 색을 상징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5AADC96-1473-41EE-B207-7FDF33288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0898" y="2045670"/>
            <a:ext cx="3373067" cy="221012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4344A1A-F8C6-4329-8B27-CF5699D6B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1679" y="2045669"/>
            <a:ext cx="3353924" cy="221012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6B8A239-2729-444B-B760-68AB760345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0898" y="4301600"/>
            <a:ext cx="3440781" cy="22458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C0FF6E-588A-407B-A22E-162C21C5CE6D}"/>
              </a:ext>
            </a:extLst>
          </p:cNvPr>
          <p:cNvSpPr txBox="1"/>
          <p:nvPr/>
        </p:nvSpPr>
        <p:spPr>
          <a:xfrm>
            <a:off x="124113" y="1516460"/>
            <a:ext cx="4968027" cy="5227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ko-KR" altLang="en-US" sz="1600" b="1" i="0">
                <a:solidFill>
                  <a:srgbClr val="00FF0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강서대묘 사신도</a:t>
            </a:r>
          </a:p>
          <a:p>
            <a:pPr algn="just" rtl="0">
              <a:lnSpc>
                <a:spcPct val="150000"/>
              </a:lnSpc>
            </a:pP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강서대묘는 북한 평안남도 강서군에 있는 </a:t>
            </a:r>
            <a:r>
              <a:rPr lang="ko-KR" altLang="en-US" sz="1600" b="1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삼국시대 고구려의 사신도</a:t>
            </a:r>
            <a:r>
              <a:rPr lang="en-US" altLang="ko-KR" sz="1600" b="1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</a:t>
            </a:r>
            <a:r>
              <a:rPr lang="ko-KR" altLang="en-US" sz="1600" b="1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장식무늬 관련 벽화무덤</a:t>
            </a: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이다</a:t>
            </a:r>
            <a:r>
              <a:rPr lang="en-US" altLang="ko-KR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r>
              <a:rPr lang="ko-KR" altLang="en-US" sz="1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en-US" altLang="ko-KR" sz="16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 rtl="0">
              <a:lnSpc>
                <a:spcPct val="150000"/>
              </a:lnSpc>
            </a:pPr>
            <a:r>
              <a:rPr lang="ko-KR" altLang="en-US" sz="1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강서대묘에는 </a:t>
            </a: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동방의 청룡</a:t>
            </a:r>
            <a:r>
              <a:rPr lang="en-US" altLang="ko-KR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서방의 백호</a:t>
            </a:r>
            <a:r>
              <a:rPr lang="en-US" altLang="ko-KR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남방의 주작</a:t>
            </a:r>
            <a:r>
              <a:rPr lang="en-US" altLang="ko-KR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북방의 현무로 대표되는 사신개념은 중국 고대의 오행사상 및 천문관에서 비롯된 것이다</a:t>
            </a:r>
            <a:r>
              <a:rPr lang="en-US" altLang="ko-KR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 </a:t>
            </a:r>
          </a:p>
          <a:p>
            <a:pPr algn="just" rtl="0">
              <a:lnSpc>
                <a:spcPct val="150000"/>
              </a:lnSpc>
            </a:pP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강서대묘는 벽면에 묘사된 사신 이외에도 천정 중앙에 </a:t>
            </a:r>
            <a:r>
              <a:rPr lang="ko-KR" altLang="en-US" sz="1600" b="1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황룡</a:t>
            </a: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 묘사되어 완벽한 </a:t>
            </a:r>
            <a:r>
              <a:rPr lang="ko-KR" altLang="en-US" sz="1600" b="1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오행사상</a:t>
            </a: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을 구현시키고 있다</a:t>
            </a:r>
            <a:r>
              <a:rPr lang="en-US" altLang="ko-KR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 </a:t>
            </a:r>
          </a:p>
          <a:p>
            <a:pPr algn="just" rtl="0">
              <a:lnSpc>
                <a:spcPct val="150000"/>
              </a:lnSpc>
            </a:pP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강서대묘의 사신도는 회화기법 측면에서도 절정기의 양식을 보여준다</a:t>
            </a:r>
            <a:r>
              <a:rPr lang="en-US" altLang="ko-KR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 </a:t>
            </a: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잠시의 주저함 없이 일필로 휘두른 유려한 선과 화려한 색채</a:t>
            </a:r>
            <a:r>
              <a:rPr lang="en-US" altLang="ko-KR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살아 움직이는 듯 생동감 넘치는 사신의 모습은 시공간을 초월하여 현재를 살아가고 있는 우리에게 고구려인들의 웅혼한 민족적 기상과 예술적 혼을 전달해 주고 있다</a:t>
            </a:r>
            <a:r>
              <a:rPr lang="en-US" altLang="ko-KR" sz="16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8D4F2C0D-1178-4549-88CB-3173ED99B3C9}"/>
              </a:ext>
            </a:extLst>
          </p:cNvPr>
          <p:cNvGrpSpPr/>
          <p:nvPr/>
        </p:nvGrpSpPr>
        <p:grpSpPr>
          <a:xfrm>
            <a:off x="8810249" y="4301600"/>
            <a:ext cx="3305354" cy="2245842"/>
            <a:chOff x="8732249" y="3806301"/>
            <a:chExt cx="3159342" cy="2166108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0C841837-1AAA-4AB5-870B-34C2BE19B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52209"/>
            <a:stretch/>
          </p:blipFill>
          <p:spPr>
            <a:xfrm>
              <a:off x="8732249" y="3806302"/>
              <a:ext cx="1579671" cy="2166107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3D473E7B-8AA9-4147-9572-E88530FA0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52209"/>
            <a:stretch/>
          </p:blipFill>
          <p:spPr>
            <a:xfrm>
              <a:off x="10311920" y="3806301"/>
              <a:ext cx="1579671" cy="216610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AC7CA88-603B-49D6-AB2A-F08140D5AE9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FF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FF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A81F9-E5AE-4096-A5B3-89F0980F791A}"/>
              </a:ext>
            </a:extLst>
          </p:cNvPr>
          <p:cNvSpPr txBox="1"/>
          <p:nvPr/>
        </p:nvSpPr>
        <p:spPr>
          <a:xfrm>
            <a:off x="884971" y="0"/>
            <a:ext cx="4968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사신도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4800">
                <a:solidFill>
                  <a:srgbClr val="00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더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480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알아보기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2FC7A-8BE9-4C55-A8E1-E59E615D7EF6}"/>
              </a:ext>
            </a:extLst>
          </p:cNvPr>
          <p:cNvSpPr txBox="1"/>
          <p:nvPr/>
        </p:nvSpPr>
        <p:spPr>
          <a:xfrm>
            <a:off x="8367019" y="2045670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D917E-23EA-44EC-9FA3-2F328DCF88B8}"/>
              </a:ext>
            </a:extLst>
          </p:cNvPr>
          <p:cNvSpPr txBox="1"/>
          <p:nvPr/>
        </p:nvSpPr>
        <p:spPr>
          <a:xfrm>
            <a:off x="11719715" y="2045670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FEEEAF-B6D8-4733-B54F-CCC329172D2A}"/>
              </a:ext>
            </a:extLst>
          </p:cNvPr>
          <p:cNvSpPr txBox="1"/>
          <p:nvPr/>
        </p:nvSpPr>
        <p:spPr>
          <a:xfrm>
            <a:off x="8402195" y="4350665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1C9DED-CB20-4DF3-AF41-45822041890D}"/>
              </a:ext>
            </a:extLst>
          </p:cNvPr>
          <p:cNvSpPr txBox="1"/>
          <p:nvPr/>
        </p:nvSpPr>
        <p:spPr>
          <a:xfrm>
            <a:off x="11767431" y="4312565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5DAF7-162C-44E7-95E0-2DC050C0E581}"/>
              </a:ext>
            </a:extLst>
          </p:cNvPr>
          <p:cNvSpPr txBox="1"/>
          <p:nvPr/>
        </p:nvSpPr>
        <p:spPr>
          <a:xfrm>
            <a:off x="6561795" y="285762"/>
            <a:ext cx="15680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>
                <a:solidFill>
                  <a:srgbClr val="954F72"/>
                </a:solidFill>
                <a:latin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강서대묘 </a:t>
            </a:r>
            <a:r>
              <a:rPr lang="en-US" altLang="ko-KR" sz="1000">
                <a:solidFill>
                  <a:srgbClr val="00FF00"/>
                </a:solidFill>
                <a:latin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VR (nahf.or.kr)</a:t>
            </a:r>
            <a:endParaRPr lang="ko-KR" altLang="en-US" sz="1000">
              <a:solidFill>
                <a:srgbClr val="00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584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A968F1-67E9-4ABC-ABE9-ED135BB80433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상상의 동물 그리기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662C8-DD16-4384-89F8-E5B64B763593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F71694D-DA60-42F3-84C6-431913C15B41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endParaRPr lang="ko-KR" alt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3CC06-4ECF-4B96-8443-DE502FC31665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278F6-A2EB-4822-A58D-DC31559C6DA5}"/>
              </a:ext>
            </a:extLst>
          </p:cNvPr>
          <p:cNvSpPr txBox="1"/>
          <p:nvPr/>
        </p:nvSpPr>
        <p:spPr>
          <a:xfrm>
            <a:off x="1720444" y="1770726"/>
            <a:ext cx="7087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 자신이 좋아하는 동물을 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2</a:t>
            </a:r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개 이상 써 보세요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280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385256C-2C6A-4D94-9020-15B3832E7F48}"/>
              </a:ext>
            </a:extLst>
          </p:cNvPr>
          <p:cNvSpPr/>
          <p:nvPr/>
        </p:nvSpPr>
        <p:spPr>
          <a:xfrm>
            <a:off x="2130110" y="2293946"/>
            <a:ext cx="6889072" cy="671784"/>
          </a:xfrm>
          <a:prstGeom prst="round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CB1039-C627-4803-8FFB-9D196492135D}"/>
              </a:ext>
            </a:extLst>
          </p:cNvPr>
          <p:cNvSpPr txBox="1"/>
          <p:nvPr/>
        </p:nvSpPr>
        <p:spPr>
          <a:xfrm>
            <a:off x="1720443" y="3470489"/>
            <a:ext cx="848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 자신이 좋아하는 두 동물의 특징을 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4</a:t>
            </a:r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개 이상 써 보세요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B091E6-5511-413C-B13B-8AF44FC244A2}"/>
              </a:ext>
            </a:extLst>
          </p:cNvPr>
          <p:cNvSpPr txBox="1"/>
          <p:nvPr/>
        </p:nvSpPr>
        <p:spPr>
          <a:xfrm>
            <a:off x="1720443" y="5114031"/>
            <a:ext cx="875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 자신이 좋아하는 두 동물의 특징을 새롭게 조합해 보세요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2800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9C53F96A-9EBD-4FAD-B2EC-3786821EFC01}"/>
              </a:ext>
            </a:extLst>
          </p:cNvPr>
          <p:cNvSpPr/>
          <p:nvPr/>
        </p:nvSpPr>
        <p:spPr>
          <a:xfrm>
            <a:off x="2130110" y="3997884"/>
            <a:ext cx="6889072" cy="671784"/>
          </a:xfrm>
          <a:prstGeom prst="round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33AF1351-3F1D-484D-99C0-3F75051B8E91}"/>
              </a:ext>
            </a:extLst>
          </p:cNvPr>
          <p:cNvSpPr/>
          <p:nvPr/>
        </p:nvSpPr>
        <p:spPr>
          <a:xfrm>
            <a:off x="2130110" y="5649259"/>
            <a:ext cx="6889072" cy="671784"/>
          </a:xfrm>
          <a:prstGeom prst="round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</p:spTree>
    <p:extLst>
      <p:ext uri="{BB962C8B-B14F-4D97-AF65-F5344CB8AC3E}">
        <p14:creationId xmlns:p14="http://schemas.microsoft.com/office/powerpoint/2010/main" val="146450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A968F1-67E9-4ABC-ABE9-ED135BB80433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상상의 동물 그리기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_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학생 작품 예시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662C8-DD16-4384-89F8-E5B64B763593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F71694D-DA60-42F3-84C6-431913C15B41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endParaRPr lang="ko-KR" alt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3CC06-4ECF-4B96-8443-DE502FC31665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6E795C-996B-44C8-8F69-03DABCEA13EA}"/>
              </a:ext>
            </a:extLst>
          </p:cNvPr>
          <p:cNvSpPr txBox="1"/>
          <p:nvPr/>
        </p:nvSpPr>
        <p:spPr>
          <a:xfrm>
            <a:off x="1014494" y="764492"/>
            <a:ext cx="463680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ko-KR" altLang="en-US" b="1">
                <a:solidFill>
                  <a:schemeClr val="tx1"/>
                </a:solidFill>
              </a:rPr>
              <a:t>준비물</a:t>
            </a:r>
            <a:r>
              <a:rPr lang="en-US" altLang="ko-KR" b="1">
                <a:solidFill>
                  <a:schemeClr val="tx1"/>
                </a:solidFill>
              </a:rPr>
              <a:t>: </a:t>
            </a:r>
            <a:r>
              <a:rPr lang="ko-KR" altLang="en-US">
                <a:solidFill>
                  <a:schemeClr val="tx1"/>
                </a:solidFill>
              </a:rPr>
              <a:t>연필</a:t>
            </a:r>
            <a:r>
              <a:rPr lang="en-US" altLang="ko-KR">
                <a:solidFill>
                  <a:schemeClr val="tx1"/>
                </a:solidFill>
              </a:rPr>
              <a:t>, </a:t>
            </a:r>
            <a:r>
              <a:rPr lang="ko-KR" altLang="en-US">
                <a:solidFill>
                  <a:schemeClr val="tx1"/>
                </a:solidFill>
              </a:rPr>
              <a:t>지우개</a:t>
            </a:r>
            <a:r>
              <a:rPr lang="en-US" altLang="ko-KR">
                <a:solidFill>
                  <a:schemeClr val="tx1"/>
                </a:solidFill>
              </a:rPr>
              <a:t>, </a:t>
            </a:r>
            <a:r>
              <a:rPr lang="ko-KR" altLang="en-US">
                <a:solidFill>
                  <a:schemeClr val="tx1"/>
                </a:solidFill>
              </a:rPr>
              <a:t>수채화 물감</a:t>
            </a:r>
            <a:r>
              <a:rPr lang="en-US" altLang="ko-KR">
                <a:solidFill>
                  <a:schemeClr val="tx1"/>
                </a:solidFill>
              </a:rPr>
              <a:t>, </a:t>
            </a:r>
            <a:r>
              <a:rPr lang="ko-KR" altLang="en-US">
                <a:solidFill>
                  <a:schemeClr val="tx1"/>
                </a:solidFill>
              </a:rPr>
              <a:t>도화지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25482D0-D7DB-466A-8134-971A9F04F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62" y="1463341"/>
            <a:ext cx="4193031" cy="468410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C1A9E1F-F19E-42FD-8F31-D1540E00F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740" y="1463341"/>
            <a:ext cx="3224556" cy="468425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8F6FAE3-F926-4B13-BDC0-17939EAE4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417" y="1463341"/>
            <a:ext cx="3550748" cy="46841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CA3865-82A1-4F86-B9BD-ED861F9E2D32}"/>
              </a:ext>
            </a:extLst>
          </p:cNvPr>
          <p:cNvSpPr txBox="1"/>
          <p:nvPr/>
        </p:nvSpPr>
        <p:spPr>
          <a:xfrm>
            <a:off x="294142" y="6190978"/>
            <a:ext cx="30971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상상의 동물</a:t>
            </a:r>
            <a:r>
              <a:rPr lang="ko-KR" altLang="en-US" sz="1000"/>
              <a:t>(종이에 수채/38× 30cm)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8693CC-3D1D-4748-A831-B08212512D5F}"/>
              </a:ext>
            </a:extLst>
          </p:cNvPr>
          <p:cNvSpPr txBox="1"/>
          <p:nvPr/>
        </p:nvSpPr>
        <p:spPr>
          <a:xfrm>
            <a:off x="8230336" y="6201280"/>
            <a:ext cx="27629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상상의 동물</a:t>
            </a:r>
            <a:r>
              <a:rPr lang="ko-KR" altLang="en-US" sz="1000"/>
              <a:t>(종이에 수채/30 ×20cm)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B2FDF0-E469-4D9E-95D9-688BF7CFB4B1}"/>
              </a:ext>
            </a:extLst>
          </p:cNvPr>
          <p:cNvSpPr txBox="1"/>
          <p:nvPr/>
        </p:nvSpPr>
        <p:spPr>
          <a:xfrm>
            <a:off x="4809740" y="6201279"/>
            <a:ext cx="27629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상상의 동물</a:t>
            </a:r>
            <a:r>
              <a:rPr lang="ko-KR" altLang="en-US" sz="1000"/>
              <a:t>(종이에 수채/40×25cm)</a:t>
            </a:r>
          </a:p>
        </p:txBody>
      </p:sp>
    </p:spTree>
    <p:extLst>
      <p:ext uri="{BB962C8B-B14F-4D97-AF65-F5344CB8AC3E}">
        <p14:creationId xmlns:p14="http://schemas.microsoft.com/office/powerpoint/2010/main" val="2393229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206A89-7CEF-4C9F-AEFA-7ECB5191DE6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A902A-5DE7-462E-A0F5-7EE754220249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창의적인 생각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B264D-90E4-44A4-8D6E-DA845CF8F351}"/>
              </a:ext>
            </a:extLst>
          </p:cNvPr>
          <p:cNvSpPr txBox="1"/>
          <p:nvPr/>
        </p:nvSpPr>
        <p:spPr>
          <a:xfrm>
            <a:off x="810705" y="1246136"/>
            <a:ext cx="6947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spc="-150">
                <a:solidFill>
                  <a:srgbClr val="9E1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 </a:t>
            </a:r>
            <a:r>
              <a:rPr lang="ko-KR" altLang="en-US" sz="32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창의 적인 생각을 표현하는 방법이란</a:t>
            </a:r>
            <a:r>
              <a:rPr lang="en-US" altLang="ko-KR" sz="32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endParaRPr lang="ko-KR" altLang="en-US" sz="3200" b="1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057BA-A57F-4AF7-BFF3-3800209A3E0C}"/>
              </a:ext>
            </a:extLst>
          </p:cNvPr>
          <p:cNvSpPr txBox="1"/>
          <p:nvPr/>
        </p:nvSpPr>
        <p:spPr>
          <a:xfrm>
            <a:off x="884971" y="2246050"/>
            <a:ext cx="11076495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 </a:t>
            </a:r>
            <a:r>
              <a:rPr lang="ko-KR" altLang="en-US" sz="2000"/>
              <a:t>사물의 크기를 과장되게 확대하거나 축소한다</a:t>
            </a:r>
            <a:r>
              <a:rPr lang="en-US" altLang="ko-KR" sz="2000"/>
              <a:t>.</a:t>
            </a:r>
            <a:r>
              <a:rPr lang="ko-KR" altLang="en-US" sz="2000"/>
              <a:t> </a:t>
            </a:r>
            <a:endParaRPr lang="en-US" altLang="ko-KR" sz="2000"/>
          </a:p>
          <a:p>
            <a:pPr>
              <a:lnSpc>
                <a:spcPct val="150000"/>
              </a:lnSpc>
            </a:pP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</a:t>
            </a:r>
            <a:r>
              <a:rPr lang="en-US" altLang="ko-KR" sz="2000"/>
              <a:t> </a:t>
            </a:r>
            <a:r>
              <a:rPr lang="ko-KR" altLang="en-US" sz="2000"/>
              <a:t>사물의 특성이나 기본적인 위치를 바꾼다</a:t>
            </a:r>
            <a:r>
              <a:rPr lang="en-US" altLang="ko-KR" sz="200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</a:t>
            </a:r>
            <a:r>
              <a:rPr lang="en-US" altLang="ko-KR" sz="2000"/>
              <a:t> </a:t>
            </a:r>
            <a:r>
              <a:rPr lang="ko-KR" altLang="en-US" sz="2000"/>
              <a:t>서로 다른 속성을 가진 사물이나 다른 상황을 합친다</a:t>
            </a:r>
            <a:r>
              <a:rPr lang="en-US" altLang="ko-KR" sz="200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사물을</a:t>
            </a:r>
            <a:r>
              <a:rPr lang="en-US" altLang="ko-KR" sz="2000"/>
              <a:t> </a:t>
            </a:r>
            <a:r>
              <a:rPr lang="ko-KR" altLang="en-US" sz="2000"/>
              <a:t>의인화한다</a:t>
            </a:r>
            <a:r>
              <a:rPr lang="en-US" altLang="ko-KR" sz="2000"/>
              <a:t>.</a:t>
            </a:r>
          </a:p>
          <a:p>
            <a:pPr>
              <a:lnSpc>
                <a:spcPct val="150000"/>
              </a:lnSpc>
            </a:pPr>
            <a:r>
              <a:rPr lang="ko-KR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⑤</a:t>
            </a:r>
            <a:r>
              <a:rPr lang="en-US" altLang="ko-KR" sz="2000"/>
              <a:t> </a:t>
            </a:r>
            <a:r>
              <a:rPr lang="ko-KR" altLang="en-US" sz="2000"/>
              <a:t>엉뚱한 공간으로 사물을 이동시킨다</a:t>
            </a:r>
            <a:r>
              <a:rPr lang="en-US" altLang="ko-KR" sz="2000"/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⑥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사물을 </a:t>
            </a:r>
            <a:r>
              <a:rPr lang="ko-KR" altLang="en-US" sz="2000"/>
              <a:t>분해하거나 새롭게 집합한다</a:t>
            </a:r>
            <a:r>
              <a:rPr lang="en-US" altLang="ko-KR" sz="200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⑦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공간의 크기를</a:t>
            </a:r>
            <a:r>
              <a:rPr lang="en-US" altLang="ko-KR" sz="2000"/>
              <a:t> </a:t>
            </a:r>
            <a:r>
              <a:rPr lang="ko-KR" altLang="en-US" sz="2000"/>
              <a:t>확대하거나 축소한다</a:t>
            </a:r>
            <a:r>
              <a:rPr lang="en-US" altLang="ko-KR" sz="200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⑧</a:t>
            </a:r>
            <a:r>
              <a:rPr lang="en-US" altLang="ko-KR" sz="2000"/>
              <a:t> </a:t>
            </a:r>
            <a:r>
              <a:rPr lang="ko-KR" altLang="en-US" sz="2000"/>
              <a:t>반사와 왜곡</a:t>
            </a:r>
            <a:r>
              <a:rPr lang="en-US" altLang="ko-KR" sz="2000"/>
              <a:t>, </a:t>
            </a:r>
            <a:r>
              <a:rPr lang="ko-KR" altLang="en-US" sz="2000"/>
              <a:t>절단</a:t>
            </a:r>
            <a:r>
              <a:rPr lang="en-US" altLang="ko-KR" sz="2000"/>
              <a:t>, </a:t>
            </a:r>
            <a:r>
              <a:rPr lang="ko-KR" altLang="en-US" sz="2000"/>
              <a:t>단순화</a:t>
            </a:r>
            <a:r>
              <a:rPr lang="en-US" altLang="ko-KR" sz="2000"/>
              <a:t>, </a:t>
            </a:r>
            <a:r>
              <a:rPr lang="ko-KR" altLang="en-US" sz="2000"/>
              <a:t>변형</a:t>
            </a:r>
            <a:r>
              <a:rPr lang="en-US" altLang="ko-KR" sz="2000"/>
              <a:t>, </a:t>
            </a:r>
            <a:r>
              <a:rPr lang="ko-KR" altLang="en-US" sz="2000"/>
              <a:t>압축</a:t>
            </a:r>
            <a:r>
              <a:rPr lang="en-US" altLang="ko-KR" sz="2000"/>
              <a:t>, </a:t>
            </a:r>
            <a:r>
              <a:rPr lang="ko-KR" altLang="en-US" sz="2000"/>
              <a:t>원시</a:t>
            </a:r>
            <a:r>
              <a:rPr lang="en-US" altLang="ko-KR" sz="2000"/>
              <a:t>, </a:t>
            </a:r>
            <a:r>
              <a:rPr lang="ko-KR" altLang="en-US" sz="2000"/>
              <a:t>투시 등의 방법을 통해 상상력을 확대할 수 있다</a:t>
            </a:r>
            <a:r>
              <a:rPr lang="en-US" altLang="ko-KR" sz="2000"/>
              <a:t>.</a:t>
            </a:r>
            <a:endParaRPr lang="ko-KR" altLang="en-US" sz="2000"/>
          </a:p>
        </p:txBody>
      </p:sp>
    </p:spTree>
    <p:extLst>
      <p:ext uri="{BB962C8B-B14F-4D97-AF65-F5344CB8AC3E}">
        <p14:creationId xmlns:p14="http://schemas.microsoft.com/office/powerpoint/2010/main" val="2715935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E6B03E-D507-4387-AD06-97B1F2C300C2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9F8D4-6E1C-48A7-9B5F-DE02F0526DD3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창의적인 생각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579508E-7BB9-44F7-89BF-BAEE0C95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262428"/>
            <a:ext cx="6250765" cy="4131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EA0887-A427-4508-8ABD-CC8C85E4E1FF}"/>
              </a:ext>
            </a:extLst>
          </p:cNvPr>
          <p:cNvSpPr txBox="1"/>
          <p:nvPr/>
        </p:nvSpPr>
        <p:spPr>
          <a:xfrm>
            <a:off x="85209" y="5513007"/>
            <a:ext cx="3879542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 </a:t>
            </a:r>
            <a:r>
              <a:rPr lang="ko-KR" altLang="en-US" sz="1000" b="1"/>
              <a:t>차이궈창</a:t>
            </a:r>
            <a:r>
              <a:rPr lang="ko-KR" altLang="en-US" sz="1000"/>
              <a:t>(蔡國强/중국/1957~ ) </a:t>
            </a:r>
            <a:r>
              <a:rPr lang="ko-KR" altLang="en-US" sz="1000" b="1"/>
              <a:t>헤리티지</a:t>
            </a:r>
            <a:r>
              <a:rPr lang="ko-KR" altLang="en-US" sz="1000"/>
              <a:t>(설치 미술/2013년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맹수 조형물을 설치하여, 비현실적 장면을 연출했다.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08F374C-A7C0-4291-B602-CA0D3411C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038" y="1262429"/>
            <a:ext cx="5766962" cy="4131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DA1C32-4E07-4D62-BA99-2EF1D6A2F3CE}"/>
              </a:ext>
            </a:extLst>
          </p:cNvPr>
          <p:cNvSpPr txBox="1"/>
          <p:nvPr/>
        </p:nvSpPr>
        <p:spPr>
          <a:xfrm>
            <a:off x="6425038" y="5513007"/>
            <a:ext cx="4494496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 </a:t>
            </a:r>
            <a:r>
              <a:rPr lang="ko-KR" altLang="en-US" sz="1000" b="1"/>
              <a:t>윤혜정</a:t>
            </a:r>
            <a:r>
              <a:rPr lang="ko-KR" altLang="en-US" sz="1000"/>
              <a:t>(한국/1985~ ) </a:t>
            </a:r>
            <a:r>
              <a:rPr lang="ko-KR" altLang="en-US" sz="1000" b="1"/>
              <a:t>도시-낯설게 스쳐가다</a:t>
            </a:r>
            <a:r>
              <a:rPr lang="ko-KR" altLang="en-US" sz="1000"/>
              <a:t>(유채/65.5x91cm/2010년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도시를 빠른 붓 터치로 그려 시간성을 담아내고 있다. </a:t>
            </a:r>
          </a:p>
        </p:txBody>
      </p:sp>
    </p:spTree>
    <p:extLst>
      <p:ext uri="{BB962C8B-B14F-4D97-AF65-F5344CB8AC3E}">
        <p14:creationId xmlns:p14="http://schemas.microsoft.com/office/powerpoint/2010/main" val="37630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3F96869-DBB9-4FB6-B6B5-3D933CFED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9" y="1262430"/>
            <a:ext cx="6813541" cy="448676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DF803E5-656D-45CD-B3B4-1DFEB99E4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163" y="1010873"/>
            <a:ext cx="4672769" cy="4738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2F993A-99FC-4450-ABAF-C60F2E6295BA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창의적인 생각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D1B2A-5E6B-4884-98F6-2903CC686273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BB5AD-876A-42AF-83C5-32E95820250D}"/>
              </a:ext>
            </a:extLst>
          </p:cNvPr>
          <p:cNvSpPr txBox="1"/>
          <p:nvPr/>
        </p:nvSpPr>
        <p:spPr>
          <a:xfrm>
            <a:off x="-1" y="5915025"/>
            <a:ext cx="7343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 </a:t>
            </a:r>
            <a:r>
              <a:rPr lang="ko-KR" altLang="en-US" sz="1000" b="1"/>
              <a:t>오펜하임</a:t>
            </a:r>
            <a:r>
              <a:rPr lang="ko-KR" altLang="en-US" sz="1000"/>
              <a:t>(Oppenheim, Méret/스위스/1913~1985) </a:t>
            </a:r>
            <a:r>
              <a:rPr lang="ko-KR" altLang="en-US" sz="1000" b="1"/>
              <a:t>Device To Root Out Evil</a:t>
            </a:r>
            <a:r>
              <a:rPr lang="ko-KR" altLang="en-US" sz="1000"/>
              <a:t>(유리, 금속판/365×304×609.6cm/1997년 작)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A8F5B-8B0B-48BF-819C-BD4D63FB4DE5}"/>
              </a:ext>
            </a:extLst>
          </p:cNvPr>
          <p:cNvSpPr txBox="1"/>
          <p:nvPr/>
        </p:nvSpPr>
        <p:spPr>
          <a:xfrm>
            <a:off x="7287680" y="5937947"/>
            <a:ext cx="4783734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피다이</a:t>
            </a:r>
            <a:r>
              <a:rPr lang="ko-KR" altLang="en-US" sz="1000"/>
              <a:t>(Fidai, Salavat/러시아/1972~ ) </a:t>
            </a:r>
            <a:r>
              <a:rPr lang="ko-KR" altLang="en-US" sz="1000" b="1"/>
              <a:t>연필심 조각</a:t>
            </a:r>
            <a:r>
              <a:rPr lang="ko-KR" altLang="en-US" sz="1000"/>
              <a:t>(연필심/5×0.5cm/2013년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아주 작은 연필심에 손 모양을 정밀하게 조각하여 새로운 느낌을 선사한다</a:t>
            </a:r>
          </a:p>
        </p:txBody>
      </p:sp>
    </p:spTree>
    <p:extLst>
      <p:ext uri="{BB962C8B-B14F-4D97-AF65-F5344CB8AC3E}">
        <p14:creationId xmlns:p14="http://schemas.microsoft.com/office/powerpoint/2010/main" val="957752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97E3CD-0F87-4AB5-9251-50593B6D998F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창의적인 생각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8336C2-FC42-4013-B311-A0AC209AD50F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AE82E83-8418-42BA-804A-CC3D1D9E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19" y="1456004"/>
            <a:ext cx="3484205" cy="468410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CF3F786-EC6D-4CDD-80AC-85379DDFA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288" y="1456004"/>
            <a:ext cx="3829423" cy="4684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EAAB65-F99D-4AC4-8A81-BD6BCA2205AF}"/>
              </a:ext>
            </a:extLst>
          </p:cNvPr>
          <p:cNvSpPr txBox="1"/>
          <p:nvPr/>
        </p:nvSpPr>
        <p:spPr>
          <a:xfrm>
            <a:off x="8136891" y="4236878"/>
            <a:ext cx="3913066" cy="60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◀◁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보테로</a:t>
            </a:r>
            <a:r>
              <a:rPr lang="ko-KR" altLang="en-US" sz="1000"/>
              <a:t>(Botero, Fernando/콜럼비아/1932~ ) </a:t>
            </a:r>
            <a:r>
              <a:rPr lang="ko-KR" altLang="en-US" sz="1000" b="1"/>
              <a:t>모나리자</a:t>
            </a:r>
            <a:r>
              <a:rPr lang="ko-KR" altLang="en-US" sz="1000"/>
              <a:t>(캔버스에 유채/84×55cm/1959년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레오나르도 다빈치의 모나리자를 패러디한 작품이다.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AE167-0E4F-49A5-8436-F98E68FB884D}"/>
              </a:ext>
            </a:extLst>
          </p:cNvPr>
          <p:cNvSpPr txBox="1"/>
          <p:nvPr/>
        </p:nvSpPr>
        <p:spPr>
          <a:xfrm>
            <a:off x="8136891" y="5077254"/>
            <a:ext cx="3714798" cy="1062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◁◀ </a:t>
            </a:r>
            <a:r>
              <a:rPr lang="ko-KR" altLang="en-US" sz="1000" b="1"/>
              <a:t>에셔</a:t>
            </a:r>
            <a:r>
              <a:rPr lang="ko-KR" altLang="en-US" sz="1000"/>
              <a:t>(Escher, Maurits Cornelis/네덜란드/1898～1972) </a:t>
            </a:r>
            <a:r>
              <a:rPr lang="ko-KR" altLang="en-US" sz="1000" b="1"/>
              <a:t>올라가고 내려가고</a:t>
            </a:r>
            <a:r>
              <a:rPr lang="ko-KR" altLang="en-US" sz="1000"/>
              <a:t>(석판화/38.0×28.5cm/1960년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기하학적 원리를 토대로 2차원의 평면 위에 3차원 공간을 표현했다. 무한한 공간의 확장과 시각적 환영을 보이며, 비현실적 상황을 연출하여 순환을 통해 무한한 공간감을 표현한다. </a:t>
            </a:r>
          </a:p>
        </p:txBody>
      </p:sp>
    </p:spTree>
    <p:extLst>
      <p:ext uri="{BB962C8B-B14F-4D97-AF65-F5344CB8AC3E}">
        <p14:creationId xmlns:p14="http://schemas.microsoft.com/office/powerpoint/2010/main" val="1376665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1F73857-1737-4F3B-BA7B-682C1BAAE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7" y="1262430"/>
            <a:ext cx="6443254" cy="4176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B8145-C5D4-44A8-B5ED-447961EB18C1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창의적인 생각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C33F42-C759-406C-B9ED-B97A26E114A2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87B3B9D-9020-48BD-ADBC-2FE60C198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134" y="1256273"/>
            <a:ext cx="5212285" cy="4182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AE67EB-1515-4C5A-84E6-DC09EED4CD27}"/>
              </a:ext>
            </a:extLst>
          </p:cNvPr>
          <p:cNvSpPr txBox="1"/>
          <p:nvPr/>
        </p:nvSpPr>
        <p:spPr>
          <a:xfrm>
            <a:off x="85209" y="5595570"/>
            <a:ext cx="6491912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 </a:t>
            </a:r>
            <a:r>
              <a:rPr lang="ko-KR" altLang="en-US" sz="1000" b="1"/>
              <a:t>올덴버그</a:t>
            </a:r>
            <a:r>
              <a:rPr lang="ko-KR" altLang="en-US" sz="1000"/>
              <a:t>(Oldenburg, Claes/스웨덴→미국/1929～ ) </a:t>
            </a:r>
            <a:r>
              <a:rPr lang="ko-KR" altLang="en-US" sz="1000" b="1"/>
              <a:t>스푼 다리와 체리</a:t>
            </a:r>
            <a:r>
              <a:rPr lang="ko-KR" altLang="en-US" sz="1000"/>
              <a:t>(스틸/1988년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친숙한 사물을 거대하게 확대하여 시각적 신선함을 주는 조각이다.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7088F-A97C-4A83-ACCC-3FC283E28B33}"/>
              </a:ext>
            </a:extLst>
          </p:cNvPr>
          <p:cNvSpPr txBox="1"/>
          <p:nvPr/>
        </p:nvSpPr>
        <p:spPr>
          <a:xfrm>
            <a:off x="6623342" y="5595570"/>
            <a:ext cx="55686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 </a:t>
            </a:r>
            <a:r>
              <a:rPr lang="ko-KR" altLang="en-US" sz="1000" b="1"/>
              <a:t>마그리트</a:t>
            </a:r>
            <a:r>
              <a:rPr lang="ko-KR" altLang="en-US" sz="1000"/>
              <a:t>(Magritte, René/벨기에/1898～1967) </a:t>
            </a:r>
            <a:r>
              <a:rPr lang="ko-KR" altLang="en-US" sz="1000" b="1"/>
              <a:t>겨울비</a:t>
            </a:r>
            <a:r>
              <a:rPr lang="ko-KR" altLang="en-US" sz="1000"/>
              <a:t>(캔버스에 유채/80×100cm/1953년 작)</a:t>
            </a:r>
          </a:p>
        </p:txBody>
      </p:sp>
    </p:spTree>
    <p:extLst>
      <p:ext uri="{BB962C8B-B14F-4D97-AF65-F5344CB8AC3E}">
        <p14:creationId xmlns:p14="http://schemas.microsoft.com/office/powerpoint/2010/main" val="790981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1085366" y="1256258"/>
            <a:ext cx="1668176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600">
                <a:ln w="41275">
                  <a:solidFill>
                    <a:srgbClr val="A4193D"/>
                  </a:solidFill>
                </a:ln>
                <a:solidFill>
                  <a:srgbClr val="FFDFB9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>
              <a:ln w="41275">
                <a:solidFill>
                  <a:srgbClr val="A4193D"/>
                </a:solidFill>
              </a:ln>
              <a:solidFill>
                <a:srgbClr val="FFDFB9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541064" y="1592961"/>
            <a:ext cx="83252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미술 재료와 기법을 활용한 작품의 특징을 이해할 수 있다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567695" y="3157974"/>
            <a:ext cx="7987853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A8BC1-7CCA-4B4A-8108-A6915873040A}"/>
              </a:ext>
            </a:extLst>
          </p:cNvPr>
          <p:cNvSpPr txBox="1"/>
          <p:nvPr/>
        </p:nvSpPr>
        <p:spPr>
          <a:xfrm>
            <a:off x="2443408" y="3429000"/>
            <a:ext cx="84228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새롭고 창의적인 작품을 창작할 수 있다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0C7F3FA-308A-43DC-BBCC-847DD883E6E5}"/>
              </a:ext>
            </a:extLst>
          </p:cNvPr>
          <p:cNvCxnSpPr>
            <a:cxnSpLocks/>
          </p:cNvCxnSpPr>
          <p:nvPr/>
        </p:nvCxnSpPr>
        <p:spPr>
          <a:xfrm>
            <a:off x="2536623" y="5055509"/>
            <a:ext cx="8236429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642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4B8145-C5D4-44A8-B5ED-447961EB18C1}"/>
              </a:ext>
            </a:extLst>
          </p:cNvPr>
          <p:cNvSpPr txBox="1"/>
          <p:nvPr/>
        </p:nvSpPr>
        <p:spPr>
          <a:xfrm>
            <a:off x="884971" y="0"/>
            <a:ext cx="3849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눈의 착시 현상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C33F42-C759-406C-B9ED-B97A26E114A2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C3B971-3C48-4036-8EEE-313788FB2DF1}"/>
              </a:ext>
            </a:extLst>
          </p:cNvPr>
          <p:cNvSpPr txBox="1"/>
          <p:nvPr/>
        </p:nvSpPr>
        <p:spPr>
          <a:xfrm>
            <a:off x="884970" y="972936"/>
            <a:ext cx="11011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색과 선, 주변의 명도, 크기 차이, 원근 등에 의해서 실제로는 변화가 없는데도 다르게 </a:t>
            </a:r>
            <a:endParaRPr lang="en-US" altLang="ko-KR" sz="24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 </a:t>
            </a:r>
            <a:r>
              <a:rPr lang="ko-KR" altLang="en-US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보이는 것을 착시라고 한다</a:t>
            </a:r>
            <a:r>
              <a:rPr lang="en-US" altLang="ko-KR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r>
              <a:rPr lang="ko-KR" altLang="en-US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en-US" altLang="ko-KR" sz="24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EAA2081-D406-40AA-AD16-E89A5EC0F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540" y="2305899"/>
            <a:ext cx="3840000" cy="295189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38420D2-63F0-4AD5-AABF-E6C40C46F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253" y="2305899"/>
            <a:ext cx="5891638" cy="26926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1D4CE-0C0B-43BD-88AF-1D9BA7F7CC3C}"/>
              </a:ext>
            </a:extLst>
          </p:cNvPr>
          <p:cNvSpPr txBox="1"/>
          <p:nvPr/>
        </p:nvSpPr>
        <p:spPr>
          <a:xfrm>
            <a:off x="516384" y="5912876"/>
            <a:ext cx="4581618" cy="67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아델슨</a:t>
            </a:r>
            <a:r>
              <a:rPr lang="ko-KR" altLang="en-US" sz="1000"/>
              <a:t>(Adelson, Edward/미국) </a:t>
            </a:r>
            <a:r>
              <a:rPr lang="ko-KR" altLang="en-US" sz="1000" b="1"/>
              <a:t>색의 착시</a:t>
            </a:r>
            <a:r>
              <a:rPr lang="ko-KR" altLang="en-US" sz="1000"/>
              <a:t>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A 타일과 B 타일은 같은 색인데 흰색 타일에 둘러싸인 A 타일은 더 어둡게 보이고 회색 타일에 둘러싸인 B 타일은 더 밝게 보인다.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6FAE9C-0DF1-4C05-BF42-5C53A3C04690}"/>
              </a:ext>
            </a:extLst>
          </p:cNvPr>
          <p:cNvSpPr txBox="1"/>
          <p:nvPr/>
        </p:nvSpPr>
        <p:spPr>
          <a:xfrm>
            <a:off x="6360400" y="5837989"/>
            <a:ext cx="5248764" cy="523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리어</a:t>
            </a:r>
            <a:r>
              <a:rPr lang="ko-KR" altLang="en-US" sz="1000"/>
              <a:t>(Lyer, Müller/독일/1857~1916)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선의 착시 동일한 길이의 두 선분이 인접한 사선들 때문에 크기가 달라 보인다.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4D61BF0-D9F3-4232-9D0C-ECF56A8C27DE}"/>
              </a:ext>
            </a:extLst>
          </p:cNvPr>
          <p:cNvGrpSpPr/>
          <p:nvPr/>
        </p:nvGrpSpPr>
        <p:grpSpPr>
          <a:xfrm>
            <a:off x="311635" y="2061563"/>
            <a:ext cx="2237846" cy="1952140"/>
            <a:chOff x="311635" y="2061563"/>
            <a:chExt cx="2237846" cy="1952140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FCAE4875-5674-4E9F-A3C2-D3E3F7909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635" y="2061563"/>
              <a:ext cx="2237846" cy="1720283"/>
            </a:xfrm>
            <a:prstGeom prst="rect">
              <a:avLst/>
            </a:prstGeom>
          </p:spPr>
        </p:pic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2A64D9D1-65A8-4DC4-94E4-415D8251C399}"/>
                </a:ext>
              </a:extLst>
            </p:cNvPr>
            <p:cNvSpPr/>
            <p:nvPr/>
          </p:nvSpPr>
          <p:spPr>
            <a:xfrm>
              <a:off x="1245110" y="2320936"/>
              <a:ext cx="156071" cy="1692767"/>
            </a:xfrm>
            <a:prstGeom prst="rect">
              <a:avLst/>
            </a:prstGeom>
            <a:solidFill>
              <a:srgbClr val="787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5EE8F67A-A7AE-4AC7-908B-340369146D32}"/>
                </a:ext>
              </a:extLst>
            </p:cNvPr>
            <p:cNvSpPr/>
            <p:nvPr/>
          </p:nvSpPr>
          <p:spPr>
            <a:xfrm>
              <a:off x="1561894" y="2317996"/>
              <a:ext cx="156071" cy="1692767"/>
            </a:xfrm>
            <a:prstGeom prst="rect">
              <a:avLst/>
            </a:prstGeom>
            <a:solidFill>
              <a:srgbClr val="787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9225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8509BA-CA67-4073-9D56-03CF1BB9D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5" y="1579003"/>
            <a:ext cx="5513033" cy="4154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65D0C-228E-4F0D-B984-D48FAA2AFA80}"/>
              </a:ext>
            </a:extLst>
          </p:cNvPr>
          <p:cNvSpPr txBox="1"/>
          <p:nvPr/>
        </p:nvSpPr>
        <p:spPr>
          <a:xfrm>
            <a:off x="884971" y="0"/>
            <a:ext cx="3849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눈의 착시 현상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3DD64-8FD0-41E1-8635-EBAB1457749D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EDC920-42B2-4D09-985F-1D1C1B9EC2FB}"/>
              </a:ext>
            </a:extLst>
          </p:cNvPr>
          <p:cNvSpPr txBox="1"/>
          <p:nvPr/>
        </p:nvSpPr>
        <p:spPr>
          <a:xfrm>
            <a:off x="85209" y="6050326"/>
            <a:ext cx="8291744" cy="523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리우 볼린</a:t>
            </a:r>
            <a:r>
              <a:rPr lang="ko-KR" altLang="en-US" sz="1000"/>
              <a:t>(刘勃麟/중국/1973~ ) </a:t>
            </a:r>
            <a:r>
              <a:rPr lang="ko-KR" altLang="en-US" sz="1000" b="1"/>
              <a:t>투명 인간</a:t>
            </a:r>
            <a:r>
              <a:rPr lang="ko-KR" altLang="en-US" sz="1000"/>
              <a:t>(분장용 수용성 물감/2005년 작)  </a:t>
            </a:r>
            <a:r>
              <a:rPr lang="en-US" altLang="ko-KR" sz="1000"/>
              <a:t>//  </a:t>
            </a:r>
            <a:r>
              <a:rPr lang="ko-KR" altLang="en-US" sz="1000" b="1" i="0">
                <a:solidFill>
                  <a:srgbClr val="424242"/>
                </a:solidFill>
                <a:effectLst/>
                <a:latin typeface="-apple-system"/>
              </a:rPr>
              <a:t>베네수엘라 열대과일에 숨다 </a:t>
            </a:r>
            <a:r>
              <a:rPr lang="ko-KR" altLang="en-US" sz="1000"/>
              <a:t>(분장용 수용성 물감/20</a:t>
            </a:r>
            <a:r>
              <a:rPr lang="en-US" altLang="ko-KR" sz="1000"/>
              <a:t>18</a:t>
            </a:r>
            <a:r>
              <a:rPr lang="ko-KR" altLang="en-US" sz="1000"/>
              <a:t>년 작) </a:t>
            </a:r>
            <a:endParaRPr lang="en-US" altLang="ko-KR" sz="1000" b="1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바디 페인팅을 이용한 위장술 아트로 자신의 몸에 도시의 배경과 같은 색을 입혀 위장하여 인물의 형태가 사라지는 것 같은 착시를 일으킨다. 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89BAD39-F5B0-4068-AC5B-5497D70C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285" y="1579003"/>
            <a:ext cx="6243156" cy="41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01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DEE9E9-22FC-4E1D-BA86-F3348F82FDE1}"/>
              </a:ext>
            </a:extLst>
          </p:cNvPr>
          <p:cNvSpPr txBox="1"/>
          <p:nvPr/>
        </p:nvSpPr>
        <p:spPr>
          <a:xfrm>
            <a:off x="884971" y="0"/>
            <a:ext cx="3849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눈의 착시 현상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12158-1588-4910-8EDE-44A1C46DA27C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C0C8835-1EB6-4657-9089-98C3D9FDD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14" y="1549634"/>
            <a:ext cx="11279624" cy="3217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DFE37-8BD4-4B16-848A-20C1E372BC5C}"/>
              </a:ext>
            </a:extLst>
          </p:cNvPr>
          <p:cNvSpPr txBox="1"/>
          <p:nvPr/>
        </p:nvSpPr>
        <p:spPr>
          <a:xfrm>
            <a:off x="447956" y="5167848"/>
            <a:ext cx="11447081" cy="677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케이르, 폰샤, 판 스케익, 웨스터링크</a:t>
            </a:r>
            <a:r>
              <a:rPr lang="ko-KR" altLang="en-US" sz="1000"/>
              <a:t>(Keer Leon, Poncia Ruben, van Schaik Remko, Westerink Peter/네덜란드) </a:t>
            </a:r>
            <a:r>
              <a:rPr lang="ko-KR" altLang="en-US" sz="1000" b="1"/>
              <a:t>3D 레고 테라코타 군대</a:t>
            </a:r>
            <a:r>
              <a:rPr lang="ko-KR" altLang="en-US" sz="1000"/>
              <a:t>(분필, 혼합 재료/2011년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미국 플로리다의 길거리 페인팅 축제인 새러소타 초크 페스티벌에서 그려진 작품으로 진시황의 병마용에서 영감을 얻어 제작했다. 바닥 트릭 아트는 보는 방향에 따라서 그림이 다르게 보인다. 위 그림은 사전 스케치 과정부터 착시 효과를 고려하여 작업을 하고 있는 모습을 보여 주고 있다.</a:t>
            </a:r>
          </a:p>
        </p:txBody>
      </p:sp>
    </p:spTree>
    <p:extLst>
      <p:ext uri="{BB962C8B-B14F-4D97-AF65-F5344CB8AC3E}">
        <p14:creationId xmlns:p14="http://schemas.microsoft.com/office/powerpoint/2010/main" val="3057361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E50BF6-B4BC-4F6C-A07F-F8945D35D6AC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착시 현상을 이용한 그림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3D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페이퍼 일러스트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D3F21-7C09-409C-B4CD-5AA3B402C3F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13D0EE0-4713-42D9-BF90-59AA3EAD9AF0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</a:t>
            </a:r>
            <a:endParaRPr lang="ko-KR" alt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5E564-2DAE-44EE-B56C-2314B13B762C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E0603B-A2E2-453B-BC2C-3AC42DCB371E}"/>
              </a:ext>
            </a:extLst>
          </p:cNvPr>
          <p:cNvSpPr txBox="1"/>
          <p:nvPr/>
        </p:nvSpPr>
        <p:spPr>
          <a:xfrm>
            <a:off x="527577" y="887995"/>
            <a:ext cx="1131744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b="1" spc="-150">
                <a:solidFill>
                  <a:srgbClr val="9E1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32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종이를 접거나 말고, 종이의 한 곳의 여백을 잘라 내거나, 주변의    </a:t>
            </a:r>
            <a:endParaRPr lang="en-US" altLang="ko-KR" sz="32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 sz="32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  </a:t>
            </a:r>
            <a:r>
              <a:rPr lang="ko-KR" altLang="en-US" sz="32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소품을 이용하여 재미있는 표현을 해 보자.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701C71E0-E405-4B5D-91CC-C6DBF950F5A1}"/>
              </a:ext>
            </a:extLst>
          </p:cNvPr>
          <p:cNvSpPr/>
          <p:nvPr/>
        </p:nvSpPr>
        <p:spPr>
          <a:xfrm>
            <a:off x="1146974" y="2111195"/>
            <a:ext cx="3987862" cy="4625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b="1">
                <a:solidFill>
                  <a:schemeClr val="tx1"/>
                </a:solidFill>
              </a:rPr>
              <a:t>준비물</a:t>
            </a:r>
            <a:r>
              <a:rPr lang="en-US" altLang="ko-KR" b="1">
                <a:solidFill>
                  <a:schemeClr val="tx1"/>
                </a:solidFill>
              </a:rPr>
              <a:t>: </a:t>
            </a:r>
            <a:r>
              <a:rPr lang="ko-KR" altLang="en-US">
                <a:solidFill>
                  <a:schemeClr val="tx1"/>
                </a:solidFill>
              </a:rPr>
              <a:t>컴퓨터</a:t>
            </a:r>
            <a:r>
              <a:rPr lang="en-US" altLang="ko-KR">
                <a:solidFill>
                  <a:schemeClr val="tx1"/>
                </a:solidFill>
              </a:rPr>
              <a:t>, </a:t>
            </a:r>
            <a:r>
              <a:rPr lang="ko-KR" altLang="en-US">
                <a:solidFill>
                  <a:schemeClr val="tx1"/>
                </a:solidFill>
              </a:rPr>
              <a:t>스크래치 프로그램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3D5FBA0-A52D-471E-A524-B5B8FD05B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4" r="12011" b="1733"/>
          <a:stretch/>
        </p:blipFill>
        <p:spPr>
          <a:xfrm>
            <a:off x="44390" y="3396375"/>
            <a:ext cx="3784940" cy="286971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ED29AC2-A2A8-4EB6-920D-F002DB52B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28" r="14203"/>
          <a:stretch/>
        </p:blipFill>
        <p:spPr>
          <a:xfrm>
            <a:off x="3990602" y="3396375"/>
            <a:ext cx="3759670" cy="286971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4DA7325-8FE2-419A-AD40-754845531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801" y="3396375"/>
            <a:ext cx="4186099" cy="28697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BFFE0E-C758-47D2-91DF-B625752A6580}"/>
              </a:ext>
            </a:extLst>
          </p:cNvPr>
          <p:cNvSpPr txBox="1"/>
          <p:nvPr/>
        </p:nvSpPr>
        <p:spPr>
          <a:xfrm>
            <a:off x="70034" y="6319813"/>
            <a:ext cx="3759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굴려 봐</a:t>
            </a:r>
            <a:r>
              <a:rPr lang="ko-KR" altLang="en-US" sz="1000"/>
              <a:t>(학생 작품) </a:t>
            </a:r>
            <a:endParaRPr lang="en-US" altLang="ko-KR" sz="1000"/>
          </a:p>
          <a:p>
            <a:r>
              <a:rPr lang="en-US" altLang="ko-KR" sz="1000"/>
              <a:t>    </a:t>
            </a:r>
            <a:r>
              <a:rPr lang="ko-KR" altLang="en-US" sz="1000"/>
              <a:t>종이의 윗부분 여백을 잘라서 표현했다.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84FD5D-78A2-4A88-820E-B092C58B911C}"/>
              </a:ext>
            </a:extLst>
          </p:cNvPr>
          <p:cNvSpPr txBox="1"/>
          <p:nvPr/>
        </p:nvSpPr>
        <p:spPr>
          <a:xfrm>
            <a:off x="4010669" y="6322254"/>
            <a:ext cx="3295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/>
              <a:t>투명 의자(학생 작품) </a:t>
            </a:r>
            <a:endParaRPr lang="en-US" altLang="ko-KR" sz="1000"/>
          </a:p>
          <a:p>
            <a:r>
              <a:rPr lang="ko-KR" altLang="en-US" sz="1000"/>
              <a:t>    두 장의 종이로 표현했다.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B7D482-A986-47B6-86D3-2F1AA19B0C08}"/>
              </a:ext>
            </a:extLst>
          </p:cNvPr>
          <p:cNvSpPr txBox="1"/>
          <p:nvPr/>
        </p:nvSpPr>
        <p:spPr>
          <a:xfrm>
            <a:off x="7847929" y="6320848"/>
            <a:ext cx="2745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/>
              <a:t>에펠탑(학생 작품</a:t>
            </a:r>
            <a:r>
              <a:rPr lang="en-US" altLang="ko-KR" sz="1000"/>
              <a:t>)</a:t>
            </a:r>
            <a:r>
              <a:rPr lang="ko-KR" altLang="en-US" sz="1000"/>
              <a:t> </a:t>
            </a:r>
            <a:endParaRPr lang="en-US" altLang="ko-KR" sz="1000"/>
          </a:p>
          <a:p>
            <a:r>
              <a:rPr lang="en-US" altLang="ko-KR" sz="1000"/>
              <a:t>    </a:t>
            </a:r>
            <a:r>
              <a:rPr lang="ko-KR" altLang="en-US" sz="1000"/>
              <a:t>종이를 접어서 표현했다.</a:t>
            </a:r>
          </a:p>
        </p:txBody>
      </p:sp>
      <p:sp>
        <p:nvSpPr>
          <p:cNvPr id="23" name="타원 22">
            <a:hlinkClick r:id="rId5"/>
            <a:extLst>
              <a:ext uri="{FF2B5EF4-FFF2-40B4-BE49-F238E27FC236}">
                <a16:creationId xmlns:a16="http://schemas.microsoft.com/office/drawing/2014/main" id="{FB1B1FF4-9F47-4643-BD52-8CBA3D2D9F0F}"/>
              </a:ext>
            </a:extLst>
          </p:cNvPr>
          <p:cNvSpPr/>
          <p:nvPr/>
        </p:nvSpPr>
        <p:spPr>
          <a:xfrm>
            <a:off x="5535735" y="2111195"/>
            <a:ext cx="560265" cy="560265"/>
          </a:xfrm>
          <a:prstGeom prst="ellipse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참고</a:t>
            </a:r>
            <a:endParaRPr lang="en-US" altLang="ko-KR" sz="80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algn="ctr"/>
            <a:r>
              <a:rPr lang="ko-KR" altLang="en-US" sz="8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영상</a:t>
            </a:r>
            <a:endParaRPr lang="en-US" altLang="ko-KR" sz="80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49840E-28BD-4351-AADD-33169BB27828}"/>
              </a:ext>
            </a:extLst>
          </p:cNvPr>
          <p:cNvSpPr txBox="1"/>
          <p:nvPr/>
        </p:nvSpPr>
        <p:spPr>
          <a:xfrm>
            <a:off x="6309804" y="2197906"/>
            <a:ext cx="23672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00">
                <a:hlinkClick r:id="rId5"/>
              </a:rPr>
              <a:t>27 AMAZING DRAWING TIPS || ILLUSIONS, 3D DRAWINGS AND ONE-STROKE PAINTINGS - YouTube</a:t>
            </a:r>
            <a:endParaRPr lang="ko-KR" altLang="en-US" sz="700"/>
          </a:p>
        </p:txBody>
      </p:sp>
    </p:spTree>
    <p:extLst>
      <p:ext uri="{BB962C8B-B14F-4D97-AF65-F5344CB8AC3E}">
        <p14:creationId xmlns:p14="http://schemas.microsoft.com/office/powerpoint/2010/main" val="1941249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4B6B8-57FB-417D-B896-155D8BA90563}"/>
              </a:ext>
            </a:extLst>
          </p:cNvPr>
          <p:cNvSpPr txBox="1"/>
          <p:nvPr/>
        </p:nvSpPr>
        <p:spPr>
          <a:xfrm>
            <a:off x="4273805" y="217321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67654-F164-4BEE-9F4D-D1DDABD17879}"/>
              </a:ext>
            </a:extLst>
          </p:cNvPr>
          <p:cNvSpPr txBox="1"/>
          <p:nvPr/>
        </p:nvSpPr>
        <p:spPr>
          <a:xfrm>
            <a:off x="626338" y="2064693"/>
            <a:ext cx="9958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새로운 관점으로 창의적인 표현을 했는가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endParaRPr lang="en-US" altLang="ko-KR" sz="28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CAE34-E146-45BF-B08D-FB2754AE8CB1}"/>
              </a:ext>
            </a:extLst>
          </p:cNvPr>
          <p:cNvSpPr txBox="1"/>
          <p:nvPr/>
        </p:nvSpPr>
        <p:spPr>
          <a:xfrm>
            <a:off x="626338" y="3237508"/>
            <a:ext cx="1156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미술과 착시 현상에 대해 이해하였는가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B2311-D9BE-4867-90E0-CA9DFA86E84E}"/>
              </a:ext>
            </a:extLst>
          </p:cNvPr>
          <p:cNvSpPr txBox="1"/>
          <p:nvPr/>
        </p:nvSpPr>
        <p:spPr>
          <a:xfrm>
            <a:off x="3636454" y="-2006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BE7E5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BE7E5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0CCBE-E184-4C01-A125-F2E9371D0FB5}"/>
              </a:ext>
            </a:extLst>
          </p:cNvPr>
          <p:cNvSpPr txBox="1"/>
          <p:nvPr/>
        </p:nvSpPr>
        <p:spPr>
          <a:xfrm>
            <a:off x="3603475" y="-89021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EE46C-637D-4DD6-9818-37293313DF60}"/>
              </a:ext>
            </a:extLst>
          </p:cNvPr>
          <p:cNvSpPr txBox="1"/>
          <p:nvPr/>
        </p:nvSpPr>
        <p:spPr>
          <a:xfrm>
            <a:off x="7644525" y="8639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BE7E5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BE7E5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7946F-BB08-4BC9-921F-A2C0709C8B35}"/>
              </a:ext>
            </a:extLst>
          </p:cNvPr>
          <p:cNvSpPr txBox="1"/>
          <p:nvPr/>
        </p:nvSpPr>
        <p:spPr>
          <a:xfrm>
            <a:off x="7644525" y="-113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F047FD8-5AD0-4EE0-A93D-32603C0F854D}"/>
              </a:ext>
            </a:extLst>
          </p:cNvPr>
          <p:cNvGrpSpPr/>
          <p:nvPr/>
        </p:nvGrpSpPr>
        <p:grpSpPr>
          <a:xfrm>
            <a:off x="9028099" y="2693848"/>
            <a:ext cx="1915160" cy="407132"/>
            <a:chOff x="8119084" y="2815717"/>
            <a:chExt cx="2889157" cy="614187"/>
          </a:xfrm>
        </p:grpSpPr>
        <p:sp>
          <p:nvSpPr>
            <p:cNvPr id="11" name="웃는 얼굴 10">
              <a:extLst>
                <a:ext uri="{FF2B5EF4-FFF2-40B4-BE49-F238E27FC236}">
                  <a16:creationId xmlns:a16="http://schemas.microsoft.com/office/drawing/2014/main" id="{E2AD4A93-7D04-4B88-A89E-8FE625B7EE3C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12" name="웃는 얼굴 11">
              <a:extLst>
                <a:ext uri="{FF2B5EF4-FFF2-40B4-BE49-F238E27FC236}">
                  <a16:creationId xmlns:a16="http://schemas.microsoft.com/office/drawing/2014/main" id="{705E031B-29E1-41ED-A93A-EC51D32838DA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13" name="웃는 얼굴 12">
              <a:extLst>
                <a:ext uri="{FF2B5EF4-FFF2-40B4-BE49-F238E27FC236}">
                  <a16:creationId xmlns:a16="http://schemas.microsoft.com/office/drawing/2014/main" id="{1DEA77AC-5423-49E5-A6FB-B978FEDF474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21295ED-F347-4278-A7F8-F6C489957DDB}"/>
              </a:ext>
            </a:extLst>
          </p:cNvPr>
          <p:cNvGrpSpPr/>
          <p:nvPr/>
        </p:nvGrpSpPr>
        <p:grpSpPr>
          <a:xfrm>
            <a:off x="9021683" y="5291807"/>
            <a:ext cx="1915160" cy="407132"/>
            <a:chOff x="8119084" y="2815717"/>
            <a:chExt cx="2889157" cy="614187"/>
          </a:xfrm>
        </p:grpSpPr>
        <p:sp>
          <p:nvSpPr>
            <p:cNvPr id="15" name="웃는 얼굴 14">
              <a:extLst>
                <a:ext uri="{FF2B5EF4-FFF2-40B4-BE49-F238E27FC236}">
                  <a16:creationId xmlns:a16="http://schemas.microsoft.com/office/drawing/2014/main" id="{E5736BCE-E278-4365-8374-9F90143094B4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6" name="웃는 얼굴 15">
              <a:extLst>
                <a:ext uri="{FF2B5EF4-FFF2-40B4-BE49-F238E27FC236}">
                  <a16:creationId xmlns:a16="http://schemas.microsoft.com/office/drawing/2014/main" id="{26D712E2-B159-49EB-834F-F01D8E2654E8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8" name="웃는 얼굴 17">
              <a:extLst>
                <a:ext uri="{FF2B5EF4-FFF2-40B4-BE49-F238E27FC236}">
                  <a16:creationId xmlns:a16="http://schemas.microsoft.com/office/drawing/2014/main" id="{D2BCED73-FBA2-4E4D-80CA-3AE0BC21DC1F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E173A8F-38FC-4BFC-9AD1-CBD8F9875BEE}"/>
              </a:ext>
            </a:extLst>
          </p:cNvPr>
          <p:cNvGrpSpPr/>
          <p:nvPr/>
        </p:nvGrpSpPr>
        <p:grpSpPr>
          <a:xfrm>
            <a:off x="9021683" y="3813592"/>
            <a:ext cx="1915160" cy="407132"/>
            <a:chOff x="8119084" y="2815717"/>
            <a:chExt cx="2889157" cy="614187"/>
          </a:xfrm>
        </p:grpSpPr>
        <p:sp>
          <p:nvSpPr>
            <p:cNvPr id="21" name="웃는 얼굴 20">
              <a:extLst>
                <a:ext uri="{FF2B5EF4-FFF2-40B4-BE49-F238E27FC236}">
                  <a16:creationId xmlns:a16="http://schemas.microsoft.com/office/drawing/2014/main" id="{FF268835-2800-4459-B4E1-8EE0178C165B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22" name="웃는 얼굴 21">
              <a:extLst>
                <a:ext uri="{FF2B5EF4-FFF2-40B4-BE49-F238E27FC236}">
                  <a16:creationId xmlns:a16="http://schemas.microsoft.com/office/drawing/2014/main" id="{278C14E7-18AB-43B6-A93F-14E77286CA67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23" name="웃는 얼굴 22">
              <a:extLst>
                <a:ext uri="{FF2B5EF4-FFF2-40B4-BE49-F238E27FC236}">
                  <a16:creationId xmlns:a16="http://schemas.microsoft.com/office/drawing/2014/main" id="{0ADA22F1-993D-46BD-A7D0-308E1F27791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41CD18C-992E-400A-BE69-CE4D2CF65F86}"/>
              </a:ext>
            </a:extLst>
          </p:cNvPr>
          <p:cNvSpPr txBox="1"/>
          <p:nvPr/>
        </p:nvSpPr>
        <p:spPr>
          <a:xfrm>
            <a:off x="626338" y="4603251"/>
            <a:ext cx="1156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다양한 방법으로 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3D </a:t>
            </a:r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페이퍼 일러스트를 제작할 수 있는가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746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E5CEB-FA77-4BD2-9063-068A8BFA4CED}"/>
              </a:ext>
            </a:extLst>
          </p:cNvPr>
          <p:cNvSpPr txBox="1"/>
          <p:nvPr/>
        </p:nvSpPr>
        <p:spPr>
          <a:xfrm>
            <a:off x="747455" y="830997"/>
            <a:ext cx="7153672" cy="67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창의적인 발상으로 작품을 만들 수 있을까</a:t>
            </a: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5FD5EB-A7C7-473E-8895-7038A1DC18CB}"/>
              </a:ext>
            </a:extLst>
          </p:cNvPr>
          <p:cNvSpPr txBox="1"/>
          <p:nvPr/>
        </p:nvSpPr>
        <p:spPr>
          <a:xfrm>
            <a:off x="810705" y="1925303"/>
            <a:ext cx="10866187" cy="410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 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현대의 화가들은 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다양한 재료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를 이용하여 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창의적 방식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을 통해 자신의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의도를 표현하고 있다. </a:t>
            </a:r>
            <a:endParaRPr lang="en-US" altLang="ko-KR" sz="2400">
              <a:solidFill>
                <a:schemeClr val="tx1">
                  <a:lumMod val="50000"/>
                  <a:lumOff val="50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600">
              <a:solidFill>
                <a:schemeClr val="tx1">
                  <a:lumMod val="50000"/>
                  <a:lumOff val="50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 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자신의 개성을 표현하기 위해 다양한 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기법과 재료들을 탐색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하는 것이다.     </a:t>
            </a:r>
            <a:endParaRPr lang="en-US" altLang="ko-KR" sz="2400">
              <a:solidFill>
                <a:schemeClr val="tx1">
                  <a:lumMod val="50000"/>
                  <a:lumOff val="50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창의적인 생각과 표현을 하기 위해서는 먼저 대상에 대한 깊이 있는 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관찰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 필요하다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1600">
              <a:solidFill>
                <a:schemeClr val="tx1">
                  <a:lumMod val="50000"/>
                  <a:lumOff val="50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 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새로운 관점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으로 대상을 바라보고 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자유로운 발상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을 통해 자신의 생각을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표현하는 것이 중요하다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 </a:t>
            </a:r>
            <a:endParaRPr lang="ko-KR" altLang="en-US" sz="2400">
              <a:solidFill>
                <a:schemeClr val="tx1">
                  <a:lumMod val="50000"/>
                  <a:lumOff val="50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36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24F39-847B-4C7C-8DCF-7E7919BACF9F}"/>
              </a:ext>
            </a:extLst>
          </p:cNvPr>
          <p:cNvSpPr txBox="1"/>
          <p:nvPr/>
        </p:nvSpPr>
        <p:spPr>
          <a:xfrm>
            <a:off x="747455" y="830997"/>
            <a:ext cx="7153672" cy="67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창의적인 발상으로 작품을 만들 수 있을까</a:t>
            </a: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917C787-7F7D-4C52-9575-8C08825EB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5507"/>
            <a:ext cx="6314646" cy="213677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6F3EBD9-A98A-4D7C-8B64-7DAAE7DC2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374" y="1846114"/>
            <a:ext cx="3210727" cy="458956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A1CEB28-2AA4-443A-9418-C81B8F508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6114"/>
            <a:ext cx="2646616" cy="240601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E74BB55-39C0-45E6-8636-B0E93420C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222" y="1846114"/>
            <a:ext cx="3589423" cy="2427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0AE7E0-779F-4ACA-88CB-FCB64FDC246A}"/>
              </a:ext>
            </a:extLst>
          </p:cNvPr>
          <p:cNvSpPr txBox="1"/>
          <p:nvPr/>
        </p:nvSpPr>
        <p:spPr>
          <a:xfrm>
            <a:off x="9636342" y="5121797"/>
            <a:ext cx="2435432" cy="1380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9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 </a:t>
            </a:r>
            <a:r>
              <a:rPr lang="ko-KR" altLang="en-US" sz="900" b="1"/>
              <a:t>구성연</a:t>
            </a:r>
            <a:r>
              <a:rPr lang="ko-KR" altLang="en-US" sz="900"/>
              <a:t>(한국/1970~ ) </a:t>
            </a:r>
            <a:r>
              <a:rPr lang="ko-KR" altLang="en-US" sz="900" b="1"/>
              <a:t>사탕 시리즈</a:t>
            </a:r>
            <a:r>
              <a:rPr lang="ko-KR" altLang="en-US" sz="900"/>
              <a:t>(사진/90 ×60cm/2013년 작) </a:t>
            </a:r>
            <a:endParaRPr lang="en-US" altLang="ko-KR" sz="900"/>
          </a:p>
          <a:p>
            <a:pPr algn="just">
              <a:lnSpc>
                <a:spcPct val="150000"/>
              </a:lnSpc>
            </a:pPr>
            <a:r>
              <a:rPr lang="ko-KR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사탕으로 꽃을 만들어 나뭇가지에 붙여 촬영한 사진이다. 인생은 사탕처럼 짧지만 지금 이 순간의 달콤한 행복이 중요하다는 메시지를 전한다. 민화의 모란도를 신선한 발상으로 재해석하였다.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306C93-161C-47D7-9153-EC5F1463F0BD}"/>
              </a:ext>
            </a:extLst>
          </p:cNvPr>
          <p:cNvSpPr txBox="1"/>
          <p:nvPr/>
        </p:nvSpPr>
        <p:spPr>
          <a:xfrm>
            <a:off x="9636341" y="1773690"/>
            <a:ext cx="2527917" cy="1311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 </a:t>
            </a:r>
            <a:r>
              <a:rPr lang="ko-KR" altLang="en-US" sz="900" b="1"/>
              <a:t>마그리트</a:t>
            </a:r>
            <a:r>
              <a:rPr lang="ko-KR" altLang="en-US" sz="900"/>
              <a:t>(Magritte, René/벨기에/1898～1967) </a:t>
            </a:r>
            <a:r>
              <a:rPr lang="ko-KR" altLang="en-US" sz="900" b="1"/>
              <a:t>붉은 모델</a:t>
            </a:r>
            <a:r>
              <a:rPr lang="ko-KR" altLang="en-US" sz="900"/>
              <a:t>(캔버스에 유채/46×56cm/1953년 작) </a:t>
            </a:r>
            <a:endParaRPr lang="en-US" altLang="ko-KR" sz="900"/>
          </a:p>
          <a:p>
            <a:pPr>
              <a:lnSpc>
                <a:spcPct val="150000"/>
              </a:lnSpc>
            </a:pPr>
            <a:r>
              <a:rPr lang="ko-KR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무의식 속 감정을 그리는 초현실주의 화가인 마그리트는 일상의 대상을 의외의 공간에 배치하거나 크기를 확대하는 데페이즈망 기법을 사용하여 상상의 세계를 표현하였다.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C87019-F90E-4BEE-AADD-BBFE688428C5}"/>
              </a:ext>
            </a:extLst>
          </p:cNvPr>
          <p:cNvSpPr txBox="1"/>
          <p:nvPr/>
        </p:nvSpPr>
        <p:spPr>
          <a:xfrm>
            <a:off x="9636341" y="3165071"/>
            <a:ext cx="2435433" cy="965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9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 </a:t>
            </a:r>
            <a:r>
              <a:rPr lang="ko-KR" altLang="en-US" sz="900" b="1"/>
              <a:t>김윤미</a:t>
            </a:r>
            <a:r>
              <a:rPr lang="ko-KR" altLang="en-US" sz="900"/>
              <a:t>(학생 작품) </a:t>
            </a:r>
            <a:r>
              <a:rPr lang="ko-KR" altLang="en-US" sz="900" b="1"/>
              <a:t>나의 꿈</a:t>
            </a:r>
            <a:r>
              <a:rPr lang="ko-KR" altLang="en-US" sz="900"/>
              <a:t>(종이에 수채/34×21cm/2016년 작) </a:t>
            </a:r>
            <a:endParaRPr lang="en-US" altLang="ko-KR" sz="900"/>
          </a:p>
          <a:p>
            <a:pPr algn="just">
              <a:lnSpc>
                <a:spcPct val="150000"/>
              </a:lnSpc>
            </a:pPr>
            <a:r>
              <a:rPr lang="ko-KR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교실 바닥을 유심히 관찰하여 스케치하고 작은 형상들에 색을 입혀 추상적인 느낌이 나도록 표현하였다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CC7F1-32AE-4570-A75B-DB7F49BFFC8D}"/>
              </a:ext>
            </a:extLst>
          </p:cNvPr>
          <p:cNvSpPr txBox="1"/>
          <p:nvPr/>
        </p:nvSpPr>
        <p:spPr>
          <a:xfrm>
            <a:off x="9636341" y="4180659"/>
            <a:ext cx="2435434" cy="895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9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 </a:t>
            </a:r>
            <a:r>
              <a:rPr lang="ko-KR" altLang="en-US" sz="900" b="1"/>
              <a:t>김병권</a:t>
            </a:r>
            <a:r>
              <a:rPr lang="ko-KR" altLang="en-US" sz="900"/>
              <a:t>(한국/1973~ ) </a:t>
            </a:r>
            <a:r>
              <a:rPr lang="ko-KR" altLang="en-US" sz="900" b="1"/>
              <a:t>Memory &amp; Travel</a:t>
            </a:r>
            <a:r>
              <a:rPr lang="ko-KR" altLang="en-US" sz="900"/>
              <a:t>(캔버스에 유채/112.1×324.4cm/2009년 작) </a:t>
            </a:r>
            <a:endParaRPr lang="en-US" altLang="ko-KR" sz="900"/>
          </a:p>
          <a:p>
            <a:pPr algn="just">
              <a:lnSpc>
                <a:spcPct val="150000"/>
              </a:lnSpc>
            </a:pPr>
            <a:r>
              <a:rPr lang="ko-KR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일상적인 풍경을 관찰하고독특한 시각으로 관조하여 일렁이는 것처럼 표현한 작품이다.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E0F2F9-282C-4D06-A97B-ACF6A280A502}"/>
              </a:ext>
            </a:extLst>
          </p:cNvPr>
          <p:cNvSpPr txBox="1"/>
          <p:nvPr/>
        </p:nvSpPr>
        <p:spPr>
          <a:xfrm>
            <a:off x="-7488" y="1846114"/>
            <a:ext cx="35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</a:t>
            </a: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58B7CB-64D0-45B4-BF7D-EE95820E3350}"/>
              </a:ext>
            </a:extLst>
          </p:cNvPr>
          <p:cNvSpPr txBox="1"/>
          <p:nvPr/>
        </p:nvSpPr>
        <p:spPr>
          <a:xfrm>
            <a:off x="2692859" y="1796487"/>
            <a:ext cx="356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</a:t>
            </a: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A2FB27-9AD3-4A57-B2EE-B4327FBFBD4B}"/>
              </a:ext>
            </a:extLst>
          </p:cNvPr>
          <p:cNvSpPr txBox="1"/>
          <p:nvPr/>
        </p:nvSpPr>
        <p:spPr>
          <a:xfrm>
            <a:off x="8628" y="6099895"/>
            <a:ext cx="319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</a:t>
            </a: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A37636-8F0C-485D-84E7-4561A73BF580}"/>
              </a:ext>
            </a:extLst>
          </p:cNvPr>
          <p:cNvSpPr txBox="1"/>
          <p:nvPr/>
        </p:nvSpPr>
        <p:spPr>
          <a:xfrm>
            <a:off x="6384374" y="6092949"/>
            <a:ext cx="394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</a:t>
            </a:r>
            <a:endParaRPr lang="ko-KR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75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E32593-0EB3-4F7A-AC20-20630158B231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9D6B0-D9D4-4972-A89F-FF71514B12A0}"/>
              </a:ext>
            </a:extLst>
          </p:cNvPr>
          <p:cNvSpPr txBox="1"/>
          <p:nvPr/>
        </p:nvSpPr>
        <p:spPr>
          <a:xfrm>
            <a:off x="884971" y="0"/>
            <a:ext cx="3135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관찰과 발상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905E5-8F65-482C-A8E8-91E7FB2ECA33}"/>
              </a:ext>
            </a:extLst>
          </p:cNvPr>
          <p:cNvSpPr txBox="1"/>
          <p:nvPr/>
        </p:nvSpPr>
        <p:spPr>
          <a:xfrm>
            <a:off x="519267" y="811766"/>
            <a:ext cx="11587524" cy="956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/>
              <a:t>우리의 주변 환경 속에 있는 자연물과 사물은 모두 미술 작품의 소재가 될 수 있다. 창의적인 작품을 만들기 위해서는 틀에 얽매이지 않는 발상으로 자신만의 개성을 발휘하는 것이 중요하다.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81275E3-4F38-4996-A3ED-F433B45BF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34" y="2137600"/>
            <a:ext cx="2797965" cy="371422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D8C2BBB-C7EC-46EA-98A8-133453053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304" y="2137601"/>
            <a:ext cx="3734827" cy="371422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7BD7ED5-D40F-48D2-976F-E2A558E30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919" y="2137601"/>
            <a:ext cx="4119901" cy="3714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136328-B070-498B-8ED1-72CB98DD0238}"/>
              </a:ext>
            </a:extLst>
          </p:cNvPr>
          <p:cNvSpPr txBox="1"/>
          <p:nvPr/>
        </p:nvSpPr>
        <p:spPr>
          <a:xfrm>
            <a:off x="412086" y="5943805"/>
            <a:ext cx="3047260" cy="83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이갑열</a:t>
            </a:r>
            <a:r>
              <a:rPr lang="ko-KR" altLang="en-US" sz="1000"/>
              <a:t>(한국/1948~ ) </a:t>
            </a:r>
            <a:r>
              <a:rPr lang="ko-KR" altLang="en-US" sz="1000" b="1"/>
              <a:t>호모사피엔스의 찬란한 진화</a:t>
            </a:r>
            <a:r>
              <a:rPr lang="ko-KR" altLang="en-US" sz="1000"/>
              <a:t>(LED 조명, 광섬유, 플라스틱 스푼/2012년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관람객이 내는 소리에 따라 광섬유의 불빛이 다양하게 변하는 설치 작품이다.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CE82A-F69D-422A-AA5D-3D5836C6BA8D}"/>
              </a:ext>
            </a:extLst>
          </p:cNvPr>
          <p:cNvSpPr txBox="1"/>
          <p:nvPr/>
        </p:nvSpPr>
        <p:spPr>
          <a:xfrm>
            <a:off x="3588798" y="5941451"/>
            <a:ext cx="3801333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무 보얀</a:t>
            </a:r>
            <a:r>
              <a:rPr lang="ko-KR" altLang="en-US" sz="1000"/>
              <a:t>(Mu Boyan/중국/1976~ ) </a:t>
            </a:r>
            <a:r>
              <a:rPr lang="ko-KR" altLang="en-US" sz="1000" b="1"/>
              <a:t>CHEER!</a:t>
            </a:r>
            <a:r>
              <a:rPr lang="ko-KR" altLang="en-US" sz="1000"/>
              <a:t>(스테인레스 레진 위에 채색/42cmx45cmx55cm/2013년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과장된 인체 표현으로 현대 사회의 과식과 과소비를 풍자하고 있다.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1F289D-B008-40DB-BD64-8981D045037B}"/>
              </a:ext>
            </a:extLst>
          </p:cNvPr>
          <p:cNvSpPr txBox="1"/>
          <p:nvPr/>
        </p:nvSpPr>
        <p:spPr>
          <a:xfrm>
            <a:off x="7659651" y="5962509"/>
            <a:ext cx="4119901" cy="67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백남준</a:t>
            </a:r>
            <a:r>
              <a:rPr lang="ko-KR" altLang="en-US" sz="1000"/>
              <a:t>(한국→미국/1932~2006) </a:t>
            </a:r>
            <a:r>
              <a:rPr lang="ko-KR" altLang="en-US" sz="1000" b="1"/>
              <a:t>살롯 무어맨</a:t>
            </a:r>
            <a:r>
              <a:rPr lang="ko-KR" altLang="en-US" sz="1000"/>
              <a:t>(텔레비전/1990년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텔레비전을 이용한 비디오 미술로 현대 미술의 영역을 확대하여 관객과의 소통을 이룬 작품이다.</a:t>
            </a:r>
          </a:p>
        </p:txBody>
      </p:sp>
    </p:spTree>
    <p:extLst>
      <p:ext uri="{BB962C8B-B14F-4D97-AF65-F5344CB8AC3E}">
        <p14:creationId xmlns:p14="http://schemas.microsoft.com/office/powerpoint/2010/main" val="3124551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08DDA39A-9E97-4B64-8D11-0B7DC145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0197"/>
            <a:ext cx="4563215" cy="496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A06699-27EF-4E5B-A248-5B281A7B113C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928D1-E12E-4824-8F90-30CA95F9DEE7}"/>
              </a:ext>
            </a:extLst>
          </p:cNvPr>
          <p:cNvSpPr txBox="1"/>
          <p:nvPr/>
        </p:nvSpPr>
        <p:spPr>
          <a:xfrm>
            <a:off x="884971" y="0"/>
            <a:ext cx="3135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관찰과 발상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CF2C0-BA96-44D9-873D-BF2C9BC2E5EC}"/>
              </a:ext>
            </a:extLst>
          </p:cNvPr>
          <p:cNvSpPr txBox="1"/>
          <p:nvPr/>
        </p:nvSpPr>
        <p:spPr>
          <a:xfrm>
            <a:off x="661306" y="801881"/>
            <a:ext cx="11012830" cy="59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우리의 주변 환경 속에 있는 자연물과 사물은 모두 미술 작품의 소재가 될 수 있다. 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8B1A8C1-A813-462E-B759-EAFEBFD20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946" y="1890197"/>
            <a:ext cx="2689032" cy="2619659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DCA3E34-068C-4DCF-85E3-370698F74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462" y="2046515"/>
            <a:ext cx="3855785" cy="32755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F52AFA-2405-47DE-8C96-41F70570E970}"/>
              </a:ext>
            </a:extLst>
          </p:cNvPr>
          <p:cNvSpPr txBox="1"/>
          <p:nvPr/>
        </p:nvSpPr>
        <p:spPr>
          <a:xfrm>
            <a:off x="5655076" y="5475950"/>
            <a:ext cx="6418555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에셔</a:t>
            </a:r>
            <a:r>
              <a:rPr lang="ko-KR" altLang="en-US" sz="1000"/>
              <a:t>(Escher, Maurits Cornelis/네덜란드/1898~1972) </a:t>
            </a:r>
            <a:r>
              <a:rPr lang="ko-KR" altLang="en-US" sz="1000" b="1"/>
              <a:t>원형 거울이 있는 정물</a:t>
            </a:r>
            <a:r>
              <a:rPr lang="ko-KR" altLang="en-US" sz="1000"/>
              <a:t>(석판화/48×60cm/1934년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반사경 속에 비추어진 화가의 모습과 사물들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8072DE-0051-45BD-AF2F-635F82060333}"/>
              </a:ext>
            </a:extLst>
          </p:cNvPr>
          <p:cNvSpPr txBox="1"/>
          <p:nvPr/>
        </p:nvSpPr>
        <p:spPr>
          <a:xfrm>
            <a:off x="5655076" y="6033925"/>
            <a:ext cx="6418555" cy="67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 </a:t>
            </a:r>
            <a:r>
              <a:rPr lang="ko-KR" altLang="en-US" sz="1000" b="1"/>
              <a:t>마르틴</a:t>
            </a:r>
            <a:r>
              <a:rPr lang="ko-KR" altLang="en-US" sz="1000"/>
              <a:t>(Martin, Alicia/에스파냐/1964~ ) </a:t>
            </a:r>
            <a:r>
              <a:rPr lang="ko-KR" altLang="en-US" sz="1000" b="1"/>
              <a:t>혁신</a:t>
            </a:r>
            <a:r>
              <a:rPr lang="ko-KR" altLang="en-US" sz="1000"/>
              <a:t>(책</a:t>
            </a:r>
            <a:r>
              <a:rPr lang="en-US" altLang="ko-KR" sz="1000"/>
              <a:t>, </a:t>
            </a:r>
            <a:r>
              <a:rPr lang="ko-KR" altLang="en-US" sz="1000"/>
              <a:t>스테인레스강</a:t>
            </a:r>
            <a:r>
              <a:rPr lang="en-US" altLang="ko-KR" sz="1000"/>
              <a:t>, </a:t>
            </a:r>
            <a:r>
              <a:rPr lang="ko-KR" altLang="en-US" sz="1000"/>
              <a:t>철 그물망/2012년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정보의 홍수 속에 살아가는 현대인의 모습을 책들이 폭포처럼 쏟아지는 것으로 표현한 설치 작품이다. </a:t>
            </a:r>
            <a:endParaRPr lang="en-US" altLang="ko-KR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상상과 과장을 통한 의식의 확장을 느낄 수 있다. </a:t>
            </a:r>
          </a:p>
        </p:txBody>
      </p:sp>
    </p:spTree>
    <p:extLst>
      <p:ext uri="{BB962C8B-B14F-4D97-AF65-F5344CB8AC3E}">
        <p14:creationId xmlns:p14="http://schemas.microsoft.com/office/powerpoint/2010/main" val="323396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3D1A2C-D324-4F68-9A0C-FFF251BC203B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84CEC-5C05-45C4-A7C7-D3C993225922}"/>
              </a:ext>
            </a:extLst>
          </p:cNvPr>
          <p:cNvSpPr txBox="1"/>
          <p:nvPr/>
        </p:nvSpPr>
        <p:spPr>
          <a:xfrm>
            <a:off x="884971" y="0"/>
            <a:ext cx="4968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드로잉 방법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F329D5C-1366-4267-B53C-8DFCCE703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926" y="2563787"/>
            <a:ext cx="7524137" cy="3323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A77016C-C7EB-4FC2-9BCB-72E5C5E2DA59}"/>
              </a:ext>
            </a:extLst>
          </p:cNvPr>
          <p:cNvSpPr txBox="1"/>
          <p:nvPr/>
        </p:nvSpPr>
        <p:spPr>
          <a:xfrm>
            <a:off x="713901" y="988480"/>
            <a:ext cx="11137788" cy="1417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/>
              <a:t>드로잉은 본래 ‘선을 그리다’라는 뜻으로 소묘와 스케치를 포괄하는 의미이다. </a:t>
            </a:r>
            <a:endParaRPr lang="en-US" altLang="ko-KR" sz="2000"/>
          </a:p>
          <a:p>
            <a:pPr algn="just">
              <a:lnSpc>
                <a:spcPct val="150000"/>
              </a:lnSpc>
            </a:pPr>
            <a:r>
              <a:rPr lang="ko-KR" altLang="en-US" sz="2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/>
              <a:t>드로잉은 </a:t>
            </a:r>
            <a:r>
              <a:rPr lang="ko-KR" altLang="en-US" sz="2000" b="1"/>
              <a:t>연필</a:t>
            </a:r>
            <a:r>
              <a:rPr lang="ko-KR" altLang="en-US" sz="2000"/>
              <a:t>이나 </a:t>
            </a:r>
            <a:r>
              <a:rPr lang="ko-KR" altLang="en-US" sz="2000" b="1"/>
              <a:t>목탄</a:t>
            </a:r>
            <a:r>
              <a:rPr lang="ko-KR" altLang="en-US" sz="2000"/>
              <a:t>뿐 아니라 </a:t>
            </a:r>
            <a:r>
              <a:rPr lang="ko-KR" altLang="en-US" sz="2000" b="1"/>
              <a:t>물감</a:t>
            </a:r>
            <a:r>
              <a:rPr lang="ko-KR" altLang="en-US" sz="2000"/>
              <a:t>과 </a:t>
            </a:r>
            <a:r>
              <a:rPr lang="ko-KR" altLang="en-US" sz="2000" b="1"/>
              <a:t>색종이</a:t>
            </a:r>
            <a:r>
              <a:rPr lang="ko-KR" altLang="en-US" sz="2000"/>
              <a:t> 같은 여러 가지 재료로도 표현할 수 있다. </a:t>
            </a:r>
            <a:endParaRPr lang="en-US" altLang="ko-KR" sz="2000"/>
          </a:p>
          <a:p>
            <a:pPr algn="just">
              <a:lnSpc>
                <a:spcPct val="150000"/>
              </a:lnSpc>
            </a:pPr>
            <a:r>
              <a:rPr lang="ko-KR" altLang="en-US" sz="2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en-US" altLang="ko-KR" sz="2000"/>
              <a:t> </a:t>
            </a:r>
            <a:r>
              <a:rPr lang="ko-KR" altLang="en-US" sz="2000"/>
              <a:t>같은 색이라도 </a:t>
            </a:r>
            <a:r>
              <a:rPr lang="ko-KR" altLang="en-US" sz="2000" b="1"/>
              <a:t>재료와 방법</a:t>
            </a:r>
            <a:r>
              <a:rPr lang="ko-KR" altLang="en-US" sz="2000"/>
              <a:t>에 따라 </a:t>
            </a:r>
            <a:r>
              <a:rPr lang="ko-KR" altLang="en-US" sz="2000" b="1"/>
              <a:t>다른 느낌</a:t>
            </a:r>
            <a:r>
              <a:rPr lang="ko-KR" altLang="en-US" sz="2000"/>
              <a:t>으로 표현된다. </a:t>
            </a:r>
            <a:endParaRPr lang="en-US" altLang="ko-KR" sz="2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7C71DE-83A8-4853-80FF-D843FBCFBB9A}"/>
              </a:ext>
            </a:extLst>
          </p:cNvPr>
          <p:cNvSpPr txBox="1"/>
          <p:nvPr/>
        </p:nvSpPr>
        <p:spPr>
          <a:xfrm>
            <a:off x="1675083" y="6051773"/>
            <a:ext cx="8444645" cy="677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폴록</a:t>
            </a:r>
            <a:r>
              <a:rPr lang="ko-KR" altLang="en-US" sz="1000"/>
              <a:t>(Pollock, Jackson/미국/1912～1956) </a:t>
            </a:r>
            <a:r>
              <a:rPr lang="ko-KR" altLang="en-US" sz="1000" b="1"/>
              <a:t>No.1</a:t>
            </a:r>
            <a:r>
              <a:rPr lang="ko-KR" altLang="en-US" sz="1000"/>
              <a:t>(캔버스에 유채, 에나멜/172.7×264.2cm/1948년 작) </a:t>
            </a:r>
            <a:endParaRPr lang="en-US" altLang="ko-KR" sz="1000"/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미국 추상 표현주의의 대표적인 화가로, 행동에 의한 액션 페인팅 기법을 만들어 냈다. 이 작품은 초현실주의 화가들이 주로 사용했던 오토마티즘(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A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utomatisme 자동기술법)에 의한 자유로운 표현을 보여 주고 있다. </a:t>
            </a:r>
          </a:p>
        </p:txBody>
      </p:sp>
    </p:spTree>
    <p:extLst>
      <p:ext uri="{BB962C8B-B14F-4D97-AF65-F5344CB8AC3E}">
        <p14:creationId xmlns:p14="http://schemas.microsoft.com/office/powerpoint/2010/main" val="4018140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BA59C5-884B-4DAA-8229-1F333B88A8C6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자유로운 선으로 드로잉하기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6A724-33A0-48AE-B170-F660C35AA176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39496-B908-421E-88C5-B5FD626FC0FB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B08BBC20-BEB2-4A00-B697-824DCBAD089E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7708D1-253F-4575-A081-487837D49311}"/>
              </a:ext>
            </a:extLst>
          </p:cNvPr>
          <p:cNvSpPr txBox="1"/>
          <p:nvPr/>
        </p:nvSpPr>
        <p:spPr>
          <a:xfrm>
            <a:off x="475622" y="1031709"/>
            <a:ext cx="8154727" cy="1432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자유롭게 그은 선과 색이 자연스럽게 표현되도록 그려 보자. </a:t>
            </a: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en-US" altLang="ko-KR" sz="2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도화지에 여러 가지 재료로 표현한 드로잉을 통해 색과 선의 아름다움을 느</a:t>
            </a: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낄 수 있다. 자신의 생각을 리듬감 있는 화면으로 자유롭게 구성해 보자.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E8D90F8-DDB6-4A8F-BA7F-BEC98C295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22" y="3405630"/>
            <a:ext cx="1543885" cy="2329506"/>
          </a:xfrm>
          <a:prstGeom prst="rect">
            <a:avLst/>
          </a:prstGeom>
          <a:ln>
            <a:solidFill>
              <a:srgbClr val="979797"/>
            </a:solidFill>
          </a:ln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EDD522C3-031A-498E-B530-0EC85FC700F7}"/>
              </a:ext>
            </a:extLst>
          </p:cNvPr>
          <p:cNvSpPr/>
          <p:nvPr/>
        </p:nvSpPr>
        <p:spPr>
          <a:xfrm>
            <a:off x="490125" y="2742334"/>
            <a:ext cx="4917057" cy="4625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b="1">
                <a:solidFill>
                  <a:schemeClr val="tx1"/>
                </a:solidFill>
              </a:rPr>
              <a:t>준비물</a:t>
            </a:r>
            <a:r>
              <a:rPr lang="en-US" altLang="ko-KR" b="1">
                <a:solidFill>
                  <a:schemeClr val="tx1"/>
                </a:solidFill>
              </a:rPr>
              <a:t>: </a:t>
            </a:r>
            <a:r>
              <a:rPr lang="ko-KR" altLang="en-US">
                <a:solidFill>
                  <a:schemeClr val="tx1"/>
                </a:solidFill>
              </a:rPr>
              <a:t>모눈종이</a:t>
            </a:r>
            <a:r>
              <a:rPr lang="en-US" altLang="ko-KR">
                <a:solidFill>
                  <a:schemeClr val="tx1"/>
                </a:solidFill>
              </a:rPr>
              <a:t>, </a:t>
            </a:r>
            <a:r>
              <a:rPr lang="ko-KR" altLang="en-US">
                <a:solidFill>
                  <a:schemeClr val="tx1"/>
                </a:solidFill>
              </a:rPr>
              <a:t>색종이</a:t>
            </a:r>
            <a:r>
              <a:rPr lang="en-US" altLang="ko-KR">
                <a:solidFill>
                  <a:schemeClr val="tx1"/>
                </a:solidFill>
              </a:rPr>
              <a:t>, </a:t>
            </a:r>
            <a:r>
              <a:rPr lang="ko-KR" altLang="en-US">
                <a:solidFill>
                  <a:schemeClr val="tx1"/>
                </a:solidFill>
              </a:rPr>
              <a:t>자 칼</a:t>
            </a:r>
            <a:r>
              <a:rPr lang="en-US" altLang="ko-KR">
                <a:solidFill>
                  <a:schemeClr val="tx1"/>
                </a:solidFill>
              </a:rPr>
              <a:t>, </a:t>
            </a:r>
            <a:r>
              <a:rPr lang="ko-KR" altLang="en-US">
                <a:solidFill>
                  <a:schemeClr val="tx1"/>
                </a:solidFill>
              </a:rPr>
              <a:t>지우개</a:t>
            </a:r>
            <a:r>
              <a:rPr lang="en-US" altLang="ko-KR">
                <a:solidFill>
                  <a:schemeClr val="tx1"/>
                </a:solidFill>
              </a:rPr>
              <a:t>,</a:t>
            </a:r>
            <a:r>
              <a:rPr lang="ko-KR" altLang="en-US">
                <a:solidFill>
                  <a:schemeClr val="tx1"/>
                </a:solidFill>
              </a:rPr>
              <a:t> 풀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405C7E4-4C5D-4AAC-934F-736215D86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5443" y="3401243"/>
            <a:ext cx="3235803" cy="2338281"/>
          </a:xfrm>
          <a:prstGeom prst="rect">
            <a:avLst/>
          </a:prstGeom>
          <a:ln>
            <a:solidFill>
              <a:srgbClr val="979797"/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5C9385C-C08F-4EA5-A224-7623ED4D0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803" y="124175"/>
            <a:ext cx="2578221" cy="19172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BEA041C-9629-43CA-968F-B42C042F4BD0}"/>
              </a:ext>
            </a:extLst>
          </p:cNvPr>
          <p:cNvSpPr txBox="1"/>
          <p:nvPr/>
        </p:nvSpPr>
        <p:spPr>
          <a:xfrm>
            <a:off x="9105204" y="2085972"/>
            <a:ext cx="2901417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/>
              <a:t>호크니</a:t>
            </a:r>
            <a:r>
              <a:rPr lang="en-US" altLang="ko-KR" sz="900"/>
              <a:t>(Hokny,</a:t>
            </a:r>
            <a:r>
              <a:rPr lang="ko-KR" altLang="en-US" sz="900"/>
              <a:t> </a:t>
            </a:r>
            <a:r>
              <a:rPr lang="en-US" altLang="ko-KR" sz="900"/>
              <a:t>David/</a:t>
            </a:r>
            <a:r>
              <a:rPr lang="ko-KR" altLang="en-US" sz="900"/>
              <a:t>미국</a:t>
            </a:r>
            <a:r>
              <a:rPr lang="en-US" altLang="ko-KR" sz="900"/>
              <a:t>/1937~ ) </a:t>
            </a:r>
            <a:r>
              <a:rPr lang="ko-KR" altLang="en-US" sz="900" b="1"/>
              <a:t>무제 </a:t>
            </a:r>
            <a:r>
              <a:rPr lang="en-US" altLang="ko-KR" sz="900" b="1"/>
              <a:t>67</a:t>
            </a:r>
            <a:r>
              <a:rPr lang="en-US" altLang="ko-KR" sz="900"/>
              <a:t>(</a:t>
            </a:r>
            <a:r>
              <a:rPr lang="ko-KR" altLang="en-US" sz="900"/>
              <a:t>디지털 드로잉</a:t>
            </a:r>
            <a:r>
              <a:rPr lang="en-US" altLang="ko-KR" sz="900"/>
              <a:t>/2009</a:t>
            </a:r>
            <a:r>
              <a:rPr lang="ko-KR" altLang="en-US" sz="900"/>
              <a:t>년 작</a:t>
            </a:r>
            <a:r>
              <a:rPr lang="en-US" altLang="ko-KR" sz="90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9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호크니는 이러한 휴대 전화의 어플을 활용한 작품들을 지인들에게 자주 보내곤 한다고 한다</a:t>
            </a:r>
            <a:r>
              <a:rPr lang="en-US" altLang="ko-KR" sz="9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9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B2BAA266-9655-40A5-AB79-5FC05E917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182" y="3401243"/>
            <a:ext cx="3227930" cy="2346154"/>
          </a:xfrm>
          <a:prstGeom prst="rect">
            <a:avLst/>
          </a:prstGeom>
          <a:ln>
            <a:solidFill>
              <a:srgbClr val="979797"/>
            </a:solidFill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294F3BC-8775-4906-B86F-DCBC6EB72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1048" y="3390885"/>
            <a:ext cx="3133976" cy="2346154"/>
          </a:xfrm>
          <a:prstGeom prst="rect">
            <a:avLst/>
          </a:prstGeom>
          <a:ln>
            <a:solidFill>
              <a:srgbClr val="979797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4EDB20C-6B5A-47D4-97D3-283A9287AC3D}"/>
              </a:ext>
            </a:extLst>
          </p:cNvPr>
          <p:cNvSpPr txBox="1"/>
          <p:nvPr/>
        </p:nvSpPr>
        <p:spPr>
          <a:xfrm>
            <a:off x="422354" y="5796548"/>
            <a:ext cx="11239562" cy="901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 </a:t>
            </a:r>
            <a:r>
              <a:rPr lang="ko-KR" altLang="en-US" sz="900" b="1"/>
              <a:t>리듬</a:t>
            </a:r>
            <a:r>
              <a:rPr lang="ko-KR" altLang="en-US" sz="900"/>
              <a:t>(종이에 수채/34×21cm/2016년 작) </a:t>
            </a:r>
            <a:r>
              <a:rPr lang="ko-KR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엉켜 있는 선을 그리고 색칠하여 자신의 내면을 표현한 작품이다. 선이 중첩되지 않고, 먼저 그은 선 뒤로 다음 선이 들어가도록 그린 그림이다.</a:t>
            </a:r>
          </a:p>
          <a:p>
            <a:pPr>
              <a:lnSpc>
                <a:spcPct val="150000"/>
              </a:lnSpc>
            </a:pPr>
            <a:r>
              <a:rPr lang="ko-KR" altLang="en-US" sz="9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 </a:t>
            </a:r>
            <a:r>
              <a:rPr lang="ko-KR" altLang="en-US" sz="900" b="1"/>
              <a:t>우연</a:t>
            </a:r>
            <a:r>
              <a:rPr lang="ko-KR" altLang="en-US" sz="900"/>
              <a:t>(종이에 수채/37×64cm/2016년 작) </a:t>
            </a:r>
            <a:r>
              <a:rPr lang="ko-KR" altLang="en-US" sz="900">
                <a:solidFill>
                  <a:srgbClr val="7F7F7F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색연필로 같은 선을 반복하여 율동감을 느끼게 한다.</a:t>
            </a:r>
          </a:p>
          <a:p>
            <a:pPr>
              <a:lnSpc>
                <a:spcPct val="150000"/>
              </a:lnSpc>
            </a:pPr>
            <a:r>
              <a:rPr lang="ko-KR" altLang="en-US" sz="9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 </a:t>
            </a:r>
            <a:r>
              <a:rPr lang="ko-KR" altLang="en-US" sz="900" b="1"/>
              <a:t>자유</a:t>
            </a:r>
            <a:r>
              <a:rPr lang="ko-KR" altLang="en-US" sz="900"/>
              <a:t>(종이에 수채/21×29.7cm/2016년 작) </a:t>
            </a:r>
            <a:r>
              <a:rPr lang="ko-KR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도화지에 곡선 스케치를 한 후, 색종이를 잘라 붙였다. 색종이의 명도와 채도 차이를 이용하여 감정을 표현하였다.</a:t>
            </a:r>
          </a:p>
          <a:p>
            <a:pPr>
              <a:lnSpc>
                <a:spcPct val="150000"/>
              </a:lnSpc>
            </a:pPr>
            <a:r>
              <a:rPr lang="ko-KR" altLang="en-US" sz="9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 </a:t>
            </a:r>
            <a:r>
              <a:rPr lang="ko-KR" altLang="en-US" sz="900" b="1"/>
              <a:t>사랑의 선율</a:t>
            </a:r>
            <a:r>
              <a:rPr lang="ko-KR" altLang="en-US" sz="900"/>
              <a:t>(종이에 수채/31×62cm/2016년 작) </a:t>
            </a:r>
            <a:r>
              <a:rPr lang="ko-KR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무의식적으로 그린 선들이 엉켜 있는 모습이 신선함을 준다.</a:t>
            </a:r>
          </a:p>
        </p:txBody>
      </p:sp>
    </p:spTree>
    <p:extLst>
      <p:ext uri="{BB962C8B-B14F-4D97-AF65-F5344CB8AC3E}">
        <p14:creationId xmlns:p14="http://schemas.microsoft.com/office/powerpoint/2010/main" val="157936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3313BE9-0941-4830-A7A4-BD5E4EE8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752" y="2166151"/>
            <a:ext cx="4652642" cy="4691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5E0185-48EC-4C51-A4F1-E41E5921BB00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B5A99E-4CBB-4410-AA90-3515945C19CE}"/>
              </a:ext>
            </a:extLst>
          </p:cNvPr>
          <p:cNvSpPr txBox="1"/>
          <p:nvPr/>
        </p:nvSpPr>
        <p:spPr>
          <a:xfrm>
            <a:off x="884971" y="0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콜라주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DDFC18-2CA9-4F1F-A0CA-D730DEEECBA1}"/>
              </a:ext>
            </a:extLst>
          </p:cNvPr>
          <p:cNvSpPr txBox="1"/>
          <p:nvPr/>
        </p:nvSpPr>
        <p:spPr>
          <a:xfrm>
            <a:off x="687312" y="733195"/>
            <a:ext cx="11419479" cy="1432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콜라주(</a:t>
            </a: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ollage)는 헝겊이나 종이, 나무 조각, 타일 등을 화면에 붙여 표현하는 기법이다. </a:t>
            </a: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서로 다른 이미지를 결합해 색다른 느낌을 주며</a:t>
            </a: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화면의 구도나 채색 효과 등을 강조하기 위해 사용한다. </a:t>
            </a:r>
          </a:p>
          <a:p>
            <a:pPr>
              <a:lnSpc>
                <a:spcPct val="150000"/>
              </a:lnSpc>
            </a:pPr>
            <a:r>
              <a:rPr lang="ko-KR" altLang="en-US" sz="2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도화지에 잡지나 낙엽을 손으로 뜯어 화면에 붙여 다양한 이미지를 만들 수도 있다. </a:t>
            </a: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228D61A-AE74-4DEE-9F70-A09691AA7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30" y="2246865"/>
            <a:ext cx="5179262" cy="38779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0D231D-FB99-4D66-9C41-6BCAB01A2EA7}"/>
              </a:ext>
            </a:extLst>
          </p:cNvPr>
          <p:cNvSpPr txBox="1"/>
          <p:nvPr/>
        </p:nvSpPr>
        <p:spPr>
          <a:xfrm>
            <a:off x="9863091" y="3483166"/>
            <a:ext cx="2121763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900" b="1"/>
              <a:t>클라크</a:t>
            </a:r>
            <a:r>
              <a:rPr lang="en-US" altLang="ko-KR" sz="900"/>
              <a:t>(Clark, Pter/</a:t>
            </a:r>
            <a:r>
              <a:rPr lang="ko-KR" altLang="en-US" sz="900"/>
              <a:t>영국</a:t>
            </a:r>
            <a:r>
              <a:rPr lang="en-US" altLang="ko-KR" sz="900"/>
              <a:t>/1944~ ) </a:t>
            </a:r>
          </a:p>
          <a:p>
            <a:r>
              <a:rPr lang="ko-KR" altLang="en-US" sz="900" b="1"/>
              <a:t>써니</a:t>
            </a:r>
            <a:r>
              <a:rPr lang="en-US" altLang="ko-KR" sz="900"/>
              <a:t>(</a:t>
            </a:r>
            <a:r>
              <a:rPr lang="ko-KR" altLang="en-US" sz="900"/>
              <a:t>종이</a:t>
            </a:r>
            <a:r>
              <a:rPr lang="en-US" altLang="ko-KR" sz="900"/>
              <a:t>/</a:t>
            </a:r>
            <a:r>
              <a:rPr lang="ko-KR" altLang="en-US" sz="900" b="0" i="0">
                <a:solidFill>
                  <a:srgbClr val="707070"/>
                </a:solidFill>
                <a:effectLst/>
                <a:latin typeface="ll-unica77"/>
              </a:rPr>
              <a:t> </a:t>
            </a:r>
            <a:r>
              <a:rPr lang="en-US" altLang="ko-KR" sz="900" b="0" i="0">
                <a:solidFill>
                  <a:srgbClr val="707070"/>
                </a:solidFill>
                <a:effectLst/>
                <a:latin typeface="ll-unica77"/>
              </a:rPr>
              <a:t>121.9 × 121.9</a:t>
            </a:r>
            <a:r>
              <a:rPr lang="en-US" altLang="ko-KR" sz="900" b="0" i="0">
                <a:solidFill>
                  <a:srgbClr val="70707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en-US" altLang="ko-KR" sz="900" b="0" i="0">
                <a:solidFill>
                  <a:srgbClr val="707070"/>
                </a:solidFill>
                <a:effectLst/>
                <a:latin typeface="ll-unica77"/>
              </a:rPr>
              <a:t> /2018)</a:t>
            </a:r>
          </a:p>
          <a:p>
            <a:pPr>
              <a:lnSpc>
                <a:spcPct val="150000"/>
              </a:lnSpc>
            </a:pPr>
            <a:r>
              <a:rPr lang="ko-KR" altLang="en-US" sz="900">
                <a:solidFill>
                  <a:srgbClr val="70707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독특한 질감의 종이나 버려진 전단지 잡지 등을 모아 표현한다</a:t>
            </a:r>
            <a:r>
              <a:rPr lang="en-US" altLang="ko-KR" sz="900">
                <a:solidFill>
                  <a:srgbClr val="70707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900">
                <a:solidFill>
                  <a:srgbClr val="70707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ko-KR" altLang="en-US" sz="90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A1674D-F082-412C-958A-C1472E1606C5}"/>
              </a:ext>
            </a:extLst>
          </p:cNvPr>
          <p:cNvSpPr txBox="1"/>
          <p:nvPr/>
        </p:nvSpPr>
        <p:spPr>
          <a:xfrm>
            <a:off x="595457" y="6160515"/>
            <a:ext cx="5179262" cy="480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9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900" b="1"/>
              <a:t>크시크</a:t>
            </a:r>
            <a:r>
              <a:rPr lang="ko-KR" altLang="en-US" sz="900"/>
              <a:t>(Cusick, Matthew/미국/1970~ ) </a:t>
            </a:r>
            <a:r>
              <a:rPr lang="ko-KR" altLang="en-US" sz="900" b="1"/>
              <a:t>Red and Blue</a:t>
            </a:r>
            <a:r>
              <a:rPr lang="ko-KR" altLang="en-US" sz="900"/>
              <a:t>(캔버스에 종이/50.8×58.4cm/2010년 작) </a:t>
            </a:r>
            <a:endParaRPr lang="en-US" altLang="ko-KR" sz="900"/>
          </a:p>
          <a:p>
            <a:pPr>
              <a:lnSpc>
                <a:spcPct val="150000"/>
              </a:lnSpc>
            </a:pPr>
            <a:r>
              <a:rPr lang="ko-KR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지도 위에 다른 지도를 오려 붙여 인물화를 제작하였다.</a:t>
            </a:r>
          </a:p>
        </p:txBody>
      </p:sp>
    </p:spTree>
    <p:extLst>
      <p:ext uri="{BB962C8B-B14F-4D97-AF65-F5344CB8AC3E}">
        <p14:creationId xmlns:p14="http://schemas.microsoft.com/office/powerpoint/2010/main" val="3344679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7081</TotalTime>
  <Words>2030</Words>
  <Application>Microsoft Office PowerPoint</Application>
  <PresentationFormat>와이드스크린</PresentationFormat>
  <Paragraphs>206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4" baseType="lpstr">
      <vt:lpstr>Adobe 고딕 Std B</vt:lpstr>
      <vt:lpstr>맑은 고딕</vt:lpstr>
      <vt:lpstr>나눔스퀘어라운드 Regular</vt:lpstr>
      <vt:lpstr>나눔스퀘어라운드 ExtraBold</vt:lpstr>
      <vt:lpstr>Arial</vt:lpstr>
      <vt:lpstr>-apple-system</vt:lpstr>
      <vt:lpstr>ll-unica77</vt:lpstr>
      <vt:lpstr>함초롬바탕</vt:lpstr>
      <vt:lpstr>Arial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103</cp:revision>
  <dcterms:created xsi:type="dcterms:W3CDTF">2021-12-08T01:35:36Z</dcterms:created>
  <dcterms:modified xsi:type="dcterms:W3CDTF">2022-03-18T02:16:12Z</dcterms:modified>
</cp:coreProperties>
</file>