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91" r:id="rId4"/>
    <p:sldId id="258" r:id="rId5"/>
    <p:sldId id="293" r:id="rId6"/>
    <p:sldId id="304" r:id="rId7"/>
    <p:sldId id="302" r:id="rId8"/>
    <p:sldId id="307" r:id="rId9"/>
    <p:sldId id="294" r:id="rId10"/>
    <p:sldId id="295" r:id="rId11"/>
    <p:sldId id="308" r:id="rId12"/>
    <p:sldId id="292" r:id="rId13"/>
    <p:sldId id="306" r:id="rId14"/>
  </p:sldIdLst>
  <p:sldSz cx="12192000" cy="6858000"/>
  <p:notesSz cx="6858000" cy="9144000"/>
  <p:embeddedFontLst>
    <p:embeddedFont>
      <p:font typeface="나눔고딕 ExtraBold" panose="020D0904000000000000" pitchFamily="50" charset="-127"/>
      <p:bold r:id="rId15"/>
    </p:embeddedFont>
    <p:embeddedFont>
      <p:font typeface="Arial Black" panose="020B0A04020102020204" pitchFamily="34" charset="0"/>
      <p:bold r:id="rId16"/>
    </p:embeddedFont>
    <p:embeddedFont>
      <p:font typeface="HY신명조" panose="02030600000101010101" pitchFamily="18" charset="-127"/>
      <p:regular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나눔스퀘어 Bold" panose="020B0600000101010101" pitchFamily="50" charset="-127"/>
      <p:bold r:id="rId20"/>
    </p:embeddedFont>
    <p:embeddedFont>
      <p:font typeface="나눔스퀘어라운드 Bold" panose="020B0600000101010101" pitchFamily="50" charset="-127"/>
      <p:bold r:id="rId21"/>
    </p:embeddedFont>
    <p:embeddedFont>
      <p:font typeface="나눔스퀘어라운드 ExtraBold" panose="020B0600000101010101" pitchFamily="50" charset="-127"/>
      <p:bold r:id="rId22"/>
    </p:embeddedFont>
    <p:embeddedFont>
      <p:font typeface="나눔스퀘어라운드 Regular" panose="020B0600000101010101" pitchFamily="50" charset="-127"/>
      <p:regular r:id="rId23"/>
    </p:embeddedFont>
    <p:embeddedFont>
      <p:font typeface="맑은 고딕" panose="020B0503020000020004" pitchFamily="50" charset="-127"/>
      <p:regular r:id="rId24"/>
      <p:bold r:id="rId25"/>
    </p:embeddedFont>
    <p:embeddedFont>
      <p:font typeface="함초롬바탕" panose="02030604000101010101" pitchFamily="18" charset="-127"/>
      <p:regular r:id="rId26"/>
      <p:bold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8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6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79C17-FB09-44AA-8FB6-F52D7E0BC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BAB6092-311D-4E37-82CE-A0B509E58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D27CC99-E870-474D-B07A-08AA5B97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3839BD-C58A-4388-A26E-45CCC720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A5EE1E-414A-412E-B593-335E6C27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540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8B999D-5267-435D-AEDF-381DDDED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A13E40C-C2D3-4A8B-85DB-7F36E4D82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5C2856-E95E-49CD-805D-4708CBB9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EF1EEA-6841-48A3-8735-CE93D338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A0C097-11ED-439D-873F-3AF06DF8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92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7E623D9-7AC1-4840-A089-BA3553C85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D499381-3192-4A5B-80F1-0A441FA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25E976-BFCA-4446-997E-D4BDED28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3DB779-0663-4FDE-A97B-B32D9EE6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F1DC18B-287D-45D2-8914-A8935501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4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EBFC09-5F76-4202-8D82-13332E4B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0A99A91-C4D6-4515-A57F-33E7EA42C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6C58999-4EF6-4830-BBC0-73A8DE662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AF292F7-C1F5-4D2D-96CB-9D6F9B6B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455DB4-3BD6-4F54-937A-FC5D9D3B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68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784531-FED1-4101-8364-B22809CD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A61B2F-9714-4B3D-AF6C-A758E756C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CB34EB8-61BA-40B8-96EF-A409E6AC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9A0002F-D92D-414E-9FDD-1A7E4989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721666A-2B6B-4308-B685-6A919086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09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3094F1-4634-4F43-914B-3759F7F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24E716-4BAF-4FBC-A7A8-E6EF8E7BC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9C3AD20-548C-4E81-AAD2-5BD4DC87C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32BD354-156F-42B6-B149-2E395875A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4CA28A2-35A9-40E0-A20D-B10FF64A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38A95ED-8EC4-43C5-995D-8E468B3C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264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D5CC64-4324-405B-91D7-FF8AFF8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68DAA0F-C126-4512-B10A-3C7BF34E6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CEFE777-B97F-45AA-B90F-FBF8C4F7F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73B4B64-D237-44D0-9D80-D4D46830C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F3046D9-F0B4-4FD5-963B-0D3B009CC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D09A8AB-C4B1-4F73-B4DF-07155CED3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4FDE22-6B4E-4BCB-BCEE-A7125CC6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EA913DB-339F-4D05-A5C2-A04828D6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473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8061DD-D184-4E1B-ABB2-C616B5F5D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3B23BA7-4D8A-4631-A99A-E7B7290AC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B111F32-EEE2-444B-9B3A-7EF0BA3C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F693498-C288-45D0-8284-47FEB0D0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308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D64814-2BD2-4393-98DB-7E920BB43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FCB419C-3BC0-46A8-BC85-B1F45F717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BFC5FD3-C891-4FDB-8003-A8E7C4F5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24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30FF3A-5034-45F8-8D47-E9F60254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5101DB0-4CB8-4CBE-93CA-BA740816C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D079A57-7C3E-4F48-B784-827B999A0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601F5ED-72CB-4732-98FC-00725EA8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1C9AACC-18ED-4285-8FA4-2F6FF82D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9D51094-CE85-4481-88A4-FD492CA4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12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6AA63D-3AC4-4131-9B1D-85DC26A6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EC29CCC-B495-46F9-8CA4-554BEA085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403F09D-6E1C-47FB-982F-A94CC30C2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A88CB9A-D213-4075-A00F-B71D37B4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3994422-662C-4E25-8B9B-00515C5D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26CB583-09C8-4640-8F3C-521590A2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520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C49ABA5-78C9-4C7E-8938-F7F2E4AD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1FB04C-8F49-4517-9A32-8056E87E4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5FBB4B-286A-4744-A683-AFF0D9952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DFBF-B041-441B-AC5F-0D1431A0AA39}" type="datetimeFigureOut">
              <a:rPr lang="ko-KR" altLang="en-US" smtClean="0"/>
              <a:t>2022-03-02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385EA8-12D0-49A2-B595-91E23ADD6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19F82F-CEA8-441E-B3DC-966CD9C60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70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KIdY-cOAz0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og.naver.com/crllolli2/120119886342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>
            <a:extLst>
              <a:ext uri="{FF2B5EF4-FFF2-40B4-BE49-F238E27FC236}">
                <a16:creationId xmlns:a16="http://schemas.microsoft.com/office/drawing/2014/main" id="{5EBC8268-8054-4868-AD0D-6731FD8D401B}"/>
              </a:ext>
            </a:extLst>
          </p:cNvPr>
          <p:cNvGrpSpPr/>
          <p:nvPr/>
        </p:nvGrpSpPr>
        <p:grpSpPr>
          <a:xfrm>
            <a:off x="2554664" y="1478147"/>
            <a:ext cx="7503736" cy="2322328"/>
            <a:chOff x="2554664" y="1478147"/>
            <a:chExt cx="6660578" cy="2572776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DDB115B-610F-4023-93A3-420F3EF4284E}"/>
                </a:ext>
              </a:extLst>
            </p:cNvPr>
            <p:cNvGrpSpPr/>
            <p:nvPr/>
          </p:nvGrpSpPr>
          <p:grpSpPr>
            <a:xfrm>
              <a:off x="2554664" y="1478147"/>
              <a:ext cx="1863539" cy="1250315"/>
              <a:chOff x="7560297" y="1244338"/>
              <a:chExt cx="2720768" cy="1250315"/>
            </a:xfrm>
          </p:grpSpPr>
          <p:sp>
            <p:nvSpPr>
              <p:cNvPr id="7" name="사각형: 둥근 모서리 6">
                <a:extLst>
                  <a:ext uri="{FF2B5EF4-FFF2-40B4-BE49-F238E27FC236}">
                    <a16:creationId xmlns:a16="http://schemas.microsoft.com/office/drawing/2014/main" id="{E5D9C99D-F040-44C9-A5B7-F8A10BF0005E}"/>
                  </a:ext>
                </a:extLst>
              </p:cNvPr>
              <p:cNvSpPr/>
              <p:nvPr/>
            </p:nvSpPr>
            <p:spPr>
              <a:xfrm>
                <a:off x="7560297" y="1244338"/>
                <a:ext cx="2554664" cy="914400"/>
              </a:xfrm>
              <a:prstGeom prst="round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2DFE515-42B1-4331-B29D-1F07F0D84C93}"/>
                  </a:ext>
                </a:extLst>
              </p:cNvPr>
              <p:cNvSpPr/>
              <p:nvPr/>
            </p:nvSpPr>
            <p:spPr>
              <a:xfrm>
                <a:off x="7584999" y="1467131"/>
                <a:ext cx="2696066" cy="1027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5C353886-CFC8-49FF-98FF-F04A898F6B42}"/>
                </a:ext>
              </a:extLst>
            </p:cNvPr>
            <p:cNvCxnSpPr/>
            <p:nvPr/>
          </p:nvCxnSpPr>
          <p:spPr>
            <a:xfrm>
              <a:off x="4304433" y="1664078"/>
              <a:ext cx="0" cy="222658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56858CBF-BC31-49EF-96AB-6516452EC893}"/>
                </a:ext>
              </a:extLst>
            </p:cNvPr>
            <p:cNvSpPr/>
            <p:nvPr/>
          </p:nvSpPr>
          <p:spPr>
            <a:xfrm>
              <a:off x="4304433" y="3014470"/>
              <a:ext cx="4883084" cy="103645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B5ECE490-3165-4178-B234-12F17E3477BB}"/>
                </a:ext>
              </a:extLst>
            </p:cNvPr>
            <p:cNvSpPr/>
            <p:nvPr/>
          </p:nvSpPr>
          <p:spPr>
            <a:xfrm>
              <a:off x="4332163" y="2912882"/>
              <a:ext cx="4883079" cy="103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FCE59D-267C-4CC3-AD2C-6474DD3473D4}"/>
              </a:ext>
            </a:extLst>
          </p:cNvPr>
          <p:cNvSpPr txBox="1"/>
          <p:nvPr/>
        </p:nvSpPr>
        <p:spPr>
          <a:xfrm>
            <a:off x="4713505" y="2912882"/>
            <a:ext cx="5831671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3800" b="1" dirty="0">
                <a:latin typeface="나눔스퀘어라운드 ExtraBold" panose="020B0600000101010101" pitchFamily="50" charset="-127"/>
                <a:ea typeface="나눔스퀘어라운드 ExtraBold" panose="020B0600000101010101"/>
              </a:rPr>
              <a:t>가상 공간 속으로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A3FD0FCF-F29D-4157-8179-664EE60D3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5" b="92386" l="9804" r="93725">
                        <a14:foregroundMark x1="36078" y1="76650" x2="36078" y2="76650"/>
                        <a14:foregroundMark x1="32941" y1="82741" x2="32941" y2="82741"/>
                        <a14:foregroundMark x1="46275" y1="89848" x2="46275" y2="89848"/>
                        <a14:foregroundMark x1="49020" y1="92386" x2="49020" y2="92386"/>
                        <a14:foregroundMark x1="64706" y1="90355" x2="64706" y2="90355"/>
                        <a14:foregroundMark x1="53725" y1="87817" x2="53725" y2="87817"/>
                        <a14:foregroundMark x1="90980" y1="64975" x2="90980" y2="64975"/>
                        <a14:foregroundMark x1="93725" y1="64975" x2="93725" y2="64975"/>
                        <a14:foregroundMark x1="35686" y1="83756" x2="35686" y2="837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58163">
            <a:off x="1947359" y="651200"/>
            <a:ext cx="1214608" cy="93834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36EEBCD-7861-49C4-9C99-C61A1E6B0E14}"/>
              </a:ext>
            </a:extLst>
          </p:cNvPr>
          <p:cNvSpPr txBox="1"/>
          <p:nvPr/>
        </p:nvSpPr>
        <p:spPr>
          <a:xfrm>
            <a:off x="2760371" y="1528133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 dirty="0">
                <a:solidFill>
                  <a:srgbClr val="FFFF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</a:t>
            </a:r>
            <a:endParaRPr lang="ko-KR" altLang="en-US" sz="7200" dirty="0">
              <a:solidFill>
                <a:srgbClr val="FFFF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E145D6-6612-4B45-BE23-3270367D1061}"/>
              </a:ext>
            </a:extLst>
          </p:cNvPr>
          <p:cNvSpPr txBox="1"/>
          <p:nvPr/>
        </p:nvSpPr>
        <p:spPr>
          <a:xfrm>
            <a:off x="2684158" y="1468519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 dirty="0">
                <a:solidFill>
                  <a:srgbClr val="00B0F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</a:t>
            </a:r>
            <a:endParaRPr lang="ko-KR" altLang="en-US" sz="7200" dirty="0">
              <a:solidFill>
                <a:srgbClr val="00B0F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5165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알아보기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221123" y="5117713"/>
            <a:ext cx="51659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en-US" altLang="ko-KR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M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사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미국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아바타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기넥트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디지털 이미지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/2011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endParaRPr lang="en-US" altLang="ko-KR" sz="1000" b="1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아바타를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활용하여 실제 친구와 대화하는 느낌을 가질 수 있다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6171836" y="5122379"/>
            <a:ext cx="594189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en-US" altLang="ko-KR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N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사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한국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 </a:t>
            </a:r>
            <a:r>
              <a:rPr lang="en-US" altLang="ko-KR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FIFA 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온라인 게임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</a:rPr>
              <a:t>디지털 이미지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</a:rPr>
              <a:t>/2013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</a:rPr>
              <a:t>년 작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rgbClr val="333333"/>
                </a:solidFill>
                <a:latin typeface="Noto Sans light"/>
              </a:rPr>
              <a:t>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우리나라뿐 아니라 외국의 선수들도 등장한다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또한 실제 경기의 규칙을 똑 같이 적용하는 </a:t>
            </a:r>
            <a:endParaRPr lang="en-US" altLang="ko-KR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게임의 형식으로 가상 공간에서 사람들과 소통하는 하나의 방식이 되고 있다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77324"/>
            <a:ext cx="72763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온라인으로 소통하는 가상 공간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22" y="1437583"/>
            <a:ext cx="5650266" cy="359063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714" y="1433339"/>
            <a:ext cx="5621408" cy="359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91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342" y="1193205"/>
            <a:ext cx="9136380" cy="44138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4998720" y="5661706"/>
            <a:ext cx="11728647" cy="298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최진아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학생 작품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en-US" altLang="ko-KR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3D 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홀로그램 프로젝트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</a:rPr>
              <a:t>(OHP 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</a:rPr>
              <a:t>필름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</a:rPr>
              <a:t>,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</a:rPr>
              <a:t>투명 테이프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</a:rPr>
              <a:t>/8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x8x5cm/2016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2EE59A-4C72-4AA9-9121-D0634AB33631}"/>
              </a:ext>
            </a:extLst>
          </p:cNvPr>
          <p:cNvSpPr txBox="1"/>
          <p:nvPr/>
        </p:nvSpPr>
        <p:spPr>
          <a:xfrm>
            <a:off x="1007065" y="271654"/>
            <a:ext cx="6154249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1_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홀로그램 프로젝터 만들기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130B6F-3A76-47DF-86E9-127A6BF74CBE}"/>
              </a:ext>
            </a:extLst>
          </p:cNvPr>
          <p:cNvSpPr txBox="1"/>
          <p:nvPr/>
        </p:nvSpPr>
        <p:spPr>
          <a:xfrm>
            <a:off x="220846" y="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00F21-FAAE-40CC-BD27-946DEF5FA544}"/>
              </a:ext>
            </a:extLst>
          </p:cNvPr>
          <p:cNvSpPr txBox="1"/>
          <p:nvPr/>
        </p:nvSpPr>
        <p:spPr>
          <a:xfrm>
            <a:off x="160123" y="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사각형: 둥근 모서리 16">
            <a:hlinkClick r:id="rId3"/>
            <a:extLst>
              <a:ext uri="{FF2B5EF4-FFF2-40B4-BE49-F238E27FC236}">
                <a16:creationId xmlns:a16="http://schemas.microsoft.com/office/drawing/2014/main" id="{9A4D4414-CE81-4F61-B386-87E027798E9F}"/>
              </a:ext>
            </a:extLst>
          </p:cNvPr>
          <p:cNvSpPr/>
          <p:nvPr/>
        </p:nvSpPr>
        <p:spPr>
          <a:xfrm>
            <a:off x="10279467" y="3766924"/>
            <a:ext cx="1167151" cy="44482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홀로그램 프로젝터</a:t>
            </a:r>
            <a:endParaRPr lang="en-US" altLang="ko-KR" sz="900" b="1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9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만들기 보러 가기</a:t>
            </a:r>
            <a:endParaRPr lang="en-US" altLang="ko-KR" sz="900" b="1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583594" y="1097306"/>
            <a:ext cx="5482669" cy="825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1827107" y="1042664"/>
            <a:ext cx="4662627" cy="3392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준비물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: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휴대 전화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OHP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필름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종이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칼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>
                <a:solidFill>
                  <a:schemeClr val="bg1">
                    <a:lumMod val="9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접착용 테이프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885619" y="4538546"/>
            <a:ext cx="9393848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1224630" y="4520179"/>
            <a:ext cx="8579804" cy="604741"/>
            <a:chOff x="1169436" y="5452946"/>
            <a:chExt cx="8579804" cy="604741"/>
          </a:xfrm>
        </p:grpSpPr>
        <p:sp>
          <p:nvSpPr>
            <p:cNvPr id="4" name="TextBox 3"/>
            <p:cNvSpPr txBox="1"/>
            <p:nvPr/>
          </p:nvSpPr>
          <p:spPr>
            <a:xfrm>
              <a:off x="1169436" y="5468680"/>
              <a:ext cx="19403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ea typeface="나눔스퀘어라운드 Bold" panose="020B0600000101010101" pitchFamily="50" charset="-127"/>
                </a:rPr>
                <a:t>1.</a:t>
              </a:r>
              <a:r>
                <a:rPr lang="ko-KR" altLang="en-US" sz="1100" dirty="0">
                  <a:ea typeface="나눔스퀘어라운드 Bold" panose="020B0600000101010101" pitchFamily="50" charset="-127"/>
                </a:rPr>
                <a:t>종이에 피라미드 형태를 그린다</a:t>
              </a:r>
              <a:r>
                <a:rPr lang="en-US" altLang="ko-KR" sz="1100" dirty="0">
                  <a:ea typeface="나눔스퀘어라운드 Bold" panose="020B0600000101010101" pitchFamily="50" charset="-127"/>
                </a:rPr>
                <a:t>.</a:t>
              </a:r>
              <a:endParaRPr lang="ko-KR" altLang="en-US" sz="1100" dirty="0">
                <a:ea typeface="나눔스퀘어라운드 Bold" panose="020B0600000101010101" pitchFamily="50" charset="-12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91122" y="5452946"/>
              <a:ext cx="19403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ea typeface="나눔스퀘어라운드 Bold" panose="020B0600000101010101" pitchFamily="50" charset="-127"/>
                </a:rPr>
                <a:t>2. OHP </a:t>
              </a:r>
              <a:r>
                <a:rPr lang="ko-KR" altLang="en-US" sz="1100" dirty="0">
                  <a:ea typeface="나눔스퀘어라운드 Bold" panose="020B0600000101010101" pitchFamily="50" charset="-127"/>
                </a:rPr>
                <a:t>필름으로 투명 피라미드를 만든다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3668" y="5457523"/>
              <a:ext cx="194031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ea typeface="나눔스퀘어라운드 Bold" panose="020B0600000101010101" pitchFamily="50" charset="-127"/>
                </a:rPr>
                <a:t>3. </a:t>
              </a:r>
              <a:r>
                <a:rPr lang="ko-KR" altLang="en-US" sz="1100" dirty="0">
                  <a:ea typeface="나눔스퀘어라운드 Bold" panose="020B0600000101010101" pitchFamily="50" charset="-127"/>
                </a:rPr>
                <a:t>휴대 전화의 홀로그램 영상을 실행하고 피라미드를 설치한다</a:t>
              </a:r>
              <a:r>
                <a:rPr lang="en-US" altLang="ko-KR" sz="1100" dirty="0">
                  <a:ea typeface="나눔스퀘어라운드 Bold" panose="020B0600000101010101" pitchFamily="50" charset="-127"/>
                </a:rPr>
                <a:t>.</a:t>
              </a:r>
              <a:endParaRPr lang="ko-KR" altLang="en-US" sz="1100" dirty="0">
                <a:ea typeface="나눔스퀘어라운드 Bold" panose="020B0600000101010101" pitchFamily="50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08928" y="5457523"/>
              <a:ext cx="19403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ea typeface="나눔스퀘어라운드 Bold" panose="020B0600000101010101" pitchFamily="50" charset="-127"/>
                </a:rPr>
                <a:t>4. </a:t>
              </a:r>
              <a:r>
                <a:rPr lang="ko-KR" altLang="en-US" sz="1100" dirty="0">
                  <a:ea typeface="나눔스퀘어라운드 Bold" panose="020B0600000101010101" pitchFamily="50" charset="-127"/>
                </a:rPr>
                <a:t>주변 환경을 어둡게 하고 홀로그램 영상을 감상한다</a:t>
              </a:r>
              <a:r>
                <a:rPr lang="en-US" altLang="ko-KR" sz="1100" dirty="0">
                  <a:ea typeface="나눔스퀘어라운드 Bold" panose="020B0600000101010101" pitchFamily="50" charset="-127"/>
                </a:rPr>
                <a:t>.</a:t>
              </a:r>
              <a:endParaRPr lang="ko-KR" altLang="en-US" sz="1100" dirty="0">
                <a:ea typeface="나눔스퀘어라운드 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42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130B6F-3A76-47DF-86E9-127A6BF74CBE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00F21-FAAE-40CC-BD27-946DEF5FA544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2EE59A-4C72-4AA9-9121-D0634AB33631}"/>
              </a:ext>
            </a:extLst>
          </p:cNvPr>
          <p:cNvSpPr txBox="1"/>
          <p:nvPr/>
        </p:nvSpPr>
        <p:spPr>
          <a:xfrm>
            <a:off x="935707" y="203866"/>
            <a:ext cx="5011308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2_3D 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안경 체험하기 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679106" y="1087359"/>
            <a:ext cx="107983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교과서 부록에 있는 </a:t>
            </a:r>
            <a:r>
              <a:rPr lang="en-US" altLang="ko-K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3D</a:t>
            </a:r>
            <a:r>
              <a: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안경 모형을 자른 후 </a:t>
            </a: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12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쪽 작품</a:t>
            </a:r>
            <a:r>
              <a: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을 감상해보자</a:t>
            </a:r>
            <a:r>
              <a:rPr lang="en-US" altLang="ko-K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8810" r="9664"/>
          <a:stretch/>
        </p:blipFill>
        <p:spPr>
          <a:xfrm flipH="1">
            <a:off x="5814978" y="2246775"/>
            <a:ext cx="6053606" cy="437088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282" y="194145"/>
            <a:ext cx="742950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8E703C-8A87-4594-A387-6721FA1B5B29}"/>
              </a:ext>
            </a:extLst>
          </p:cNvPr>
          <p:cNvSpPr txBox="1"/>
          <p:nvPr/>
        </p:nvSpPr>
        <p:spPr>
          <a:xfrm>
            <a:off x="4163564" y="5681959"/>
            <a:ext cx="16514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solidFill>
                  <a:srgbClr val="FFFF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★</a:t>
            </a:r>
            <a:r>
              <a:rPr lang="ko-KR" altLang="en-US" sz="16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반드시 지켜요</a:t>
            </a:r>
            <a:r>
              <a:rPr lang="en-US" altLang="ko-KR" sz="16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!</a:t>
            </a:r>
          </a:p>
          <a:p>
            <a:r>
              <a:rPr lang="ko-KR" altLang="en-US" sz="16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   왼   쪽   </a:t>
            </a:r>
            <a:r>
              <a:rPr lang="en-US" altLang="ko-KR" sz="16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– </a:t>
            </a:r>
            <a:r>
              <a:rPr lang="ko-KR" altLang="en-US" sz="16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적색</a:t>
            </a:r>
            <a:endParaRPr lang="en-US" altLang="ko-KR" sz="1600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r>
              <a:rPr lang="ko-KR" altLang="en-US" sz="16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   오른쪽  </a:t>
            </a:r>
            <a:r>
              <a:rPr lang="en-US" altLang="ko-KR" sz="16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- </a:t>
            </a:r>
            <a:r>
              <a:rPr lang="ko-KR" altLang="en-US" sz="16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청색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DB036527-CB81-44FE-A5D3-B8E353492A8B}"/>
              </a:ext>
            </a:extLst>
          </p:cNvPr>
          <p:cNvGrpSpPr/>
          <p:nvPr/>
        </p:nvGrpSpPr>
        <p:grpSpPr>
          <a:xfrm>
            <a:off x="1359725" y="3206338"/>
            <a:ext cx="5312733" cy="1787831"/>
            <a:chOff x="6308043" y="203866"/>
            <a:chExt cx="4776097" cy="1602242"/>
          </a:xfrm>
        </p:grpSpPr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B3A03A9E-9C8B-45C4-9535-B192073971E2}"/>
                </a:ext>
              </a:extLst>
            </p:cNvPr>
            <p:cNvGrpSpPr/>
            <p:nvPr/>
          </p:nvGrpSpPr>
          <p:grpSpPr>
            <a:xfrm>
              <a:off x="6308043" y="203866"/>
              <a:ext cx="4776097" cy="1446550"/>
              <a:chOff x="6285185" y="203866"/>
              <a:chExt cx="4776097" cy="1446550"/>
            </a:xfrm>
          </p:grpSpPr>
          <p:pic>
            <p:nvPicPr>
              <p:cNvPr id="4" name="그림 3"/>
              <p:cNvPicPr>
                <a:picLocks noChangeAspect="1"/>
              </p:cNvPicPr>
              <p:nvPr/>
            </p:nvPicPr>
            <p:blipFill rotWithShape="1">
              <a:blip r:embed="rId4"/>
              <a:srcRect b="3081"/>
              <a:stretch/>
            </p:blipFill>
            <p:spPr>
              <a:xfrm>
                <a:off x="6285185" y="203866"/>
                <a:ext cx="4776097" cy="1446550"/>
              </a:xfrm>
              <a:prstGeom prst="rect">
                <a:avLst/>
              </a:prstGeom>
            </p:spPr>
          </p:pic>
          <p:sp>
            <p:nvSpPr>
              <p:cNvPr id="3" name="타원 2">
                <a:extLst>
                  <a:ext uri="{FF2B5EF4-FFF2-40B4-BE49-F238E27FC236}">
                    <a16:creationId xmlns:a16="http://schemas.microsoft.com/office/drawing/2014/main" id="{9130F223-D69A-414E-A700-55E340244D61}"/>
                  </a:ext>
                </a:extLst>
              </p:cNvPr>
              <p:cNvSpPr/>
              <p:nvPr/>
            </p:nvSpPr>
            <p:spPr>
              <a:xfrm>
                <a:off x="6747542" y="235756"/>
                <a:ext cx="742950" cy="7851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7F1AD6A4-D8B4-4924-9FDD-F4D531E52B59}"/>
                </a:ext>
              </a:extLst>
            </p:cNvPr>
            <p:cNvSpPr/>
            <p:nvPr/>
          </p:nvSpPr>
          <p:spPr>
            <a:xfrm>
              <a:off x="9785122" y="1020932"/>
              <a:ext cx="742950" cy="7851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8121" y="753788"/>
            <a:ext cx="20383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22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CB125C-7E60-4A97-ACC6-AD646087D0F5}"/>
              </a:ext>
            </a:extLst>
          </p:cNvPr>
          <p:cNvSpPr txBox="1"/>
          <p:nvPr/>
        </p:nvSpPr>
        <p:spPr>
          <a:xfrm>
            <a:off x="4273805" y="128545"/>
            <a:ext cx="350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점검해 보기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4BF5C-E88A-4793-AC93-9B64D9FD6642}"/>
              </a:ext>
            </a:extLst>
          </p:cNvPr>
          <p:cNvSpPr txBox="1"/>
          <p:nvPr/>
        </p:nvSpPr>
        <p:spPr>
          <a:xfrm>
            <a:off x="354755" y="1320512"/>
            <a:ext cx="84785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미술과 가상 공간의 관계에 대해 이해할 수 있는가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7D018F-D272-4F3F-919E-7A7A7CEA9D43}"/>
              </a:ext>
            </a:extLst>
          </p:cNvPr>
          <p:cNvSpPr txBox="1"/>
          <p:nvPr/>
        </p:nvSpPr>
        <p:spPr>
          <a:xfrm>
            <a:off x="354754" y="2256308"/>
            <a:ext cx="110895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컴퓨터 그래픽의 개념을 알고 가상 </a:t>
            </a:r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공간과의 관계를 이해하였는가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C1EBE-CE0F-4C95-99EF-B6B73F444309}"/>
              </a:ext>
            </a:extLst>
          </p:cNvPr>
          <p:cNvSpPr txBox="1"/>
          <p:nvPr/>
        </p:nvSpPr>
        <p:spPr>
          <a:xfrm>
            <a:off x="3636454" y="-10884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A8E725-7224-45B3-BD0F-A938B3C94A4E}"/>
              </a:ext>
            </a:extLst>
          </p:cNvPr>
          <p:cNvSpPr txBox="1"/>
          <p:nvPr/>
        </p:nvSpPr>
        <p:spPr>
          <a:xfrm>
            <a:off x="3537105" y="-10884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1EB5B6-AE72-4681-9578-DDAEDA2F7F88}"/>
              </a:ext>
            </a:extLst>
          </p:cNvPr>
          <p:cNvSpPr txBox="1"/>
          <p:nvPr/>
        </p:nvSpPr>
        <p:spPr>
          <a:xfrm>
            <a:off x="7644525" y="-2381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83D97-F528-47DF-821A-822371B65A8D}"/>
              </a:ext>
            </a:extLst>
          </p:cNvPr>
          <p:cNvSpPr txBox="1"/>
          <p:nvPr/>
        </p:nvSpPr>
        <p:spPr>
          <a:xfrm>
            <a:off x="7711505" y="-1143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90A6DF74-E48E-450F-9AD7-BC149418FFE8}"/>
              </a:ext>
            </a:extLst>
          </p:cNvPr>
          <p:cNvGrpSpPr/>
          <p:nvPr/>
        </p:nvGrpSpPr>
        <p:grpSpPr>
          <a:xfrm>
            <a:off x="9721994" y="1435116"/>
            <a:ext cx="1614027" cy="408984"/>
            <a:chOff x="9207820" y="2358495"/>
            <a:chExt cx="1614027" cy="408984"/>
          </a:xfrm>
        </p:grpSpPr>
        <p:sp>
          <p:nvSpPr>
            <p:cNvPr id="13" name="웃는 얼굴 12">
              <a:extLst>
                <a:ext uri="{FF2B5EF4-FFF2-40B4-BE49-F238E27FC236}">
                  <a16:creationId xmlns:a16="http://schemas.microsoft.com/office/drawing/2014/main" id="{D22DAD51-1536-4802-881D-90402886C553}"/>
                </a:ext>
              </a:extLst>
            </p:cNvPr>
            <p:cNvSpPr/>
            <p:nvPr/>
          </p:nvSpPr>
          <p:spPr>
            <a:xfrm>
              <a:off x="9207820" y="2358495"/>
              <a:ext cx="408984" cy="408984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4" name="웃는 얼굴 13">
              <a:extLst>
                <a:ext uri="{FF2B5EF4-FFF2-40B4-BE49-F238E27FC236}">
                  <a16:creationId xmlns:a16="http://schemas.microsoft.com/office/drawing/2014/main" id="{ADCD985E-D4DF-4B0D-9248-BC2100B80366}"/>
                </a:ext>
              </a:extLst>
            </p:cNvPr>
            <p:cNvSpPr/>
            <p:nvPr/>
          </p:nvSpPr>
          <p:spPr>
            <a:xfrm>
              <a:off x="9830056" y="2358495"/>
              <a:ext cx="408984" cy="408984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5" name="웃는 얼굴 14">
              <a:extLst>
                <a:ext uri="{FF2B5EF4-FFF2-40B4-BE49-F238E27FC236}">
                  <a16:creationId xmlns:a16="http://schemas.microsoft.com/office/drawing/2014/main" id="{B8445B35-0A4C-468D-91C0-64EFFB9013BB}"/>
                </a:ext>
              </a:extLst>
            </p:cNvPr>
            <p:cNvSpPr/>
            <p:nvPr/>
          </p:nvSpPr>
          <p:spPr>
            <a:xfrm>
              <a:off x="10412863" y="2358495"/>
              <a:ext cx="408984" cy="408984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2616F70-4B63-410A-8D84-4EBEA4FA4822}"/>
              </a:ext>
            </a:extLst>
          </p:cNvPr>
          <p:cNvSpPr txBox="1"/>
          <p:nvPr/>
        </p:nvSpPr>
        <p:spPr>
          <a:xfrm>
            <a:off x="354754" y="3349171"/>
            <a:ext cx="110895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3D 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홀로그램의 원리를 알고 가상 </a:t>
            </a:r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공간과 연계하여</a:t>
            </a:r>
            <a:r>
              <a:rPr lang="en-US" altLang="ko-KR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표현할 수 있는가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933F8C-0D35-4C57-B134-D13E23396F3A}"/>
              </a:ext>
            </a:extLst>
          </p:cNvPr>
          <p:cNvSpPr txBox="1"/>
          <p:nvPr/>
        </p:nvSpPr>
        <p:spPr>
          <a:xfrm>
            <a:off x="340970" y="5454098"/>
            <a:ext cx="10795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3D 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안경의 특성을 알고 가상 공간과 연계하여 </a:t>
            </a:r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미술 속에서의 쓰임을 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알게 되었는가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0A7CF5-B15B-460A-A393-6D519F67F3F8}"/>
              </a:ext>
            </a:extLst>
          </p:cNvPr>
          <p:cNvSpPr txBox="1"/>
          <p:nvPr/>
        </p:nvSpPr>
        <p:spPr>
          <a:xfrm>
            <a:off x="340970" y="4361235"/>
            <a:ext cx="113733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온라인 가상 공간에 대하여 미술과 연계하여 이해하게 되었는가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BFD513C2-210A-4A08-A5D4-244C269A8EF0}"/>
              </a:ext>
            </a:extLst>
          </p:cNvPr>
          <p:cNvGrpSpPr/>
          <p:nvPr/>
        </p:nvGrpSpPr>
        <p:grpSpPr>
          <a:xfrm>
            <a:off x="9732949" y="2823082"/>
            <a:ext cx="1614027" cy="408984"/>
            <a:chOff x="9207820" y="2358495"/>
            <a:chExt cx="1614027" cy="408984"/>
          </a:xfrm>
        </p:grpSpPr>
        <p:sp>
          <p:nvSpPr>
            <p:cNvPr id="24" name="웃는 얼굴 23">
              <a:extLst>
                <a:ext uri="{FF2B5EF4-FFF2-40B4-BE49-F238E27FC236}">
                  <a16:creationId xmlns:a16="http://schemas.microsoft.com/office/drawing/2014/main" id="{A8F0E9DB-4AEE-4632-97AC-3CD079C4C0C8}"/>
                </a:ext>
              </a:extLst>
            </p:cNvPr>
            <p:cNvSpPr/>
            <p:nvPr/>
          </p:nvSpPr>
          <p:spPr>
            <a:xfrm>
              <a:off x="9207820" y="2358495"/>
              <a:ext cx="408984" cy="408984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5" name="웃는 얼굴 24">
              <a:extLst>
                <a:ext uri="{FF2B5EF4-FFF2-40B4-BE49-F238E27FC236}">
                  <a16:creationId xmlns:a16="http://schemas.microsoft.com/office/drawing/2014/main" id="{196DB233-6274-4D77-8E4A-4953C277721B}"/>
                </a:ext>
              </a:extLst>
            </p:cNvPr>
            <p:cNvSpPr/>
            <p:nvPr/>
          </p:nvSpPr>
          <p:spPr>
            <a:xfrm>
              <a:off x="9830056" y="2358495"/>
              <a:ext cx="408984" cy="408984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6" name="웃는 얼굴 25">
              <a:extLst>
                <a:ext uri="{FF2B5EF4-FFF2-40B4-BE49-F238E27FC236}">
                  <a16:creationId xmlns:a16="http://schemas.microsoft.com/office/drawing/2014/main" id="{B296A6F8-AC18-41E1-86C3-646697FC4761}"/>
                </a:ext>
              </a:extLst>
            </p:cNvPr>
            <p:cNvSpPr/>
            <p:nvPr/>
          </p:nvSpPr>
          <p:spPr>
            <a:xfrm>
              <a:off x="10412863" y="2358495"/>
              <a:ext cx="408984" cy="408984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623F451D-D06F-44B1-9B98-2845C5F26E89}"/>
              </a:ext>
            </a:extLst>
          </p:cNvPr>
          <p:cNvGrpSpPr/>
          <p:nvPr/>
        </p:nvGrpSpPr>
        <p:grpSpPr>
          <a:xfrm>
            <a:off x="9741708" y="3898487"/>
            <a:ext cx="1614027" cy="408984"/>
            <a:chOff x="9207820" y="2358495"/>
            <a:chExt cx="1614027" cy="408984"/>
          </a:xfrm>
        </p:grpSpPr>
        <p:sp>
          <p:nvSpPr>
            <p:cNvPr id="28" name="웃는 얼굴 27">
              <a:extLst>
                <a:ext uri="{FF2B5EF4-FFF2-40B4-BE49-F238E27FC236}">
                  <a16:creationId xmlns:a16="http://schemas.microsoft.com/office/drawing/2014/main" id="{D6057DE7-C694-4A12-9277-132252EF3F76}"/>
                </a:ext>
              </a:extLst>
            </p:cNvPr>
            <p:cNvSpPr/>
            <p:nvPr/>
          </p:nvSpPr>
          <p:spPr>
            <a:xfrm>
              <a:off x="9207820" y="2358495"/>
              <a:ext cx="408984" cy="408984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9" name="웃는 얼굴 28">
              <a:extLst>
                <a:ext uri="{FF2B5EF4-FFF2-40B4-BE49-F238E27FC236}">
                  <a16:creationId xmlns:a16="http://schemas.microsoft.com/office/drawing/2014/main" id="{AC898168-89E3-4C1F-8D40-E3992C737011}"/>
                </a:ext>
              </a:extLst>
            </p:cNvPr>
            <p:cNvSpPr/>
            <p:nvPr/>
          </p:nvSpPr>
          <p:spPr>
            <a:xfrm>
              <a:off x="9830056" y="2358495"/>
              <a:ext cx="408984" cy="408984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30" name="웃는 얼굴 29">
              <a:extLst>
                <a:ext uri="{FF2B5EF4-FFF2-40B4-BE49-F238E27FC236}">
                  <a16:creationId xmlns:a16="http://schemas.microsoft.com/office/drawing/2014/main" id="{5D55C6FF-28AD-4B51-8D1D-F92FACF07BEB}"/>
                </a:ext>
              </a:extLst>
            </p:cNvPr>
            <p:cNvSpPr/>
            <p:nvPr/>
          </p:nvSpPr>
          <p:spPr>
            <a:xfrm>
              <a:off x="10412863" y="2358495"/>
              <a:ext cx="408984" cy="408984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4B46BDEB-BF5E-4921-AD95-6A89B2B0F215}"/>
              </a:ext>
            </a:extLst>
          </p:cNvPr>
          <p:cNvGrpSpPr/>
          <p:nvPr/>
        </p:nvGrpSpPr>
        <p:grpSpPr>
          <a:xfrm>
            <a:off x="9752663" y="4980173"/>
            <a:ext cx="1614027" cy="408984"/>
            <a:chOff x="9207820" y="2358495"/>
            <a:chExt cx="1614027" cy="408984"/>
          </a:xfrm>
        </p:grpSpPr>
        <p:sp>
          <p:nvSpPr>
            <p:cNvPr id="32" name="웃는 얼굴 31">
              <a:extLst>
                <a:ext uri="{FF2B5EF4-FFF2-40B4-BE49-F238E27FC236}">
                  <a16:creationId xmlns:a16="http://schemas.microsoft.com/office/drawing/2014/main" id="{31DFE552-5F99-4EDF-9614-6E1E4B6CC825}"/>
                </a:ext>
              </a:extLst>
            </p:cNvPr>
            <p:cNvSpPr/>
            <p:nvPr/>
          </p:nvSpPr>
          <p:spPr>
            <a:xfrm>
              <a:off x="9207820" y="2358495"/>
              <a:ext cx="408984" cy="408984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33" name="웃는 얼굴 32">
              <a:extLst>
                <a:ext uri="{FF2B5EF4-FFF2-40B4-BE49-F238E27FC236}">
                  <a16:creationId xmlns:a16="http://schemas.microsoft.com/office/drawing/2014/main" id="{1406E571-2A6A-43FD-A20A-4E6F914F7419}"/>
                </a:ext>
              </a:extLst>
            </p:cNvPr>
            <p:cNvSpPr/>
            <p:nvPr/>
          </p:nvSpPr>
          <p:spPr>
            <a:xfrm>
              <a:off x="9830056" y="2358495"/>
              <a:ext cx="408984" cy="408984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34" name="웃는 얼굴 33">
              <a:extLst>
                <a:ext uri="{FF2B5EF4-FFF2-40B4-BE49-F238E27FC236}">
                  <a16:creationId xmlns:a16="http://schemas.microsoft.com/office/drawing/2014/main" id="{F23DBE04-8083-4297-87E3-36B2D3A1703B}"/>
                </a:ext>
              </a:extLst>
            </p:cNvPr>
            <p:cNvSpPr/>
            <p:nvPr/>
          </p:nvSpPr>
          <p:spPr>
            <a:xfrm>
              <a:off x="10412863" y="2358495"/>
              <a:ext cx="408984" cy="408984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11B5B690-5843-4DCC-95A5-8D9B9D0C00E6}"/>
              </a:ext>
            </a:extLst>
          </p:cNvPr>
          <p:cNvGrpSpPr/>
          <p:nvPr/>
        </p:nvGrpSpPr>
        <p:grpSpPr>
          <a:xfrm>
            <a:off x="9721994" y="6125718"/>
            <a:ext cx="1614027" cy="408984"/>
            <a:chOff x="9207820" y="2358495"/>
            <a:chExt cx="1614027" cy="408984"/>
          </a:xfrm>
        </p:grpSpPr>
        <p:sp>
          <p:nvSpPr>
            <p:cNvPr id="36" name="웃는 얼굴 35">
              <a:extLst>
                <a:ext uri="{FF2B5EF4-FFF2-40B4-BE49-F238E27FC236}">
                  <a16:creationId xmlns:a16="http://schemas.microsoft.com/office/drawing/2014/main" id="{F14F0ADE-6D0E-457D-BA3C-53F797228677}"/>
                </a:ext>
              </a:extLst>
            </p:cNvPr>
            <p:cNvSpPr/>
            <p:nvPr/>
          </p:nvSpPr>
          <p:spPr>
            <a:xfrm>
              <a:off x="9207820" y="2358495"/>
              <a:ext cx="408984" cy="408984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37" name="웃는 얼굴 36">
              <a:extLst>
                <a:ext uri="{FF2B5EF4-FFF2-40B4-BE49-F238E27FC236}">
                  <a16:creationId xmlns:a16="http://schemas.microsoft.com/office/drawing/2014/main" id="{50827218-1711-4009-9ACE-8110DEBF741A}"/>
                </a:ext>
              </a:extLst>
            </p:cNvPr>
            <p:cNvSpPr/>
            <p:nvPr/>
          </p:nvSpPr>
          <p:spPr>
            <a:xfrm>
              <a:off x="9830056" y="2358495"/>
              <a:ext cx="408984" cy="408984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38" name="웃는 얼굴 37">
              <a:extLst>
                <a:ext uri="{FF2B5EF4-FFF2-40B4-BE49-F238E27FC236}">
                  <a16:creationId xmlns:a16="http://schemas.microsoft.com/office/drawing/2014/main" id="{0D56CFC6-DC5F-4E5A-BB58-8194083E3EA4}"/>
                </a:ext>
              </a:extLst>
            </p:cNvPr>
            <p:cNvSpPr/>
            <p:nvPr/>
          </p:nvSpPr>
          <p:spPr>
            <a:xfrm>
              <a:off x="10412863" y="2358495"/>
              <a:ext cx="408984" cy="408984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3343321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A47FE5-33C4-4372-B4F8-34FBF64C30E6}"/>
              </a:ext>
            </a:extLst>
          </p:cNvPr>
          <p:cNvSpPr txBox="1"/>
          <p:nvPr/>
        </p:nvSpPr>
        <p:spPr>
          <a:xfrm>
            <a:off x="996235" y="1256258"/>
            <a:ext cx="16681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600" dirty="0">
                <a:ln w="41275">
                  <a:solidFill>
                    <a:srgbClr val="00B0F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16600" dirty="0">
              <a:ln w="41275">
                <a:solidFill>
                  <a:srgbClr val="00B0F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8D1D3-0145-40BF-80A8-215E0C24B6A5}"/>
              </a:ext>
            </a:extLst>
          </p:cNvPr>
          <p:cNvSpPr txBox="1"/>
          <p:nvPr/>
        </p:nvSpPr>
        <p:spPr>
          <a:xfrm>
            <a:off x="2465335" y="1243899"/>
            <a:ext cx="952569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•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 주변의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가상 공간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찾아보고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미술과의 관계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를</a:t>
            </a:r>
            <a:endParaRPr lang="en-US" altLang="ko-KR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이해할 수 있다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•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주변 사물을 이용하여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가상 공간을 만드는 방법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</a:t>
            </a:r>
            <a:endParaRPr lang="en-US" altLang="ko-KR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설명할 수 있다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269ADB7-8B14-4A35-8596-3F011A762904}"/>
              </a:ext>
            </a:extLst>
          </p:cNvPr>
          <p:cNvCxnSpPr>
            <a:cxnSpLocks/>
            <a:stCxn id="5" idx="1"/>
          </p:cNvCxnSpPr>
          <p:nvPr/>
        </p:nvCxnSpPr>
        <p:spPr>
          <a:xfrm>
            <a:off x="2465335" y="3259836"/>
            <a:ext cx="9326614" cy="3581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D8CF1D-B99F-41C2-BC16-207BC5312CD8}"/>
              </a:ext>
            </a:extLst>
          </p:cNvPr>
          <p:cNvSpPr txBox="1"/>
          <p:nvPr/>
        </p:nvSpPr>
        <p:spPr>
          <a:xfrm>
            <a:off x="1210305" y="2700957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목표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F269ADB7-8B14-4A35-8596-3F011A762904}"/>
              </a:ext>
            </a:extLst>
          </p:cNvPr>
          <p:cNvCxnSpPr>
            <a:cxnSpLocks/>
          </p:cNvCxnSpPr>
          <p:nvPr/>
        </p:nvCxnSpPr>
        <p:spPr>
          <a:xfrm>
            <a:off x="2446177" y="5317754"/>
            <a:ext cx="9269573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642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77324"/>
            <a:ext cx="75584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가상 공간이 활용된 생활 속 미술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7986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생각 열기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467068" y="5120614"/>
            <a:ext cx="458118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일기예보 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한국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M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사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컴퓨터 그래픽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가변 크기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</a:rPr>
              <a:t>)</a:t>
            </a:r>
          </a:p>
          <a:p>
            <a:pPr algn="r">
              <a:lnSpc>
                <a:spcPct val="150000"/>
              </a:lnSpc>
            </a:pPr>
            <a:endParaRPr lang="en-US" altLang="ko-KR" sz="1000" dirty="0">
              <a:solidFill>
                <a:srgbClr val="333333"/>
              </a:solidFill>
              <a:latin typeface="Noto Sans light"/>
            </a:endParaRPr>
          </a:p>
          <a:p>
            <a:pPr algn="r">
              <a:lnSpc>
                <a:spcPct val="150000"/>
              </a:lnSpc>
            </a:pPr>
            <a:endParaRPr lang="en-US" altLang="ko-KR" sz="10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" t="3848" r="3567" b="4139"/>
          <a:stretch/>
        </p:blipFill>
        <p:spPr>
          <a:xfrm>
            <a:off x="323859" y="1375802"/>
            <a:ext cx="4865361" cy="363144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220" y="1375802"/>
            <a:ext cx="6516694" cy="36314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5497830" y="5120614"/>
            <a:ext cx="60807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en-US" altLang="ko-KR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Toppan 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인쇄 박물관 </a:t>
            </a:r>
            <a:r>
              <a:rPr lang="ko-KR" altLang="en-US" sz="1000" b="1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자금성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가상 체험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일본 도쿄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/2011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endParaRPr lang="en-US" altLang="ko-KR" sz="1000" dirty="0">
              <a:solidFill>
                <a:srgbClr val="333333"/>
              </a:solidFill>
              <a:latin typeface="Noto Sans light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실물 크기보다 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4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배 이상 확대 가능한 곡면 스크린을 통해 관람객들은 줌인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회전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이동 시점으로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자금성을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감상하며 가상 현실을 체험한다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>
              <a:solidFill>
                <a:srgbClr val="333333"/>
              </a:solidFill>
              <a:latin typeface="Noto Sans light"/>
            </a:endParaRPr>
          </a:p>
          <a:p>
            <a:pPr algn="just">
              <a:lnSpc>
                <a:spcPct val="150000"/>
              </a:lnSpc>
            </a:pPr>
            <a:endParaRPr lang="en-US" altLang="ko-KR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6809FA-AF77-4DCA-AB95-F3C087981CC1}"/>
              </a:ext>
            </a:extLst>
          </p:cNvPr>
          <p:cNvSpPr txBox="1"/>
          <p:nvPr/>
        </p:nvSpPr>
        <p:spPr>
          <a:xfrm>
            <a:off x="85209" y="6430583"/>
            <a:ext cx="102118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b="1" dirty="0" err="1">
                <a:latin typeface="HY신명조" panose="02030600000101010101" pitchFamily="18" charset="-127"/>
                <a:ea typeface="HY신명조" panose="02030600000101010101" pitchFamily="18" charset="-127"/>
              </a:rPr>
              <a:t>틸트</a:t>
            </a:r>
            <a:r>
              <a:rPr lang="ko-KR" altLang="en-US" sz="1100" b="1" dirty="0">
                <a:latin typeface="HY신명조" panose="02030600000101010101" pitchFamily="18" charset="-127"/>
                <a:ea typeface="HY신명조" panose="02030600000101010101" pitchFamily="18" charset="-127"/>
              </a:rPr>
              <a:t> 브러시</a:t>
            </a:r>
            <a:r>
              <a:rPr lang="ko-KR" altLang="en-US" sz="1100" dirty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*  </a:t>
            </a:r>
            <a:r>
              <a:rPr lang="en-US" altLang="ko-KR" sz="1100" dirty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3D </a:t>
            </a:r>
            <a:r>
              <a:rPr lang="ko-KR" altLang="en-US" sz="1100" dirty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페인팅 소프트웨어인데</a:t>
            </a:r>
            <a:r>
              <a:rPr lang="en-US" altLang="ko-KR" sz="1100" dirty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, </a:t>
            </a:r>
            <a:r>
              <a:rPr lang="ko-KR" altLang="en-US" sz="1100" dirty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컨트롤러로 펜이나 물감 이외에 불꽃</a:t>
            </a:r>
            <a:r>
              <a:rPr lang="en-US" altLang="ko-KR" sz="1100" dirty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, </a:t>
            </a:r>
            <a:r>
              <a:rPr lang="ko-KR" altLang="en-US" sz="1100" dirty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무지개</a:t>
            </a:r>
            <a:r>
              <a:rPr lang="en-US" altLang="ko-KR" sz="1100" dirty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, </a:t>
            </a:r>
            <a:r>
              <a:rPr lang="ko-KR" altLang="en-US" sz="1100" dirty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별 등 다양한 효과를 연출할 수 있다</a:t>
            </a:r>
            <a:r>
              <a:rPr lang="en-US" altLang="ko-KR" sz="1100" dirty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.</a:t>
            </a:r>
            <a:endParaRPr lang="ko-KR" altLang="en-US" sz="110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4728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61914"/>
            <a:ext cx="84433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컴퓨터 그래픽으로 만드는 가상 공간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알아보기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2456284" y="4876637"/>
            <a:ext cx="5205546" cy="52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en-US" altLang="ko-KR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사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한국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en-US" altLang="ko-KR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LED TV 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광고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컴퓨터 그래픽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메이킹 필름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(8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분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)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</a:rPr>
              <a:t>2011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</a:rPr>
              <a:t>년 작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</a:rPr>
              <a:t>)</a:t>
            </a:r>
          </a:p>
          <a:p>
            <a:pPr algn="r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길거리에 가상의 폭포가 흐르는 장면을 컴퓨터 그래픽으로 실감 나게 표현하였다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29" y="981295"/>
            <a:ext cx="7130371" cy="38976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3938638" y="5360855"/>
            <a:ext cx="372319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en-US" altLang="ko-KR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F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사 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프랑스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제 </a:t>
            </a:r>
            <a:r>
              <a:rPr lang="en-US" altLang="ko-KR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5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원소 영화 포스터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(1997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)</a:t>
            </a:r>
            <a:endParaRPr lang="en-US" altLang="ko-KR" sz="1000" dirty="0">
              <a:solidFill>
                <a:srgbClr val="333333"/>
              </a:solidFill>
              <a:latin typeface="Noto Sans light"/>
            </a:endParaRPr>
          </a:p>
          <a:p>
            <a:pPr algn="r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고층 건물 사이를 날아다니는 사람의 모습을 컴퓨터 그래픽으로 구현하여 가상 세계를 표현하였다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828" y="826906"/>
            <a:ext cx="4361172" cy="6026565"/>
          </a:xfrm>
          <a:prstGeom prst="rect">
            <a:avLst/>
          </a:prstGeom>
        </p:spPr>
      </p:pic>
      <p:sp>
        <p:nvSpPr>
          <p:cNvPr id="10" name="사각형: 둥근 모서리 16">
            <a:hlinkClick r:id="rId4"/>
            <a:extLst>
              <a:ext uri="{FF2B5EF4-FFF2-40B4-BE49-F238E27FC236}">
                <a16:creationId xmlns:a16="http://schemas.microsoft.com/office/drawing/2014/main" id="{9A4D4414-CE81-4F61-B386-87E027798E9F}"/>
              </a:ext>
            </a:extLst>
          </p:cNvPr>
          <p:cNvSpPr/>
          <p:nvPr/>
        </p:nvSpPr>
        <p:spPr>
          <a:xfrm>
            <a:off x="1659508" y="5009381"/>
            <a:ext cx="1167151" cy="44482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S</a:t>
            </a:r>
            <a:r>
              <a:rPr lang="ko-KR" altLang="en-US" sz="9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 </a:t>
            </a:r>
            <a:r>
              <a:rPr lang="en-US" altLang="ko-KR" sz="9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LED TV </a:t>
            </a:r>
            <a:r>
              <a:rPr lang="ko-KR" altLang="en-US" sz="9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광고</a:t>
            </a:r>
            <a:endParaRPr lang="en-US" altLang="ko-KR" sz="900" b="1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9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보러 가기 클릭</a:t>
            </a:r>
            <a:endParaRPr lang="en-US" altLang="ko-KR" sz="900" b="1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362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77324"/>
            <a:ext cx="49423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신기한 </a:t>
            </a:r>
            <a:r>
              <a:rPr lang="en-US" altLang="ko-KR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3D </a:t>
            </a:r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홀로그램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알아보기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D86CF9-B875-468D-ABA3-025016A0FCF3}"/>
              </a:ext>
            </a:extLst>
          </p:cNvPr>
          <p:cNvSpPr txBox="1"/>
          <p:nvPr/>
        </p:nvSpPr>
        <p:spPr>
          <a:xfrm>
            <a:off x="442221" y="1204437"/>
            <a:ext cx="11193519" cy="487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</a:t>
            </a:r>
            <a:r>
              <a:rPr lang="ko-KR" altLang="en-US" sz="3000"/>
              <a:t> </a:t>
            </a:r>
            <a:r>
              <a:rPr lang="ko-KR" altLang="en-US" sz="30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홀로그램은 </a:t>
            </a:r>
            <a:r>
              <a:rPr lang="ko-KR" altLang="en-US" sz="3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소프트웨어의 복제 방지</a:t>
            </a:r>
            <a:r>
              <a:rPr lang="en-US" altLang="ko-KR" sz="3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3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지폐의 위조 방지</a:t>
            </a:r>
            <a:r>
              <a:rPr lang="en-US" altLang="ko-KR" sz="3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30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인체와 기계의 </a:t>
            </a:r>
            <a:r>
              <a:rPr lang="ko-KR" altLang="en-US" sz="3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정밀 진단</a:t>
            </a:r>
            <a:r>
              <a:rPr lang="en-US" altLang="ko-KR" sz="3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3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자연과 문화의 입체 보존</a:t>
            </a:r>
            <a:r>
              <a:rPr lang="en-US" altLang="ko-KR" sz="3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3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대중문화</a:t>
            </a:r>
            <a:r>
              <a:rPr lang="ko-KR" altLang="en-US" sz="30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에 이르기까지 다양한 차세대 기술로 사용되고 있다</a:t>
            </a:r>
            <a:r>
              <a:rPr lang="en-US" altLang="ko-KR" sz="300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r>
              <a:rPr lang="ko-KR" altLang="en-US" sz="300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endParaRPr lang="en-US" altLang="ko-KR" sz="3000">
              <a:solidFill>
                <a:schemeClr val="bg2">
                  <a:lumMod val="50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300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홀로그램은 </a:t>
            </a:r>
            <a:r>
              <a:rPr lang="ko-KR" altLang="en-US" sz="3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평면적인 영상에 실제적인 효과</a:t>
            </a:r>
            <a:r>
              <a:rPr lang="ko-KR" altLang="en-US" sz="30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를 줄 수 있어</a:t>
            </a:r>
            <a:r>
              <a:rPr lang="en-US" altLang="ko-KR" sz="30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ko-KR" altLang="en-US" sz="30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직접 현장에 가지 않고도 </a:t>
            </a:r>
            <a:r>
              <a:rPr lang="ko-KR" altLang="en-US" sz="3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실감 나는 콘서트</a:t>
            </a:r>
            <a:r>
              <a:rPr lang="ko-KR" altLang="en-US" sz="30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가 가능하다</a:t>
            </a:r>
            <a:r>
              <a:rPr lang="en-US" altLang="ko-KR" sz="300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3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300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머리카락 </a:t>
            </a:r>
            <a:r>
              <a:rPr lang="ko-KR" altLang="en-US" sz="30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같은 </a:t>
            </a:r>
            <a:r>
              <a:rPr lang="ko-KR" altLang="en-US" sz="3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세부적인 표현도 </a:t>
            </a:r>
            <a:r>
              <a:rPr lang="ko-KR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가능한 홀로그램 기술</a:t>
            </a:r>
            <a:r>
              <a:rPr lang="ko-KR" altLang="en-US" sz="30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은 미술 전시 프로그램등에서 </a:t>
            </a:r>
            <a:r>
              <a:rPr lang="ko-KR" altLang="en-US" sz="30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입체적인 프레젠테이션의 도구로 </a:t>
            </a:r>
            <a:r>
              <a:rPr lang="ko-KR" altLang="en-US" sz="30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활용되기도 한다</a:t>
            </a:r>
            <a:r>
              <a:rPr lang="en-US" altLang="ko-KR" sz="30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endParaRPr lang="ko-KR" altLang="en-US" sz="3000" dirty="0">
              <a:solidFill>
                <a:schemeClr val="bg2">
                  <a:lumMod val="50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7691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77324"/>
            <a:ext cx="49423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신기한 </a:t>
            </a:r>
            <a:r>
              <a:rPr lang="en-US" altLang="ko-KR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3D </a:t>
            </a:r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홀로그램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알아보기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60" y="1161591"/>
            <a:ext cx="5082750" cy="43910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442221" y="5552636"/>
            <a:ext cx="372319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en-US" altLang="ko-KR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PLAY K POP 3D 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홀로그램 콘서트 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(2015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)</a:t>
            </a:r>
            <a:endParaRPr lang="en-US" altLang="ko-KR" sz="1000" dirty="0">
              <a:solidFill>
                <a:srgbClr val="333333"/>
              </a:solidFill>
              <a:latin typeface="Noto Sans light"/>
            </a:endParaRPr>
          </a:p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실제 가수의 콘서트를 보는 것 같지만 무대 위의 가수들은 모두 홀로그램으로 만들어졌다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63" y="1161591"/>
            <a:ext cx="6586568" cy="43910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5559229" y="5567385"/>
            <a:ext cx="602850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별도 편광 필터 없는 편광 이미지 센서 개발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>
                <a:solidFill>
                  <a:srgbClr val="000000"/>
                </a:solidFill>
                <a:latin typeface="나눔고딕"/>
              </a:rPr>
              <a:t>한국과학기술연구원</a:t>
            </a:r>
            <a:r>
              <a:rPr lang="en-US" altLang="ko-KR" sz="1000" dirty="0">
                <a:solidFill>
                  <a:srgbClr val="000000"/>
                </a:solidFill>
                <a:latin typeface="나눔고딕"/>
              </a:rPr>
              <a:t>(KIST) </a:t>
            </a:r>
            <a:r>
              <a:rPr lang="ko-KR" altLang="en-US" sz="1000" dirty="0">
                <a:solidFill>
                  <a:srgbClr val="000000"/>
                </a:solidFill>
                <a:latin typeface="나눔고딕"/>
              </a:rPr>
              <a:t>광전소재연구단 </a:t>
            </a:r>
            <a:r>
              <a:rPr lang="ko-KR" altLang="en-US" sz="1000" dirty="0" err="1">
                <a:solidFill>
                  <a:srgbClr val="000000"/>
                </a:solidFill>
                <a:latin typeface="나눔고딕"/>
              </a:rPr>
              <a:t>박민철</a:t>
            </a:r>
            <a:r>
              <a:rPr lang="en-US" altLang="ko-KR" sz="1000" dirty="0">
                <a:solidFill>
                  <a:srgbClr val="000000"/>
                </a:solidFill>
                <a:latin typeface="나눔고딕"/>
              </a:rPr>
              <a:t>, </a:t>
            </a:r>
            <a:r>
              <a:rPr lang="ko-KR" altLang="en-US" sz="1000" dirty="0" err="1">
                <a:solidFill>
                  <a:srgbClr val="000000"/>
                </a:solidFill>
                <a:latin typeface="나눔고딕"/>
              </a:rPr>
              <a:t>황도경</a:t>
            </a:r>
            <a:r>
              <a:rPr lang="ko-KR" altLang="en-US" sz="1000" dirty="0">
                <a:solidFill>
                  <a:srgbClr val="000000"/>
                </a:solidFill>
                <a:latin typeface="나눔고딕"/>
              </a:rPr>
              <a:t> 박사 연구팀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한국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/2021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년 개발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endParaRPr lang="en-US" altLang="ko-KR" sz="1000" b="1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2087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77324"/>
            <a:ext cx="54553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3D </a:t>
            </a:r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안경으로 보는 세상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알아보기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6809FA-AF77-4DCA-AB95-F3C087981CC1}"/>
              </a:ext>
            </a:extLst>
          </p:cNvPr>
          <p:cNvSpPr txBox="1"/>
          <p:nvPr/>
        </p:nvSpPr>
        <p:spPr>
          <a:xfrm>
            <a:off x="85209" y="6430583"/>
            <a:ext cx="102118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b="1" dirty="0" err="1">
                <a:latin typeface="HY신명조" panose="02030600000101010101" pitchFamily="18" charset="-127"/>
                <a:ea typeface="HY신명조" panose="02030600000101010101" pitchFamily="18" charset="-127"/>
              </a:rPr>
              <a:t>틸트</a:t>
            </a:r>
            <a:r>
              <a:rPr lang="ko-KR" altLang="en-US" sz="1100" b="1" dirty="0">
                <a:latin typeface="HY신명조" panose="02030600000101010101" pitchFamily="18" charset="-127"/>
                <a:ea typeface="HY신명조" panose="02030600000101010101" pitchFamily="18" charset="-127"/>
              </a:rPr>
              <a:t> 브러시</a:t>
            </a:r>
            <a:r>
              <a:rPr lang="ko-KR" altLang="en-US" sz="1100" dirty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*  </a:t>
            </a:r>
            <a:r>
              <a:rPr lang="en-US" altLang="ko-KR" sz="1100" dirty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3D </a:t>
            </a:r>
            <a:r>
              <a:rPr lang="ko-KR" altLang="en-US" sz="1100" dirty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페인팅 소프트웨어인데</a:t>
            </a:r>
            <a:r>
              <a:rPr lang="en-US" altLang="ko-KR" sz="1100" dirty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, </a:t>
            </a:r>
            <a:r>
              <a:rPr lang="ko-KR" altLang="en-US" sz="1100" dirty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컨트롤러로 펜이나 물감 이외에 불꽃</a:t>
            </a:r>
            <a:r>
              <a:rPr lang="en-US" altLang="ko-KR" sz="1100" dirty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, </a:t>
            </a:r>
            <a:r>
              <a:rPr lang="ko-KR" altLang="en-US" sz="1100" dirty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무지개</a:t>
            </a:r>
            <a:r>
              <a:rPr lang="en-US" altLang="ko-KR" sz="1100" dirty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, </a:t>
            </a:r>
            <a:r>
              <a:rPr lang="ko-KR" altLang="en-US" sz="1100" dirty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별 등 다양한 효과를 연출할 수 있다</a:t>
            </a:r>
            <a:r>
              <a:rPr lang="en-US" altLang="ko-KR" sz="1100" dirty="0">
                <a:solidFill>
                  <a:srgbClr val="00B0F0"/>
                </a:solidFill>
                <a:latin typeface="HY신명조" panose="02030600000101010101" pitchFamily="18" charset="-127"/>
                <a:ea typeface="HY신명조" panose="02030600000101010101" pitchFamily="18" charset="-127"/>
              </a:rPr>
              <a:t>.</a:t>
            </a:r>
            <a:endParaRPr lang="ko-KR" altLang="en-US" sz="1100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192" y="77713"/>
            <a:ext cx="2067599" cy="14941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8724882" y="556213"/>
            <a:ext cx="42663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en-US" altLang="ko-KR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Card Board </a:t>
            </a:r>
            <a:endParaRPr lang="en-US" altLang="ko-KR" sz="10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골판지로 만든 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3D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안경으로 앱을 활용하여</a:t>
            </a:r>
            <a:endParaRPr lang="en-US" altLang="ko-KR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새로운 장소를 방문하고 우주를 날아다니는 등</a:t>
            </a:r>
            <a:endParaRPr lang="en-US" altLang="ko-KR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가상 현실을 체험할 수 있다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04" y="1721702"/>
            <a:ext cx="6568081" cy="37188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202028" y="5529746"/>
            <a:ext cx="602850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en-US" altLang="ko-KR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G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사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미국</a:t>
            </a:r>
            <a:r>
              <a:rPr lang="en-US" altLang="ko-KR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틸트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브러시</a:t>
            </a:r>
            <a:r>
              <a:rPr lang="ko-KR" altLang="en-US" sz="10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*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(Tilt Brush: Painting from a new perspective/VR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</a:rPr>
              <a:t>디지털 이미지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</a:rPr>
              <a:t>//2016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</a:rPr>
              <a:t>년 작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3D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공간에 브러시로 그림을 그리고 있는 모습이다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3D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안경을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쓰고 그림을 그리면 선과 색이 그려지면서 마치 입체를 쌓아가는 듯한 느낌을 받는다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811" y="1728113"/>
            <a:ext cx="3381198" cy="179559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827" y="3644967"/>
            <a:ext cx="3347165" cy="17955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10297009" y="2951973"/>
            <a:ext cx="126600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틸트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브러시로</a:t>
            </a:r>
            <a:endParaRPr lang="en-US" altLang="ko-KR" sz="1000" b="1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그린 패션 모형</a:t>
            </a:r>
            <a:endParaRPr lang="en-US" altLang="ko-KR" sz="1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10297009" y="4729831"/>
            <a:ext cx="126600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▷▷▶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틸트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브러시로 그린 입체 꽃밭에 </a:t>
            </a:r>
            <a:endParaRPr lang="en-US" altLang="ko-KR" sz="1000" b="1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작가가 서 있는 모습</a:t>
            </a:r>
            <a:endParaRPr lang="en-US" altLang="ko-KR" sz="1000" dirty="0"/>
          </a:p>
        </p:txBody>
      </p:sp>
    </p:spTree>
    <p:extLst>
      <p:ext uri="{BB962C8B-B14F-4D97-AF65-F5344CB8AC3E}">
        <p14:creationId xmlns:p14="http://schemas.microsoft.com/office/powerpoint/2010/main" val="2722923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77324"/>
            <a:ext cx="54553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3D </a:t>
            </a:r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안경으로 보는 세상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알아보기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5391729" y="5673825"/>
            <a:ext cx="615811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경주</a:t>
            </a:r>
            <a:r>
              <a:rPr lang="en-US" altLang="ko-KR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세계문화엑스포 석굴암 </a:t>
            </a:r>
            <a:r>
              <a:rPr lang="en-US" altLang="ko-KR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HMD </a:t>
            </a:r>
            <a:r>
              <a:rPr lang="ko-KR" altLang="en-US" sz="1000" b="1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트래블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체험관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</a:rPr>
              <a:t>디지털 이미지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</a:rPr>
              <a:t>/</a:t>
            </a:r>
            <a:r>
              <a:rPr lang="ko-KR" altLang="en-US" sz="1000" dirty="0" err="1">
                <a:solidFill>
                  <a:srgbClr val="333333"/>
                </a:solidFill>
                <a:latin typeface="Noto Sans light"/>
              </a:rPr>
              <a:t>가변크기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</a:rPr>
              <a:t>/2015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</a:rPr>
              <a:t>년 작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3D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안경을 쓰면 파노라마처럼 장면이 전개되며 실제의 대상을 만지는 체험도 가능하기 때문에</a:t>
            </a:r>
            <a:endParaRPr lang="en-US" altLang="ko-KR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석굴암을 더 실감나게 체험 할 수 있게 해준다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729" y="1123379"/>
            <a:ext cx="6347881" cy="44170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605439" y="5676373"/>
            <a:ext cx="470665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우드모어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(</a:t>
            </a:r>
            <a:r>
              <a:rPr lang="en-US" altLang="ko-KR" sz="1000" dirty="0" err="1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Woodmore,Steve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/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영국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/1976~) </a:t>
            </a:r>
            <a:r>
              <a:rPr lang="en-US" altLang="ko-KR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사 모터사이클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 (2010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</a:rPr>
              <a:t>년 작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3D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안경을 쓰고 이 그림을 보면 흔들려 보이는 것처럼 보이는 이미지가 하나로 선명하게 모여 입체감 있게 보인다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54" y="1123379"/>
            <a:ext cx="4549551" cy="441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58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10705" y="177324"/>
            <a:ext cx="72763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온라인으로 소통하는 가상 공간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C10FF-77AF-4639-B0F0-0CDDAC6BBE44}"/>
              </a:ext>
            </a:extLst>
          </p:cNvPr>
          <p:cNvSpPr txBox="1"/>
          <p:nvPr/>
        </p:nvSpPr>
        <p:spPr>
          <a:xfrm>
            <a:off x="67760" y="565297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알아보기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0" y="4614392"/>
            <a:ext cx="38724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▶▷▷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반 고흐의 </a:t>
            </a:r>
            <a:r>
              <a:rPr lang="ko-KR" altLang="en-US" sz="1000" b="1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아뜰리에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en-US" altLang="ko-KR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AR(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증강 현실</a:t>
            </a:r>
            <a:r>
              <a:rPr lang="en-US" altLang="ko-KR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 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체험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</a:rPr>
              <a:t>(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</a:rPr>
              <a:t>반 고흐 </a:t>
            </a:r>
            <a:r>
              <a:rPr lang="ko-KR" altLang="en-US" sz="1000" dirty="0" err="1">
                <a:solidFill>
                  <a:srgbClr val="333333"/>
                </a:solidFill>
                <a:latin typeface="Noto Sans light"/>
              </a:rPr>
              <a:t>인사이드전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/2016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액자 속 풍경을 태블릿 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PC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로 촬영하면 해당 사진이 실제 반 고흐의 작품으로 변한다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9896"/>
            <a:ext cx="3872455" cy="257717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455" y="1939896"/>
            <a:ext cx="4648770" cy="257717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254" y="1939896"/>
            <a:ext cx="3815746" cy="25771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3872455" y="4614392"/>
            <a:ext cx="4447092" cy="754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▷▶▷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어도비 디지털 뮤지엄 </a:t>
            </a:r>
            <a:r>
              <a:rPr lang="en-US" altLang="ko-KR" sz="1000">
                <a:solidFill>
                  <a:srgbClr val="333333"/>
                </a:solidFill>
                <a:latin typeface="Noto Sans light"/>
              </a:rPr>
              <a:t>(Adobe Museum of Digital Media/</a:t>
            </a:r>
            <a:r>
              <a:rPr lang="ko-KR" altLang="en-US" sz="1000">
                <a:solidFill>
                  <a:srgbClr val="333333"/>
                </a:solidFill>
                <a:latin typeface="Noto Sans light"/>
              </a:rPr>
              <a:t>미국</a:t>
            </a:r>
            <a:r>
              <a:rPr lang="en-US" altLang="ko-KR" sz="100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/2016</a:t>
            </a:r>
            <a:r>
              <a:rPr lang="ko-KR" altLang="en-US" sz="100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100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미술관을 방문하면 사이버 공간 속으로 들어가 관람하는 듯한 느낌을 받는다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세계 유명 작가들의 작품이 실시간으로 전시되고 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8376254" y="4619404"/>
            <a:ext cx="3706255" cy="754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▷▷▶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가상 캠퍼스 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</a:rPr>
              <a:t>(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</a:rPr>
              <a:t>디지털 이미지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</a:rPr>
              <a:t>/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</a:rPr>
              <a:t>세컨드 라이프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/2009</a:t>
            </a:r>
            <a:r>
              <a:rPr lang="ko-KR" altLang="en-US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년 작</a:t>
            </a:r>
            <a:r>
              <a:rPr lang="en-US" altLang="ko-KR" sz="1000" dirty="0">
                <a:solidFill>
                  <a:srgbClr val="333333"/>
                </a:solidFill>
                <a:latin typeface="Noto Sans light"/>
                <a:ea typeface="나눔스퀘어라운드 Regular" panose="020B0600000101010101" pitchFamily="50" charset="-127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우리나라 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K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대의 가상 캠퍼스로 실제 이곳에서 학생들이 수업을 하고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아바타로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소통한다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/>
          </a:p>
        </p:txBody>
      </p:sp>
    </p:spTree>
    <p:extLst>
      <p:ext uri="{BB962C8B-B14F-4D97-AF65-F5344CB8AC3E}">
        <p14:creationId xmlns:p14="http://schemas.microsoft.com/office/powerpoint/2010/main" val="995237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3327</TotalTime>
  <Words>878</Words>
  <Application>Microsoft Office PowerPoint</Application>
  <PresentationFormat>와이드스크린</PresentationFormat>
  <Paragraphs>104</Paragraphs>
  <Slides>13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6" baseType="lpstr">
      <vt:lpstr>Arial Black</vt:lpstr>
      <vt:lpstr>나눔고딕</vt:lpstr>
      <vt:lpstr>함초롬바탕</vt:lpstr>
      <vt:lpstr>HY신명조</vt:lpstr>
      <vt:lpstr>Noto Sans light</vt:lpstr>
      <vt:lpstr>나눔스퀘어라운드 Regular</vt:lpstr>
      <vt:lpstr>맑은 고딕</vt:lpstr>
      <vt:lpstr>Arial</vt:lpstr>
      <vt:lpstr>나눔스퀘어라운드 ExtraBold</vt:lpstr>
      <vt:lpstr>나눔스퀘어 Bold</vt:lpstr>
      <vt:lpstr>나눔고딕 ExtraBold</vt:lpstr>
      <vt:lpstr>나눔스퀘어라운드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황근식</cp:lastModifiedBy>
  <cp:revision>141</cp:revision>
  <dcterms:created xsi:type="dcterms:W3CDTF">2021-12-08T01:35:36Z</dcterms:created>
  <dcterms:modified xsi:type="dcterms:W3CDTF">2022-03-02T06:50:05Z</dcterms:modified>
</cp:coreProperties>
</file>