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</p:sldIdLst>
  <p:sldSz cx="12192000" cy="6858000"/>
  <p:notesSz cx="6858000" cy="9144000"/>
  <p:embeddedFontLst>
    <p:embeddedFont>
      <p:font typeface="Arial Black" panose="020B0A04020102020204" pitchFamily="34" charset="0"/>
      <p:bold r:id="rId21"/>
    </p:embeddedFont>
    <p:embeddedFont>
      <p:font typeface="HY중고딕" panose="02030600000101010101" pitchFamily="18" charset="-127"/>
      <p:regular r:id="rId22"/>
    </p:embeddedFont>
    <p:embeddedFont>
      <p:font typeface="HY헤드라인M" panose="02030600000101010101" pitchFamily="18" charset="-127"/>
      <p:regular r:id="rId23"/>
    </p:embeddedFont>
    <p:embeddedFont>
      <p:font typeface="나눔바른고딕 옛한글" panose="020B0603020101020101" pitchFamily="50" charset="-127"/>
      <p:regular r:id="rId24"/>
    </p:embeddedFont>
    <p:embeddedFont>
      <p:font typeface="나눔스퀘어라운드 ExtraBold" panose="020B0600000101010101" pitchFamily="50" charset="-127"/>
      <p:bold r:id="rId25"/>
    </p:embeddedFont>
    <p:embeddedFont>
      <p:font typeface="나눔스퀘어라운드 Regular" panose="020B0600000101010101" pitchFamily="50" charset="-127"/>
      <p:regular r:id="rId26"/>
    </p:embeddedFont>
    <p:embeddedFont>
      <p:font typeface="맑은 고딕" panose="020B0503020000020004" pitchFamily="50" charset="-127"/>
      <p:regular r:id="rId27"/>
      <p:bold r:id="rId28"/>
    </p:embeddedFont>
    <p:embeddedFont>
      <p:font typeface="함초롬바탕" panose="02030604000101010101" pitchFamily="18" charset="-127"/>
      <p:regular r:id="rId29"/>
      <p:bold r:id="rId3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E1"/>
    <a:srgbClr val="FF33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DCB680-A70B-48F3-8212-7A405CFB0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E95C785-4F35-4B41-8986-E81B925472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4146733-9227-4C4C-A7EE-F35E31524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4F1B-F673-4A73-827A-3440539EDF69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B195B8-2376-4064-B6AF-4461EFAC0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593B63A-ACEF-4575-8AEB-0506722C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944B-7720-46FB-A2F0-9BD3FD384D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3214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FBD45E-E783-4A75-B9D5-311A86A0B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8F6002B-7D74-4E06-A44E-AD306CAF5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B4DFD98-94FD-4CA2-A688-14E980D6B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4F1B-F673-4A73-827A-3440539EDF69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D968AC2-143A-4F38-BA61-F2A089B59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74F8DDE-C280-4F42-A4AC-10474E50B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944B-7720-46FB-A2F0-9BD3FD384D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6901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8499C0BE-8780-41F9-A220-C9C571F88C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C1B4DB3-9AE0-4A77-BA3F-03FEE08C2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BB85F31-C250-47C3-BF95-F6FFFEAC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4F1B-F673-4A73-827A-3440539EDF69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791BF90-8649-49C5-9C76-246EA99DB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02EA184-A392-4346-A524-14BEF124B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944B-7720-46FB-A2F0-9BD3FD384D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671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483EAC-97AC-4843-A38D-C1A5069C4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673F66E-225D-4FC1-9BD2-2A591F4B3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5C625DE-ECE4-48BC-A25B-20B2593BC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4F1B-F673-4A73-827A-3440539EDF69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5484421-12A1-4296-98BF-30BDBC51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7BF99B0-29F4-45A4-8A33-CB1AA4B3C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944B-7720-46FB-A2F0-9BD3FD384D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7086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629E6B-C9C7-41B1-A884-DCB25C86F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A4D6B7C-057D-4B64-B769-002C2E087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2EE0686-E418-4CB1-B6CC-B4675929B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4F1B-F673-4A73-827A-3440539EDF69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2150A28-B106-4556-A939-97A150450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DDE5B40-048D-476C-A273-0E6FA2688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944B-7720-46FB-A2F0-9BD3FD384D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253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E4B0A3-D117-411F-845E-9C8F1914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3AD93F6-D2A1-4B89-8B6C-CD5B6BB9F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AC1EAA6-CFFB-48B5-8959-93ED89E0F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ED3B66B-E3F4-46FA-9893-4F06FD2F4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4F1B-F673-4A73-827A-3440539EDF69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4EE77BB-0A1A-406D-BB91-FB5FC5D7C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60D7A04-FD9C-47DE-AE03-C83FC0E7E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944B-7720-46FB-A2F0-9BD3FD384D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5628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2566F7-6AD4-4FF2-94FB-986BFA04D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3600A33-1C71-4D84-A462-16043CB38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28F8E4F-129C-4BCC-A61F-F267AAC3D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65F5E78-BD5C-488B-A084-07B5269F2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3CD357DF-9A45-4B42-BC37-B261356582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242910B-A12D-4A75-9E5E-BE5324C1E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4F1B-F673-4A73-827A-3440539EDF69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4B9F3D8-0B34-47C2-BD3A-B0A6CE98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7BA7B96-7EFC-4E3D-A0BE-A17320279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944B-7720-46FB-A2F0-9BD3FD384D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10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4C3D334-5088-4641-8299-E87760A09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AB2EE61-677E-4EC4-9BAF-723B9163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4F1B-F673-4A73-827A-3440539EDF69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25D978D-58A1-46E5-9416-8F117FAA2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A2BC9A9-62FB-4D0C-BCB6-21492FDCA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944B-7720-46FB-A2F0-9BD3FD384D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626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25ACD12-1059-4312-B5C8-0C63E58A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4F1B-F673-4A73-827A-3440539EDF69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0A932D8-8315-42F4-99EA-A599D33E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7F132B2-BAFE-465F-820E-1458EA4E7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944B-7720-46FB-A2F0-9BD3FD384D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1061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80220DF-86C6-482F-B8B1-B45B4C95F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3016C15-F960-4676-A654-8360E7F8D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A812F5F-7956-4529-AA34-3FA4580AF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3D8B75F-421A-4340-A968-158CB5C51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4F1B-F673-4A73-827A-3440539EDF69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DFA66F4-E33D-4620-BA23-1DFA95E3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AA52B38-7720-47C2-AA2F-7DE7F63B3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944B-7720-46FB-A2F0-9BD3FD384D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5179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60E7284-FF77-4630-AF6E-B45374FE3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66197B24-F887-4F69-836D-1946BAC0A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0B23F2D-AF24-4D88-8A25-92539FC9C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1131D67-144B-4D10-B662-2DCB7DAAF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4F1B-F673-4A73-827A-3440539EDF69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A00F845-D20D-436B-AC2E-A47B03B8C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9FCF268-C322-4D58-B764-36D9C0387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944B-7720-46FB-A2F0-9BD3FD384D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6299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012C2E1D-761E-4562-9F0E-6F5989A6C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B582C7C-F045-4F96-A771-CC0B3DB01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64CF62A-B80C-4D5B-B050-172C34C3F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94F1B-F673-4A73-827A-3440539EDF69}" type="datetimeFigureOut">
              <a:rPr lang="ko-KR" altLang="en-US" smtClean="0"/>
              <a:t>2022-03-11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FD5C06D-582C-476C-9B02-4C0E53EEE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845DEFE-96B9-4399-B514-22EED36D9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0944B-7720-46FB-A2F0-9BD3FD384D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916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8.wdp"/><Relationship Id="rId12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microsoft.com/office/2007/relationships/hdphoto" Target="../media/hdphoto7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689B25E9-66BE-4B24-82E7-EA004E1020B6}"/>
              </a:ext>
            </a:extLst>
          </p:cNvPr>
          <p:cNvGrpSpPr/>
          <p:nvPr/>
        </p:nvGrpSpPr>
        <p:grpSpPr>
          <a:xfrm>
            <a:off x="2554664" y="1478147"/>
            <a:ext cx="7724977" cy="2572776"/>
            <a:chOff x="2554664" y="1478147"/>
            <a:chExt cx="7724977" cy="2572776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12AF2D0B-1925-4526-91DA-678245F7DD8B}"/>
                </a:ext>
              </a:extLst>
            </p:cNvPr>
            <p:cNvGrpSpPr/>
            <p:nvPr/>
          </p:nvGrpSpPr>
          <p:grpSpPr>
            <a:xfrm>
              <a:off x="2554664" y="1478147"/>
              <a:ext cx="1863539" cy="1250315"/>
              <a:chOff x="7560297" y="1244338"/>
              <a:chExt cx="2720768" cy="1250315"/>
            </a:xfrm>
          </p:grpSpPr>
          <p:sp>
            <p:nvSpPr>
              <p:cNvPr id="9" name="사각형: 둥근 모서리 8">
                <a:extLst>
                  <a:ext uri="{FF2B5EF4-FFF2-40B4-BE49-F238E27FC236}">
                    <a16:creationId xmlns:a16="http://schemas.microsoft.com/office/drawing/2014/main" id="{5820C003-33D9-4EBC-AC30-0DD0CB6304BA}"/>
                  </a:ext>
                </a:extLst>
              </p:cNvPr>
              <p:cNvSpPr/>
              <p:nvPr/>
            </p:nvSpPr>
            <p:spPr>
              <a:xfrm>
                <a:off x="7560297" y="1244338"/>
                <a:ext cx="2554664" cy="914400"/>
              </a:xfrm>
              <a:prstGeom prst="round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2B66243D-0DE8-4FDB-99AE-399D4EE40644}"/>
                  </a:ext>
                </a:extLst>
              </p:cNvPr>
              <p:cNvSpPr/>
              <p:nvPr/>
            </p:nvSpPr>
            <p:spPr>
              <a:xfrm>
                <a:off x="7584999" y="1467131"/>
                <a:ext cx="2696066" cy="1027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0BA88481-DDD8-4C44-8A1C-58A0D8AD7273}"/>
                </a:ext>
              </a:extLst>
            </p:cNvPr>
            <p:cNvCxnSpPr/>
            <p:nvPr/>
          </p:nvCxnSpPr>
          <p:spPr>
            <a:xfrm>
              <a:off x="4304433" y="1664078"/>
              <a:ext cx="0" cy="222658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BAEBAE83-FC83-4C2D-BAEF-EE0D9528D749}"/>
                </a:ext>
              </a:extLst>
            </p:cNvPr>
            <p:cNvSpPr/>
            <p:nvPr/>
          </p:nvSpPr>
          <p:spPr>
            <a:xfrm>
              <a:off x="4304432" y="3014470"/>
              <a:ext cx="5975209" cy="103645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19BF7775-3DC3-478F-A635-5022D78D9231}"/>
                </a:ext>
              </a:extLst>
            </p:cNvPr>
            <p:cNvSpPr/>
            <p:nvPr/>
          </p:nvSpPr>
          <p:spPr>
            <a:xfrm>
              <a:off x="4332163" y="2912882"/>
              <a:ext cx="4883079" cy="103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FCC375D-F9EC-4C45-8625-4D1B4AA1FDA1}"/>
              </a:ext>
            </a:extLst>
          </p:cNvPr>
          <p:cNvSpPr txBox="1"/>
          <p:nvPr/>
        </p:nvSpPr>
        <p:spPr>
          <a:xfrm>
            <a:off x="4542175" y="2912882"/>
            <a:ext cx="586245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전통 공예의 미를 찾아서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740A4B-B1DB-42F0-842E-9EE9532C2C1F}"/>
              </a:ext>
            </a:extLst>
          </p:cNvPr>
          <p:cNvSpPr txBox="1"/>
          <p:nvPr/>
        </p:nvSpPr>
        <p:spPr>
          <a:xfrm>
            <a:off x="2760371" y="1528133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>
                <a:solidFill>
                  <a:srgbClr val="FFFF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16</a:t>
            </a:r>
            <a:endParaRPr lang="ko-KR" altLang="en-US" sz="720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DF4294-C4B3-43DF-9C45-9E002B6165EE}"/>
              </a:ext>
            </a:extLst>
          </p:cNvPr>
          <p:cNvSpPr txBox="1"/>
          <p:nvPr/>
        </p:nvSpPr>
        <p:spPr>
          <a:xfrm>
            <a:off x="2704091" y="1455736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16</a:t>
            </a:r>
            <a:endParaRPr lang="ko-KR" altLang="en-US" sz="72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05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43AB46C-045E-4BEE-B27C-DE85B5E926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210" y="1643580"/>
            <a:ext cx="3015258" cy="463293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0E579ED-0C00-42C2-B2A0-5F9F82DE3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945" y="726817"/>
            <a:ext cx="4686954" cy="4429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5F72F6-1A9F-4285-9FE2-64A5F45C9D45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0D4D5-8434-4CB2-9F1C-661181159FEE}"/>
              </a:ext>
            </a:extLst>
          </p:cNvPr>
          <p:cNvSpPr txBox="1"/>
          <p:nvPr/>
        </p:nvSpPr>
        <p:spPr>
          <a:xfrm>
            <a:off x="114895" y="-11358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0F16EB-4CD4-418D-A43F-69680013CB20}"/>
              </a:ext>
            </a:extLst>
          </p:cNvPr>
          <p:cNvSpPr txBox="1"/>
          <p:nvPr/>
        </p:nvSpPr>
        <p:spPr>
          <a:xfrm>
            <a:off x="1118587" y="142042"/>
            <a:ext cx="4338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천을 아름답게</a:t>
            </a:r>
            <a:r>
              <a:rPr lang="en-US" altLang="ko-KR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</a:t>
            </a:r>
            <a:r>
              <a:rPr lang="ko-KR" altLang="en-US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염색 공예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309712-92A9-4B49-A203-44D84E81F768}"/>
              </a:ext>
            </a:extLst>
          </p:cNvPr>
          <p:cNvSpPr txBox="1"/>
          <p:nvPr/>
        </p:nvSpPr>
        <p:spPr>
          <a:xfrm>
            <a:off x="370467" y="2381568"/>
            <a:ext cx="32483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/>
              <a:t>김가형</a:t>
            </a:r>
            <a:r>
              <a:rPr lang="ko-KR" altLang="en-US" sz="1000"/>
              <a:t>(학생 작품) </a:t>
            </a:r>
            <a:r>
              <a:rPr lang="ko-KR" altLang="en-US" sz="1000" b="1"/>
              <a:t>염색지로 만든 에코백</a:t>
            </a:r>
            <a:r>
              <a:rPr lang="ko-KR" altLang="en-US" sz="1000"/>
              <a:t>(면가방, 염색 색종이/30×54cm/2016년 작) </a:t>
            </a:r>
            <a:endParaRPr lang="en-US" altLang="ko-KR" sz="1000"/>
          </a:p>
          <a:p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다림질로 녹여 무늬를 만드는 염색지를 사용하여 쉽게 가방의 무늬를 제작하였다.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16BAF6-76D9-4D3B-A232-74128914476C}"/>
              </a:ext>
            </a:extLst>
          </p:cNvPr>
          <p:cNvSpPr txBox="1"/>
          <p:nvPr/>
        </p:nvSpPr>
        <p:spPr>
          <a:xfrm>
            <a:off x="7169945" y="5303769"/>
            <a:ext cx="48115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/>
              <a:t>김다연</a:t>
            </a:r>
            <a:r>
              <a:rPr lang="ko-KR" altLang="en-US" sz="1000"/>
              <a:t>(학생 작품) </a:t>
            </a:r>
            <a:r>
              <a:rPr lang="ko-KR" altLang="en-US" sz="1000" b="1"/>
              <a:t>홀치기염</a:t>
            </a:r>
            <a:r>
              <a:rPr lang="ko-KR" altLang="en-US" sz="1000"/>
              <a:t>(천, 염료/48×46cm/2016년 작) </a:t>
            </a:r>
            <a:endParaRPr lang="en-US" altLang="ko-KR" sz="1000"/>
          </a:p>
          <a:p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실로 묶인 부분이 염색되지 않는 홀치기염 기법을 사용한 보자기로, 염료의 다양한 색을 볼 수 있다. </a:t>
            </a:r>
          </a:p>
        </p:txBody>
      </p:sp>
    </p:spTree>
    <p:extLst>
      <p:ext uri="{BB962C8B-B14F-4D97-AF65-F5344CB8AC3E}">
        <p14:creationId xmlns:p14="http://schemas.microsoft.com/office/powerpoint/2010/main" val="1593651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3C526FEE-8EC4-4727-965E-F30C22CE30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7648280" cy="6855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4A7107-F241-4185-B6EB-E12D55F84AD5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3B54B7-F694-4738-B2F6-F7C06C5BB6A6}"/>
              </a:ext>
            </a:extLst>
          </p:cNvPr>
          <p:cNvSpPr txBox="1"/>
          <p:nvPr/>
        </p:nvSpPr>
        <p:spPr>
          <a:xfrm>
            <a:off x="114895" y="-11358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448B5E-A013-404F-8DF1-812AB70EDB07}"/>
              </a:ext>
            </a:extLst>
          </p:cNvPr>
          <p:cNvSpPr txBox="1"/>
          <p:nvPr/>
        </p:nvSpPr>
        <p:spPr>
          <a:xfrm>
            <a:off x="1118587" y="142042"/>
            <a:ext cx="5450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수준 높은 우리나라의 금속 공예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03D5775-024D-438A-94C8-8EFD36BD0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85" r="2667" b="2450"/>
          <a:stretch/>
        </p:blipFill>
        <p:spPr>
          <a:xfrm>
            <a:off x="7648280" y="0"/>
            <a:ext cx="4543720" cy="685505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54CD245A-FC6E-4737-8FBC-AC8F44EBE2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1" b="97581" l="2367" r="95858">
                        <a14:foregroundMark x1="5720" y1="3831" x2="5720" y2="3831"/>
                        <a14:foregroundMark x1="2367" y1="17742" x2="2367" y2="17742"/>
                        <a14:foregroundMark x1="92702" y1="8669" x2="92899" y2="26008"/>
                        <a14:foregroundMark x1="96055" y1="20161" x2="96055" y2="20161"/>
                        <a14:foregroundMark x1="49704" y1="93750" x2="49704" y2="92742"/>
                        <a14:foregroundMark x1="49310" y1="97581" x2="49310" y2="97581"/>
                        <a14:foregroundMark x1="47337" y1="94355" x2="42998" y2="78629"/>
                        <a14:foregroundMark x1="42998" y1="78629" x2="42998" y2="786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1598" y="1511994"/>
            <a:ext cx="3788061" cy="370587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5DB4972-419A-4114-B9C7-D863DCBCDD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43" b="92157" l="9908" r="89862">
                        <a14:foregroundMark x1="64516" y1="8235" x2="64516" y2="8235"/>
                        <a14:foregroundMark x1="90092" y1="79020" x2="90092" y2="79020"/>
                        <a14:foregroundMark x1="11751" y1="92157" x2="11751" y2="92157"/>
                        <a14:foregroundMark x1="24654" y1="53529" x2="23502" y2="60784"/>
                        <a14:foregroundMark x1="20507" y1="63529" x2="15207" y2="78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257" y="651983"/>
            <a:ext cx="3320573" cy="390205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396375B-0445-493B-97EE-CD1D117D129A}"/>
              </a:ext>
            </a:extLst>
          </p:cNvPr>
          <p:cNvSpPr txBox="1"/>
          <p:nvPr/>
        </p:nvSpPr>
        <p:spPr>
          <a:xfrm>
            <a:off x="5307895" y="6314034"/>
            <a:ext cx="25484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금제굵은고리귀걸이</a:t>
            </a:r>
            <a:r>
              <a:rPr lang="en-US" altLang="ko-KR" sz="1000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높이 </a:t>
            </a:r>
            <a:r>
              <a:rPr lang="en-US" altLang="ko-KR" sz="1000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8</a:t>
            </a:r>
            <a:r>
              <a:rPr lang="en-US" altLang="ko-KR" sz="1000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㎝ /</a:t>
            </a:r>
            <a:r>
              <a:rPr lang="ko-KR" altLang="en-US" sz="1000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신라 시대 작</a:t>
            </a:r>
            <a:r>
              <a:rPr lang="en-US" altLang="ko-KR" sz="1000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endParaRPr lang="ko-KR" altLang="en-US" sz="1000">
              <a:solidFill>
                <a:schemeClr val="bg1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1F96DB-F507-43D2-85AD-8704EDED9788}"/>
              </a:ext>
            </a:extLst>
          </p:cNvPr>
          <p:cNvSpPr txBox="1"/>
          <p:nvPr/>
        </p:nvSpPr>
        <p:spPr>
          <a:xfrm>
            <a:off x="5030181" y="1886762"/>
            <a:ext cx="2410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금제새날개모양금관장식</a:t>
            </a:r>
            <a:r>
              <a:rPr lang="en-US" altLang="ko-KR" sz="1000" b="1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1000" b="1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천마총금제관식</a:t>
            </a:r>
            <a:r>
              <a:rPr lang="en-US" altLang="ko-KR" sz="1000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높이 </a:t>
            </a:r>
            <a:r>
              <a:rPr lang="en-US" altLang="ko-KR" sz="1000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45㎝/</a:t>
            </a:r>
            <a:r>
              <a:rPr lang="ko-KR" altLang="en-US" sz="1000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신라 시대 작</a:t>
            </a:r>
            <a:r>
              <a:rPr lang="en-US" altLang="ko-KR" sz="1000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endParaRPr lang="ko-KR" altLang="en-US" sz="1000">
              <a:solidFill>
                <a:schemeClr val="bg1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A6A35C-5B8C-4A8F-8C24-A5AA86D9744D}"/>
              </a:ext>
            </a:extLst>
          </p:cNvPr>
          <p:cNvSpPr txBox="1"/>
          <p:nvPr/>
        </p:nvSpPr>
        <p:spPr>
          <a:xfrm>
            <a:off x="397812" y="4479204"/>
            <a:ext cx="29052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금제 관모</a:t>
            </a:r>
            <a:r>
              <a:rPr lang="en-US" altLang="ko-KR" sz="1000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높이 </a:t>
            </a:r>
            <a:r>
              <a:rPr lang="en-US" altLang="ko-KR" sz="1000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19㎝/</a:t>
            </a:r>
            <a:r>
              <a:rPr lang="ko-KR" altLang="en-US" sz="1000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신라 시대 작</a:t>
            </a:r>
            <a:r>
              <a:rPr lang="en-US" altLang="ko-KR" sz="1000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</a:p>
          <a:p>
            <a:pPr algn="just"/>
            <a:r>
              <a:rPr lang="ko-KR" altLang="en-US" sz="10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 금모는 직물로 만든 머리에 쓰는 모자의 정상부 장식으로 추정된다</a:t>
            </a:r>
            <a:r>
              <a:rPr lang="en-US" altLang="ko-KR" sz="10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현재의 금모는 머리에 쓸 수 없고 겨우 손바닥이 들어갈 정도다</a:t>
            </a:r>
            <a:r>
              <a:rPr lang="en-US" altLang="ko-KR" sz="10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밑 테에 있는 구멍들은 직물 모자에 접합하였던 실 구멍으로 생각된다</a:t>
            </a:r>
            <a:r>
              <a:rPr lang="en-US" altLang="ko-KR" sz="10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r>
              <a:rPr lang="ko-KR" altLang="en-US" sz="1000">
                <a:solidFill>
                  <a:schemeClr val="tx1">
                    <a:lumMod val="85000"/>
                    <a:lumOff val="15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endParaRPr lang="en-US" altLang="ko-KR" sz="1000">
              <a:solidFill>
                <a:schemeClr val="tx1">
                  <a:lumMod val="85000"/>
                  <a:lumOff val="15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algn="just"/>
            <a:r>
              <a:rPr lang="ko-KR" altLang="en-US" sz="10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이와 같은 정교한 금모로는 금관총에서 출토된 것도 있지만</a:t>
            </a:r>
            <a:r>
              <a:rPr lang="en-US" altLang="ko-KR" sz="10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천마총에서 출토된 금모가 훨씬 더 화려하고 황금빛 찬란하다</a:t>
            </a:r>
            <a:r>
              <a:rPr lang="en-US" altLang="ko-KR" sz="10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85000"/>
                  <a:lumOff val="15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554844-9827-49ED-8922-06D1E1C51200}"/>
              </a:ext>
            </a:extLst>
          </p:cNvPr>
          <p:cNvSpPr txBox="1"/>
          <p:nvPr/>
        </p:nvSpPr>
        <p:spPr>
          <a:xfrm>
            <a:off x="9168413" y="5666121"/>
            <a:ext cx="19464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황남대총 북분 금관</a:t>
            </a:r>
            <a:r>
              <a:rPr lang="ko-KR" altLang="en-US" sz="1000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(높이 27.3cm, 지름 17</a:t>
            </a:r>
            <a:r>
              <a:rPr lang="en-US" altLang="ko-KR" sz="1000" i="0">
                <a:solidFill>
                  <a:schemeClr val="bg1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㎝</a:t>
            </a:r>
            <a:r>
              <a:rPr lang="ko-KR" altLang="en-US" sz="1000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/신라 시대 작) 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C91C546-33E4-4946-A346-7F586F5E7C3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68" b="89811" l="9615" r="89904">
                        <a14:foregroundMark x1="13141" y1="9607" x2="12660" y2="10626"/>
                        <a14:foregroundMark x1="23558" y1="5968" x2="24840" y2="6550"/>
                        <a14:foregroundMark x1="9936" y1="14410" x2="10096" y2="21980"/>
                        <a14:foregroundMark x1="69872" y1="11790" x2="68750" y2="25764"/>
                        <a14:foregroundMark x1="54487" y1="27074" x2="56571" y2="31004"/>
                        <a14:foregroundMark x1="70673" y1="40466" x2="70833" y2="41194"/>
                        <a14:foregroundMark x1="13782" y1="49782" x2="12340" y2="54294"/>
                        <a14:foregroundMark x1="14103" y1="48472" x2="15545" y2="49054"/>
                        <a14:foregroundMark x1="12340" y1="49491" x2="12340" y2="49491"/>
                        <a14:foregroundMark x1="12179" y1="55313" x2="11058" y2="58661"/>
                        <a14:foregroundMark x1="12019" y1="53712" x2="11538" y2="56332"/>
                        <a14:foregroundMark x1="12500" y1="61281" x2="12821" y2="62154"/>
                        <a14:foregroundMark x1="11378" y1="63464" x2="11378" y2="71470"/>
                        <a14:foregroundMark x1="11378" y1="71470" x2="13622" y2="77438"/>
                        <a14:foregroundMark x1="9615" y1="64774" x2="10096" y2="66521"/>
                        <a14:foregroundMark x1="10577" y1="63464" x2="12019" y2="62737"/>
                        <a14:foregroundMark x1="10256" y1="63610" x2="9936" y2="64483"/>
                        <a14:foregroundMark x1="11859" y1="61572" x2="11058" y2="63319"/>
                        <a14:foregroundMark x1="11538" y1="60844" x2="11538" y2="60844"/>
                        <a14:foregroundMark x1="35897" y1="71179" x2="35897" y2="71179"/>
                        <a14:foregroundMark x1="70192" y1="42067" x2="70192" y2="43814"/>
                        <a14:foregroundMark x1="80288" y1="53566" x2="81891" y2="55750"/>
                        <a14:foregroundMark x1="83173" y1="54731" x2="83333" y2="55167"/>
                        <a14:foregroundMark x1="63462" y1="79330" x2="69071" y2="86172"/>
                        <a14:foregroundMark x1="65064" y1="52838" x2="66506" y2="54003"/>
                        <a14:foregroundMark x1="74679" y1="49636" x2="74679" y2="49636"/>
                        <a14:foregroundMark x1="72756" y1="44250" x2="72756" y2="44250"/>
                        <a14:foregroundMark x1="72756" y1="43523" x2="72756" y2="43523"/>
                        <a14:foregroundMark x1="72115" y1="43377" x2="72115" y2="43377"/>
                        <a14:foregroundMark x1="72115" y1="46434" x2="72917" y2="50801"/>
                        <a14:foregroundMark x1="71955" y1="45415" x2="72596" y2="51965"/>
                        <a14:foregroundMark x1="72436" y1="45852" x2="74038" y2="53275"/>
                        <a14:foregroundMark x1="69712" y1="43523" x2="71474" y2="46288"/>
                        <a14:foregroundMark x1="83333" y1="56041" x2="83654" y2="57642"/>
                        <a14:foregroundMark x1="81571" y1="60844" x2="82212" y2="62445"/>
                        <a14:foregroundMark x1="78686" y1="59971" x2="79167" y2="61863"/>
                        <a14:foregroundMark x1="83494" y1="55750" x2="82853" y2="59534"/>
                        <a14:foregroundMark x1="28686" y1="37118" x2="27885" y2="40611"/>
                        <a14:foregroundMark x1="20673" y1="35808" x2="20032" y2="36390"/>
                        <a14:backgroundMark x1="62981" y1="31004" x2="62981" y2="31004"/>
                        <a14:backgroundMark x1="62340" y1="30713" x2="62340" y2="30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9264" y="4791933"/>
            <a:ext cx="1960624" cy="215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93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9C87A22E-A4ED-4637-B4FB-A81693C87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631" y="465014"/>
            <a:ext cx="2859566" cy="639298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211B458-25B4-4627-BF36-3144E229A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948" y="4088471"/>
            <a:ext cx="2647520" cy="232660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4C4AE74-BB73-4AD5-80DE-CA02FC17E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6" b="93673" l="9453" r="89055">
                        <a14:foregroundMark x1="45771" y1="6019" x2="46766" y2="7870"/>
                        <a14:foregroundMark x1="65672" y1="44753" x2="67662" y2="49383"/>
                        <a14:foregroundMark x1="67164" y1="44444" x2="67164" y2="47068"/>
                        <a14:foregroundMark x1="61194" y1="44290" x2="61194" y2="48611"/>
                        <a14:foregroundMark x1="42289" y1="90586" x2="62189" y2="93056"/>
                        <a14:foregroundMark x1="63184" y1="83025" x2="68657" y2="90741"/>
                        <a14:foregroundMark x1="68657" y1="90741" x2="69154" y2="90895"/>
                        <a14:foregroundMark x1="68657" y1="85494" x2="65174" y2="93364"/>
                        <a14:foregroundMark x1="65174" y1="93364" x2="40299" y2="92747"/>
                        <a14:foregroundMark x1="40299" y1="92747" x2="39801" y2="92747"/>
                        <a14:foregroundMark x1="65174" y1="93673" x2="72637" y2="92747"/>
                        <a14:foregroundMark x1="67164" y1="58951" x2="67164" y2="66667"/>
                        <a14:foregroundMark x1="69154" y1="61265" x2="67662" y2="67901"/>
                        <a14:foregroundMark x1="66667" y1="83488" x2="69652" y2="92593"/>
                        <a14:foregroundMark x1="69154" y1="86111" x2="69652" y2="91204"/>
                        <a14:foregroundMark x1="68159" y1="86574" x2="73632" y2="92901"/>
                        <a14:foregroundMark x1="65174" y1="7099" x2="66667" y2="40278"/>
                        <a14:foregroundMark x1="66667" y1="40278" x2="69154" y2="42130"/>
                        <a14:foregroundMark x1="61194" y1="5556" x2="66667" y2="6327"/>
                        <a14:foregroundMark x1="42289" y1="64352" x2="39801" y2="922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253869">
            <a:off x="9675032" y="-75201"/>
            <a:ext cx="1440318" cy="4643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그림 7" descr="실내이(가) 표시된 사진&#10;&#10;자동 생성된 설명">
            <a:extLst>
              <a:ext uri="{FF2B5EF4-FFF2-40B4-BE49-F238E27FC236}">
                <a16:creationId xmlns:a16="http://schemas.microsoft.com/office/drawing/2014/main" id="{C8795FAD-FD8B-495F-8FCD-8CAE33CEB3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406" y="4892686"/>
            <a:ext cx="1894199" cy="1842532"/>
          </a:xfrm>
          <a:prstGeom prst="ellipse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9" name="그림 8" descr="실내이(가) 표시된 사진&#10;&#10;자동 생성된 설명">
            <a:extLst>
              <a:ext uri="{FF2B5EF4-FFF2-40B4-BE49-F238E27FC236}">
                <a16:creationId xmlns:a16="http://schemas.microsoft.com/office/drawing/2014/main" id="{F2984FCD-5910-421F-92E2-7EE64B3C16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244" y="3527314"/>
            <a:ext cx="1700070" cy="1653698"/>
          </a:xfrm>
          <a:prstGeom prst="ellipse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9DAF51-3CB6-4C0E-BCF3-1266D5656B08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C13825-F867-47DD-AC07-B8DBEDF1A250}"/>
              </a:ext>
            </a:extLst>
          </p:cNvPr>
          <p:cNvSpPr txBox="1"/>
          <p:nvPr/>
        </p:nvSpPr>
        <p:spPr>
          <a:xfrm>
            <a:off x="114895" y="-11358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9CF488-81CC-4FE8-B2C6-1918AA0534DB}"/>
              </a:ext>
            </a:extLst>
          </p:cNvPr>
          <p:cNvSpPr txBox="1"/>
          <p:nvPr/>
        </p:nvSpPr>
        <p:spPr>
          <a:xfrm>
            <a:off x="1118587" y="142042"/>
            <a:ext cx="5450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수준 높은 우리나라의 금속 공예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B682E2-AC0E-45DF-B1B3-FE3719DE5ACA}"/>
              </a:ext>
            </a:extLst>
          </p:cNvPr>
          <p:cNvSpPr txBox="1"/>
          <p:nvPr/>
        </p:nvSpPr>
        <p:spPr>
          <a:xfrm>
            <a:off x="576992" y="2246504"/>
            <a:ext cx="2818473" cy="991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청동 은입사포류수금문 정병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(청동, 은/높이 37.5cm/고려 시대 작) </a:t>
            </a:r>
            <a:endParaRPr lang="en-US" altLang="ko-KR" sz="1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사찰에서 사용된 의례용품으로, 청동 바탕에 은입사</a:t>
            </a:r>
            <a:r>
              <a:rPr lang="ko-KR" altLang="en-US" sz="10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cs typeface="함초롬바탕" panose="02030604000101010101" pitchFamily="18" charset="-127"/>
              </a:rPr>
              <a:t>*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기법을 이용하여 제작되었다.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E904F3-F037-4E8D-8BA8-05E986EB0AF6}"/>
              </a:ext>
            </a:extLst>
          </p:cNvPr>
          <p:cNvSpPr txBox="1"/>
          <p:nvPr/>
        </p:nvSpPr>
        <p:spPr>
          <a:xfrm>
            <a:off x="8793034" y="6381706"/>
            <a:ext cx="252246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은 칠보 노리개 장식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(2,6cm/조선 시대 작)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C031AE-9F1D-4136-9CAE-E530D11635A1}"/>
              </a:ext>
            </a:extLst>
          </p:cNvPr>
          <p:cNvSpPr txBox="1"/>
          <p:nvPr/>
        </p:nvSpPr>
        <p:spPr>
          <a:xfrm>
            <a:off x="5978268" y="1045522"/>
            <a:ext cx="3941645" cy="1677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i="0">
                <a:solidFill>
                  <a:srgbClr val="202020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 </a:t>
            </a:r>
            <a:r>
              <a:rPr lang="ko-KR" altLang="en-US" sz="1000" b="1" i="0">
                <a:solidFill>
                  <a:srgbClr val="202020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순은 칠보 장식 장도</a:t>
            </a:r>
            <a:r>
              <a:rPr lang="en-US" altLang="ko-KR" sz="1000" b="0" i="0">
                <a:solidFill>
                  <a:srgbClr val="202020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000" b="0" i="0">
                <a:solidFill>
                  <a:srgbClr val="202020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연도 미상</a:t>
            </a:r>
            <a:r>
              <a:rPr lang="en-US" altLang="ko-KR" sz="1000" b="0" i="0">
                <a:solidFill>
                  <a:srgbClr val="202020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r>
              <a:rPr lang="ko-KR" altLang="en-US" sz="1000" b="0" i="0">
                <a:solidFill>
                  <a:srgbClr val="333333"/>
                </a:solidFill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endParaRPr lang="en-US" altLang="ko-KR" sz="1000" b="0" i="0">
              <a:solidFill>
                <a:srgbClr val="333333"/>
              </a:solidFill>
              <a:effectLst/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상류층의 부녀자들이 장식용으로 차고 다녔던 것으로 짐작된다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한편 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1670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년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현종 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11) 12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월 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29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일에 제정된 「금제절목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禁制節目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」에 의하면 정부는 유생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儒生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과 잡직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雜職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),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그리고 서인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庶人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남녀의 경우는 은장도를 차지 못하도록 금지하고 있다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이는 사치를 막고 낮은 신분층에게는 제한을 두기 위한 목적으로 보인다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그러나 이 규정이 얼마나 실효를 거두었는지는 알 수 없다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5F8F227A-4775-4A4E-B028-794866D3BA64}"/>
              </a:ext>
            </a:extLst>
          </p:cNvPr>
          <p:cNvGrpSpPr/>
          <p:nvPr/>
        </p:nvGrpSpPr>
        <p:grpSpPr>
          <a:xfrm>
            <a:off x="5184602" y="2942420"/>
            <a:ext cx="3224305" cy="3773538"/>
            <a:chOff x="4305394" y="2313836"/>
            <a:chExt cx="3224305" cy="3773538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3FF7368B-0468-4C8A-9192-8C5F349D9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3569" y="2313836"/>
              <a:ext cx="2246130" cy="1500606"/>
            </a:xfrm>
            <a:prstGeom prst="rect">
              <a:avLst/>
            </a:prstGeom>
          </p:spPr>
        </p:pic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DACC0F71-847A-4DC1-BB23-55D399014F8C}"/>
                </a:ext>
              </a:extLst>
            </p:cNvPr>
            <p:cNvSpPr/>
            <p:nvPr/>
          </p:nvSpPr>
          <p:spPr>
            <a:xfrm>
              <a:off x="5283569" y="3835152"/>
              <a:ext cx="2246130" cy="2252222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ko-KR" altLang="en-US" sz="1000">
                  <a:solidFill>
                    <a:srgbClr val="00B0F0"/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입사 기법</a:t>
              </a:r>
              <a:endParaRPr lang="en-US" altLang="ko-KR" sz="1000">
                <a:solidFill>
                  <a:srgbClr val="00B0F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endParaRPr>
            </a:p>
            <a:p>
              <a:pPr algn="just">
                <a:lnSpc>
                  <a:spcPct val="150000"/>
                </a:lnSpc>
              </a:pP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금속 공예의 일종으로 금속 표면에 홈을 파고 금선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(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金線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) 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또는 은선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(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銀線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)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을 홈에 끼워 장식하는 기법이다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. 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이전에는 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'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실드리다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'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라고 하였으며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, 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기원전 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1, 2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세기경의 낙랑 유물에서 처음 발견되었고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, </a:t>
              </a:r>
              <a:r>
                <a:rPr lang="ko-KR" altLang="en-US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신라의 고분에서 나온 유물로 보아 신라 시대에는 매우 발달한 것으로 추정된다</a:t>
              </a:r>
              <a:r>
                <a:rPr lang="en-US" altLang="ko-KR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함초롬바탕" panose="02030604000101010101" pitchFamily="18" charset="-127"/>
                  <a:ea typeface="함초롬바탕" panose="02030604000101010101" pitchFamily="18" charset="-127"/>
                  <a:cs typeface="함초롬바탕" panose="02030604000101010101" pitchFamily="18" charset="-127"/>
                </a:rPr>
                <a:t>.</a:t>
              </a:r>
              <a:endPara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endParaRPr>
            </a:p>
          </p:txBody>
        </p:sp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2EE6FDE7-D661-4DE1-99AD-91E245646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05394" y="2935822"/>
              <a:ext cx="1155421" cy="1163565"/>
            </a:xfrm>
            <a:prstGeom prst="ellipse">
              <a:avLst/>
            </a:prstGeom>
            <a:ln w="19050">
              <a:solidFill>
                <a:srgbClr val="00B0F0"/>
              </a:solidFill>
              <a:prstDash val="sysDash"/>
            </a:ln>
          </p:spPr>
        </p:pic>
      </p:grpSp>
    </p:spTree>
    <p:extLst>
      <p:ext uri="{BB962C8B-B14F-4D97-AF65-F5344CB8AC3E}">
        <p14:creationId xmlns:p14="http://schemas.microsoft.com/office/powerpoint/2010/main" val="1103560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C066F8-C841-44DC-AD05-073E9BC9A63F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166916-F9FB-444B-AB6E-C0B65BB6E0F1}"/>
              </a:ext>
            </a:extLst>
          </p:cNvPr>
          <p:cNvSpPr txBox="1"/>
          <p:nvPr/>
        </p:nvSpPr>
        <p:spPr>
          <a:xfrm>
            <a:off x="114895" y="-11358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0FE48-5AA4-4A1F-A826-A65C2A887295}"/>
              </a:ext>
            </a:extLst>
          </p:cNvPr>
          <p:cNvSpPr txBox="1"/>
          <p:nvPr/>
        </p:nvSpPr>
        <p:spPr>
          <a:xfrm>
            <a:off x="1118587" y="142042"/>
            <a:ext cx="5450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수준 높은 우리나라의 도자 공예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11F685-5F71-4CBF-A073-6E7C451AABA4}"/>
              </a:ext>
            </a:extLst>
          </p:cNvPr>
          <p:cNvSpPr txBox="1"/>
          <p:nvPr/>
        </p:nvSpPr>
        <p:spPr>
          <a:xfrm>
            <a:off x="659153" y="1537149"/>
            <a:ext cx="10873694" cy="4438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ko-KR" altLang="en-US" sz="2400" b="1">
                <a:latin typeface="HY중고딕" panose="02030600000101010101" pitchFamily="18" charset="-127"/>
                <a:ea typeface="HY중고딕" panose="02030600000101010101" pitchFamily="18" charset="-127"/>
              </a:rPr>
              <a:t>도자 공예는 흙으로 형태를 만들고 불에 구워 유약을 발라 다시 굽는 방식으로 만들어진다. </a:t>
            </a:r>
            <a:endParaRPr lang="en-US" altLang="ko-KR" sz="2400" b="1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b="1">
                <a:latin typeface="HY중고딕" panose="02030600000101010101" pitchFamily="18" charset="-127"/>
                <a:ea typeface="HY중고딕" panose="02030600000101010101" pitchFamily="18" charset="-127"/>
              </a:rPr>
              <a:t>2. </a:t>
            </a:r>
            <a:r>
              <a:rPr lang="ko-KR" altLang="en-US" sz="2400" b="1">
                <a:latin typeface="HY중고딕" panose="02030600000101010101" pitchFamily="18" charset="-127"/>
                <a:ea typeface="HY중고딕" panose="02030600000101010101" pitchFamily="18" charset="-127"/>
              </a:rPr>
              <a:t>흙의 종류와 무늬 제작 방법, 굽는 방법, 유약 등에 따라 다양한 형태로 </a:t>
            </a:r>
            <a:endParaRPr lang="en-US" altLang="ko-KR" sz="2400" b="1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b="1">
                <a:latin typeface="HY중고딕" panose="02030600000101010101" pitchFamily="18" charset="-127"/>
                <a:ea typeface="HY중고딕" panose="02030600000101010101" pitchFamily="18" charset="-127"/>
              </a:rPr>
              <a:t>    </a:t>
            </a:r>
            <a:r>
              <a:rPr lang="ko-KR" altLang="en-US" sz="2400" b="1">
                <a:latin typeface="HY중고딕" panose="02030600000101010101" pitchFamily="18" charset="-127"/>
                <a:ea typeface="HY중고딕" panose="02030600000101010101" pitchFamily="18" charset="-127"/>
              </a:rPr>
              <a:t>나타난다. </a:t>
            </a:r>
            <a:endParaRPr lang="en-US" altLang="ko-KR" sz="2400" b="1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b="1">
                <a:latin typeface="HY중고딕" panose="02030600000101010101" pitchFamily="18" charset="-127"/>
                <a:ea typeface="HY중고딕" panose="02030600000101010101" pitchFamily="18" charset="-127"/>
              </a:rPr>
              <a:t>3. </a:t>
            </a:r>
            <a:r>
              <a:rPr lang="ko-KR" altLang="en-US" sz="2400" b="1">
                <a:latin typeface="HY중고딕" panose="02030600000101010101" pitchFamily="18" charset="-127"/>
                <a:ea typeface="HY중고딕" panose="02030600000101010101" pitchFamily="18" charset="-127"/>
              </a:rPr>
              <a:t>우리나라 도자기는 고려청자를 비롯해서 뛰어난 기술과 특유의 아름다움을 </a:t>
            </a:r>
            <a:endParaRPr lang="en-US" altLang="ko-KR" sz="2400" b="1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b="1">
                <a:latin typeface="HY중고딕" panose="02030600000101010101" pitchFamily="18" charset="-127"/>
                <a:ea typeface="HY중고딕" panose="02030600000101010101" pitchFamily="18" charset="-127"/>
              </a:rPr>
              <a:t>    </a:t>
            </a:r>
            <a:r>
              <a:rPr lang="ko-KR" altLang="en-US" sz="2400" b="1">
                <a:latin typeface="HY중고딕" panose="02030600000101010101" pitchFamily="18" charset="-127"/>
                <a:ea typeface="HY중고딕" panose="02030600000101010101" pitchFamily="18" charset="-127"/>
              </a:rPr>
              <a:t>지니고 있다. </a:t>
            </a:r>
            <a:endParaRPr lang="en-US" altLang="ko-KR" sz="2400" b="1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b="1">
                <a:latin typeface="HY중고딕" panose="02030600000101010101" pitchFamily="18" charset="-127"/>
                <a:ea typeface="HY중고딕" panose="02030600000101010101" pitchFamily="18" charset="-127"/>
              </a:rPr>
              <a:t>4. </a:t>
            </a:r>
            <a:r>
              <a:rPr lang="ko-KR" altLang="en-US" sz="2400" b="1">
                <a:latin typeface="HY중고딕" panose="02030600000101010101" pitchFamily="18" charset="-127"/>
                <a:ea typeface="HY중고딕" panose="02030600000101010101" pitchFamily="18" charset="-127"/>
              </a:rPr>
              <a:t>고려 시대의 청자, 조선 시대의 분청사기와 백자 등은 우리나라 도자기 제작 </a:t>
            </a:r>
            <a:endParaRPr lang="en-US" altLang="ko-KR" sz="2400" b="1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b="1">
                <a:latin typeface="HY중고딕" panose="02030600000101010101" pitchFamily="18" charset="-127"/>
                <a:ea typeface="HY중고딕" panose="02030600000101010101" pitchFamily="18" charset="-127"/>
              </a:rPr>
              <a:t>    </a:t>
            </a:r>
            <a:r>
              <a:rPr lang="ko-KR" altLang="en-US" sz="2400" b="1">
                <a:latin typeface="HY중고딕" panose="02030600000101010101" pitchFamily="18" charset="-127"/>
                <a:ea typeface="HY중고딕" panose="02030600000101010101" pitchFamily="18" charset="-127"/>
              </a:rPr>
              <a:t>기술의 우수함과 우리 조상들의 심미관을 보여 준다.</a:t>
            </a:r>
          </a:p>
        </p:txBody>
      </p:sp>
    </p:spTree>
    <p:extLst>
      <p:ext uri="{BB962C8B-B14F-4D97-AF65-F5344CB8AC3E}">
        <p14:creationId xmlns:p14="http://schemas.microsoft.com/office/powerpoint/2010/main" val="55155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3B2BC8-E353-4228-ADDF-6A33EC91D9C8}"/>
              </a:ext>
            </a:extLst>
          </p:cNvPr>
          <p:cNvSpPr txBox="1"/>
          <p:nvPr/>
        </p:nvSpPr>
        <p:spPr>
          <a:xfrm>
            <a:off x="1875777" y="1220613"/>
            <a:ext cx="8919840" cy="4545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ko-KR" sz="2400" b="1"/>
              <a:t>1. </a:t>
            </a:r>
            <a:r>
              <a:rPr lang="ko-KR" altLang="en-US" sz="2400" b="1"/>
              <a:t>청자와 백자의 제작 과정을 알아보자</a:t>
            </a:r>
            <a:r>
              <a:rPr lang="en-US" altLang="ko-KR" sz="2400" b="1"/>
              <a:t>.</a:t>
            </a:r>
          </a:p>
          <a:p>
            <a:pPr>
              <a:lnSpc>
                <a:spcPct val="250000"/>
              </a:lnSpc>
            </a:pPr>
            <a:r>
              <a:rPr lang="en-US" altLang="ko-KR" sz="2400" b="1"/>
              <a:t>2. </a:t>
            </a:r>
            <a:r>
              <a:rPr lang="ko-KR" altLang="en-US" sz="2400" b="1"/>
              <a:t>청자와 백자의 색깔은 왜 다른지 재료를 알아보자</a:t>
            </a:r>
            <a:r>
              <a:rPr lang="en-US" altLang="ko-KR" sz="2400" b="1"/>
              <a:t>.</a:t>
            </a:r>
          </a:p>
          <a:p>
            <a:pPr>
              <a:lnSpc>
                <a:spcPct val="250000"/>
              </a:lnSpc>
            </a:pPr>
            <a:r>
              <a:rPr lang="en-US" altLang="ko-KR" sz="2400" b="1"/>
              <a:t>3. </a:t>
            </a:r>
            <a:r>
              <a:rPr lang="ko-KR" altLang="en-US" sz="2400" b="1"/>
              <a:t>두 작품의 장식 기법을 비교해 보자</a:t>
            </a:r>
            <a:r>
              <a:rPr lang="en-US" altLang="ko-KR" sz="2400" b="1"/>
              <a:t>.</a:t>
            </a:r>
          </a:p>
          <a:p>
            <a:pPr>
              <a:lnSpc>
                <a:spcPct val="250000"/>
              </a:lnSpc>
            </a:pPr>
            <a:r>
              <a:rPr lang="en-US" altLang="ko-KR" sz="2400" b="1"/>
              <a:t>4. </a:t>
            </a:r>
            <a:r>
              <a:rPr lang="ko-KR" altLang="en-US" sz="2400" b="1"/>
              <a:t>각각 만들어진 시대와 사회적 배경을 비교해  보자</a:t>
            </a:r>
            <a:r>
              <a:rPr lang="en-US" altLang="ko-KR" sz="2400" b="1"/>
              <a:t>.</a:t>
            </a:r>
          </a:p>
          <a:p>
            <a:pPr>
              <a:lnSpc>
                <a:spcPct val="250000"/>
              </a:lnSpc>
            </a:pPr>
            <a:r>
              <a:rPr lang="en-US" altLang="ko-KR" sz="2400" b="1"/>
              <a:t>5. </a:t>
            </a:r>
            <a:r>
              <a:rPr lang="ko-KR" altLang="en-US" sz="2400" b="1"/>
              <a:t>청자와 백자에 담긴 조상들의 심미관의 차이를 생각해 보자</a:t>
            </a:r>
            <a:r>
              <a:rPr lang="en-US" altLang="ko-KR" sz="2400" b="1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F804AD-37F4-41C2-9C18-C9A39B178587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8FFB4-EEC4-424C-881B-940D64D4A685}"/>
              </a:ext>
            </a:extLst>
          </p:cNvPr>
          <p:cNvSpPr txBox="1"/>
          <p:nvPr/>
        </p:nvSpPr>
        <p:spPr>
          <a:xfrm>
            <a:off x="114895" y="-11358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03E4F-49B0-4A91-8367-1F70B50ED492}"/>
              </a:ext>
            </a:extLst>
          </p:cNvPr>
          <p:cNvSpPr txBox="1"/>
          <p:nvPr/>
        </p:nvSpPr>
        <p:spPr>
          <a:xfrm>
            <a:off x="1118587" y="142042"/>
            <a:ext cx="5450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수준 높은 우리나라의 도자 공예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6E7C77F-B0CC-46BF-BBC1-1DED0D157452}"/>
              </a:ext>
            </a:extLst>
          </p:cNvPr>
          <p:cNvSpPr/>
          <p:nvPr/>
        </p:nvSpPr>
        <p:spPr>
          <a:xfrm>
            <a:off x="1420427" y="1686757"/>
            <a:ext cx="337352" cy="40215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latin typeface="HY헤드라인M" panose="02030600000101010101" pitchFamily="18" charset="-127"/>
                <a:ea typeface="HY헤드라인M" panose="02030600000101010101" pitchFamily="18" charset="-127"/>
              </a:rPr>
              <a:t>생</a:t>
            </a:r>
            <a:endParaRPr lang="en-US" altLang="ko-KR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>
                <a:latin typeface="HY헤드라인M" panose="02030600000101010101" pitchFamily="18" charset="-127"/>
                <a:ea typeface="HY헤드라인M" panose="02030600000101010101" pitchFamily="18" charset="-127"/>
              </a:rPr>
              <a:t>각</a:t>
            </a:r>
            <a:endParaRPr lang="en-US" altLang="ko-KR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>
                <a:latin typeface="HY헤드라인M" panose="02030600000101010101" pitchFamily="18" charset="-127"/>
                <a:ea typeface="HY헤드라인M" panose="02030600000101010101" pitchFamily="18" charset="-127"/>
              </a:rPr>
              <a:t>해</a:t>
            </a:r>
            <a:endParaRPr lang="en-US" altLang="ko-KR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>
                <a:latin typeface="HY헤드라인M" panose="02030600000101010101" pitchFamily="18" charset="-127"/>
                <a:ea typeface="HY헤드라인M" panose="02030600000101010101" pitchFamily="18" charset="-127"/>
              </a:rPr>
              <a:t>보</a:t>
            </a:r>
            <a:endParaRPr lang="en-US" altLang="ko-KR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>
                <a:latin typeface="HY헤드라인M" panose="02030600000101010101" pitchFamily="18" charset="-127"/>
                <a:ea typeface="HY헤드라인M" panose="02030600000101010101" pitchFamily="18" charset="-127"/>
              </a:rPr>
              <a:t>기</a:t>
            </a:r>
          </a:p>
        </p:txBody>
      </p:sp>
    </p:spTree>
    <p:extLst>
      <p:ext uri="{BB962C8B-B14F-4D97-AF65-F5344CB8AC3E}">
        <p14:creationId xmlns:p14="http://schemas.microsoft.com/office/powerpoint/2010/main" val="2503649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6B14B5-4180-4996-9D38-26E1FBB96F46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3FC9D-0DC9-49E4-A37A-2E9CA13D1725}"/>
              </a:ext>
            </a:extLst>
          </p:cNvPr>
          <p:cNvSpPr txBox="1"/>
          <p:nvPr/>
        </p:nvSpPr>
        <p:spPr>
          <a:xfrm>
            <a:off x="114895" y="-11358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7A9D24-0D6A-4CB7-BF63-D4E45C372377}"/>
              </a:ext>
            </a:extLst>
          </p:cNvPr>
          <p:cNvSpPr txBox="1"/>
          <p:nvPr/>
        </p:nvSpPr>
        <p:spPr>
          <a:xfrm>
            <a:off x="1118587" y="142042"/>
            <a:ext cx="5561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흙으로 빚은 아름다움</a:t>
            </a:r>
            <a:r>
              <a:rPr lang="en-US" altLang="ko-KR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도자 공예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8EA9529-F7E4-48CA-9241-D949BC78E5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44" y="1118584"/>
            <a:ext cx="2655204" cy="44921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48FCC8F-B50D-49B7-8605-6CB00FECC7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4386" y="1332962"/>
            <a:ext cx="2352366" cy="3989576"/>
          </a:xfrm>
          <a:prstGeom prst="rect">
            <a:avLst/>
          </a:prstGeom>
        </p:spPr>
      </p:pic>
      <p:graphicFrame>
        <p:nvGraphicFramePr>
          <p:cNvPr id="12" name="표 12">
            <a:extLst>
              <a:ext uri="{FF2B5EF4-FFF2-40B4-BE49-F238E27FC236}">
                <a16:creationId xmlns:a16="http://schemas.microsoft.com/office/drawing/2014/main" id="{2C2F225B-82A5-4CC8-B4FC-330C88EA83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609688"/>
              </p:ext>
            </p:extLst>
          </p:nvPr>
        </p:nvGraphicFramePr>
        <p:xfrm>
          <a:off x="3450633" y="1842295"/>
          <a:ext cx="5450532" cy="1522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2602">
                  <a:extLst>
                    <a:ext uri="{9D8B030D-6E8A-4147-A177-3AD203B41FA5}">
                      <a16:colId xmlns:a16="http://schemas.microsoft.com/office/drawing/2014/main" val="1566870006"/>
                    </a:ext>
                  </a:extLst>
                </a:gridCol>
                <a:gridCol w="1233996">
                  <a:extLst>
                    <a:ext uri="{9D8B030D-6E8A-4147-A177-3AD203B41FA5}">
                      <a16:colId xmlns:a16="http://schemas.microsoft.com/office/drawing/2014/main" val="987076483"/>
                    </a:ext>
                  </a:extLst>
                </a:gridCol>
                <a:gridCol w="2313934">
                  <a:extLst>
                    <a:ext uri="{9D8B030D-6E8A-4147-A177-3AD203B41FA5}">
                      <a16:colId xmlns:a16="http://schemas.microsoft.com/office/drawing/2014/main" val="8908202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 </a:t>
                      </a:r>
                      <a:r>
                        <a:rPr lang="ko-KR" altLang="en-US" sz="100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고려 시대 청자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방법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조선 시대 백자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591748"/>
                  </a:ext>
                </a:extLst>
              </a:tr>
              <a:tr h="40981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회청색 유약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코발트 안료</a:t>
                      </a:r>
                      <a:r>
                        <a:rPr lang="en-US" altLang="ko-KR" sz="100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(‘</a:t>
                      </a:r>
                      <a:r>
                        <a:rPr lang="ko-KR" altLang="en-US" sz="100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회회청</a:t>
                      </a:r>
                      <a:r>
                        <a:rPr lang="en-US" altLang="ko-KR" sz="100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’</a:t>
                      </a:r>
                      <a:r>
                        <a:rPr lang="ko-KR" altLang="en-US" sz="100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이라고 불림</a:t>
                      </a:r>
                      <a:r>
                        <a:rPr lang="en-US" altLang="ko-KR" sz="100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)</a:t>
                      </a:r>
                      <a:endParaRPr lang="ko-KR" altLang="en-US" sz="1000">
                        <a:solidFill>
                          <a:schemeClr val="tx1"/>
                        </a:solidFill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0492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상감 기법</a:t>
                      </a:r>
                      <a:r>
                        <a:rPr lang="ko-KR" altLang="en-US" sz="1000">
                          <a:solidFill>
                            <a:srgbClr val="00B0F0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장식 기법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청색 안료로 몸체 위에 그림을 그림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9335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9~10</a:t>
                      </a:r>
                      <a:r>
                        <a:rPr lang="ko-KR" altLang="en-US" sz="100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세기부터 제작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만들어진 시대</a:t>
                      </a:r>
                      <a:endParaRPr lang="en-US" altLang="ko-KR" sz="1000">
                        <a:solidFill>
                          <a:schemeClr val="tx1"/>
                        </a:solidFill>
                        <a:latin typeface="나눔스퀘어라운드 Regular" panose="020B0600000101010101" pitchFamily="50" charset="-127"/>
                        <a:ea typeface="나눔스퀘어라운드 Regular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14</a:t>
                      </a:r>
                      <a:r>
                        <a:rPr lang="ko-KR" altLang="en-US" sz="1000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세기 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920891"/>
                  </a:ext>
                </a:extLst>
              </a:tr>
            </a:tbl>
          </a:graphicData>
        </a:graphic>
      </p:graphicFrame>
      <p:grpSp>
        <p:nvGrpSpPr>
          <p:cNvPr id="14" name="그룹 13">
            <a:extLst>
              <a:ext uri="{FF2B5EF4-FFF2-40B4-BE49-F238E27FC236}">
                <a16:creationId xmlns:a16="http://schemas.microsoft.com/office/drawing/2014/main" id="{58EC68B9-F22A-4ED2-A0AA-E00F49E24940}"/>
              </a:ext>
            </a:extLst>
          </p:cNvPr>
          <p:cNvGrpSpPr/>
          <p:nvPr/>
        </p:nvGrpSpPr>
        <p:grpSpPr>
          <a:xfrm>
            <a:off x="3714047" y="4076669"/>
            <a:ext cx="4058802" cy="2026234"/>
            <a:chOff x="2977201" y="4032280"/>
            <a:chExt cx="4058802" cy="2026234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F96766FE-0330-40D7-AC09-91610C8F7BC9}"/>
                </a:ext>
              </a:extLst>
            </p:cNvPr>
            <p:cNvSpPr/>
            <p:nvPr/>
          </p:nvSpPr>
          <p:spPr>
            <a:xfrm>
              <a:off x="4475482" y="4480111"/>
              <a:ext cx="2298180" cy="113057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67E588F7-5908-46F1-884D-917FA0BBA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6356" t="644" r="26343"/>
            <a:stretch/>
          </p:blipFill>
          <p:spPr>
            <a:xfrm>
              <a:off x="2977201" y="4032280"/>
              <a:ext cx="1999117" cy="2026234"/>
            </a:xfrm>
            <a:prstGeom prst="flowChartConnector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44ED06-9CB2-42B9-99EB-DAB03E8C7456}"/>
                </a:ext>
              </a:extLst>
            </p:cNvPr>
            <p:cNvSpPr txBox="1"/>
            <p:nvPr/>
          </p:nvSpPr>
          <p:spPr>
            <a:xfrm>
              <a:off x="5107330" y="4748911"/>
              <a:ext cx="19286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000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① 준비하기</a:t>
              </a:r>
            </a:p>
            <a:p>
              <a:r>
                <a:rPr lang="ko-KR" altLang="en-US" sz="1000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② 무늬 파기</a:t>
              </a:r>
            </a:p>
            <a:p>
              <a:r>
                <a:rPr lang="ko-KR" altLang="en-US" sz="1000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③ 다른 색상의 흙 밀어 넣기</a:t>
              </a:r>
            </a:p>
            <a:p>
              <a:r>
                <a:rPr lang="ko-KR" altLang="en-US" sz="1000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④ 표면의 흙 긁어내기</a:t>
              </a:r>
            </a:p>
            <a:p>
              <a:r>
                <a:rPr lang="ko-KR" altLang="en-US" sz="1000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⑤ 무늬 완성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0E4CA3-798C-4B1E-A5CF-61167CF331F4}"/>
                </a:ext>
              </a:extLst>
            </p:cNvPr>
            <p:cNvSpPr txBox="1"/>
            <p:nvPr/>
          </p:nvSpPr>
          <p:spPr>
            <a:xfrm>
              <a:off x="5107330" y="4480112"/>
              <a:ext cx="7633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상감기법</a:t>
              </a:r>
              <a:r>
                <a:rPr lang="ko-KR" altLang="en-US" sz="1100" b="1">
                  <a:solidFill>
                    <a:srgbClr val="00B0F0"/>
                  </a:solidFill>
                  <a:latin typeface="나눔스퀘어라운드 Regular" panose="020B0600000101010101" pitchFamily="50" charset="-127"/>
                  <a:ea typeface="나눔스퀘어라운드 Regular" panose="020B0600000101010101" pitchFamily="50" charset="-127"/>
                </a:rPr>
                <a:t>*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68A22FC-D2F5-49F6-9D9C-7F2A67C7EDA9}"/>
              </a:ext>
            </a:extLst>
          </p:cNvPr>
          <p:cNvSpPr txBox="1"/>
          <p:nvPr/>
        </p:nvSpPr>
        <p:spPr>
          <a:xfrm>
            <a:off x="567247" y="5648415"/>
            <a:ext cx="2513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청자 상감 운학문 매병</a:t>
            </a:r>
            <a:r>
              <a:rPr lang="ko-KR" altLang="en-US" sz="1000"/>
              <a:t>(높이42.1cm, 입지름6.1cm, 밑지름16.5cm/고려 시대 작)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09FFA3-6D42-4DB2-8129-5C66A0E4657C}"/>
              </a:ext>
            </a:extLst>
          </p:cNvPr>
          <p:cNvSpPr txBox="1"/>
          <p:nvPr/>
        </p:nvSpPr>
        <p:spPr>
          <a:xfrm>
            <a:off x="8901194" y="5455018"/>
            <a:ext cx="3076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백자 청화 국화문 병</a:t>
            </a:r>
            <a:r>
              <a:rPr lang="ko-KR" altLang="en-US" sz="1000"/>
              <a:t>(높이27.2cm, 입지름 5.2cm, 밑지름  12.3cm/19세기 작)</a:t>
            </a:r>
          </a:p>
        </p:txBody>
      </p:sp>
    </p:spTree>
    <p:extLst>
      <p:ext uri="{BB962C8B-B14F-4D97-AF65-F5344CB8AC3E}">
        <p14:creationId xmlns:p14="http://schemas.microsoft.com/office/powerpoint/2010/main" val="2331840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E3F164-3F06-4594-8F37-5B6BE5BDF1F2}"/>
              </a:ext>
            </a:extLst>
          </p:cNvPr>
          <p:cNvSpPr txBox="1"/>
          <p:nvPr/>
        </p:nvSpPr>
        <p:spPr>
          <a:xfrm>
            <a:off x="2896773" y="114191"/>
            <a:ext cx="317266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도자기 이름 붙이기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80399E-077A-4200-BA70-1C840E39B26E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159CDE-5999-408E-BAD9-A3DC14619DC6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98CB022F-03E4-42A2-BD3E-FCB8562083C1}"/>
              </a:ext>
            </a:extLst>
          </p:cNvPr>
          <p:cNvSpPr/>
          <p:nvPr/>
        </p:nvSpPr>
        <p:spPr>
          <a:xfrm>
            <a:off x="1137701" y="124175"/>
            <a:ext cx="1759072" cy="55399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endParaRPr lang="ko-KR" altLang="en-US" sz="240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F5D9BFC-8FD7-4069-80E7-1A966700AC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3" b="98303" l="9810" r="96047">
                        <a14:foregroundMark x1="42020" y1="3655" x2="58126" y2="6397"/>
                        <a14:foregroundMark x1="65593" y1="3264" x2="64861" y2="3394"/>
                        <a14:foregroundMark x1="46852" y1="3003" x2="60615" y2="3655"/>
                        <a14:foregroundMark x1="90190" y1="30940" x2="91508" y2="58486"/>
                        <a14:foregroundMark x1="94143" y1="47258" x2="96193" y2="56266"/>
                        <a14:foregroundMark x1="74231" y1="87598" x2="61201" y2="91906"/>
                        <a14:foregroundMark x1="48316" y1="94648" x2="56076" y2="94386"/>
                        <a14:foregroundMark x1="53001" y1="98303" x2="59444" y2="98042"/>
                        <a14:foregroundMark x1="10102" y1="49217" x2="10102" y2="49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91" y="1418862"/>
            <a:ext cx="3584658" cy="40202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ACB2A9-08D3-4EA2-A919-6B5D4BC7473F}"/>
              </a:ext>
            </a:extLst>
          </p:cNvPr>
          <p:cNvSpPr txBox="1"/>
          <p:nvPr/>
        </p:nvSpPr>
        <p:spPr>
          <a:xfrm>
            <a:off x="7510509" y="5439137"/>
            <a:ext cx="38495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0" i="0">
                <a:solidFill>
                  <a:srgbClr val="00B0F0"/>
                </a:solidFill>
                <a:effectLst/>
                <a:latin typeface="-apple-system"/>
              </a:rPr>
              <a:t>박지</a:t>
            </a: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*</a:t>
            </a:r>
            <a:r>
              <a:rPr lang="ko-KR" altLang="en-US" sz="1000" b="0" i="0">
                <a:solidFill>
                  <a:srgbClr val="404040"/>
                </a:solidFill>
                <a:effectLst/>
                <a:latin typeface="-apple-system"/>
              </a:rPr>
              <a:t>는 백토를 바른 몸체에서 문양을 제외한 부분을 긁어내 기법</a:t>
            </a:r>
            <a:endParaRPr lang="ko-KR" altLang="en-US" sz="1000"/>
          </a:p>
        </p:txBody>
      </p:sp>
      <p:graphicFrame>
        <p:nvGraphicFramePr>
          <p:cNvPr id="14" name="표 14">
            <a:extLst>
              <a:ext uri="{FF2B5EF4-FFF2-40B4-BE49-F238E27FC236}">
                <a16:creationId xmlns:a16="http://schemas.microsoft.com/office/drawing/2014/main" id="{568FFE46-DB26-4F2A-84A5-1A1E1BB34D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09850"/>
              </p:ext>
            </p:extLst>
          </p:nvPr>
        </p:nvGraphicFramePr>
        <p:xfrm>
          <a:off x="5999897" y="1844753"/>
          <a:ext cx="5360134" cy="3432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0067">
                  <a:extLst>
                    <a:ext uri="{9D8B030D-6E8A-4147-A177-3AD203B41FA5}">
                      <a16:colId xmlns:a16="http://schemas.microsoft.com/office/drawing/2014/main" val="3708750342"/>
                    </a:ext>
                  </a:extLst>
                </a:gridCol>
                <a:gridCol w="2680067">
                  <a:extLst>
                    <a:ext uri="{9D8B030D-6E8A-4147-A177-3AD203B41FA5}">
                      <a16:colId xmlns:a16="http://schemas.microsoft.com/office/drawing/2014/main" val="2943646536"/>
                    </a:ext>
                  </a:extLst>
                </a:gridCol>
              </a:tblGrid>
              <a:tr h="43257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>
                          <a:solidFill>
                            <a:schemeClr val="tx1"/>
                          </a:solidFill>
                          <a:latin typeface="+mj-lt"/>
                        </a:rPr>
                        <a:t>도자기 이름 붙이는 방법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6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333189"/>
                  </a:ext>
                </a:extLst>
              </a:tr>
              <a:tr h="43257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>
                          <a:solidFill>
                            <a:schemeClr val="tx1"/>
                          </a:solidFill>
                          <a:latin typeface="+mj-lt"/>
                        </a:rPr>
                        <a:t>대분류</a:t>
                      </a:r>
                      <a:r>
                        <a:rPr lang="en-US" altLang="ko-KR" sz="1600" b="1">
                          <a:solidFill>
                            <a:schemeClr val="tx1"/>
                          </a:solidFill>
                          <a:latin typeface="+mj-lt"/>
                        </a:rPr>
                        <a:t>_</a:t>
                      </a:r>
                      <a:r>
                        <a:rPr lang="ko-KR" altLang="en-US" sz="1600" b="1">
                          <a:solidFill>
                            <a:schemeClr val="tx1"/>
                          </a:solidFill>
                          <a:latin typeface="+mj-lt"/>
                        </a:rPr>
                        <a:t>청자</a:t>
                      </a:r>
                      <a:r>
                        <a:rPr lang="en-US" altLang="ko-KR" sz="1600" b="1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ko-KR" altLang="en-US" sz="1600" b="1">
                          <a:solidFill>
                            <a:schemeClr val="tx1"/>
                          </a:solidFill>
                          <a:latin typeface="+mj-lt"/>
                        </a:rPr>
                        <a:t>백자</a:t>
                      </a:r>
                      <a:r>
                        <a:rPr lang="en-US" altLang="ko-KR" sz="1600" b="1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ko-KR" altLang="en-US" sz="1600" b="1">
                          <a:solidFill>
                            <a:schemeClr val="tx1"/>
                          </a:solidFill>
                          <a:latin typeface="+mj-lt"/>
                        </a:rPr>
                        <a:t>분청</a:t>
                      </a:r>
                    </a:p>
                  </a:txBody>
                  <a:tcPr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>
                          <a:solidFill>
                            <a:schemeClr val="tx1"/>
                          </a:solidFill>
                          <a:latin typeface="+mj-lt"/>
                        </a:rPr>
                        <a:t>분청사기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320748"/>
                  </a:ext>
                </a:extLst>
              </a:tr>
              <a:tr h="53241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>
                          <a:solidFill>
                            <a:schemeClr val="tx1"/>
                          </a:solidFill>
                          <a:latin typeface="+mj-lt"/>
                        </a:rPr>
                        <a:t>문양 제작 기법</a:t>
                      </a:r>
                    </a:p>
                  </a:txBody>
                  <a:tcPr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>
                          <a:solidFill>
                            <a:schemeClr val="tx1"/>
                          </a:solidFill>
                          <a:latin typeface="+mj-lt"/>
                        </a:rPr>
                        <a:t>박지</a:t>
                      </a:r>
                      <a:r>
                        <a:rPr lang="ko-KR" altLang="en-US" sz="1600" b="1">
                          <a:solidFill>
                            <a:srgbClr val="00B0F0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*</a:t>
                      </a:r>
                      <a:endParaRPr lang="ko-KR" altLang="en-US" sz="1600" b="1">
                        <a:solidFill>
                          <a:srgbClr val="00B0F0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038923"/>
                  </a:ext>
                </a:extLst>
              </a:tr>
              <a:tr h="53241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>
                          <a:solidFill>
                            <a:schemeClr val="tx1"/>
                          </a:solidFill>
                          <a:latin typeface="+mj-lt"/>
                        </a:rPr>
                        <a:t>문양 이름</a:t>
                      </a:r>
                    </a:p>
                  </a:txBody>
                  <a:tcPr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>
                          <a:solidFill>
                            <a:schemeClr val="tx1"/>
                          </a:solidFill>
                          <a:latin typeface="+mj-lt"/>
                        </a:rPr>
                        <a:t>모란당초문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010254"/>
                  </a:ext>
                </a:extLst>
              </a:tr>
              <a:tr h="53241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>
                          <a:solidFill>
                            <a:schemeClr val="tx1"/>
                          </a:solidFill>
                          <a:latin typeface="+mj-lt"/>
                        </a:rPr>
                        <a:t>용도 혹은 형태</a:t>
                      </a:r>
                    </a:p>
                  </a:txBody>
                  <a:tcPr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>
                          <a:solidFill>
                            <a:schemeClr val="tx1"/>
                          </a:solidFill>
                          <a:latin typeface="+mj-lt"/>
                        </a:rPr>
                        <a:t>편병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631132"/>
                  </a:ext>
                </a:extLst>
              </a:tr>
              <a:tr h="96968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8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</a:rPr>
                        <a:t>분청사기</a:t>
                      </a:r>
                      <a:r>
                        <a:rPr lang="ko-KR" altLang="en-US" sz="2800" b="1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ko-KR" altLang="en-US" sz="28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박지</a:t>
                      </a:r>
                      <a:r>
                        <a:rPr lang="ko-KR" altLang="en-US" sz="2800" b="1">
                          <a:solidFill>
                            <a:srgbClr val="C00000"/>
                          </a:solidFill>
                          <a:latin typeface="+mj-lt"/>
                        </a:rPr>
                        <a:t>모란당초문</a:t>
                      </a:r>
                      <a:r>
                        <a:rPr lang="ko-KR" altLang="en-US" sz="2800" b="1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ko-KR" altLang="en-US" sz="2800" b="1">
                          <a:solidFill>
                            <a:srgbClr val="7030A0"/>
                          </a:solidFill>
                          <a:latin typeface="+mj-lt"/>
                        </a:rPr>
                        <a:t>편병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951605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8CDF440-BB0E-4BEE-AFC6-A0532C7AC45B}"/>
              </a:ext>
            </a:extLst>
          </p:cNvPr>
          <p:cNvSpPr txBox="1"/>
          <p:nvPr/>
        </p:nvSpPr>
        <p:spPr>
          <a:xfrm>
            <a:off x="477643" y="5685358"/>
            <a:ext cx="49954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/>
              <a:t>분청사기 박지모란당초문 편병</a:t>
            </a:r>
            <a:r>
              <a:rPr lang="ko-KR" altLang="en-US" sz="1000"/>
              <a:t> (높이21cm, 입지름 6cm, 바닥지름 7.5cm/15세기 작)</a:t>
            </a:r>
          </a:p>
        </p:txBody>
      </p:sp>
    </p:spTree>
    <p:extLst>
      <p:ext uri="{BB962C8B-B14F-4D97-AF65-F5344CB8AC3E}">
        <p14:creationId xmlns:p14="http://schemas.microsoft.com/office/powerpoint/2010/main" val="4142562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FDCCB1F-33FD-4F0F-B071-CF0C859EA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08" y="1202128"/>
            <a:ext cx="4299536" cy="5388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0364A5-D766-4FE0-8BBF-E40F4DB60A3B}"/>
              </a:ext>
            </a:extLst>
          </p:cNvPr>
          <p:cNvSpPr txBox="1"/>
          <p:nvPr/>
        </p:nvSpPr>
        <p:spPr>
          <a:xfrm>
            <a:off x="2896773" y="114191"/>
            <a:ext cx="317266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도자기 이름 붙이기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CD8437-DE2C-4712-90C7-320579E19856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458564-C3C3-4774-90D0-C114E10AE4BE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EDA3D91B-B409-4E05-9556-959EB7F2CF5C}"/>
              </a:ext>
            </a:extLst>
          </p:cNvPr>
          <p:cNvSpPr/>
          <p:nvPr/>
        </p:nvSpPr>
        <p:spPr>
          <a:xfrm>
            <a:off x="1137701" y="124175"/>
            <a:ext cx="1759072" cy="55399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endParaRPr lang="ko-KR" alt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670AA5-FA04-49BC-92F4-4B883D0D5C68}"/>
              </a:ext>
            </a:extLst>
          </p:cNvPr>
          <p:cNvSpPr txBox="1"/>
          <p:nvPr/>
        </p:nvSpPr>
        <p:spPr>
          <a:xfrm>
            <a:off x="5301392" y="1084386"/>
            <a:ext cx="6215163" cy="27501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ko-KR" altLang="en-US"/>
              <a:t>도자기 종류       청자 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□</a:t>
            </a:r>
            <a:r>
              <a:rPr lang="ko-KR" altLang="en-US"/>
              <a:t>     백자 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□</a:t>
            </a:r>
            <a:r>
              <a:rPr lang="ko-KR" altLang="en-US"/>
              <a:t>    분청사기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□</a:t>
            </a:r>
            <a:endParaRPr lang="en-US" altLang="ko-KR"/>
          </a:p>
          <a:p>
            <a:pPr>
              <a:lnSpc>
                <a:spcPct val="250000"/>
              </a:lnSpc>
            </a:pPr>
            <a:r>
              <a:rPr lang="ko-KR" altLang="en-US"/>
              <a:t>문양 제작 기법   귀얄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□</a:t>
            </a:r>
            <a:r>
              <a:rPr lang="ko-KR" altLang="en-US"/>
              <a:t>      덤벙 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□</a:t>
            </a:r>
            <a:r>
              <a:rPr lang="ko-KR" altLang="en-US"/>
              <a:t>   철화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□</a:t>
            </a:r>
            <a:r>
              <a:rPr lang="ko-KR" altLang="en-US"/>
              <a:t>      상감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□</a:t>
            </a:r>
            <a:endParaRPr lang="en-US" altLang="ko-KR"/>
          </a:p>
          <a:p>
            <a:pPr>
              <a:lnSpc>
                <a:spcPct val="250000"/>
              </a:lnSpc>
            </a:pPr>
            <a:r>
              <a:rPr lang="ko-KR" altLang="en-US"/>
              <a:t>무늬 모양          구름 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□</a:t>
            </a:r>
            <a:r>
              <a:rPr lang="ko-KR" altLang="en-US"/>
              <a:t>     당초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□</a:t>
            </a:r>
            <a:r>
              <a:rPr lang="ko-KR" altLang="en-US"/>
              <a:t>    모란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□</a:t>
            </a:r>
            <a:r>
              <a:rPr lang="ko-KR" altLang="en-US"/>
              <a:t>      포도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□</a:t>
            </a:r>
            <a:endParaRPr lang="en-US" altLang="ko-KR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250000"/>
              </a:lnSpc>
            </a:pP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그릇의 형태             매병 □         편병 □       항아리 □     장군 □</a:t>
            </a:r>
            <a:endParaRPr lang="ko-KR" altLang="en-US"/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8C125A86-1C88-4673-8E27-2D4B6B12167A}"/>
              </a:ext>
            </a:extLst>
          </p:cNvPr>
          <p:cNvCxnSpPr>
            <a:cxnSpLocks/>
          </p:cNvCxnSpPr>
          <p:nvPr/>
        </p:nvCxnSpPr>
        <p:spPr>
          <a:xfrm>
            <a:off x="5399729" y="6436310"/>
            <a:ext cx="6215163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BD5980E-D87E-455B-A65A-7BF7F3BA89E2}"/>
              </a:ext>
            </a:extLst>
          </p:cNvPr>
          <p:cNvSpPr txBox="1"/>
          <p:nvPr/>
        </p:nvSpPr>
        <p:spPr>
          <a:xfrm>
            <a:off x="5399729" y="5637321"/>
            <a:ext cx="2417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>
                <a:solidFill>
                  <a:schemeClr val="bg1">
                    <a:lumMod val="85000"/>
                  </a:schemeClr>
                </a:solidFill>
              </a:rPr>
              <a:t>답 써보기</a:t>
            </a:r>
          </a:p>
        </p:txBody>
      </p:sp>
    </p:spTree>
    <p:extLst>
      <p:ext uri="{BB962C8B-B14F-4D97-AF65-F5344CB8AC3E}">
        <p14:creationId xmlns:p14="http://schemas.microsoft.com/office/powerpoint/2010/main" val="2307646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FDCCB1F-33FD-4F0F-B071-CF0C859EA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71" y="1169605"/>
            <a:ext cx="4341908" cy="5441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0364A5-D766-4FE0-8BBF-E40F4DB60A3B}"/>
              </a:ext>
            </a:extLst>
          </p:cNvPr>
          <p:cNvSpPr txBox="1"/>
          <p:nvPr/>
        </p:nvSpPr>
        <p:spPr>
          <a:xfrm>
            <a:off x="2896773" y="114191"/>
            <a:ext cx="317266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도자기 이름 붙이기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CD8437-DE2C-4712-90C7-320579E19856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458564-C3C3-4774-90D0-C114E10AE4BE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EDA3D91B-B409-4E05-9556-959EB7F2CF5C}"/>
              </a:ext>
            </a:extLst>
          </p:cNvPr>
          <p:cNvSpPr/>
          <p:nvPr/>
        </p:nvSpPr>
        <p:spPr>
          <a:xfrm>
            <a:off x="1137701" y="124175"/>
            <a:ext cx="1759072" cy="55399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endParaRPr lang="ko-KR" alt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670AA5-FA04-49BC-92F4-4B883D0D5C68}"/>
              </a:ext>
            </a:extLst>
          </p:cNvPr>
          <p:cNvSpPr txBox="1"/>
          <p:nvPr/>
        </p:nvSpPr>
        <p:spPr>
          <a:xfrm>
            <a:off x="5213211" y="1084490"/>
            <a:ext cx="6232796" cy="275011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250000"/>
              </a:lnSpc>
            </a:pPr>
            <a:r>
              <a:rPr lang="ko-KR" altLang="en-US"/>
              <a:t>도자기 종류       청자 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□</a:t>
            </a:r>
            <a:r>
              <a:rPr lang="ko-KR" altLang="en-US"/>
              <a:t>     백자 </a:t>
            </a:r>
            <a:r>
              <a:rPr lang="ko-KR" altLang="en-US">
                <a:solidFill>
                  <a:srgbClr val="FF00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■</a:t>
            </a:r>
            <a:r>
              <a:rPr lang="ko-KR" altLang="en-US">
                <a:solidFill>
                  <a:srgbClr val="FF0000"/>
                </a:solidFill>
              </a:rPr>
              <a:t> </a:t>
            </a:r>
            <a:r>
              <a:rPr lang="ko-KR" altLang="en-US"/>
              <a:t>   분청사기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□</a:t>
            </a:r>
            <a:endParaRPr lang="en-US" altLang="ko-KR"/>
          </a:p>
          <a:p>
            <a:pPr>
              <a:lnSpc>
                <a:spcPct val="250000"/>
              </a:lnSpc>
            </a:pPr>
            <a:r>
              <a:rPr lang="ko-KR" altLang="en-US"/>
              <a:t>문양 제작 기법   귀얄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□</a:t>
            </a:r>
            <a:r>
              <a:rPr lang="ko-KR" altLang="en-US"/>
              <a:t>      덤벙 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□</a:t>
            </a:r>
            <a:r>
              <a:rPr lang="ko-KR" altLang="en-US"/>
              <a:t>   철화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>
                <a:solidFill>
                  <a:srgbClr val="FF00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■</a:t>
            </a:r>
            <a:r>
              <a:rPr lang="ko-KR" altLang="en-US"/>
              <a:t>      상감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□</a:t>
            </a:r>
            <a:endParaRPr lang="en-US" altLang="ko-KR"/>
          </a:p>
          <a:p>
            <a:pPr>
              <a:lnSpc>
                <a:spcPct val="250000"/>
              </a:lnSpc>
            </a:pPr>
            <a:r>
              <a:rPr lang="ko-KR" altLang="en-US"/>
              <a:t>무늬 모양          구름 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□</a:t>
            </a:r>
            <a:r>
              <a:rPr lang="ko-KR" altLang="en-US"/>
              <a:t>     당초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□</a:t>
            </a:r>
            <a:r>
              <a:rPr lang="ko-KR" altLang="en-US"/>
              <a:t>    모란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□</a:t>
            </a:r>
            <a:r>
              <a:rPr lang="ko-KR" altLang="en-US"/>
              <a:t>      포도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>
                <a:solidFill>
                  <a:srgbClr val="FF00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■ </a:t>
            </a:r>
            <a:endParaRPr lang="en-US" altLang="ko-KR">
              <a:solidFill>
                <a:srgbClr val="FF0000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250000"/>
              </a:lnSpc>
            </a:pP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그릇의 형태             매병 □         편병 □       항아리 </a:t>
            </a:r>
            <a:r>
              <a:rPr lang="ko-KR" altLang="en-US">
                <a:solidFill>
                  <a:srgbClr val="FF00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■</a:t>
            </a:r>
            <a:r>
              <a:rPr lang="ko-KR" altLang="en-US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    장군 □</a:t>
            </a:r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B440CB-F50E-4C43-92AC-30AAEBA7BC23}"/>
              </a:ext>
            </a:extLst>
          </p:cNvPr>
          <p:cNvSpPr txBox="1"/>
          <p:nvPr/>
        </p:nvSpPr>
        <p:spPr>
          <a:xfrm>
            <a:off x="4996082" y="4911513"/>
            <a:ext cx="6852147" cy="183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백자 철화포도문 항아리</a:t>
            </a:r>
            <a:r>
              <a:rPr lang="en-US" altLang="ko-KR" sz="1000" b="1"/>
              <a:t>(</a:t>
            </a:r>
            <a:r>
              <a:rPr lang="ko-KR" altLang="en-US" sz="1000" b="0" i="0">
                <a:effectLst/>
                <a:latin typeface="Noto Sans Kr"/>
              </a:rPr>
              <a:t>높이 </a:t>
            </a:r>
            <a:r>
              <a:rPr lang="en-US" altLang="ko-KR" sz="1000" b="0" i="0">
                <a:effectLst/>
                <a:latin typeface="Noto Sans Kr"/>
              </a:rPr>
              <a:t>53.3</a:t>
            </a:r>
            <a:r>
              <a:rPr lang="en-US" altLang="ko-KR" sz="10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㎝</a:t>
            </a:r>
            <a:r>
              <a:rPr lang="en-US" altLang="ko-KR" sz="1000" b="0" i="0">
                <a:effectLst/>
                <a:latin typeface="Noto Sans Kr"/>
              </a:rPr>
              <a:t>, </a:t>
            </a:r>
            <a:r>
              <a:rPr lang="ko-KR" altLang="en-US" sz="1000">
                <a:latin typeface="Noto Sans Kr"/>
              </a:rPr>
              <a:t>입</a:t>
            </a:r>
            <a:r>
              <a:rPr lang="ko-KR" altLang="en-US" sz="1000" b="0" i="0">
                <a:effectLst/>
                <a:latin typeface="Noto Sans Kr"/>
              </a:rPr>
              <a:t>지름 </a:t>
            </a:r>
            <a:r>
              <a:rPr lang="en-US" altLang="ko-KR" sz="1000" b="0" i="0">
                <a:effectLst/>
                <a:latin typeface="Noto Sans Kr"/>
              </a:rPr>
              <a:t>19.4</a:t>
            </a:r>
            <a:r>
              <a:rPr lang="en-US" altLang="ko-KR" sz="10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㎝</a:t>
            </a:r>
            <a:r>
              <a:rPr lang="en-US" altLang="ko-KR" sz="1000" b="0" i="0">
                <a:effectLst/>
                <a:latin typeface="Noto Sans Kr"/>
              </a:rPr>
              <a:t>, </a:t>
            </a:r>
            <a:r>
              <a:rPr lang="ko-KR" altLang="en-US" sz="1000" b="0" i="0">
                <a:effectLst/>
                <a:latin typeface="Noto Sans Kr"/>
              </a:rPr>
              <a:t>밑지름 </a:t>
            </a:r>
            <a:r>
              <a:rPr lang="en-US" altLang="ko-KR" sz="1000" b="0" i="0">
                <a:effectLst/>
                <a:latin typeface="Noto Sans Kr"/>
              </a:rPr>
              <a:t>18.6</a:t>
            </a:r>
            <a:r>
              <a:rPr lang="en-US" altLang="ko-KR" sz="10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㎝/ </a:t>
            </a:r>
            <a:r>
              <a:rPr lang="en-US" altLang="ko-KR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18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세기</a:t>
            </a:r>
            <a:r>
              <a:rPr lang="en-US" altLang="ko-KR" sz="1000" b="0" i="0">
                <a:effectLst/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endParaRPr lang="en-US" altLang="ko-KR" sz="1000" b="1"/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조선 시대에는 화원들에게 도자기를 굽는 곳에 가서 도자기들에 그림을 그리게 하였다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이러한 그림 중에는 청색 안료인 청화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靑華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로 된 것이 비교적 많은 편이었고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검은색 안료인 철사나 붉은색 안료인 진사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辰砂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로 된 것은 비교적 수가 적었다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항아리 중에서 포도무늬의 그림은 또 다른 격조를 가지고 있는데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 항아리의 크기로 보나 형식으로 보나 조선 중기 항아리의 전형으로 뛰어난 작품이라고 할 수 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 항아리의 아가리는 알맞게 올라왔으며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아가리에서 어깨까지 둥글게 팽창되는 모습이 당당함과 대담함을 느끼게 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몸체에는 검은색 안료를 사용해 포도 덩굴무늬를 그려넣었는데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 사실성 및 농담과 강약의 적절한 구사에서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18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세기 백자의 높은 회화성을 볼 수 있는 작품이다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ABACE97-CC05-46E0-9DD9-182868B9FC13}"/>
              </a:ext>
            </a:extLst>
          </p:cNvPr>
          <p:cNvSpPr/>
          <p:nvPr/>
        </p:nvSpPr>
        <p:spPr>
          <a:xfrm>
            <a:off x="5095783" y="1198940"/>
            <a:ext cx="6773662" cy="29469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43D479-6332-40AB-9B2A-84E2DF0ABBFB}"/>
              </a:ext>
            </a:extLst>
          </p:cNvPr>
          <p:cNvSpPr txBox="1"/>
          <p:nvPr/>
        </p:nvSpPr>
        <p:spPr>
          <a:xfrm>
            <a:off x="5095783" y="4147270"/>
            <a:ext cx="6773662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800" b="1">
                <a:solidFill>
                  <a:srgbClr val="C00000"/>
                </a:solidFill>
                <a:latin typeface="+mj-lt"/>
              </a:rPr>
              <a:t>백자 철화포도문 항아리</a:t>
            </a:r>
          </a:p>
        </p:txBody>
      </p:sp>
    </p:spTree>
    <p:extLst>
      <p:ext uri="{BB962C8B-B14F-4D97-AF65-F5344CB8AC3E}">
        <p14:creationId xmlns:p14="http://schemas.microsoft.com/office/powerpoint/2010/main" val="1873031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CB125C-7E60-4A97-ACC6-AD646087D0F5}"/>
              </a:ext>
            </a:extLst>
          </p:cNvPr>
          <p:cNvSpPr txBox="1"/>
          <p:nvPr/>
        </p:nvSpPr>
        <p:spPr>
          <a:xfrm>
            <a:off x="4273805" y="323855"/>
            <a:ext cx="350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점검해 보기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4BF5C-E88A-4793-AC93-9B64D9FD6642}"/>
              </a:ext>
            </a:extLst>
          </p:cNvPr>
          <p:cNvSpPr txBox="1"/>
          <p:nvPr/>
        </p:nvSpPr>
        <p:spPr>
          <a:xfrm>
            <a:off x="461287" y="1648532"/>
            <a:ext cx="10746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</a:t>
            </a:r>
            <a:r>
              <a:rPr lang="ko-KR" altLang="en-US" sz="4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전통 공예의 종류와 특징을 말할 수 있는가</a:t>
            </a:r>
            <a:r>
              <a:rPr lang="en-US" altLang="ko-KR" sz="4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40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7D018F-D272-4F3F-919E-7A7A7CEA9D43}"/>
              </a:ext>
            </a:extLst>
          </p:cNvPr>
          <p:cNvSpPr txBox="1"/>
          <p:nvPr/>
        </p:nvSpPr>
        <p:spPr>
          <a:xfrm>
            <a:off x="461287" y="3886029"/>
            <a:ext cx="12210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</a:t>
            </a:r>
            <a:r>
              <a:rPr lang="ko-KR" altLang="en-US" sz="4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전통 공예품 속에 담긴 선조의 지혜를 설명할 수 </a:t>
            </a:r>
            <a:endParaRPr lang="en-US" altLang="ko-KR" sz="40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z="4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</a:t>
            </a:r>
            <a:r>
              <a:rPr lang="ko-KR" altLang="en-US" sz="4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있는가</a:t>
            </a:r>
            <a:r>
              <a:rPr lang="en-US" altLang="ko-KR" sz="4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40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C1EBE-CE0F-4C95-99EF-B6B73F444309}"/>
              </a:ext>
            </a:extLst>
          </p:cNvPr>
          <p:cNvSpPr txBox="1"/>
          <p:nvPr/>
        </p:nvSpPr>
        <p:spPr>
          <a:xfrm>
            <a:off x="3636454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A8E725-7224-45B3-BD0F-A938B3C94A4E}"/>
              </a:ext>
            </a:extLst>
          </p:cNvPr>
          <p:cNvSpPr txBox="1"/>
          <p:nvPr/>
        </p:nvSpPr>
        <p:spPr>
          <a:xfrm>
            <a:off x="3537105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1EB5B6-AE72-4681-9578-DDAEDA2F7F88}"/>
              </a:ext>
            </a:extLst>
          </p:cNvPr>
          <p:cNvSpPr txBox="1"/>
          <p:nvPr/>
        </p:nvSpPr>
        <p:spPr>
          <a:xfrm>
            <a:off x="7644525" y="192929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83D97-F528-47DF-821A-822371B65A8D}"/>
              </a:ext>
            </a:extLst>
          </p:cNvPr>
          <p:cNvSpPr txBox="1"/>
          <p:nvPr/>
        </p:nvSpPr>
        <p:spPr>
          <a:xfrm>
            <a:off x="7711505" y="183876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웃는 얼굴 12">
            <a:extLst>
              <a:ext uri="{FF2B5EF4-FFF2-40B4-BE49-F238E27FC236}">
                <a16:creationId xmlns:a16="http://schemas.microsoft.com/office/drawing/2014/main" id="{D22DAD51-1536-4802-881D-90402886C553}"/>
              </a:ext>
            </a:extLst>
          </p:cNvPr>
          <p:cNvSpPr/>
          <p:nvPr/>
        </p:nvSpPr>
        <p:spPr>
          <a:xfrm>
            <a:off x="8616254" y="2643539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4" name="웃는 얼굴 13">
            <a:extLst>
              <a:ext uri="{FF2B5EF4-FFF2-40B4-BE49-F238E27FC236}">
                <a16:creationId xmlns:a16="http://schemas.microsoft.com/office/drawing/2014/main" id="{ADCD985E-D4DF-4B0D-9248-BC2100B80366}"/>
              </a:ext>
            </a:extLst>
          </p:cNvPr>
          <p:cNvSpPr/>
          <p:nvPr/>
        </p:nvSpPr>
        <p:spPr>
          <a:xfrm>
            <a:off x="9754191" y="2642635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5" name="웃는 얼굴 14">
            <a:extLst>
              <a:ext uri="{FF2B5EF4-FFF2-40B4-BE49-F238E27FC236}">
                <a16:creationId xmlns:a16="http://schemas.microsoft.com/office/drawing/2014/main" id="{B8445B35-0A4C-468D-91C0-64EFFB9013BB}"/>
              </a:ext>
            </a:extLst>
          </p:cNvPr>
          <p:cNvSpPr/>
          <p:nvPr/>
        </p:nvSpPr>
        <p:spPr>
          <a:xfrm>
            <a:off x="10892128" y="2642635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8" name="웃는 얼굴 17">
            <a:extLst>
              <a:ext uri="{FF2B5EF4-FFF2-40B4-BE49-F238E27FC236}">
                <a16:creationId xmlns:a16="http://schemas.microsoft.com/office/drawing/2014/main" id="{069F1898-FB97-4562-A240-2F34BDA628FE}"/>
              </a:ext>
            </a:extLst>
          </p:cNvPr>
          <p:cNvSpPr/>
          <p:nvPr/>
        </p:nvSpPr>
        <p:spPr>
          <a:xfrm>
            <a:off x="8616254" y="5210372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9" name="웃는 얼굴 18">
            <a:extLst>
              <a:ext uri="{FF2B5EF4-FFF2-40B4-BE49-F238E27FC236}">
                <a16:creationId xmlns:a16="http://schemas.microsoft.com/office/drawing/2014/main" id="{20413021-1037-41AC-A425-F88473E31ABA}"/>
              </a:ext>
            </a:extLst>
          </p:cNvPr>
          <p:cNvSpPr/>
          <p:nvPr/>
        </p:nvSpPr>
        <p:spPr>
          <a:xfrm>
            <a:off x="9754191" y="5209468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20" name="웃는 얼굴 19">
            <a:extLst>
              <a:ext uri="{FF2B5EF4-FFF2-40B4-BE49-F238E27FC236}">
                <a16:creationId xmlns:a16="http://schemas.microsoft.com/office/drawing/2014/main" id="{389E4A53-6FCF-4376-9E14-EB3193420110}"/>
              </a:ext>
            </a:extLst>
          </p:cNvPr>
          <p:cNvSpPr/>
          <p:nvPr/>
        </p:nvSpPr>
        <p:spPr>
          <a:xfrm>
            <a:off x="10892128" y="5209468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</p:spTree>
    <p:extLst>
      <p:ext uri="{BB962C8B-B14F-4D97-AF65-F5344CB8AC3E}">
        <p14:creationId xmlns:p14="http://schemas.microsoft.com/office/powerpoint/2010/main" val="221703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8CEC9E8A-453F-4205-B2D2-9E97BA282EC1}"/>
              </a:ext>
            </a:extLst>
          </p:cNvPr>
          <p:cNvGrpSpPr/>
          <p:nvPr/>
        </p:nvGrpSpPr>
        <p:grpSpPr>
          <a:xfrm>
            <a:off x="423479" y="1762680"/>
            <a:ext cx="11345042" cy="3457669"/>
            <a:chOff x="279608" y="901546"/>
            <a:chExt cx="11345042" cy="345766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A86690-125F-42B7-92B7-EEBD41793F38}"/>
                </a:ext>
              </a:extLst>
            </p:cNvPr>
            <p:cNvSpPr txBox="1"/>
            <p:nvPr/>
          </p:nvSpPr>
          <p:spPr>
            <a:xfrm>
              <a:off x="279608" y="901546"/>
              <a:ext cx="1668176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600">
                  <a:ln w="41275">
                    <a:solidFill>
                      <a:srgbClr val="00B0F0"/>
                    </a:solidFill>
                  </a:ln>
                  <a:solidFill>
                    <a:srgbClr val="FFFF00"/>
                  </a:solidFill>
                  <a:latin typeface="Arial Black" panose="020B0A04020102020204" pitchFamily="34" charset="0"/>
                </a:rPr>
                <a:t>“</a:t>
              </a:r>
              <a:endParaRPr lang="ko-KR" altLang="en-US" sz="16600">
                <a:ln w="41275">
                  <a:solidFill>
                    <a:srgbClr val="00B0F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ED4948-0895-4BC9-A672-3E41C9E02165}"/>
                </a:ext>
              </a:extLst>
            </p:cNvPr>
            <p:cNvSpPr txBox="1"/>
            <p:nvPr/>
          </p:nvSpPr>
          <p:spPr>
            <a:xfrm>
              <a:off x="2303949" y="1241088"/>
              <a:ext cx="93207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6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○ 전통 공예의 아름다움을 발견하고 </a:t>
              </a:r>
              <a:r>
                <a:rPr lang="ko-KR" altLang="en-US" sz="36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공예</a:t>
              </a:r>
              <a:r>
                <a:rPr lang="ko-KR" altLang="en-US" sz="36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의 </a:t>
              </a:r>
              <a:r>
                <a:rPr lang="ko-KR" altLang="en-US" sz="36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종류와 특징</a:t>
              </a:r>
              <a:r>
                <a:rPr lang="ko-KR" altLang="en-US" sz="36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을 알 수 있다</a:t>
              </a:r>
              <a:r>
                <a:rPr lang="en-US" altLang="ko-KR" sz="36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.</a:t>
              </a:r>
            </a:p>
          </p:txBody>
        </p: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5498DFCC-DCCD-4FFD-AC3C-E8A99E0F4437}"/>
                </a:ext>
              </a:extLst>
            </p:cNvPr>
            <p:cNvCxnSpPr>
              <a:cxnSpLocks/>
            </p:cNvCxnSpPr>
            <p:nvPr/>
          </p:nvCxnSpPr>
          <p:spPr>
            <a:xfrm>
              <a:off x="2369093" y="2593885"/>
              <a:ext cx="8861159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1B497756-F526-44BE-8AC9-E446EE4090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7322" y="4359214"/>
              <a:ext cx="8949722" cy="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5EDD56-D708-4D63-A735-9757AAD3E1CB}"/>
                </a:ext>
              </a:extLst>
            </p:cNvPr>
            <p:cNvSpPr txBox="1"/>
            <p:nvPr/>
          </p:nvSpPr>
          <p:spPr>
            <a:xfrm>
              <a:off x="2200406" y="2948259"/>
              <a:ext cx="94242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6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○ 전통 </a:t>
              </a:r>
              <a:r>
                <a:rPr lang="ko-KR" altLang="en-US" sz="36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공예품</a:t>
              </a:r>
              <a:r>
                <a:rPr lang="ko-KR" altLang="en-US" sz="36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에 담긴 선조들의 지혜를 발견하고 이를 통해 </a:t>
              </a:r>
              <a:r>
                <a:rPr lang="ko-KR" altLang="en-US" sz="360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전통문화를 이해할 </a:t>
              </a:r>
              <a:r>
                <a:rPr lang="ko-KR" altLang="en-US" sz="36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수 있다</a:t>
              </a:r>
              <a:r>
                <a:rPr lang="en-US" altLang="ko-KR" sz="36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.</a:t>
              </a:r>
              <a:r>
                <a:rPr lang="ko-KR" altLang="en-US" sz="360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</a:t>
              </a:r>
              <a:endParaRPr lang="en-US" altLang="ko-KR" sz="36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A25CC7F-B3D0-4262-AD28-3F8D05800A3B}"/>
              </a:ext>
            </a:extLst>
          </p:cNvPr>
          <p:cNvSpPr txBox="1"/>
          <p:nvPr/>
        </p:nvSpPr>
        <p:spPr>
          <a:xfrm>
            <a:off x="543365" y="3086119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>
                <a:solidFill>
                  <a:srgbClr val="00B0F0"/>
                </a:solidFill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3423444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981CAE-8B73-4706-B89C-9CF4C223FED1}"/>
              </a:ext>
            </a:extLst>
          </p:cNvPr>
          <p:cNvSpPr txBox="1"/>
          <p:nvPr/>
        </p:nvSpPr>
        <p:spPr>
          <a:xfrm>
            <a:off x="1408265" y="1678912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D32853-09EB-4CB5-95B0-4DE5AACE7067}"/>
              </a:ext>
            </a:extLst>
          </p:cNvPr>
          <p:cNvSpPr txBox="1"/>
          <p:nvPr/>
        </p:nvSpPr>
        <p:spPr>
          <a:xfrm>
            <a:off x="2133761" y="1791220"/>
            <a:ext cx="8892305" cy="3041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전통 공예품의 형태를 만들거나 장식에 사용된 재료에는 어떤 것이 있을까</a:t>
            </a:r>
            <a:r>
              <a:rPr lang="en-US" altLang="ko-KR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친구와 이야기 해 봅시다</a:t>
            </a:r>
            <a:r>
              <a:rPr lang="en-US" altLang="ko-KR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44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85390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55E4DB-2BF6-4B8F-8922-37789586230E}"/>
              </a:ext>
            </a:extLst>
          </p:cNvPr>
          <p:cNvSpPr txBox="1"/>
          <p:nvPr/>
        </p:nvSpPr>
        <p:spPr>
          <a:xfrm>
            <a:off x="1393629" y="950943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316FA-4545-4D74-8021-43D40AFD7F3C}"/>
              </a:ext>
            </a:extLst>
          </p:cNvPr>
          <p:cNvSpPr txBox="1"/>
          <p:nvPr/>
        </p:nvSpPr>
        <p:spPr>
          <a:xfrm>
            <a:off x="2116005" y="1341560"/>
            <a:ext cx="8457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전통 공예의 재료에 따른 종류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FEB2A1-C478-4D1C-A7DE-963C613BAD74}"/>
              </a:ext>
            </a:extLst>
          </p:cNvPr>
          <p:cNvSpPr txBox="1"/>
          <p:nvPr/>
        </p:nvSpPr>
        <p:spPr>
          <a:xfrm>
            <a:off x="3071672" y="3227035"/>
            <a:ext cx="60486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44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한지</a:t>
            </a:r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공예   </a:t>
            </a:r>
            <a:r>
              <a:rPr lang="ko-KR" altLang="en-US" sz="4400"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44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목</a:t>
            </a:r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공예</a:t>
            </a:r>
            <a:endParaRPr lang="en-US" altLang="ko-KR" sz="44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4400"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44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염색</a:t>
            </a:r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공예</a:t>
            </a:r>
            <a:r>
              <a:rPr lang="en-US" altLang="ko-KR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</a:t>
            </a:r>
            <a:r>
              <a:rPr lang="ko-KR" altLang="en-US" sz="4400"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44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금속</a:t>
            </a:r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공예</a:t>
            </a:r>
            <a:endParaRPr lang="en-US" altLang="ko-KR" sz="44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4400"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lang="en-US" altLang="ko-KR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44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도자</a:t>
            </a:r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공예</a:t>
            </a:r>
          </a:p>
        </p:txBody>
      </p:sp>
    </p:spTree>
    <p:extLst>
      <p:ext uri="{BB962C8B-B14F-4D97-AF65-F5344CB8AC3E}">
        <p14:creationId xmlns:p14="http://schemas.microsoft.com/office/powerpoint/2010/main" val="3808658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9A9247-231B-4313-826C-EFC5FCAF70D4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715646-FE35-4E39-A70C-3C7102278C85}"/>
              </a:ext>
            </a:extLst>
          </p:cNvPr>
          <p:cNvSpPr txBox="1"/>
          <p:nvPr/>
        </p:nvSpPr>
        <p:spPr>
          <a:xfrm>
            <a:off x="114895" y="-11358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522D57-5AB1-40A2-8EC9-45EB3CE6CBD1}"/>
              </a:ext>
            </a:extLst>
          </p:cNvPr>
          <p:cNvSpPr txBox="1"/>
          <p:nvPr/>
        </p:nvSpPr>
        <p:spPr>
          <a:xfrm>
            <a:off x="1118587" y="142042"/>
            <a:ext cx="5187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종이의 다양한 변신</a:t>
            </a:r>
            <a:r>
              <a:rPr lang="en-US" altLang="ko-KR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한지 공예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6C0C9-9CB2-46FF-8DBF-DEED714D1CDE}"/>
              </a:ext>
            </a:extLst>
          </p:cNvPr>
          <p:cNvSpPr txBox="1"/>
          <p:nvPr/>
        </p:nvSpPr>
        <p:spPr>
          <a:xfrm>
            <a:off x="735096" y="1975625"/>
            <a:ext cx="10592810" cy="3261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한지 공예는 종이를 이용하여 기물을 만들거나 장식하는 것을 말한다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종이를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꼬아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엮어 만드는 </a:t>
            </a:r>
            <a:r>
              <a:rPr lang="ko-KR" altLang="en-US" sz="28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지승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공예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가 있다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뼈대를 만들어 안팎으로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한지를 여러 겹</a:t>
            </a:r>
            <a:r>
              <a:rPr lang="en-US" altLang="ko-KR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발라 만드는 </a:t>
            </a:r>
            <a:r>
              <a:rPr lang="ko-KR" altLang="en-US" sz="28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지장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공예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가 있다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종이를 잘게 찢어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물에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불린 후 </a:t>
            </a:r>
            <a:r>
              <a:rPr lang="ko-KR" altLang="en-US" sz="2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틀에 붓거나 덧붙여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만드는 </a:t>
            </a:r>
            <a:r>
              <a:rPr lang="ko-KR" altLang="en-US" sz="2800" b="1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지호</a:t>
            </a:r>
            <a:r>
              <a:rPr lang="ko-KR" altLang="en-US" sz="2800" b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공예</a:t>
            </a:r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가 있다</a:t>
            </a:r>
            <a:r>
              <a:rPr lang="en-US" altLang="ko-KR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2800"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56564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2DAD71-674B-4707-A8E1-EEE1A0586911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462583-F248-467A-B777-6B38F8A5B69D}"/>
              </a:ext>
            </a:extLst>
          </p:cNvPr>
          <p:cNvSpPr txBox="1"/>
          <p:nvPr/>
        </p:nvSpPr>
        <p:spPr>
          <a:xfrm>
            <a:off x="114895" y="-11358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3EC8F9-6246-42F3-B844-F2D2E4F575EB}"/>
              </a:ext>
            </a:extLst>
          </p:cNvPr>
          <p:cNvSpPr txBox="1"/>
          <p:nvPr/>
        </p:nvSpPr>
        <p:spPr>
          <a:xfrm>
            <a:off x="1118587" y="142042"/>
            <a:ext cx="5187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종이의 다양한 변신</a:t>
            </a:r>
            <a:r>
              <a:rPr lang="en-US" altLang="ko-KR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한지 공예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52FAF50-63AB-415A-8C49-968178D5A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9165"/>
            <a:ext cx="5608691" cy="414863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EE99E29-B118-4A4D-BA35-9FB6468758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02"/>
          <a:stretch/>
        </p:blipFill>
        <p:spPr>
          <a:xfrm>
            <a:off x="5118208" y="1539629"/>
            <a:ext cx="2900295" cy="216703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EA2138E-4F10-4386-A875-098093408A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10" r="11791"/>
          <a:stretch/>
        </p:blipFill>
        <p:spPr>
          <a:xfrm>
            <a:off x="8640675" y="2769833"/>
            <a:ext cx="2900295" cy="3207962"/>
          </a:xfrm>
          <a:prstGeom prst="rect">
            <a:avLst/>
          </a:prstGeom>
        </p:spPr>
      </p:pic>
      <p:sp>
        <p:nvSpPr>
          <p:cNvPr id="19" name="설명선: 굽은 선 18">
            <a:extLst>
              <a:ext uri="{FF2B5EF4-FFF2-40B4-BE49-F238E27FC236}">
                <a16:creationId xmlns:a16="http://schemas.microsoft.com/office/drawing/2014/main" id="{7CBCE39E-B2B5-4967-A8A5-78286F8B255F}"/>
              </a:ext>
            </a:extLst>
          </p:cNvPr>
          <p:cNvSpPr/>
          <p:nvPr/>
        </p:nvSpPr>
        <p:spPr>
          <a:xfrm flipH="1">
            <a:off x="1168295" y="1332962"/>
            <a:ext cx="784174" cy="306324"/>
          </a:xfrm>
          <a:prstGeom prst="borderCallout2">
            <a:avLst>
              <a:gd name="adj1" fmla="val 18750"/>
              <a:gd name="adj2" fmla="val -8333"/>
              <a:gd name="adj3" fmla="val 20199"/>
              <a:gd name="adj4" fmla="val -37452"/>
              <a:gd name="adj5" fmla="val 213935"/>
              <a:gd name="adj6" fmla="val -6537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>
                <a:solidFill>
                  <a:srgbClr val="FF00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지장 공예</a:t>
            </a:r>
          </a:p>
        </p:txBody>
      </p:sp>
      <p:sp>
        <p:nvSpPr>
          <p:cNvPr id="20" name="설명선: 굽은 선 19">
            <a:extLst>
              <a:ext uri="{FF2B5EF4-FFF2-40B4-BE49-F238E27FC236}">
                <a16:creationId xmlns:a16="http://schemas.microsoft.com/office/drawing/2014/main" id="{39B3E769-9783-40EF-AE37-34729B592ED9}"/>
              </a:ext>
            </a:extLst>
          </p:cNvPr>
          <p:cNvSpPr/>
          <p:nvPr/>
        </p:nvSpPr>
        <p:spPr>
          <a:xfrm>
            <a:off x="10828136" y="2316820"/>
            <a:ext cx="774979" cy="306324"/>
          </a:xfrm>
          <a:prstGeom prst="borderCallout2">
            <a:avLst>
              <a:gd name="adj1" fmla="val 18750"/>
              <a:gd name="adj2" fmla="val -8333"/>
              <a:gd name="adj3" fmla="val 20199"/>
              <a:gd name="adj4" fmla="val -37452"/>
              <a:gd name="adj5" fmla="val 213935"/>
              <a:gd name="adj6" fmla="val -6537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>
                <a:solidFill>
                  <a:srgbClr val="FF00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지호 공예</a:t>
            </a:r>
          </a:p>
        </p:txBody>
      </p:sp>
      <p:sp>
        <p:nvSpPr>
          <p:cNvPr id="21" name="설명선: 굽은 선 20">
            <a:extLst>
              <a:ext uri="{FF2B5EF4-FFF2-40B4-BE49-F238E27FC236}">
                <a16:creationId xmlns:a16="http://schemas.microsoft.com/office/drawing/2014/main" id="{7266363A-1A48-4481-9B6B-4811E0F92D53}"/>
              </a:ext>
            </a:extLst>
          </p:cNvPr>
          <p:cNvSpPr/>
          <p:nvPr/>
        </p:nvSpPr>
        <p:spPr>
          <a:xfrm>
            <a:off x="8163954" y="1179800"/>
            <a:ext cx="789416" cy="306324"/>
          </a:xfrm>
          <a:prstGeom prst="borderCallout2">
            <a:avLst>
              <a:gd name="adj1" fmla="val 18750"/>
              <a:gd name="adj2" fmla="val -8333"/>
              <a:gd name="adj3" fmla="val 20199"/>
              <a:gd name="adj4" fmla="val -37452"/>
              <a:gd name="adj5" fmla="val 161769"/>
              <a:gd name="adj6" fmla="val -11485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>
                <a:solidFill>
                  <a:srgbClr val="FF00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지승 공예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3005E2-80B1-4E9C-84EF-6248607B361A}"/>
              </a:ext>
            </a:extLst>
          </p:cNvPr>
          <p:cNvSpPr txBox="1"/>
          <p:nvPr/>
        </p:nvSpPr>
        <p:spPr>
          <a:xfrm>
            <a:off x="651030" y="5921453"/>
            <a:ext cx="257633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지장 공예 실함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(한지/조선 시대 작(추정))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686BD8-8A7E-4BD6-91AF-C6C47FFFE599}"/>
              </a:ext>
            </a:extLst>
          </p:cNvPr>
          <p:cNvSpPr txBox="1"/>
          <p:nvPr/>
        </p:nvSpPr>
        <p:spPr>
          <a:xfrm>
            <a:off x="5466074" y="3821905"/>
            <a:ext cx="2064774" cy="551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지승 공예 항아리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(한지/높이15cm, 입지름14cm, 바닥 지름10cm/조선 시대)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49A7A6-079A-4C6D-BAB3-71B5CC8D01F7}"/>
              </a:ext>
            </a:extLst>
          </p:cNvPr>
          <p:cNvSpPr txBox="1"/>
          <p:nvPr/>
        </p:nvSpPr>
        <p:spPr>
          <a:xfrm>
            <a:off x="8640675" y="5977795"/>
            <a:ext cx="31241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지호 공예 각시탈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(한지/32× 29.7cm/광복 이후 작)</a:t>
            </a:r>
            <a:endParaRPr lang="en-US" altLang="ko-KR" sz="1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/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잘게 찢어 물에 불린 종이를 붙여 만든 기법으로 찰흙과 같이 붙여서 형태를 제작한다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마른 후 견고해지며 채색이 가능하다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4938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0C84EF-EBAF-49EC-8272-2A3F77A1A173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8ACC61-E35A-49D0-93A7-069DE71563DC}"/>
              </a:ext>
            </a:extLst>
          </p:cNvPr>
          <p:cNvSpPr txBox="1"/>
          <p:nvPr/>
        </p:nvSpPr>
        <p:spPr>
          <a:xfrm>
            <a:off x="114895" y="-11358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030E27-8F7A-48A6-8D77-AF51FA7FF901}"/>
              </a:ext>
            </a:extLst>
          </p:cNvPr>
          <p:cNvSpPr txBox="1"/>
          <p:nvPr/>
        </p:nvSpPr>
        <p:spPr>
          <a:xfrm>
            <a:off x="1118587" y="142042"/>
            <a:ext cx="5077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>
                <a:latin typeface="나눔바른고딕 옛한글" panose="020B0603020101020101" pitchFamily="50" charset="-127"/>
                <a:ea typeface="나눔바른고딕 옛한글" panose="020B0603020101020101" pitchFamily="50" charset="-127"/>
              </a:rPr>
              <a:t>나무의 결과 향이 담긴 목공예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DC231A4-194E-4E1F-8D9C-C61358F6CF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64" r="8398"/>
          <a:stretch/>
        </p:blipFill>
        <p:spPr>
          <a:xfrm>
            <a:off x="394024" y="1004487"/>
            <a:ext cx="3076451" cy="438425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30AD2A9-C122-4C1C-9661-972BD0711C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864" y="1606794"/>
            <a:ext cx="3359727" cy="317964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BD7B23C-9C26-4116-8813-6C2774B16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9361" y="75460"/>
            <a:ext cx="2323814" cy="66404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E4CB66-4BB7-4A68-BF5F-094FEBC42A2C}"/>
              </a:ext>
            </a:extLst>
          </p:cNvPr>
          <p:cNvSpPr txBox="1"/>
          <p:nvPr/>
        </p:nvSpPr>
        <p:spPr>
          <a:xfrm>
            <a:off x="477643" y="5666414"/>
            <a:ext cx="307645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접이식 임금 의자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(나무에 옻칠/91×56.7cm/조선 시대)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좌식의 생활문화를 가진 조선 시대 사회에서 임금의 권위를 상징하는 의자이다.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13014-C567-4019-89B9-054B5D9009C3}"/>
              </a:ext>
            </a:extLst>
          </p:cNvPr>
          <p:cNvSpPr txBox="1"/>
          <p:nvPr/>
        </p:nvSpPr>
        <p:spPr>
          <a:xfrm>
            <a:off x="4090683" y="4586666"/>
            <a:ext cx="330441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주칠 궁궐판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(소나무, 어피, 자개, 상아, 대모, 옻칠</a:t>
            </a:r>
            <a:r>
              <a:rPr lang="ko-KR" altLang="en-US" sz="10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*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/65×41cm/19세기 작) </a:t>
            </a:r>
            <a:endParaRPr lang="en-US" altLang="ko-KR" sz="1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/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칠공예의 무늬가 화려하게 장식된 나무로 만든 소반이다.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084F69-A09D-4B0A-AC99-40DBAF1DAB91}"/>
              </a:ext>
            </a:extLst>
          </p:cNvPr>
          <p:cNvSpPr txBox="1"/>
          <p:nvPr/>
        </p:nvSpPr>
        <p:spPr>
          <a:xfrm>
            <a:off x="6426727" y="565297"/>
            <a:ext cx="29939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 </a:t>
            </a:r>
            <a:r>
              <a:rPr lang="ko-KR" altLang="en-US" sz="1000" b="1">
                <a:latin typeface="HY중고딕" panose="02030600000101010101" pitchFamily="18" charset="-127"/>
                <a:ea typeface="HY중고딕" panose="02030600000101010101" pitchFamily="18" charset="-127"/>
              </a:rPr>
              <a:t>사방탁자</a:t>
            </a:r>
            <a:r>
              <a:rPr lang="ko-KR" altLang="en-US" sz="1000">
                <a:latin typeface="HY중고딕" panose="02030600000101010101" pitchFamily="18" charset="-127"/>
                <a:ea typeface="HY중고딕" panose="02030600000101010101" pitchFamily="18" charset="-127"/>
              </a:rPr>
              <a:t>(나무/41.5×43×167cm/연대 미상) </a:t>
            </a:r>
            <a:endParaRPr lang="en-US" altLang="ko-KR" sz="100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just"/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물건을 올려두는 데에 사용한 것으로, 못을 사용하지 않은 짜맞춤 기법으로 이음새를 제작하였다.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EE9CA7-A7F0-430D-8389-AB7FBD763EBE}"/>
              </a:ext>
            </a:extLst>
          </p:cNvPr>
          <p:cNvSpPr txBox="1"/>
          <p:nvPr/>
        </p:nvSpPr>
        <p:spPr>
          <a:xfrm>
            <a:off x="4163926" y="6008071"/>
            <a:ext cx="4183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옻칠</a:t>
            </a:r>
            <a:r>
              <a:rPr lang="ko-KR" altLang="en-US" sz="10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*</a:t>
            </a:r>
            <a:endParaRPr lang="en-US" altLang="ko-KR" sz="1000">
              <a:solidFill>
                <a:srgbClr val="00B0F0"/>
              </a:solidFill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 algn="just"/>
            <a:r>
              <a:rPr lang="ko-KR" altLang="en-US" sz="1000">
                <a:solidFill>
                  <a:srgbClr val="00B0F0"/>
                </a:solidFill>
              </a:rPr>
              <a:t>옻칠은 옻나무의 액을 칠하는 것으로</a:t>
            </a:r>
            <a:r>
              <a:rPr lang="en-US" altLang="ko-KR" sz="1000">
                <a:solidFill>
                  <a:srgbClr val="00B0F0"/>
                </a:solidFill>
              </a:rPr>
              <a:t>, </a:t>
            </a:r>
            <a:r>
              <a:rPr lang="ko-KR" altLang="en-US" sz="1000">
                <a:solidFill>
                  <a:srgbClr val="00B0F0"/>
                </a:solidFill>
              </a:rPr>
              <a:t>우리나라의 특산품 조개껍데기</a:t>
            </a:r>
            <a:r>
              <a:rPr lang="en-US" altLang="ko-KR" sz="1000">
                <a:solidFill>
                  <a:srgbClr val="00B0F0"/>
                </a:solidFill>
              </a:rPr>
              <a:t>(</a:t>
            </a:r>
            <a:r>
              <a:rPr lang="ko-KR" altLang="en-US" sz="1000">
                <a:solidFill>
                  <a:srgbClr val="00B0F0"/>
                </a:solidFill>
              </a:rPr>
              <a:t>자개</a:t>
            </a:r>
            <a:r>
              <a:rPr lang="en-US" altLang="ko-KR" sz="1000">
                <a:solidFill>
                  <a:srgbClr val="00B0F0"/>
                </a:solidFill>
              </a:rPr>
              <a:t>)</a:t>
            </a:r>
            <a:r>
              <a:rPr lang="ko-KR" altLang="en-US" sz="1000">
                <a:solidFill>
                  <a:srgbClr val="00B0F0"/>
                </a:solidFill>
              </a:rPr>
              <a:t>를 옻칠과 함께 붙여 장식한 나전 칠기는 예로부터 해외에 많이 수출되었다고 한다</a:t>
            </a:r>
            <a:r>
              <a:rPr lang="en-US" altLang="ko-KR" sz="1000">
                <a:solidFill>
                  <a:srgbClr val="00B0F0"/>
                </a:solidFill>
              </a:rPr>
              <a:t>. </a:t>
            </a:r>
            <a:endParaRPr lang="ko-KR" altLang="en-US" sz="10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62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C17ABD-1690-4541-85B1-D010A398B2E8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D2EA64-833D-4590-AA13-BA63026B6B50}"/>
              </a:ext>
            </a:extLst>
          </p:cNvPr>
          <p:cNvSpPr txBox="1"/>
          <p:nvPr/>
        </p:nvSpPr>
        <p:spPr>
          <a:xfrm>
            <a:off x="114895" y="-11358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585E70-6E47-4369-A732-B9BA44223132}"/>
              </a:ext>
            </a:extLst>
          </p:cNvPr>
          <p:cNvSpPr txBox="1"/>
          <p:nvPr/>
        </p:nvSpPr>
        <p:spPr>
          <a:xfrm>
            <a:off x="1118587" y="142042"/>
            <a:ext cx="4338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천을 아름답게</a:t>
            </a:r>
            <a:r>
              <a:rPr lang="en-US" altLang="ko-KR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</a:t>
            </a:r>
            <a:r>
              <a:rPr lang="ko-KR" altLang="en-US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염색 공예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BB5368-5BD6-4053-BA84-897A6CE22B8C}"/>
              </a:ext>
            </a:extLst>
          </p:cNvPr>
          <p:cNvSpPr txBox="1"/>
          <p:nvPr/>
        </p:nvSpPr>
        <p:spPr>
          <a:xfrm>
            <a:off x="766472" y="2268102"/>
            <a:ext cx="3501280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ko-KR" altLang="en-US" sz="2400" b="1">
                <a:solidFill>
                  <a:schemeClr val="bg1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천연 염색에 사용되는 재료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7CCC7-10DF-4CAD-BF8C-407205075CE6}"/>
              </a:ext>
            </a:extLst>
          </p:cNvPr>
          <p:cNvSpPr txBox="1"/>
          <p:nvPr/>
        </p:nvSpPr>
        <p:spPr>
          <a:xfrm>
            <a:off x="619688" y="3019030"/>
            <a:ext cx="4631975" cy="2362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>
                <a:solidFill>
                  <a:srgbClr val="0070C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· 파랑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: 쪽, 누리장나무 열매</a:t>
            </a:r>
            <a:endParaRPr lang="en-US" altLang="ko-KR" sz="2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· </a:t>
            </a:r>
            <a:r>
              <a:rPr lang="ko-KR" altLang="en-US" sz="2000">
                <a:solidFill>
                  <a:srgbClr val="FF66FF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분홍</a:t>
            </a:r>
            <a:r>
              <a:rPr lang="ko-KR" altLang="en-US" sz="2000">
                <a:solidFill>
                  <a:srgbClr val="FF00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빨강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: 소목, 홍화, 자초, 꼭두서니</a:t>
            </a:r>
            <a:endParaRPr lang="en-US" altLang="ko-KR" sz="2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· </a:t>
            </a:r>
            <a:r>
              <a:rPr lang="ko-KR" altLang="en-US" sz="2000">
                <a:solidFill>
                  <a:srgbClr val="FFC0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노랑,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2000">
                <a:solidFill>
                  <a:srgbClr val="FF33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주황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: 목서초, 강황, 황금, 치자 </a:t>
            </a:r>
            <a:endParaRPr lang="en-US" altLang="ko-KR" sz="2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· </a:t>
            </a:r>
            <a:r>
              <a:rPr lang="ko-KR" altLang="en-US" sz="2000">
                <a:solidFill>
                  <a:schemeClr val="accent2">
                    <a:lumMod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갈색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: 황토, 풋감 </a:t>
            </a:r>
            <a:endParaRPr lang="en-US" altLang="ko-KR" sz="2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· </a:t>
            </a:r>
            <a:r>
              <a:rPr lang="ko-KR" altLang="en-US" sz="2000">
                <a:solidFill>
                  <a:schemeClr val="bg1">
                    <a:lumMod val="50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회색</a:t>
            </a:r>
            <a:r>
              <a:rPr lang="ko-KR" altLang="en-US" sz="2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검정: 오배자, 호두껍질, 먹물</a:t>
            </a: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0EF6B4D5-CFDB-486C-8A73-F743E4068A69}"/>
              </a:ext>
            </a:extLst>
          </p:cNvPr>
          <p:cNvSpPr/>
          <p:nvPr/>
        </p:nvSpPr>
        <p:spPr>
          <a:xfrm>
            <a:off x="9021452" y="3513590"/>
            <a:ext cx="2702183" cy="2702183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DACAB45F-7857-4D7B-A76C-E40C232F2D52}"/>
              </a:ext>
            </a:extLst>
          </p:cNvPr>
          <p:cNvSpPr/>
          <p:nvPr/>
        </p:nvSpPr>
        <p:spPr>
          <a:xfrm>
            <a:off x="9213130" y="282802"/>
            <a:ext cx="2579802" cy="2537605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BB9FA492-B4C0-4F2E-9936-326E7A14B4FF}"/>
              </a:ext>
            </a:extLst>
          </p:cNvPr>
          <p:cNvSpPr/>
          <p:nvPr/>
        </p:nvSpPr>
        <p:spPr>
          <a:xfrm>
            <a:off x="5207955" y="4181866"/>
            <a:ext cx="2435715" cy="2281287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76D48580-7D81-492A-A3B5-07208EEE0CFE}"/>
              </a:ext>
            </a:extLst>
          </p:cNvPr>
          <p:cNvSpPr/>
          <p:nvPr/>
        </p:nvSpPr>
        <p:spPr>
          <a:xfrm>
            <a:off x="6155596" y="1041042"/>
            <a:ext cx="2733774" cy="2733774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30B209-3B36-42E3-91C3-56852C442623}"/>
              </a:ext>
            </a:extLst>
          </p:cNvPr>
          <p:cNvSpPr txBox="1"/>
          <p:nvPr/>
        </p:nvSpPr>
        <p:spPr>
          <a:xfrm>
            <a:off x="6155596" y="1269184"/>
            <a:ext cx="418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치자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5B6D5C-6CCC-4A9F-B912-B5B635176865}"/>
              </a:ext>
            </a:extLst>
          </p:cNvPr>
          <p:cNvSpPr txBox="1"/>
          <p:nvPr/>
        </p:nvSpPr>
        <p:spPr>
          <a:xfrm>
            <a:off x="10165459" y="2920777"/>
            <a:ext cx="10679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누리장 나무 열매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5D7024-A371-44CB-90D1-575864FDAC98}"/>
              </a:ext>
            </a:extLst>
          </p:cNvPr>
          <p:cNvSpPr txBox="1"/>
          <p:nvPr/>
        </p:nvSpPr>
        <p:spPr>
          <a:xfrm>
            <a:off x="7329746" y="6215773"/>
            <a:ext cx="418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홍화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B2DDEC-965D-4C12-B65B-0493B5871F1C}"/>
              </a:ext>
            </a:extLst>
          </p:cNvPr>
          <p:cNvSpPr txBox="1"/>
          <p:nvPr/>
        </p:nvSpPr>
        <p:spPr>
          <a:xfrm>
            <a:off x="10913502" y="6101264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오베자</a:t>
            </a: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21185D94-A9AA-4714-87AF-C994593C4D71}"/>
              </a:ext>
            </a:extLst>
          </p:cNvPr>
          <p:cNvSpPr/>
          <p:nvPr/>
        </p:nvSpPr>
        <p:spPr>
          <a:xfrm>
            <a:off x="8674825" y="5381215"/>
            <a:ext cx="1334744" cy="1334743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EC8347-1161-429C-8204-5422BCFF55AA}"/>
              </a:ext>
            </a:extLst>
          </p:cNvPr>
          <p:cNvSpPr txBox="1"/>
          <p:nvPr/>
        </p:nvSpPr>
        <p:spPr>
          <a:xfrm>
            <a:off x="9810619" y="6546010"/>
            <a:ext cx="801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말린 오베자</a:t>
            </a:r>
          </a:p>
        </p:txBody>
      </p:sp>
    </p:spTree>
    <p:extLst>
      <p:ext uri="{BB962C8B-B14F-4D97-AF65-F5344CB8AC3E}">
        <p14:creationId xmlns:p14="http://schemas.microsoft.com/office/powerpoint/2010/main" val="4084714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EA23C1-BCC6-4771-8A85-FB9A6DB1D22A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C2066A-C1A5-46E8-9C62-21E71CEBB4D6}"/>
              </a:ext>
            </a:extLst>
          </p:cNvPr>
          <p:cNvSpPr txBox="1"/>
          <p:nvPr/>
        </p:nvSpPr>
        <p:spPr>
          <a:xfrm>
            <a:off x="114895" y="-11358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ABD654-8846-4C2E-83EF-8B82989E185E}"/>
              </a:ext>
            </a:extLst>
          </p:cNvPr>
          <p:cNvSpPr txBox="1"/>
          <p:nvPr/>
        </p:nvSpPr>
        <p:spPr>
          <a:xfrm>
            <a:off x="1118587" y="142042"/>
            <a:ext cx="4338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천을 아름답게</a:t>
            </a:r>
            <a:r>
              <a:rPr lang="en-US" altLang="ko-KR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</a:t>
            </a:r>
            <a:r>
              <a:rPr lang="ko-KR" altLang="en-US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염색 공예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B6BD03-9A8A-4525-A770-B24106F3D887}"/>
              </a:ext>
            </a:extLst>
          </p:cNvPr>
          <p:cNvSpPr txBox="1"/>
          <p:nvPr/>
        </p:nvSpPr>
        <p:spPr>
          <a:xfrm>
            <a:off x="1118587" y="1102129"/>
            <a:ext cx="1491114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ko-KR" altLang="en-US" sz="2400" b="1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염색 방법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559EF8-B611-437D-A079-CE449ADCF5EA}"/>
              </a:ext>
            </a:extLst>
          </p:cNvPr>
          <p:cNvSpPr txBox="1"/>
          <p:nvPr/>
        </p:nvSpPr>
        <p:spPr>
          <a:xfrm>
            <a:off x="939740" y="1824806"/>
            <a:ext cx="10654497" cy="2338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2000" b="1">
                <a:latin typeface="HY중고딕" panose="02030600000101010101" pitchFamily="18" charset="-127"/>
                <a:ea typeface="HY중고딕" panose="02030600000101010101" pitchFamily="18" charset="-127"/>
              </a:rPr>
              <a:t>침   염</a:t>
            </a:r>
            <a:r>
              <a:rPr lang="en-US" altLang="ko-KR" sz="2000" b="1">
                <a:latin typeface="HY중고딕" panose="02030600000101010101" pitchFamily="18" charset="-127"/>
                <a:ea typeface="HY중고딕" panose="02030600000101010101" pitchFamily="18" charset="-127"/>
              </a:rPr>
              <a:t>: </a:t>
            </a:r>
            <a:r>
              <a:rPr lang="ko-KR" altLang="en-US" sz="2000" i="0">
                <a:effectLst/>
                <a:latin typeface="HY중고딕" panose="02030600000101010101" pitchFamily="18" charset="-127"/>
                <a:ea typeface="HY중고딕" panose="02030600000101010101" pitchFamily="18" charset="-127"/>
              </a:rPr>
              <a:t>섬유를 염색 용액에 담가 무늬 없이 전체를 같은 빛깔로 염색으로 실을 묶어 담가</a:t>
            </a:r>
            <a:endParaRPr lang="en-US" altLang="ko-KR" sz="2000" i="0">
              <a:effectLst/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>
                <a:latin typeface="HY중고딕" panose="02030600000101010101" pitchFamily="18" charset="-127"/>
                <a:ea typeface="HY중고딕" panose="02030600000101010101" pitchFamily="18" charset="-127"/>
              </a:rPr>
              <a:t>            </a:t>
            </a:r>
            <a:r>
              <a:rPr lang="ko-KR" altLang="en-US" sz="2000" i="0">
                <a:effectLst/>
                <a:latin typeface="HY중고딕" panose="02030600000101010101" pitchFamily="18" charset="-127"/>
                <a:ea typeface="HY중고딕" panose="02030600000101010101" pitchFamily="18" charset="-127"/>
              </a:rPr>
              <a:t> 효과를 내는 홀치기염과</a:t>
            </a:r>
            <a:r>
              <a:rPr lang="en-US" altLang="ko-KR" sz="2000" i="0">
                <a:effectLst/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2000" i="0">
                <a:solidFill>
                  <a:srgbClr val="202020"/>
                </a:solidFill>
                <a:effectLst/>
                <a:latin typeface="-apple-system"/>
              </a:rPr>
              <a:t>판의 모양에 따라 천을 대어 색을 입히는 판염을 포함</a:t>
            </a:r>
            <a:endParaRPr lang="en-US" altLang="ko-KR" sz="2000" i="0">
              <a:solidFill>
                <a:srgbClr val="202020"/>
              </a:solidFill>
              <a:effectLst/>
              <a:latin typeface="-apple-system"/>
            </a:endParaRPr>
          </a:p>
          <a:p>
            <a:pPr>
              <a:lnSpc>
                <a:spcPct val="150000"/>
              </a:lnSpc>
            </a:pPr>
            <a:r>
              <a:rPr lang="ko-KR" altLang="en-US" sz="2000" b="1"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2000" b="1">
                <a:latin typeface="HY중고딕" panose="02030600000101010101" pitchFamily="18" charset="-127"/>
                <a:ea typeface="HY중고딕" panose="02030600000101010101" pitchFamily="18" charset="-127"/>
              </a:rPr>
              <a:t>날   염</a:t>
            </a:r>
            <a:r>
              <a:rPr lang="en-US" altLang="ko-KR" sz="2000" b="1">
                <a:latin typeface="HY중고딕" panose="02030600000101010101" pitchFamily="18" charset="-127"/>
                <a:ea typeface="HY중고딕" panose="02030600000101010101" pitchFamily="18" charset="-127"/>
              </a:rPr>
              <a:t>: </a:t>
            </a:r>
            <a:r>
              <a:rPr lang="ko-KR" altLang="en-US" sz="2000" i="0">
                <a:effectLst/>
                <a:latin typeface="HY중고딕" panose="02030600000101010101" pitchFamily="18" charset="-127"/>
                <a:ea typeface="HY중고딕" panose="02030600000101010101" pitchFamily="18" charset="-127"/>
              </a:rPr>
              <a:t>프린팅 등의 조작으로 문양을 찍어내는 </a:t>
            </a:r>
            <a:r>
              <a:rPr lang="ko-KR" altLang="en-US" sz="2000">
                <a:latin typeface="HY중고딕" panose="02030600000101010101" pitchFamily="18" charset="-127"/>
                <a:ea typeface="HY중고딕" panose="02030600000101010101" pitchFamily="18" charset="-127"/>
              </a:rPr>
              <a:t>염색</a:t>
            </a:r>
            <a:endParaRPr lang="en-US" altLang="ko-KR" sz="200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b="1"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2000" b="1">
                <a:latin typeface="HY중고딕" panose="02030600000101010101" pitchFamily="18" charset="-127"/>
                <a:ea typeface="HY중고딕" panose="02030600000101010101" pitchFamily="18" charset="-127"/>
              </a:rPr>
              <a:t>납방염</a:t>
            </a:r>
            <a:r>
              <a:rPr lang="en-US" altLang="ko-KR" sz="2000" b="1">
                <a:latin typeface="HY중고딕" panose="02030600000101010101" pitchFamily="18" charset="-127"/>
                <a:ea typeface="HY중고딕" panose="02030600000101010101" pitchFamily="18" charset="-127"/>
              </a:rPr>
              <a:t>: </a:t>
            </a:r>
            <a:r>
              <a:rPr lang="ko-KR" altLang="en-US" sz="2000">
                <a:latin typeface="HY중고딕" panose="02030600000101010101" pitchFamily="18" charset="-127"/>
                <a:ea typeface="HY중고딕" panose="02030600000101010101" pitchFamily="18" charset="-127"/>
              </a:rPr>
              <a:t>양초</a:t>
            </a:r>
            <a:r>
              <a:rPr lang="en-US" altLang="ko-KR" sz="2000">
                <a:latin typeface="HY중고딕" panose="02030600000101010101" pitchFamily="18" charset="-127"/>
                <a:ea typeface="HY중고딕" panose="02030600000101010101" pitchFamily="18" charset="-127"/>
              </a:rPr>
              <a:t>, </a:t>
            </a:r>
            <a:r>
              <a:rPr lang="ko-KR" altLang="en-US" sz="2000">
                <a:latin typeface="HY중고딕" panose="02030600000101010101" pitchFamily="18" charset="-127"/>
                <a:ea typeface="HY중고딕" panose="02030600000101010101" pitchFamily="18" charset="-127"/>
              </a:rPr>
              <a:t>왁스</a:t>
            </a:r>
            <a:r>
              <a:rPr lang="en-US" altLang="ko-KR" sz="2000">
                <a:latin typeface="HY중고딕" panose="02030600000101010101" pitchFamily="18" charset="-127"/>
                <a:ea typeface="HY중고딕" panose="02030600000101010101" pitchFamily="18" charset="-127"/>
              </a:rPr>
              <a:t>, </a:t>
            </a:r>
            <a:r>
              <a:rPr lang="ko-KR" altLang="en-US" sz="2000">
                <a:latin typeface="HY중고딕" panose="02030600000101010101" pitchFamily="18" charset="-127"/>
                <a:ea typeface="HY중고딕" panose="02030600000101010101" pitchFamily="18" charset="-127"/>
              </a:rPr>
              <a:t>파라핀으로 그림을 그리고 염색</a:t>
            </a:r>
            <a:endParaRPr lang="en-US" altLang="ko-KR" sz="2000"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b="1"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2000" b="1" i="0">
                <a:effectLst/>
                <a:latin typeface="HY중고딕" panose="02030600000101010101" pitchFamily="18" charset="-127"/>
                <a:ea typeface="HY중고딕" panose="02030600000101010101" pitchFamily="18" charset="-127"/>
              </a:rPr>
              <a:t>전사염</a:t>
            </a:r>
            <a:r>
              <a:rPr lang="en-US" altLang="ko-KR" sz="2000" b="1" i="0">
                <a:effectLst/>
                <a:latin typeface="HY중고딕" panose="02030600000101010101" pitchFamily="18" charset="-127"/>
                <a:ea typeface="HY중고딕" panose="02030600000101010101" pitchFamily="18" charset="-127"/>
              </a:rPr>
              <a:t>: </a:t>
            </a:r>
            <a:r>
              <a:rPr lang="ko-KR" altLang="en-US" sz="2000" i="0">
                <a:effectLst/>
                <a:latin typeface="HY중고딕" panose="02030600000101010101" pitchFamily="18" charset="-127"/>
                <a:ea typeface="HY중고딕" panose="02030600000101010101" pitchFamily="18" charset="-127"/>
              </a:rPr>
              <a:t>염료를 칠한 무늬 위에 천을 올리고 고온의 열을 가하는 염색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70B321F-6559-4D1E-938D-543F2A47F7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5097" y="4954086"/>
            <a:ext cx="1691745" cy="1722542"/>
          </a:xfrm>
          <a:prstGeom prst="ellipse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0BF2CBB-8BE7-46A4-8FD1-D1A893D7AE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6166" y="4886456"/>
            <a:ext cx="1691746" cy="1722542"/>
          </a:xfrm>
          <a:prstGeom prst="ellipse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7DE8765-578D-4349-9CC0-721CDF8136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9" b="98301" l="6278" r="89574">
                        <a14:foregroundMark x1="24439" y1="16773" x2="24664" y2="25690"/>
                        <a14:foregroundMark x1="21973" y1="17834" x2="16816" y2="26115"/>
                        <a14:foregroundMark x1="26794" y1="15499" x2="27354" y2="18047"/>
                        <a14:foregroundMark x1="15359" y1="49894" x2="12780" y2="88535"/>
                        <a14:foregroundMark x1="12780" y1="88535" x2="21973" y2="96391"/>
                        <a14:foregroundMark x1="31054" y1="81104" x2="43610" y2="90021"/>
                        <a14:foregroundMark x1="43610" y1="90021" x2="47870" y2="76858"/>
                        <a14:foregroundMark x1="58184" y1="84076" x2="59417" y2="83864"/>
                        <a14:foregroundMark x1="73991" y1="63057" x2="76794" y2="80467"/>
                        <a14:foregroundMark x1="74888" y1="49682" x2="79036" y2="71338"/>
                        <a14:foregroundMark x1="69507" y1="41614" x2="64686" y2="56263"/>
                        <a14:foregroundMark x1="64686" y1="56263" x2="74552" y2="77282"/>
                        <a14:foregroundMark x1="65022" y1="60510" x2="65247" y2="70064"/>
                        <a14:foregroundMark x1="69058" y1="73885" x2="75561" y2="82803"/>
                        <a14:foregroundMark x1="83857" y1="73461" x2="85090" y2="74310"/>
                        <a14:foregroundMark x1="83632" y1="68365" x2="82960" y2="86837"/>
                        <a14:foregroundMark x1="82960" y1="86837" x2="71637" y2="82803"/>
                        <a14:foregroundMark x1="71637" y1="82803" x2="67377" y2="71338"/>
                        <a14:foregroundMark x1="67377" y1="71338" x2="67377" y2="70064"/>
                        <a14:foregroundMark x1="30830" y1="82803" x2="37220" y2="93418"/>
                        <a14:foregroundMark x1="37220" y1="93418" x2="40471" y2="92357"/>
                        <a14:foregroundMark x1="9081" y1="58599" x2="6502" y2="76008"/>
                        <a14:foregroundMark x1="6502" y1="76008" x2="7287" y2="76008"/>
                        <a14:foregroundMark x1="68610" y1="37580" x2="63453" y2="47134"/>
                        <a14:foregroundMark x1="76906" y1="16348" x2="74888" y2="23142"/>
                        <a14:foregroundMark x1="79036" y1="15287" x2="81502" y2="18259"/>
                        <a14:foregroundMark x1="79148" y1="16985" x2="80605" y2="25902"/>
                        <a14:foregroundMark x1="81166" y1="19108" x2="82063" y2="23992"/>
                        <a14:foregroundMark x1="81614" y1="18684" x2="82623" y2="24841"/>
                        <a14:foregroundMark x1="78700" y1="14862" x2="78363" y2="14862"/>
                        <a14:foregroundMark x1="78251" y1="14225" x2="78251" y2="14225"/>
                        <a14:foregroundMark x1="59978" y1="18259" x2="59865" y2="27389"/>
                        <a14:foregroundMark x1="59753" y1="15499" x2="61883" y2="21019"/>
                        <a14:foregroundMark x1="24664" y1="14862" x2="25561" y2="15924"/>
                        <a14:foregroundMark x1="26345" y1="16773" x2="25112" y2="14225"/>
                        <a14:foregroundMark x1="17601" y1="97665" x2="23430" y2="96815"/>
                        <a14:foregroundMark x1="16256" y1="93631" x2="17152" y2="98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92" y="4668355"/>
            <a:ext cx="3614192" cy="19083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1BD4C7-84E8-41EF-BD20-41E1B95326D6}"/>
              </a:ext>
            </a:extLst>
          </p:cNvPr>
          <p:cNvSpPr txBox="1"/>
          <p:nvPr/>
        </p:nvSpPr>
        <p:spPr>
          <a:xfrm>
            <a:off x="2609701" y="6453635"/>
            <a:ext cx="1029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>
                <a:solidFill>
                  <a:srgbClr val="00B0F0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침염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3B3EE3-7FA8-4652-825A-9F7DE6E063F4}"/>
              </a:ext>
            </a:extLst>
          </p:cNvPr>
          <p:cNvSpPr txBox="1"/>
          <p:nvPr/>
        </p:nvSpPr>
        <p:spPr>
          <a:xfrm>
            <a:off x="11337780" y="6285719"/>
            <a:ext cx="564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>
                <a:solidFill>
                  <a:srgbClr val="00B0F0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전사염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88DB7D-CD4A-4F02-8524-DDB9E89EF923}"/>
              </a:ext>
            </a:extLst>
          </p:cNvPr>
          <p:cNvSpPr txBox="1"/>
          <p:nvPr/>
        </p:nvSpPr>
        <p:spPr>
          <a:xfrm>
            <a:off x="8724598" y="6362777"/>
            <a:ext cx="437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>
                <a:solidFill>
                  <a:srgbClr val="00B0F0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날염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59602EA7-3306-4C46-800F-A170253B2A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130" y="4965778"/>
            <a:ext cx="1714643" cy="1750180"/>
          </a:xfrm>
          <a:prstGeom prst="ellipse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919FE47-C2E4-4653-B51A-248924B49297}"/>
              </a:ext>
            </a:extLst>
          </p:cNvPr>
          <p:cNvSpPr txBox="1"/>
          <p:nvPr/>
        </p:nvSpPr>
        <p:spPr>
          <a:xfrm>
            <a:off x="6052394" y="6430407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>
                <a:solidFill>
                  <a:srgbClr val="00B0F0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판염</a:t>
            </a:r>
          </a:p>
        </p:txBody>
      </p:sp>
    </p:spTree>
    <p:extLst>
      <p:ext uri="{BB962C8B-B14F-4D97-AF65-F5344CB8AC3E}">
        <p14:creationId xmlns:p14="http://schemas.microsoft.com/office/powerpoint/2010/main" val="470607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1378</Words>
  <Application>Microsoft Office PowerPoint</Application>
  <PresentationFormat>와이드스크린</PresentationFormat>
  <Paragraphs>186</Paragraphs>
  <Slides>19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31" baseType="lpstr">
      <vt:lpstr>HY중고딕</vt:lpstr>
      <vt:lpstr>나눔바른고딕 옛한글</vt:lpstr>
      <vt:lpstr>나눔스퀘어라운드 ExtraBold</vt:lpstr>
      <vt:lpstr>함초롬바탕</vt:lpstr>
      <vt:lpstr>Arial Black</vt:lpstr>
      <vt:lpstr>Noto Sans Kr</vt:lpstr>
      <vt:lpstr>-apple-system</vt:lpstr>
      <vt:lpstr>나눔스퀘어라운드 Regular</vt:lpstr>
      <vt:lpstr>Arial</vt:lpstr>
      <vt:lpstr>맑은 고딕</vt:lpstr>
      <vt:lpstr>HY헤드라인M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황근식</cp:lastModifiedBy>
  <cp:revision>22</cp:revision>
  <dcterms:created xsi:type="dcterms:W3CDTF">2021-12-13T07:37:42Z</dcterms:created>
  <dcterms:modified xsi:type="dcterms:W3CDTF">2022-03-11T02:09:15Z</dcterms:modified>
</cp:coreProperties>
</file>