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86" r:id="rId3"/>
    <p:sldId id="310" r:id="rId4"/>
    <p:sldId id="311" r:id="rId5"/>
    <p:sldId id="420" r:id="rId6"/>
    <p:sldId id="440" r:id="rId7"/>
    <p:sldId id="424" r:id="rId8"/>
    <p:sldId id="422" r:id="rId9"/>
    <p:sldId id="423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38" r:id="rId24"/>
    <p:sldId id="439" r:id="rId25"/>
    <p:sldId id="419" r:id="rId2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9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0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9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A19C11-EF90-469B-9A53-7DA9CAAD8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D076729-49A4-4314-AD65-B3586EABA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3FC291A-2563-4A02-871C-AD90505EC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A69373-D3F3-446E-825E-9EA27FDB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D5BCB6-9AA8-44B6-8E07-D565DA42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138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6FE83D-D2A7-4A94-9F91-AE39CC67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1E3DFA1-A18A-4576-825D-71353851D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BEA938-4E03-4C94-87F0-C884EEE6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8B02F45-AF52-4A66-B2F9-EF86D1C5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2A423E8-E59D-47AB-BE52-CD6DE11E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80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54BBA6D-F664-4179-B5E0-E7CF9C6DC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10308B7-B01D-4FCD-A157-F2B8B7235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3F7368-D96D-431A-8E63-C219D3655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491FF25-1815-49BF-A175-C8D0D5C3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AD34A70-8B84-4DE7-8AF7-96073FC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395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54707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46BE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46BE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D356B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46BE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46BE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46BE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46BE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6AD27CE-3348-CCD0-5042-F2F5B3D77DDF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FB36A3C8-1EFF-EB2C-6D07-41C82346547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46BEFA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07037EEF-1B8E-65A4-5230-11983700E88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46BEFA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F811D7A1-E4E6-BA4B-099B-1D7A4F662200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46BE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554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35A154-0DAE-4A1B-8D19-1314AC23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C68623-AE82-4405-935E-F6A3730D6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00658F8-12B9-4D18-AC13-AB17A0E6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6213E8-AEFA-44DE-8312-4D930937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31D86FF-E451-4E79-BA87-68712DF3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47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E1C9EA-F986-48F2-90D3-EAF66711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86649E4-8F6E-481D-A4BF-875F06C81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7A929C-EB33-4222-8654-E069C107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7CA7C38-C216-460D-96FC-59EC315A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6DAFDC-183C-46DA-AE5F-889FFC4F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62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6FCD9E-B52C-41E4-9FBF-CD9F40CD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62CD990-E771-41E9-80E7-258156749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BD775AF-50CF-492D-8B8A-283E23C6B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A70B3DE-DDD1-45C0-9D5C-838E6857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80766C-66DA-41EA-BD93-68870875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9B0B4EF-06E2-48ED-8509-4AA0431C7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642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D688C3-0BC4-413E-933D-726ADDC7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3F51C42-8EE1-4AA5-A134-8E8D7092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BB0E5C1-7E09-449C-BD44-CBA7EFD67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C7B2EED-CE33-41B3-A31B-20D2996B1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B1159A0-EA24-4C82-87C7-16C2B70E6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795494A-E81D-432B-AEC4-F36DC0373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EF14AB0-479C-44AC-992A-4921229D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F59626D-9AA1-4D14-A442-223658DA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427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6F257A-CE66-45B8-BB93-5AB449FB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FECF62D-E3D3-4E95-9007-6E285434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99A0EB8-20DE-48D2-9B4A-5213534E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83E3E5-E548-4B8B-959A-BB58D28D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611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80CA49F-1D5B-4AA8-A25A-2B650F63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E0EDC0C-A88F-4DCD-89FF-E99C1D69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AB1E356-4026-452B-9177-7A3FF1D1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7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FDAF43-BD4A-4669-90FA-92AB65E1E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56AD4F0-507F-4C51-9471-0B240925E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78850E3-B662-464D-A287-6D3A57E6B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169F5CE-2567-4329-AE4E-F507A534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5ED30AA-0660-486F-9FF3-0ADA536D3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67FD3E-8056-4805-9933-0A2110A8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87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1BA938-66AC-45D6-8DAC-71133E14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8684228-3364-4B46-A976-A7D897246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85E0EA1-EB59-44EF-8BF7-3B95CDC40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27517C9-4F29-4879-8B99-C1E74E89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961891F-530F-41BB-A027-989236CE6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533FDA7-5256-4F53-912A-F078B225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53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A35C974-13BC-428E-944F-388E97A4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3A54A8F-9A9A-4664-AEF2-6FF1E835F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493364-9C1B-4377-BB4E-2C5B124A6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EFDEC-BB62-4484-BDB6-2E34946FA42C}" type="datetimeFigureOut">
              <a:rPr lang="ko-KR" altLang="en-US" smtClean="0"/>
              <a:t>2024-09-19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AE9D31B-C8BC-4F2F-803C-473E744E0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D259FB-0949-4090-8FF9-213CCE9BB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87B02-9BD2-4BCF-9F3E-2164D83B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8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325" y="3348000"/>
            <a:ext cx="7024070" cy="1254612"/>
          </a:xfrm>
        </p:spPr>
        <p:txBody>
          <a:bodyPr>
            <a:noAutofit/>
          </a:bodyPr>
          <a:lstStyle/>
          <a:p>
            <a:r>
              <a:rPr kumimoji="1" lang="en-US" altLang="ko-KR" sz="3200" dirty="0">
                <a:latin typeface="NanumGothicExtraBold" pitchFamily="2" charset="-127"/>
                <a:ea typeface="NanumGothicExtraBold" pitchFamily="2" charset="-127"/>
              </a:rPr>
              <a:t>2. </a:t>
            </a: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아시아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NanumGothicExtraBold" pitchFamily="2" charset="-127"/>
              <a:ea typeface="NanumGothicExtraBold" pitchFamily="2" charset="-127"/>
            </a:endParaRPr>
          </a:p>
          <a:p>
            <a:endParaRPr lang="en-US" altLang="ko-KR" sz="1800" kern="0" dirty="0">
              <a:solidFill>
                <a:srgbClr val="000000"/>
              </a:solidFill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6053" y="3060000"/>
            <a:ext cx="879894" cy="288000"/>
          </a:xfrm>
        </p:spPr>
        <p:txBody>
          <a:bodyPr>
            <a:no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300" kern="0" spc="0" dirty="0">
                <a:solidFill>
                  <a:srgbClr val="4592FA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Ⅱ. </a:t>
            </a:r>
            <a:r>
              <a:rPr lang="ko-KR" altLang="en-US" sz="1300" kern="0" spc="0" dirty="0">
                <a:solidFill>
                  <a:srgbClr val="4592FA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590637" y="3534961"/>
            <a:ext cx="8570709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B34529-B5EB-0A9F-5BA1-B104393497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283974" y="1113212"/>
            <a:ext cx="9949217" cy="5141950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2253698" y="2796192"/>
            <a:ext cx="671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아시아의 종교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1938771" y="2830990"/>
            <a:ext cx="390043" cy="311700"/>
          </a:xfrm>
          <a:prstGeom prst="rect">
            <a:avLst/>
          </a:prstGeom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613999" y="3633437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7" name="그래픽 36" descr="배지 윤곽선">
            <a:extLst>
              <a:ext uri="{FF2B5EF4-FFF2-40B4-BE49-F238E27FC236}">
                <a16:creationId xmlns:a16="http://schemas.microsoft.com/office/drawing/2014/main" id="{48EBC956-BE0E-7EB0-A15D-E5139A719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7936" y="5024194"/>
            <a:ext cx="282780" cy="282780"/>
          </a:xfrm>
          <a:prstGeom prst="rect">
            <a:avLst/>
          </a:prstGeom>
        </p:spPr>
      </p:pic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7936" y="4156581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613999" y="4185445"/>
            <a:ext cx="6209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kern="0" dirty="0">
                <a:solidFill>
                  <a:srgbClr val="000000"/>
                </a:solidFill>
              </a:rPr>
              <a:t>종교와 관련된 아시아의 다양한 문화경관과 생활양식을 파악할 수 있다</a:t>
            </a:r>
            <a:r>
              <a:rPr lang="en-US" altLang="ko-KR" sz="1050" kern="0" dirty="0">
                <a:solidFill>
                  <a:srgbClr val="000000"/>
                </a:solidFill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583F5E-92AB-FC82-4C7E-D5FC743617F0}"/>
              </a:ext>
            </a:extLst>
          </p:cNvPr>
          <p:cNvSpPr txBox="1"/>
          <p:nvPr/>
        </p:nvSpPr>
        <p:spPr>
          <a:xfrm>
            <a:off x="2613999" y="5056618"/>
            <a:ext cx="59426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kern="0" spc="0" dirty="0">
                <a:solidFill>
                  <a:srgbClr val="000000"/>
                </a:solidFill>
                <a:effectLst/>
                <a:latin typeface="+mj-lt"/>
              </a:rPr>
              <a:t>세계시만으로서 문화 다양성에 대한 이해와 수용성을 높일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309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아시아인이 믿는 종교와 그로 인해 발생하는 문화적 다양성은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9FA9D3-BED7-43E5-A0AF-FFF242F660FC}"/>
              </a:ext>
            </a:extLst>
          </p:cNvPr>
          <p:cNvSpPr txBox="1"/>
          <p:nvPr/>
        </p:nvSpPr>
        <p:spPr>
          <a:xfrm>
            <a:off x="4672036" y="2796192"/>
            <a:ext cx="415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아시아의 다양한 문화경관과 생활양식</a:t>
            </a:r>
          </a:p>
        </p:txBody>
      </p:sp>
      <p:pic>
        <p:nvPicPr>
          <p:cNvPr id="34" name="그림 33" descr="블랙, 어둠이(가) 표시된 사진&#10;&#10;자동 생성된 설명">
            <a:extLst>
              <a:ext uri="{FF2B5EF4-FFF2-40B4-BE49-F238E27FC236}">
                <a16:creationId xmlns:a16="http://schemas.microsoft.com/office/drawing/2014/main" id="{7CCE3C1E-F665-4BA8-B1F1-B3AD94DFB7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357110" y="2830990"/>
            <a:ext cx="390043" cy="3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종교와 문화 다양성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89717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243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종교 분포와 종교 경관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C01C07-EEA9-06A4-505E-EB92C8068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259" y="2484425"/>
            <a:ext cx="8249626" cy="3959821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9AF40C7-3EE5-E2F1-04BD-75F783DBBD5F}"/>
              </a:ext>
            </a:extLst>
          </p:cNvPr>
          <p:cNvGrpSpPr/>
          <p:nvPr/>
        </p:nvGrpSpPr>
        <p:grpSpPr>
          <a:xfrm>
            <a:off x="8054624" y="334248"/>
            <a:ext cx="1143803" cy="1105826"/>
            <a:chOff x="8156713" y="333662"/>
            <a:chExt cx="1143803" cy="1105826"/>
          </a:xfrm>
        </p:grpSpPr>
        <p:pic>
          <p:nvPicPr>
            <p:cNvPr id="4" name="그림 3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083FC435-A737-2694-9A81-2F9FB8034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5" name="그림 4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3B01A067-C52F-B1B5-5D6F-10C9502C8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6" name="그림 5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43CE6A37-EBEC-9969-FEA3-649697D25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21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종교와 문화 다양성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89717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243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종교 분포와 종교 경관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AC9A417-7611-D6C9-7D66-AF11E171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26" y="4480854"/>
            <a:ext cx="6268576" cy="169643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C98C84C-D35F-8CB7-EE9F-4B17A8C39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22" y="2208999"/>
            <a:ext cx="4095333" cy="272860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03C9F00-D84D-89E3-3382-02E0E31C3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/>
          <a:stretch/>
        </p:blipFill>
        <p:spPr>
          <a:xfrm>
            <a:off x="7399522" y="4937605"/>
            <a:ext cx="2428306" cy="76084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C239864-3E48-1A93-0321-CCAA9178B6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39"/>
          <a:stretch/>
        </p:blipFill>
        <p:spPr>
          <a:xfrm>
            <a:off x="4676014" y="2685690"/>
            <a:ext cx="2166944" cy="67228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C121EF5-8812-DFBA-1D19-416D9A53EF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26" y="2685690"/>
            <a:ext cx="3550288" cy="1795164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D0CBBF6B-9236-ACA9-B0B5-C7BA077DA6F2}"/>
              </a:ext>
            </a:extLst>
          </p:cNvPr>
          <p:cNvGrpSpPr/>
          <p:nvPr/>
        </p:nvGrpSpPr>
        <p:grpSpPr>
          <a:xfrm>
            <a:off x="8054624" y="334248"/>
            <a:ext cx="1143803" cy="1105826"/>
            <a:chOff x="8156713" y="333662"/>
            <a:chExt cx="1143803" cy="1105826"/>
          </a:xfrm>
        </p:grpSpPr>
        <p:pic>
          <p:nvPicPr>
            <p:cNvPr id="14" name="그림 13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9BF61993-E35E-DB2B-9538-C238A33F2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16" name="그림 15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811AE971-BD77-7B1B-652E-B57F73084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18" name="그림 17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0DE9ACF3-E83D-28E8-522F-41D6DA5AF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81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4512FF5E-28A5-C494-E121-D5876F397E25}"/>
              </a:ext>
            </a:extLst>
          </p:cNvPr>
          <p:cNvGrpSpPr/>
          <p:nvPr/>
        </p:nvGrpSpPr>
        <p:grpSpPr>
          <a:xfrm>
            <a:off x="1256950" y="2496866"/>
            <a:ext cx="4744184" cy="3403262"/>
            <a:chOff x="1235794" y="2516102"/>
            <a:chExt cx="37610455" cy="6644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C9EFC7-D8CE-0357-48A9-8FEE33E94769}"/>
                </a:ext>
              </a:extLst>
            </p:cNvPr>
            <p:cNvSpPr/>
            <p:nvPr/>
          </p:nvSpPr>
          <p:spPr>
            <a:xfrm>
              <a:off x="1235794" y="2588205"/>
              <a:ext cx="37610455" cy="59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49D67EA5-DE2A-1006-4F7F-1718183AF9F1}"/>
                </a:ext>
              </a:extLst>
            </p:cNvPr>
            <p:cNvSpPr/>
            <p:nvPr/>
          </p:nvSpPr>
          <p:spPr>
            <a:xfrm>
              <a:off x="1235802" y="2516102"/>
              <a:ext cx="11302502" cy="72103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sz="1800" kern="0" spc="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말레이시아</a:t>
              </a:r>
              <a:endParaRPr 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종교와 문화 다양성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897173"/>
            <a:ext cx="866906" cy="43605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49FFE32-07D9-4C23-DDCE-06DFDF6ED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604" y="1760243"/>
            <a:ext cx="5813362" cy="45079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243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종교 분포와 종교 경관</a:t>
            </a:r>
            <a:endParaRPr lang="ko-KR" altLang="en-US" dirty="0">
              <a:latin typeface="+mj-ea"/>
              <a:ea typeface="+mj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4B0A84D9-507A-8538-1177-CECAFEAAF179}"/>
              </a:ext>
            </a:extLst>
          </p:cNvPr>
          <p:cNvGrpSpPr/>
          <p:nvPr/>
        </p:nvGrpSpPr>
        <p:grpSpPr>
          <a:xfrm>
            <a:off x="1509670" y="2928099"/>
            <a:ext cx="4232762" cy="646331"/>
            <a:chOff x="1278092" y="3181527"/>
            <a:chExt cx="4232762" cy="646331"/>
          </a:xfrm>
        </p:grpSpPr>
        <p:pic>
          <p:nvPicPr>
            <p:cNvPr id="4" name="그림 3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1ED680D-80FB-D5DD-5485-02F962D79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791765-B7A6-D2BC-5AB0-33446C7868AE}"/>
                </a:ext>
              </a:extLst>
            </p:cNvPr>
            <p:cNvSpPr txBox="1"/>
            <p:nvPr/>
          </p:nvSpPr>
          <p:spPr>
            <a:xfrm>
              <a:off x="1559149" y="3181527"/>
              <a:ext cx="3951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NanumGothicExtraBold" pitchFamily="2" charset="-127"/>
                  <a:ea typeface="NanumGothicExtraBold" pitchFamily="2" charset="-127"/>
                </a:rPr>
                <a:t> </a:t>
              </a:r>
              <a:r>
                <a:rPr lang="ko-KR" altLang="en-US" dirty="0">
                  <a:latin typeface="NanumGothicExtraBold" pitchFamily="2" charset="-127"/>
                  <a:ea typeface="NanumGothicExtraBold" pitchFamily="2" charset="-127"/>
                </a:rPr>
                <a:t>다민족</a:t>
              </a:r>
              <a:r>
                <a:rPr lang="en-US" altLang="ko-KR" dirty="0">
                  <a:latin typeface="NanumGothicExtraBold" pitchFamily="2" charset="-127"/>
                  <a:ea typeface="NanumGothicExtraBold" pitchFamily="2" charset="-127"/>
                </a:rPr>
                <a:t>, </a:t>
              </a:r>
              <a:r>
                <a:rPr lang="ko-KR" altLang="en-US" dirty="0">
                  <a:latin typeface="NanumGothicExtraBold" pitchFamily="2" charset="-127"/>
                  <a:ea typeface="NanumGothicExtraBold" pitchFamily="2" charset="-127"/>
                </a:rPr>
                <a:t>다문화 국가인 말레이시아는 </a:t>
              </a:r>
              <a:r>
                <a:rPr lang="ko-KR" altLang="en-US" dirty="0">
                  <a:highlight>
                    <a:srgbClr val="FFFF00"/>
                  </a:highlight>
                  <a:latin typeface="NanumGothicExtraBold" pitchFamily="2" charset="-127"/>
                  <a:ea typeface="NanumGothicExtraBold" pitchFamily="2" charset="-127"/>
                </a:rPr>
                <a:t>다양한 언어와 종교</a:t>
              </a:r>
              <a:r>
                <a:rPr lang="ko-KR" altLang="en-US" dirty="0">
                  <a:latin typeface="NanumGothicExtraBold" pitchFamily="2" charset="-127"/>
                  <a:ea typeface="NanumGothicExtraBold" pitchFamily="2" charset="-127"/>
                </a:rPr>
                <a:t>가 공존한다</a:t>
              </a:r>
              <a:r>
                <a:rPr lang="en-US" altLang="ko-KR" dirty="0">
                  <a:latin typeface="NanumGothicExtraBold" pitchFamily="2" charset="-127"/>
                  <a:ea typeface="NanumGothicExtraBold" pitchFamily="2" charset="-127"/>
                </a:rPr>
                <a:t>.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40EDEFD-3EE7-B534-BF47-801D7E7B0CB9}"/>
              </a:ext>
            </a:extLst>
          </p:cNvPr>
          <p:cNvGrpSpPr/>
          <p:nvPr/>
        </p:nvGrpSpPr>
        <p:grpSpPr>
          <a:xfrm>
            <a:off x="1509670" y="4663682"/>
            <a:ext cx="4018294" cy="923330"/>
            <a:chOff x="1278092" y="3181527"/>
            <a:chExt cx="4018294" cy="923330"/>
          </a:xfrm>
        </p:grpSpPr>
        <p:pic>
          <p:nvPicPr>
            <p:cNvPr id="13" name="그림 1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AA44108E-F8D4-175E-370E-6C7434BE2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FE592E-CD32-AD80-C974-1F5ED15BB7AF}"/>
                </a:ext>
              </a:extLst>
            </p:cNvPr>
            <p:cNvSpPr txBox="1"/>
            <p:nvPr/>
          </p:nvSpPr>
          <p:spPr>
            <a:xfrm>
              <a:off x="1559149" y="3181527"/>
              <a:ext cx="37372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NanumGothicExtraBold" pitchFamily="2" charset="-127"/>
                  <a:ea typeface="NanumGothicExtraBold" pitchFamily="2" charset="-127"/>
                </a:rPr>
                <a:t>주요 종교의 중요 일을 휴일로 지정하면서 서로 간 존중과 공존을 통한 평화를 유지 </a:t>
              </a:r>
              <a:r>
                <a:rPr lang="en-US" altLang="ko-KR" dirty="0">
                  <a:highlight>
                    <a:srgbClr val="FFFF00"/>
                  </a:highlight>
                  <a:latin typeface="NanumGothicExtraBold" pitchFamily="2" charset="-127"/>
                  <a:ea typeface="NanumGothicExtraBold" pitchFamily="2" charset="-127"/>
                </a:rPr>
                <a:t>(</a:t>
              </a:r>
              <a:r>
                <a:rPr lang="ko-KR" altLang="en-US" dirty="0">
                  <a:highlight>
                    <a:srgbClr val="FFFF00"/>
                  </a:highlight>
                  <a:latin typeface="NanumGothicExtraBold" pitchFamily="2" charset="-127"/>
                  <a:ea typeface="NanumGothicExtraBold" pitchFamily="2" charset="-127"/>
                </a:rPr>
                <a:t>문화적 다양성 존중</a:t>
              </a:r>
              <a:r>
                <a:rPr lang="en-US" altLang="ko-KR" dirty="0">
                  <a:highlight>
                    <a:srgbClr val="FFFF00"/>
                  </a:highlight>
                  <a:latin typeface="NanumGothicExtraBold" pitchFamily="2" charset="-127"/>
                  <a:ea typeface="NanumGothicExtraBold" pitchFamily="2" charset="-127"/>
                </a:rPr>
                <a:t>)</a:t>
              </a:r>
              <a:endParaRPr lang="ko-KR" altLang="en-US" dirty="0">
                <a:highlight>
                  <a:srgbClr val="FFFF00"/>
                </a:highlight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F4AD4FE-8C2F-115F-2B23-6D262C21C3F8}"/>
              </a:ext>
            </a:extLst>
          </p:cNvPr>
          <p:cNvGrpSpPr/>
          <p:nvPr/>
        </p:nvGrpSpPr>
        <p:grpSpPr>
          <a:xfrm>
            <a:off x="8054624" y="334248"/>
            <a:ext cx="1143803" cy="1105826"/>
            <a:chOff x="8156713" y="333662"/>
            <a:chExt cx="1143803" cy="1105826"/>
          </a:xfrm>
        </p:grpSpPr>
        <p:pic>
          <p:nvPicPr>
            <p:cNvPr id="18" name="그림 17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92A8F551-7EF7-22DF-F7DF-29B4F1C13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19" name="그림 18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AD0D95AC-3F55-8B5F-1F9F-43C0AE4C4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20" name="그림 19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A44C846B-54E6-7BE9-7147-B2DE0BF6D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0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4512FF5E-28A5-C494-E121-D5876F397E25}"/>
              </a:ext>
            </a:extLst>
          </p:cNvPr>
          <p:cNvGrpSpPr/>
          <p:nvPr/>
        </p:nvGrpSpPr>
        <p:grpSpPr>
          <a:xfrm>
            <a:off x="1256950" y="2496862"/>
            <a:ext cx="4744184" cy="3601197"/>
            <a:chOff x="1235794" y="2516102"/>
            <a:chExt cx="37610455" cy="2918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C9EFC7-D8CE-0357-48A9-8FEE33E94769}"/>
                </a:ext>
              </a:extLst>
            </p:cNvPr>
            <p:cNvSpPr/>
            <p:nvPr/>
          </p:nvSpPr>
          <p:spPr>
            <a:xfrm>
              <a:off x="1235794" y="2588205"/>
              <a:ext cx="37610455" cy="21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49D67EA5-DE2A-1006-4F7F-1718183AF9F1}"/>
                </a:ext>
              </a:extLst>
            </p:cNvPr>
            <p:cNvSpPr/>
            <p:nvPr/>
          </p:nvSpPr>
          <p:spPr>
            <a:xfrm>
              <a:off x="1235802" y="2516102"/>
              <a:ext cx="11302502" cy="27727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sz="1800" kern="0" spc="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예루살렘</a:t>
              </a:r>
              <a:endParaRPr 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종교와 문화 다양성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89717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243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종교 분포와 종교 경관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30D540D-AD47-6A3D-B681-2A879B42C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281"/>
          <a:stretch/>
        </p:blipFill>
        <p:spPr>
          <a:xfrm>
            <a:off x="6473468" y="1961934"/>
            <a:ext cx="5043029" cy="42476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0CBA79D-03D6-D118-9E64-8AD84DFD23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5" y="2888604"/>
            <a:ext cx="5915663" cy="3320950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A4891B5-76C0-4864-BA85-8FC73AA1A455}"/>
              </a:ext>
            </a:extLst>
          </p:cNvPr>
          <p:cNvGrpSpPr/>
          <p:nvPr/>
        </p:nvGrpSpPr>
        <p:grpSpPr>
          <a:xfrm>
            <a:off x="1509670" y="2928099"/>
            <a:ext cx="4232762" cy="369332"/>
            <a:chOff x="1278092" y="3181527"/>
            <a:chExt cx="4232762" cy="369332"/>
          </a:xfrm>
        </p:grpSpPr>
        <p:pic>
          <p:nvPicPr>
            <p:cNvPr id="3" name="그림 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AE9D5C3A-C2C4-886C-D4B1-805B31B98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19F4AE-2299-2816-0C2E-848F4B3E8E9E}"/>
                </a:ext>
              </a:extLst>
            </p:cNvPr>
            <p:cNvSpPr txBox="1"/>
            <p:nvPr/>
          </p:nvSpPr>
          <p:spPr>
            <a:xfrm>
              <a:off x="1559149" y="3181527"/>
              <a:ext cx="3951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NanumGothicExtraBold" pitchFamily="2" charset="-127"/>
                  <a:ea typeface="NanumGothicExtraBold" pitchFamily="2" charset="-127"/>
                </a:rPr>
                <a:t>서로 다른 종교적 이념으로 갈등</a:t>
              </a:r>
              <a:endParaRPr lang="en-US" altLang="ko-KR" dirty="0"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463F69E-EBC7-FA23-E191-D2155C007CB8}"/>
              </a:ext>
            </a:extLst>
          </p:cNvPr>
          <p:cNvGrpSpPr/>
          <p:nvPr/>
        </p:nvGrpSpPr>
        <p:grpSpPr>
          <a:xfrm>
            <a:off x="1509670" y="5095888"/>
            <a:ext cx="4232762" cy="369332"/>
            <a:chOff x="1278092" y="3181527"/>
            <a:chExt cx="4232762" cy="369332"/>
          </a:xfrm>
        </p:grpSpPr>
        <p:pic>
          <p:nvPicPr>
            <p:cNvPr id="13" name="그림 1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C1719D83-650D-F351-962E-071CF519A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8EB7E2-D1B0-99CC-EE68-C6CCB76C046F}"/>
                </a:ext>
              </a:extLst>
            </p:cNvPr>
            <p:cNvSpPr txBox="1"/>
            <p:nvPr/>
          </p:nvSpPr>
          <p:spPr>
            <a:xfrm>
              <a:off x="1559149" y="3181527"/>
              <a:ext cx="3951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NanumGothicExtraBold" pitchFamily="2" charset="-127"/>
                  <a:ea typeface="NanumGothicExtraBold" pitchFamily="2" charset="-127"/>
                </a:rPr>
                <a:t>유대교 </a:t>
              </a:r>
              <a:r>
                <a:rPr lang="en-US" altLang="ko-KR" dirty="0">
                  <a:latin typeface="NanumGothicExtraBold" pitchFamily="2" charset="-127"/>
                  <a:ea typeface="NanumGothicExtraBold" pitchFamily="2" charset="-127"/>
                </a:rPr>
                <a:t>vs </a:t>
              </a:r>
              <a:r>
                <a:rPr lang="ko-KR" altLang="en-US" dirty="0">
                  <a:latin typeface="NanumGothicExtraBold" pitchFamily="2" charset="-127"/>
                  <a:ea typeface="NanumGothicExtraBold" pitchFamily="2" charset="-127"/>
                </a:rPr>
                <a:t>이슬람교</a:t>
              </a:r>
              <a:endParaRPr lang="en-US" altLang="ko-KR" dirty="0"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FFC6EF3-46D0-4D18-80A3-452385A03280}"/>
              </a:ext>
            </a:extLst>
          </p:cNvPr>
          <p:cNvGrpSpPr/>
          <p:nvPr/>
        </p:nvGrpSpPr>
        <p:grpSpPr>
          <a:xfrm>
            <a:off x="8054624" y="334248"/>
            <a:ext cx="1143803" cy="1105826"/>
            <a:chOff x="8156713" y="333662"/>
            <a:chExt cx="1143803" cy="1105826"/>
          </a:xfrm>
        </p:grpSpPr>
        <p:pic>
          <p:nvPicPr>
            <p:cNvPr id="19" name="그림 18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22311513-F3C9-F85D-0AD5-6038ECF14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20" name="그림 19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81F8B56A-AA37-67AA-87EA-C561E9275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21" name="그림 20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B95BEFE8-2AA6-C4FB-FDEE-3C3E69A8B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268ED5B9-20AE-4A13-A1F7-95580F28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31" name="그림 3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D557DD5B-0654-44B7-9A40-6380D89F5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6A7D2D-3B6C-4A02-B84E-F3B5AB61A7CC}"/>
              </a:ext>
            </a:extLst>
          </p:cNvPr>
          <p:cNvSpPr txBox="1"/>
          <p:nvPr/>
        </p:nvSpPr>
        <p:spPr>
          <a:xfrm>
            <a:off x="2462543" y="605197"/>
            <a:ext cx="3060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아시아의 종교와 문화 다양성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BB70F11-4E9C-D458-144F-4162E43DB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095" y="2027532"/>
            <a:ext cx="6935809" cy="3845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A0C3E-877B-D53F-5B9D-DCA3A667C695}"/>
              </a:ext>
            </a:extLst>
          </p:cNvPr>
          <p:cNvSpPr txBox="1"/>
          <p:nvPr/>
        </p:nvSpPr>
        <p:spPr>
          <a:xfrm>
            <a:off x="395219" y="486330"/>
            <a:ext cx="20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NanumGothicExtraBold" pitchFamily="2" charset="-127"/>
                <a:ea typeface="NanumGothicExtraBold" pitchFamily="2" charset="-127"/>
              </a:rPr>
              <a:t>역량을 키우는 활동</a:t>
            </a:r>
          </a:p>
        </p:txBody>
      </p:sp>
    </p:spTree>
    <p:extLst>
      <p:ext uri="{BB962C8B-B14F-4D97-AF65-F5344CB8AC3E}">
        <p14:creationId xmlns:p14="http://schemas.microsoft.com/office/powerpoint/2010/main" val="174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268ED5B9-20AE-4A13-A1F7-95580F28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31" name="그림 3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D557DD5B-0654-44B7-9A40-6380D89F5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6A7D2D-3B6C-4A02-B84E-F3B5AB61A7CC}"/>
              </a:ext>
            </a:extLst>
          </p:cNvPr>
          <p:cNvSpPr txBox="1"/>
          <p:nvPr/>
        </p:nvSpPr>
        <p:spPr>
          <a:xfrm>
            <a:off x="2462543" y="605197"/>
            <a:ext cx="3060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아시아의 종교와 문화 다양성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BAB74F-2572-DD40-B9EC-D075C4DCF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627" y="2636887"/>
            <a:ext cx="9362003" cy="2714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2F5BE-2F06-EDC2-5FC7-B67EC25D3BBD}"/>
              </a:ext>
            </a:extLst>
          </p:cNvPr>
          <p:cNvSpPr txBox="1"/>
          <p:nvPr/>
        </p:nvSpPr>
        <p:spPr>
          <a:xfrm>
            <a:off x="395219" y="486330"/>
            <a:ext cx="20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NanumGothicExtraBold" pitchFamily="2" charset="-127"/>
                <a:ea typeface="NanumGothicExtraBold" pitchFamily="2" charset="-127"/>
              </a:rPr>
              <a:t>역량을 키우는 활동</a:t>
            </a:r>
          </a:p>
        </p:txBody>
      </p:sp>
    </p:spTree>
    <p:extLst>
      <p:ext uri="{BB962C8B-B14F-4D97-AF65-F5344CB8AC3E}">
        <p14:creationId xmlns:p14="http://schemas.microsoft.com/office/powerpoint/2010/main" val="25242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268ED5B9-20AE-4A13-A1F7-95580F28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31" name="그림 3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D557DD5B-0654-44B7-9A40-6380D89F5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6A7D2D-3B6C-4A02-B84E-F3B5AB61A7CC}"/>
              </a:ext>
            </a:extLst>
          </p:cNvPr>
          <p:cNvSpPr txBox="1"/>
          <p:nvPr/>
        </p:nvSpPr>
        <p:spPr>
          <a:xfrm>
            <a:off x="2462543" y="605197"/>
            <a:ext cx="3060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아시아의 종교와 문화 다양성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37EE770-FBCB-8464-19B2-5D4947E35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11" y="2160026"/>
            <a:ext cx="9434671" cy="3551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A5B0D3-2F5F-7EFD-6CD8-20333DFC98FA}"/>
              </a:ext>
            </a:extLst>
          </p:cNvPr>
          <p:cNvSpPr txBox="1"/>
          <p:nvPr/>
        </p:nvSpPr>
        <p:spPr>
          <a:xfrm>
            <a:off x="395219" y="486330"/>
            <a:ext cx="20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NanumGothicExtraBold" pitchFamily="2" charset="-127"/>
                <a:ea typeface="NanumGothicExtraBold" pitchFamily="2" charset="-127"/>
              </a:rPr>
              <a:t>역량을 키우는 활동</a:t>
            </a:r>
          </a:p>
        </p:txBody>
      </p:sp>
    </p:spTree>
    <p:extLst>
      <p:ext uri="{BB962C8B-B14F-4D97-AF65-F5344CB8AC3E}">
        <p14:creationId xmlns:p14="http://schemas.microsoft.com/office/powerpoint/2010/main" val="35530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590637" y="3534961"/>
            <a:ext cx="8570709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B34529-B5EB-0A9F-5BA1-B104393497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283974" y="1113212"/>
            <a:ext cx="9949217" cy="5141950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2253698" y="2796192"/>
            <a:ext cx="671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아시아 인구와 변화 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1938771" y="2830990"/>
            <a:ext cx="390043" cy="311700"/>
          </a:xfrm>
          <a:prstGeom prst="rect">
            <a:avLst/>
          </a:prstGeom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613999" y="3633437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7" name="그래픽 36" descr="배지 윤곽선">
            <a:extLst>
              <a:ext uri="{FF2B5EF4-FFF2-40B4-BE49-F238E27FC236}">
                <a16:creationId xmlns:a16="http://schemas.microsoft.com/office/drawing/2014/main" id="{48EBC956-BE0E-7EB0-A15D-E5139A719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7936" y="5024194"/>
            <a:ext cx="282780" cy="282780"/>
          </a:xfrm>
          <a:prstGeom prst="rect">
            <a:avLst/>
          </a:prstGeom>
        </p:spPr>
      </p:pic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7936" y="4156581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613999" y="4185445"/>
            <a:ext cx="6209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kern="0" dirty="0">
                <a:solidFill>
                  <a:srgbClr val="000000"/>
                </a:solidFill>
              </a:rPr>
              <a:t>아시아의 지역별 인구 구조를 분석하고</a:t>
            </a:r>
            <a:r>
              <a:rPr lang="en-US" altLang="ko-KR" sz="1050" kern="0" dirty="0">
                <a:solidFill>
                  <a:srgbClr val="000000"/>
                </a:solidFill>
              </a:rPr>
              <a:t>, </a:t>
            </a:r>
            <a:r>
              <a:rPr lang="ko-KR" altLang="en-US" sz="1050" kern="0" dirty="0">
                <a:solidFill>
                  <a:srgbClr val="000000"/>
                </a:solidFill>
              </a:rPr>
              <a:t>해당 지역의 발전 가능성을 추론할 수 있다</a:t>
            </a:r>
            <a:r>
              <a:rPr lang="en-US" altLang="ko-KR" sz="1050" kern="0" dirty="0">
                <a:solidFill>
                  <a:srgbClr val="000000"/>
                </a:solidFill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583F5E-92AB-FC82-4C7E-D5FC743617F0}"/>
              </a:ext>
            </a:extLst>
          </p:cNvPr>
          <p:cNvSpPr txBox="1"/>
          <p:nvPr/>
        </p:nvSpPr>
        <p:spPr>
          <a:xfrm>
            <a:off x="2613999" y="5056618"/>
            <a:ext cx="6087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+mj-lt"/>
              </a:rPr>
              <a:t>글로컬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+mj-lt"/>
              </a:rPr>
              <a:t> 관점에서 아시아의 산업 변화를 파악하고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+mj-lt"/>
              </a:rPr>
              <a:t>우리나라 산업에 미치는 영향을 분석할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309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아시아의 인구 및 산업의 특징과 이에 따른 지역의 변화는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9FA9D3-BED7-43E5-A0AF-FFF242F660FC}"/>
              </a:ext>
            </a:extLst>
          </p:cNvPr>
          <p:cNvSpPr txBox="1"/>
          <p:nvPr/>
        </p:nvSpPr>
        <p:spPr>
          <a:xfrm>
            <a:off x="4672036" y="2796192"/>
            <a:ext cx="415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아시아의 산업과 변화</a:t>
            </a:r>
          </a:p>
        </p:txBody>
      </p:sp>
      <p:pic>
        <p:nvPicPr>
          <p:cNvPr id="34" name="그림 33" descr="블랙, 어둠이(가) 표시된 사진&#10;&#10;자동 생성된 설명">
            <a:extLst>
              <a:ext uri="{FF2B5EF4-FFF2-40B4-BE49-F238E27FC236}">
                <a16:creationId xmlns:a16="http://schemas.microsoft.com/office/drawing/2014/main" id="{7CCE3C1E-F665-4BA8-B1F1-B3AD94DFB7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357110" y="2830990"/>
            <a:ext cx="390043" cy="3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인구 특징과 지역변화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89717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243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인구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5FABD19-084E-4B8E-3A64-D6E047516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671" y="2434437"/>
            <a:ext cx="8812732" cy="4059798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6C39324-DC84-8110-2E87-80E8524BB38D}"/>
              </a:ext>
            </a:extLst>
          </p:cNvPr>
          <p:cNvGrpSpPr/>
          <p:nvPr/>
        </p:nvGrpSpPr>
        <p:grpSpPr>
          <a:xfrm>
            <a:off x="8172012" y="334248"/>
            <a:ext cx="1143803" cy="1105826"/>
            <a:chOff x="8156713" y="333662"/>
            <a:chExt cx="1143803" cy="1105826"/>
          </a:xfrm>
        </p:grpSpPr>
        <p:pic>
          <p:nvPicPr>
            <p:cNvPr id="3" name="그림 2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2238DC4A-811F-4470-24D7-9F141B18B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5" name="그림 4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80E218A3-C1C3-246D-DCEA-43DF8EA0C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6" name="그림 5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3DF6FBC5-53D9-8DA3-A96E-0C5875CE8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3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36078CB-622F-864C-2A8F-3BCA9FA11F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ko-KR" altLang="en-US" dirty="0">
                <a:latin typeface="NanumGothicExtraBold" pitchFamily="2" charset="-127"/>
                <a:ea typeface="NanumGothicExtraBold" pitchFamily="2" charset="-127"/>
              </a:rPr>
              <a:t>목차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A0C029-6FFC-B442-A0D7-260DE9D60C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4438" y="3072429"/>
            <a:ext cx="3766946" cy="234000"/>
          </a:xfrm>
        </p:spPr>
        <p:txBody>
          <a:bodyPr>
            <a:noAutofit/>
          </a:bodyPr>
          <a:lstStyle/>
          <a:p>
            <a:r>
              <a:rPr kumimoji="1" lang="ko-KR" altLang="en-US" dirty="0">
                <a:latin typeface="NanumGothicExtraBold" pitchFamily="2" charset="-127"/>
                <a:ea typeface="NanumGothicExtraBold" pitchFamily="2" charset="-127"/>
              </a:rPr>
              <a:t>아시아의 종교와 문화 다양성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DD59590-197A-3F6D-864A-B15DEBB0FC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7325" y="3086118"/>
            <a:ext cx="378000" cy="28800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ko-KR" dirty="0">
                <a:latin typeface="NanumGothicExtraBold" pitchFamily="2" charset="-127"/>
                <a:ea typeface="NanumGothicExtraBold" pitchFamily="2" charset="-127"/>
              </a:rPr>
              <a:t>02</a:t>
            </a:r>
            <a:endParaRPr kumimoji="1" lang="ko-KR" altLang="en-US" dirty="0"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801DD10-108A-EA22-5FB2-1CFA849637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94306" y="4251896"/>
            <a:ext cx="4334439" cy="234000"/>
          </a:xfrm>
        </p:spPr>
        <p:txBody>
          <a:bodyPr>
            <a:normAutofit lnSpcReduction="10000"/>
          </a:bodyPr>
          <a:lstStyle/>
          <a:p>
            <a:r>
              <a:rPr kumimoji="1" lang="ko-KR" altLang="en-US" dirty="0">
                <a:latin typeface="NanumGothicExtraBold" pitchFamily="2" charset="-127"/>
                <a:ea typeface="NanumGothicExtraBold" pitchFamily="2" charset="-127"/>
              </a:rPr>
              <a:t>아시아의 인구특징과 지역 변화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FF00E8BA-E981-E4F1-9981-C048E0BC3E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67766" y="4251896"/>
            <a:ext cx="378000" cy="28800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ko-KR" dirty="0">
                <a:latin typeface="NanumGothicExtraBold" pitchFamily="2" charset="-127"/>
                <a:ea typeface="NanumGothicExtraBold" pitchFamily="2" charset="-127"/>
              </a:rPr>
              <a:t>03</a:t>
            </a:r>
            <a:endParaRPr kumimoji="1" lang="ko-KR" altLang="en-US" dirty="0"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219B297-9768-AEEB-270F-C0F62D1B5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53307" y="1881977"/>
            <a:ext cx="3517025" cy="234000"/>
          </a:xfrm>
        </p:spPr>
        <p:txBody>
          <a:bodyPr>
            <a:noAutofit/>
          </a:bodyPr>
          <a:lstStyle/>
          <a:p>
            <a:r>
              <a:rPr kumimoji="1" lang="ko-KR" altLang="en-US" dirty="0">
                <a:latin typeface="NanumGothicExtraBold" pitchFamily="2" charset="-127"/>
                <a:ea typeface="NanumGothicExtraBold" pitchFamily="2" charset="-127"/>
              </a:rPr>
              <a:t>아시아의 위치와 자연환경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9369111D-D004-8BF7-A21F-22DC0640FC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44734" y="1881977"/>
            <a:ext cx="378000" cy="28800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ko-KR" dirty="0">
                <a:latin typeface="NanumGothicExtraBold" pitchFamily="2" charset="-127"/>
                <a:ea typeface="NanumGothicExtraBold" pitchFamily="2" charset="-127"/>
              </a:rPr>
              <a:t>01</a:t>
            </a:r>
            <a:endParaRPr kumimoji="1" lang="ko-KR" altLang="en-US" dirty="0"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28" name="텍스트 개체 틀 8">
            <a:extLst>
              <a:ext uri="{FF2B5EF4-FFF2-40B4-BE49-F238E27FC236}">
                <a16:creationId xmlns:a16="http://schemas.microsoft.com/office/drawing/2014/main" id="{4BAEABA4-24B7-4DC6-94C4-B4B45E09BF2A}"/>
              </a:ext>
            </a:extLst>
          </p:cNvPr>
          <p:cNvSpPr txBox="1">
            <a:spLocks/>
          </p:cNvSpPr>
          <p:nvPr/>
        </p:nvSpPr>
        <p:spPr>
          <a:xfrm>
            <a:off x="4934850" y="5421051"/>
            <a:ext cx="4233698" cy="23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latin typeface="NanumGothicExtraBold" pitchFamily="2" charset="-127"/>
                <a:ea typeface="NanumGothicExtraBold" pitchFamily="2" charset="-127"/>
              </a:rPr>
              <a:t>아시아의 산업 특징과 변화</a:t>
            </a:r>
          </a:p>
        </p:txBody>
      </p:sp>
      <p:sp>
        <p:nvSpPr>
          <p:cNvPr id="29" name="텍스트 개체 틀 9">
            <a:extLst>
              <a:ext uri="{FF2B5EF4-FFF2-40B4-BE49-F238E27FC236}">
                <a16:creationId xmlns:a16="http://schemas.microsoft.com/office/drawing/2014/main" id="{CC638C26-D353-4C3A-A837-35285415300D}"/>
              </a:ext>
            </a:extLst>
          </p:cNvPr>
          <p:cNvSpPr txBox="1">
            <a:spLocks/>
          </p:cNvSpPr>
          <p:nvPr/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>
                <a:latin typeface="NanumGothicExtraBold" pitchFamily="2" charset="-127"/>
                <a:ea typeface="NanumGothicExtraBold" pitchFamily="2" charset="-127"/>
              </a:rPr>
              <a:t>04</a:t>
            </a:r>
            <a:endParaRPr kumimoji="1" lang="ko-KR" altLang="en-US" dirty="0"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37B9036A-B1E2-4157-A8E7-17B8A5801D8E}"/>
              </a:ext>
            </a:extLst>
          </p:cNvPr>
          <p:cNvSpPr txBox="1">
            <a:spLocks/>
          </p:cNvSpPr>
          <p:nvPr/>
        </p:nvSpPr>
        <p:spPr>
          <a:xfrm>
            <a:off x="5876365" y="2240668"/>
            <a:ext cx="3766946" cy="50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DbPeriod"/>
            </a:pPr>
            <a:endParaRPr kumimoji="1" lang="ko-KR" altLang="en-US" dirty="0">
              <a:latin typeface="NanumGothicExtraBold" pitchFamily="2" charset="-127"/>
              <a:ea typeface="NanumGothicExtraBol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665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인구 특징과 지역변화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89717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243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인구구조 변화</a:t>
            </a:r>
            <a:endParaRPr lang="ko-KR" altLang="en-US" dirty="0">
              <a:latin typeface="+mj-ea"/>
              <a:ea typeface="+mj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450D542-937C-8698-DC6B-8F4BB7C55323}"/>
              </a:ext>
            </a:extLst>
          </p:cNvPr>
          <p:cNvGrpSpPr/>
          <p:nvPr/>
        </p:nvGrpSpPr>
        <p:grpSpPr>
          <a:xfrm>
            <a:off x="1256950" y="2496865"/>
            <a:ext cx="9616996" cy="3950359"/>
            <a:chOff x="1235794" y="2516102"/>
            <a:chExt cx="184673462" cy="622127"/>
          </a:xfrm>
        </p:grpSpPr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FBE961EB-EC71-BF77-6091-5F755BF619CD}"/>
                </a:ext>
              </a:extLst>
            </p:cNvPr>
            <p:cNvSpPr/>
            <p:nvPr/>
          </p:nvSpPr>
          <p:spPr>
            <a:xfrm>
              <a:off x="1235794" y="2588205"/>
              <a:ext cx="184673462" cy="55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38CCEB-9369-47E7-2411-B094FE0FF1F9}"/>
                </a:ext>
              </a:extLst>
            </p:cNvPr>
            <p:cNvSpPr/>
            <p:nvPr/>
          </p:nvSpPr>
          <p:spPr>
            <a:xfrm>
              <a:off x="1235794" y="2516102"/>
              <a:ext cx="37610455" cy="72103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sz="1800" kern="0" spc="0" dirty="0">
                  <a:solidFill>
                    <a:schemeClr val="bg1"/>
                  </a:solidFill>
                  <a:effectLst/>
                  <a:latin typeface="NanumGothicExtraBold" pitchFamily="2" charset="-127"/>
                  <a:ea typeface="NanumGothicExtraBold" pitchFamily="2" charset="-127"/>
                </a:rPr>
                <a:t>인구 구조 변화</a:t>
              </a:r>
              <a:endParaRPr lang="en-US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93BE0EBD-C9AF-D633-858E-7D7B48B08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605" y="3046888"/>
            <a:ext cx="6362053" cy="3400336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B8A5BA9A-DCE2-F88C-898F-B2431CB9D65D}"/>
              </a:ext>
            </a:extLst>
          </p:cNvPr>
          <p:cNvGrpSpPr/>
          <p:nvPr/>
        </p:nvGrpSpPr>
        <p:grpSpPr>
          <a:xfrm>
            <a:off x="8172012" y="334248"/>
            <a:ext cx="1143803" cy="1105826"/>
            <a:chOff x="8156713" y="333662"/>
            <a:chExt cx="1143803" cy="1105826"/>
          </a:xfrm>
        </p:grpSpPr>
        <p:pic>
          <p:nvPicPr>
            <p:cNvPr id="10" name="그림 9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2F67530A-2EA6-9668-9E79-837B48B03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11" name="그림 10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25BCE26E-8D27-1387-938C-7CA2923A4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19" name="그림 18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18E176F5-7FDD-C844-4A18-C2403010F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000A01A9-EF46-BFC0-FBC8-8A034CD4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35" y="4902544"/>
            <a:ext cx="1461124" cy="146112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1346212F-97ED-1A10-2E9C-44596CD8F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23" y="3118340"/>
            <a:ext cx="1461124" cy="14611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5866302-9412-69B5-BB50-1ED00508ADFA}"/>
              </a:ext>
            </a:extLst>
          </p:cNvPr>
          <p:cNvSpPr txBox="1"/>
          <p:nvPr/>
        </p:nvSpPr>
        <p:spPr>
          <a:xfrm>
            <a:off x="4894754" y="2701982"/>
            <a:ext cx="1396410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1950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년대 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 :  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높은 출산율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C6AEB3-E33A-86F6-3B2A-61F12B140E9F}"/>
              </a:ext>
            </a:extLst>
          </p:cNvPr>
          <p:cNvSpPr txBox="1"/>
          <p:nvPr/>
        </p:nvSpPr>
        <p:spPr>
          <a:xfrm>
            <a:off x="4894754" y="6447224"/>
            <a:ext cx="1396410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1950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년대 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 :  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높은 출산율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FB2727-0FCB-93D1-CBB4-FCE09224F691}"/>
              </a:ext>
            </a:extLst>
          </p:cNvPr>
          <p:cNvSpPr txBox="1"/>
          <p:nvPr/>
        </p:nvSpPr>
        <p:spPr>
          <a:xfrm>
            <a:off x="6766137" y="2701982"/>
            <a:ext cx="164459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2020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년대  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:  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저출산 및 고령화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A78A0B-0071-2D81-7509-5BE3D85424C6}"/>
              </a:ext>
            </a:extLst>
          </p:cNvPr>
          <p:cNvSpPr txBox="1"/>
          <p:nvPr/>
        </p:nvSpPr>
        <p:spPr>
          <a:xfrm>
            <a:off x="6341991" y="6454950"/>
            <a:ext cx="3653074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2020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년대 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:   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외국인 근로자 유입에 따른 경제활동인구의 증가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B9D007-3056-2FAA-007E-C0AE1428FF29}"/>
              </a:ext>
            </a:extLst>
          </p:cNvPr>
          <p:cNvSpPr txBox="1"/>
          <p:nvPr/>
        </p:nvSpPr>
        <p:spPr>
          <a:xfrm>
            <a:off x="8668308" y="2707654"/>
            <a:ext cx="2825616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2070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년대  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:  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인구 감소 및 고령화 심화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(</a:t>
            </a:r>
            <a:r>
              <a:rPr lang="ko-KR" altLang="en-US" sz="1050" b="1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초고령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 사회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)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2D6BBF-9EFE-4239-4967-CF1567D4B0D2}"/>
              </a:ext>
            </a:extLst>
          </p:cNvPr>
          <p:cNvSpPr txBox="1"/>
          <p:nvPr/>
        </p:nvSpPr>
        <p:spPr>
          <a:xfrm>
            <a:off x="9449273" y="6458038"/>
            <a:ext cx="1922424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2070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년대  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+mj-lt"/>
                <a:cs typeface="Pretendard" panose="02000503000000020004" pitchFamily="50" charset="-127"/>
              </a:rPr>
              <a:t>:  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저출산 및 고령화</a:t>
            </a:r>
          </a:p>
        </p:txBody>
      </p:sp>
    </p:spTree>
    <p:extLst>
      <p:ext uri="{BB962C8B-B14F-4D97-AF65-F5344CB8AC3E}">
        <p14:creationId xmlns:p14="http://schemas.microsoft.com/office/powerpoint/2010/main" val="35014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인구 특징과 지역변화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89717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243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인구구조 변화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4DBA66C-D7BB-01B7-EF92-826A54385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40" y="2977924"/>
            <a:ext cx="10582719" cy="2480324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40DE32F-C455-F406-BF40-F1BBDCD7CCD6}"/>
              </a:ext>
            </a:extLst>
          </p:cNvPr>
          <p:cNvGrpSpPr/>
          <p:nvPr/>
        </p:nvGrpSpPr>
        <p:grpSpPr>
          <a:xfrm>
            <a:off x="8172012" y="334248"/>
            <a:ext cx="1143803" cy="1105826"/>
            <a:chOff x="8156713" y="333662"/>
            <a:chExt cx="1143803" cy="1105826"/>
          </a:xfrm>
        </p:grpSpPr>
        <p:pic>
          <p:nvPicPr>
            <p:cNvPr id="3" name="그림 2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FE190FAC-2A01-8D30-03F1-CEB89C19F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5" name="그림 4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E0BF2CCF-605A-603E-7DD0-2D4C9EA8B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6" name="그림 5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FAF1C30D-A6D1-4661-D3F6-E8D42BC72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42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산업 특징과 변화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89717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243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산업구조 변화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D834226-B5C1-42B5-0C35-07FBAD6E1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35" y="2382577"/>
            <a:ext cx="4870758" cy="419333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5756B5A-7AD8-6F39-B9DE-8572B8AB5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807" y="2342738"/>
            <a:ext cx="4870758" cy="4222082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329C6BD-8FC1-D044-E9EF-5FFE67F408E5}"/>
              </a:ext>
            </a:extLst>
          </p:cNvPr>
          <p:cNvGrpSpPr/>
          <p:nvPr/>
        </p:nvGrpSpPr>
        <p:grpSpPr>
          <a:xfrm>
            <a:off x="8172012" y="334248"/>
            <a:ext cx="1143803" cy="1105826"/>
            <a:chOff x="8156713" y="333662"/>
            <a:chExt cx="1143803" cy="1105826"/>
          </a:xfrm>
        </p:grpSpPr>
        <p:pic>
          <p:nvPicPr>
            <p:cNvPr id="3" name="그림 2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8452BEBA-D007-5CCE-6AE7-39BDF8397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5" name="그림 4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69ED325C-240A-9C01-76BC-C62981B10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6" name="그림 5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52F64B80-8072-2C96-65A7-689CE634D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0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268ED5B9-20AE-4A13-A1F7-95580F28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31" name="그림 3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D557DD5B-0654-44B7-9A40-6380D89F5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8C1787-5657-411A-85E4-12DFEF263C6D}"/>
              </a:ext>
            </a:extLst>
          </p:cNvPr>
          <p:cNvSpPr txBox="1"/>
          <p:nvPr/>
        </p:nvSpPr>
        <p:spPr>
          <a:xfrm>
            <a:off x="395219" y="486330"/>
            <a:ext cx="20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NanumGothicExtraBold" pitchFamily="2" charset="-127"/>
                <a:ea typeface="NanumGothicExtraBold" pitchFamily="2" charset="-127"/>
              </a:rPr>
              <a:t>역량을 키우는 활동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6A7D2D-3B6C-4A02-B84E-F3B5AB61A7CC}"/>
              </a:ext>
            </a:extLst>
          </p:cNvPr>
          <p:cNvSpPr txBox="1"/>
          <p:nvPr/>
        </p:nvSpPr>
        <p:spPr>
          <a:xfrm>
            <a:off x="2462543" y="605197"/>
            <a:ext cx="2958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아시아의 인구</a:t>
            </a:r>
            <a:r>
              <a:rPr lang="en-US" altLang="ko-KR" sz="1400" dirty="0"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및 산업의 변화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20F2173-8B71-32CF-2766-E9705B779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075"/>
          <a:stretch/>
        </p:blipFill>
        <p:spPr>
          <a:xfrm>
            <a:off x="1434922" y="2058708"/>
            <a:ext cx="8986554" cy="37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5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268ED5B9-20AE-4A13-A1F7-95580F28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31" name="그림 3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D557DD5B-0654-44B7-9A40-6380D89F5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6A7D2D-3B6C-4A02-B84E-F3B5AB61A7CC}"/>
              </a:ext>
            </a:extLst>
          </p:cNvPr>
          <p:cNvSpPr txBox="1"/>
          <p:nvPr/>
        </p:nvSpPr>
        <p:spPr>
          <a:xfrm>
            <a:off x="2462543" y="605197"/>
            <a:ext cx="2958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아시아의 인구</a:t>
            </a:r>
            <a:r>
              <a:rPr lang="en-US" altLang="ko-KR" sz="1400" dirty="0"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및 산업의 변화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30B6A6D-CF21-71F1-7DF4-F0E2C2A1B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001" y="2201277"/>
            <a:ext cx="9446781" cy="3513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EB7E8-EC32-1235-16D9-197C6F9198B8}"/>
              </a:ext>
            </a:extLst>
          </p:cNvPr>
          <p:cNvSpPr txBox="1"/>
          <p:nvPr/>
        </p:nvSpPr>
        <p:spPr>
          <a:xfrm>
            <a:off x="395219" y="486330"/>
            <a:ext cx="20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NanumGothicExtraBold" pitchFamily="2" charset="-127"/>
                <a:ea typeface="NanumGothicExtraBold" pitchFamily="2" charset="-127"/>
              </a:rPr>
              <a:t>역량을 키우는 활동</a:t>
            </a:r>
          </a:p>
        </p:txBody>
      </p:sp>
    </p:spTree>
    <p:extLst>
      <p:ext uri="{BB962C8B-B14F-4D97-AF65-F5344CB8AC3E}">
        <p14:creationId xmlns:p14="http://schemas.microsoft.com/office/powerpoint/2010/main" val="8548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37060" y="439375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rPr>
              <a:t>총 정리</a:t>
            </a:r>
            <a:r>
              <a:rPr lang="en-US" altLang="ko-KR" sz="40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rPr>
              <a:t> Time</a:t>
            </a:r>
            <a:endParaRPr lang="ko-KR" altLang="en-US" sz="4000" dirty="0">
              <a:solidFill>
                <a:schemeClr val="bg1"/>
              </a:solidFill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628177" y="1073923"/>
            <a:ext cx="432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kern="0" dirty="0">
                <a:solidFill>
                  <a:srgbClr val="4592FA"/>
                </a:solidFill>
                <a:latin typeface="NanumGothicExtraBold" pitchFamily="2" charset="-127"/>
                <a:ea typeface="NanumGothicExtraBold" pitchFamily="2" charset="-127"/>
              </a:rPr>
              <a:t>2. </a:t>
            </a:r>
            <a:r>
              <a:rPr lang="ko-KR" altLang="en-US" sz="1600" b="1" kern="0" dirty="0">
                <a:solidFill>
                  <a:srgbClr val="4592FA"/>
                </a:solidFill>
                <a:latin typeface="NanumGothicExtraBold" pitchFamily="2" charset="-127"/>
                <a:ea typeface="NanumGothicExtraBold" pitchFamily="2" charset="-127"/>
              </a:rPr>
              <a:t>아시아</a:t>
            </a:r>
            <a:endParaRPr lang="ko-KR" altLang="en-US" sz="1600" b="1" dirty="0">
              <a:solidFill>
                <a:srgbClr val="4592FA"/>
              </a:solidFill>
              <a:latin typeface="NanumGothicExtraBold" pitchFamily="2" charset="-127"/>
              <a:ea typeface="NanumGothicExtraBold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D4B514E-CA0E-4ACD-C2D4-95BDFEF20C67}"/>
              </a:ext>
            </a:extLst>
          </p:cNvPr>
          <p:cNvGrpSpPr/>
          <p:nvPr/>
        </p:nvGrpSpPr>
        <p:grpSpPr>
          <a:xfrm>
            <a:off x="1373261" y="1461977"/>
            <a:ext cx="3051771" cy="2500163"/>
            <a:chOff x="1009496" y="1471664"/>
            <a:chExt cx="3051771" cy="2500163"/>
          </a:xfrm>
        </p:grpSpPr>
        <p:pic>
          <p:nvPicPr>
            <p:cNvPr id="16" name="그림 15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A2624878-401C-A240-AA8A-9452A74A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AFA2B7-54FF-D0F0-9CFD-064AB7656D81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kern="0" dirty="0">
                  <a:latin typeface="NanumGothicExtraBold" pitchFamily="2" charset="-127"/>
                  <a:ea typeface="NanumGothicExtraBold" pitchFamily="2" charset="-127"/>
                </a:rPr>
                <a:t>아시아의 위치와</a:t>
              </a:r>
              <a:endParaRPr lang="en-US" altLang="ko-KR" sz="2000" kern="0" dirty="0">
                <a:latin typeface="NanumGothicExtraBold" pitchFamily="2" charset="-127"/>
                <a:ea typeface="NanumGothicExtraBold" pitchFamily="2" charset="-127"/>
              </a:endParaRPr>
            </a:p>
            <a:p>
              <a:pPr algn="ctr"/>
              <a:r>
                <a:rPr lang="ko-KR" altLang="en-US" sz="2000" kern="0" dirty="0">
                  <a:latin typeface="NanumGothicExtraBold" pitchFamily="2" charset="-127"/>
                  <a:ea typeface="NanumGothicExtraBold" pitchFamily="2" charset="-127"/>
                </a:rPr>
                <a:t>자연환경</a:t>
              </a:r>
              <a:endParaRPr lang="ko-KR" altLang="en-US" sz="2000" dirty="0"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21" name="그림 20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549CF593-A769-FF6D-BF13-82CF80E89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42" y="2994642"/>
            <a:ext cx="269751" cy="2913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379C33-63CB-C0F5-98E1-E8EEB2E4F612}"/>
              </a:ext>
            </a:extLst>
          </p:cNvPr>
          <p:cNvSpPr txBox="1"/>
          <p:nvPr/>
        </p:nvSpPr>
        <p:spPr>
          <a:xfrm>
            <a:off x="2021015" y="2978221"/>
            <a:ext cx="882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국가와 주요도시</a:t>
            </a:r>
            <a:endParaRPr lang="en-US" altLang="ko-KR" sz="1400" dirty="0">
              <a:latin typeface="NanumGothicExtraBold" pitchFamily="2" charset="-127"/>
              <a:ea typeface="NanumGothicExtraBold" pitchFamily="2" charset="-127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998B3E8F-F0B9-E137-A20C-A7A754A98C46}"/>
              </a:ext>
            </a:extLst>
          </p:cNvPr>
          <p:cNvGrpSpPr/>
          <p:nvPr/>
        </p:nvGrpSpPr>
        <p:grpSpPr>
          <a:xfrm>
            <a:off x="3176905" y="2978221"/>
            <a:ext cx="1569239" cy="523220"/>
            <a:chOff x="3345714" y="2764880"/>
            <a:chExt cx="1569239" cy="523220"/>
          </a:xfrm>
        </p:grpSpPr>
        <p:pic>
          <p:nvPicPr>
            <p:cNvPr id="43" name="그림 4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931C2D9-1A5C-04FA-A4D4-9152B2E20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714" y="2781301"/>
              <a:ext cx="269751" cy="29135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4F9453-0BA8-E0A5-8132-1B61E35D674F}"/>
                </a:ext>
              </a:extLst>
            </p:cNvPr>
            <p:cNvSpPr txBox="1"/>
            <p:nvPr/>
          </p:nvSpPr>
          <p:spPr>
            <a:xfrm>
              <a:off x="3543586" y="2764880"/>
              <a:ext cx="13713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NanumGothicExtraBold" pitchFamily="2" charset="-127"/>
                  <a:ea typeface="NanumGothicExtraBold" pitchFamily="2" charset="-127"/>
                </a:rPr>
                <a:t>지형과</a:t>
              </a:r>
              <a:endParaRPr lang="en-US" altLang="ko-KR" sz="1400" dirty="0">
                <a:latin typeface="NanumGothicExtraBold" pitchFamily="2" charset="-127"/>
                <a:ea typeface="NanumGothicExtraBold" pitchFamily="2" charset="-127"/>
              </a:endParaRPr>
            </a:p>
            <a:p>
              <a:r>
                <a:rPr lang="ko-KR" altLang="en-US" sz="1400" dirty="0">
                  <a:latin typeface="NanumGothicExtraBold" pitchFamily="2" charset="-127"/>
                  <a:ea typeface="NanumGothicExtraBold" pitchFamily="2" charset="-127"/>
                </a:rPr>
                <a:t>기후</a:t>
              </a:r>
              <a:endParaRPr lang="en-US" altLang="ko-KR" sz="1400" dirty="0"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3" name="그림 2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1761517E-3622-EA2D-886A-61C89E8D7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95" y="1465999"/>
            <a:ext cx="3051771" cy="2500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3CF3D3-89A0-4D83-2E25-8E1D6BC4510C}"/>
              </a:ext>
            </a:extLst>
          </p:cNvPr>
          <p:cNvSpPr txBox="1"/>
          <p:nvPr/>
        </p:nvSpPr>
        <p:spPr>
          <a:xfrm>
            <a:off x="7292490" y="2228011"/>
            <a:ext cx="292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NanumGothicExtraBold" pitchFamily="2" charset="-127"/>
                <a:ea typeface="NanumGothicExtraBold" pitchFamily="2" charset="-127"/>
              </a:rPr>
              <a:t>아시아의 종교</a:t>
            </a:r>
            <a:endParaRPr lang="en-US" altLang="ko-KR" sz="2000" dirty="0">
              <a:latin typeface="NanumGothicExtraBold" pitchFamily="2" charset="-127"/>
              <a:ea typeface="NanumGothicExtraBold" pitchFamily="2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98B76B7C-1EBF-4DE0-555F-A8443A2656DD}"/>
              </a:ext>
            </a:extLst>
          </p:cNvPr>
          <p:cNvGrpSpPr/>
          <p:nvPr/>
        </p:nvGrpSpPr>
        <p:grpSpPr>
          <a:xfrm>
            <a:off x="4240719" y="4072852"/>
            <a:ext cx="3051771" cy="2500163"/>
            <a:chOff x="1009496" y="1471664"/>
            <a:chExt cx="3051771" cy="2500163"/>
          </a:xfrm>
        </p:grpSpPr>
        <p:pic>
          <p:nvPicPr>
            <p:cNvPr id="9" name="그림 8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6B3D8188-E8CA-9FDB-4604-B4E3730D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E717C7-1041-98A3-F57E-ADB8ED3D84FC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kern="0" dirty="0">
                  <a:latin typeface="NanumGothicExtraBold" pitchFamily="2" charset="-127"/>
                  <a:ea typeface="NanumGothicExtraBold" pitchFamily="2" charset="-127"/>
                </a:rPr>
                <a:t>아시아의 인구</a:t>
              </a:r>
              <a:r>
                <a:rPr lang="en-US" altLang="ko-KR" sz="2000" kern="0" dirty="0">
                  <a:latin typeface="NanumGothicExtraBold" pitchFamily="2" charset="-127"/>
                  <a:ea typeface="NanumGothicExtraBold" pitchFamily="2" charset="-127"/>
                </a:rPr>
                <a:t> </a:t>
              </a:r>
              <a:r>
                <a:rPr lang="ko-KR" altLang="en-US" sz="2000" kern="0" dirty="0">
                  <a:latin typeface="NanumGothicExtraBold" pitchFamily="2" charset="-127"/>
                  <a:ea typeface="NanumGothicExtraBold" pitchFamily="2" charset="-127"/>
                </a:rPr>
                <a:t>산업구조</a:t>
              </a:r>
              <a:endParaRPr lang="ko-KR" altLang="en-US" sz="2000" dirty="0"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23" name="그림 22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84FBB8F6-B816-9700-C87F-FF4EC4550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00" y="5326956"/>
            <a:ext cx="269751" cy="2913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3698CE-D62E-48CF-2F3F-9F8F9B9CC4A8}"/>
              </a:ext>
            </a:extLst>
          </p:cNvPr>
          <p:cNvSpPr txBox="1"/>
          <p:nvPr/>
        </p:nvSpPr>
        <p:spPr>
          <a:xfrm>
            <a:off x="4888473" y="5310535"/>
            <a:ext cx="1463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>
                <a:latin typeface="NanumGothicExtraBold" pitchFamily="2" charset="-127"/>
                <a:ea typeface="NanumGothicExtraBold" pitchFamily="2" charset="-127"/>
              </a:rPr>
              <a:t>인구 구조 변화</a:t>
            </a:r>
            <a:endParaRPr lang="en-US" altLang="ko-KR" sz="1400" dirty="0">
              <a:latin typeface="NanumGothicExtraBold" pitchFamily="2" charset="-127"/>
              <a:ea typeface="NanumGothicExtraBold" pitchFamily="2" charset="-127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1A4C0B2F-2BE2-EB0A-888C-C0103E12CF73}"/>
              </a:ext>
            </a:extLst>
          </p:cNvPr>
          <p:cNvGrpSpPr/>
          <p:nvPr/>
        </p:nvGrpSpPr>
        <p:grpSpPr>
          <a:xfrm>
            <a:off x="7550607" y="2656409"/>
            <a:ext cx="2471458" cy="307777"/>
            <a:chOff x="3345714" y="2764880"/>
            <a:chExt cx="2471458" cy="307777"/>
          </a:xfrm>
        </p:grpSpPr>
        <p:pic>
          <p:nvPicPr>
            <p:cNvPr id="54" name="그림 53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BC70A1C2-98B5-3EFD-AEEA-BAA7C3577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714" y="2781301"/>
              <a:ext cx="269751" cy="29135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EC9AC3-B684-6A1F-D5E9-EAF06891E671}"/>
                </a:ext>
              </a:extLst>
            </p:cNvPr>
            <p:cNvSpPr txBox="1"/>
            <p:nvPr/>
          </p:nvSpPr>
          <p:spPr>
            <a:xfrm>
              <a:off x="3543585" y="2764880"/>
              <a:ext cx="2273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NanumGothicExtraBold" pitchFamily="2" charset="-127"/>
                  <a:ea typeface="NanumGothicExtraBold" pitchFamily="2" charset="-127"/>
                </a:rPr>
                <a:t>다양한 종교</a:t>
              </a:r>
              <a:endParaRPr lang="en-US" altLang="ko-KR" sz="1400" dirty="0"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B1475BB7-94F3-9370-4858-3DB6C5C2663D}"/>
              </a:ext>
            </a:extLst>
          </p:cNvPr>
          <p:cNvGrpSpPr/>
          <p:nvPr/>
        </p:nvGrpSpPr>
        <p:grpSpPr>
          <a:xfrm>
            <a:off x="7550607" y="2994642"/>
            <a:ext cx="2386680" cy="307777"/>
            <a:chOff x="3345714" y="2764880"/>
            <a:chExt cx="2386680" cy="307777"/>
          </a:xfrm>
        </p:grpSpPr>
        <p:pic>
          <p:nvPicPr>
            <p:cNvPr id="57" name="그림 56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AB10E95C-5D47-66F0-90E7-23C21E2EA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714" y="2781301"/>
              <a:ext cx="269751" cy="29135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0FDED57-E887-89FB-BA73-9BCCDDBA12E1}"/>
                </a:ext>
              </a:extLst>
            </p:cNvPr>
            <p:cNvSpPr txBox="1"/>
            <p:nvPr/>
          </p:nvSpPr>
          <p:spPr>
            <a:xfrm>
              <a:off x="3543586" y="2764880"/>
              <a:ext cx="2188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NanumGothicExtraBold" pitchFamily="2" charset="-127"/>
                  <a:ea typeface="NanumGothicExtraBold" pitchFamily="2" charset="-127"/>
                </a:rPr>
                <a:t>종교 갈등</a:t>
              </a:r>
              <a:endParaRPr lang="en-US" altLang="ko-KR" sz="1400" dirty="0"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59" name="그림 58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79F1E033-0F69-E9A5-DAB9-715B99FB9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00" y="5741423"/>
            <a:ext cx="269751" cy="29135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1981ECA-8BEB-8951-FEDB-FC3D8513CEBB}"/>
              </a:ext>
            </a:extLst>
          </p:cNvPr>
          <p:cNvSpPr txBox="1"/>
          <p:nvPr/>
        </p:nvSpPr>
        <p:spPr>
          <a:xfrm>
            <a:off x="4888473" y="5725002"/>
            <a:ext cx="1463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산업 구조 변화</a:t>
            </a:r>
            <a:endParaRPr lang="en-US" altLang="ko-KR" sz="1400" dirty="0">
              <a:latin typeface="NanumGothicExtraBold" pitchFamily="2" charset="-127"/>
              <a:ea typeface="NanumGothicExtraBol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28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590637" y="3534961"/>
            <a:ext cx="8570709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583F5E-92AB-FC82-4C7E-D5FC743617F0}"/>
              </a:ext>
            </a:extLst>
          </p:cNvPr>
          <p:cNvSpPr txBox="1"/>
          <p:nvPr/>
        </p:nvSpPr>
        <p:spPr>
          <a:xfrm>
            <a:off x="2613999" y="5056618"/>
            <a:ext cx="594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kern="0" spc="0" dirty="0">
                <a:solidFill>
                  <a:srgbClr val="000000"/>
                </a:solidFill>
                <a:effectLst/>
                <a:latin typeface="+mj-lt"/>
              </a:rPr>
              <a:t>아시아의 자연환경 특성을 지도로 표현하고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+mj-lt"/>
              </a:rPr>
              <a:t>자연환경과 인문환경의 종합적 모습을 지리적으로 인식할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B34529-B5EB-0A9F-5BA1-B104393497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283974" y="1113212"/>
            <a:ext cx="9949217" cy="5141950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2253698" y="2796192"/>
            <a:ext cx="671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아시아의 주요 국가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1938771" y="2830990"/>
            <a:ext cx="390043" cy="311700"/>
          </a:xfrm>
          <a:prstGeom prst="rect">
            <a:avLst/>
          </a:prstGeom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613999" y="3633437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7" name="그래픽 36" descr="배지 윤곽선">
            <a:extLst>
              <a:ext uri="{FF2B5EF4-FFF2-40B4-BE49-F238E27FC236}">
                <a16:creationId xmlns:a16="http://schemas.microsoft.com/office/drawing/2014/main" id="{48EBC956-BE0E-7EB0-A15D-E5139A719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7936" y="5024194"/>
            <a:ext cx="282780" cy="282780"/>
          </a:xfrm>
          <a:prstGeom prst="rect">
            <a:avLst/>
          </a:prstGeom>
        </p:spPr>
      </p:pic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7936" y="4156581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613999" y="4185445"/>
            <a:ext cx="6209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kern="0" spc="0" dirty="0">
                <a:solidFill>
                  <a:srgbClr val="000000"/>
                </a:solidFill>
                <a:effectLst/>
              </a:rPr>
              <a:t>다양한 지리 정보와 매체를 활용하여 아시아의 국가와 주요 도시의 위치를 파악할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124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kern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아시아는 어디에 있는 곳일까</a:t>
            </a:r>
            <a:r>
              <a:rPr lang="en-US" altLang="ko-KR" sz="2400" b="1" kern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9FA9D3-BED7-43E5-A0AF-FFF242F660FC}"/>
              </a:ext>
            </a:extLst>
          </p:cNvPr>
          <p:cNvSpPr txBox="1"/>
          <p:nvPr/>
        </p:nvSpPr>
        <p:spPr>
          <a:xfrm>
            <a:off x="4672037" y="2796192"/>
            <a:ext cx="252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latin typeface="+mj-lt"/>
                <a:ea typeface="HY견고딕" panose="02030600000101010101" pitchFamily="18" charset="-127"/>
              </a:rPr>
              <a:t>아시아의 지형과 기후</a:t>
            </a:r>
            <a:endParaRPr lang="ko-KR" altLang="en-US" b="1" dirty="0">
              <a:latin typeface="+mj-lt"/>
              <a:ea typeface="HY견고딕" panose="02030600000101010101" pitchFamily="18" charset="-127"/>
            </a:endParaRPr>
          </a:p>
        </p:txBody>
      </p:sp>
      <p:pic>
        <p:nvPicPr>
          <p:cNvPr id="34" name="그림 33" descr="블랙, 어둠이(가) 표시된 사진&#10;&#10;자동 생성된 설명">
            <a:extLst>
              <a:ext uri="{FF2B5EF4-FFF2-40B4-BE49-F238E27FC236}">
                <a16:creationId xmlns:a16="http://schemas.microsoft.com/office/drawing/2014/main" id="{7CCE3C1E-F665-4BA8-B1F1-B3AD94DFB7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357110" y="2830990"/>
            <a:ext cx="390043" cy="3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위치와 자연환경</a:t>
            </a:r>
          </a:p>
        </p:txBody>
      </p:sp>
      <p:pic>
        <p:nvPicPr>
          <p:cNvPr id="2" name="그림 1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3D955DED-9354-8EA8-591F-49F5E3E2B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8" y="2049573"/>
            <a:ext cx="866906" cy="436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A16B3-3519-85D5-5D37-C6AA62C6E757}"/>
              </a:ext>
            </a:extLst>
          </p:cNvPr>
          <p:cNvSpPr txBox="1"/>
          <p:nvPr/>
        </p:nvSpPr>
        <p:spPr>
          <a:xfrm>
            <a:off x="2841318" y="21767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국가와 주요 도시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BB8510B-A1DC-CA10-DCB9-BB70B2846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90" y="2546065"/>
            <a:ext cx="6996792" cy="401149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16B6D8A-1903-228A-9CF5-6548A3C27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40" y="3787288"/>
            <a:ext cx="2400870" cy="127631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EDC2CF5-9D86-5727-88FE-CED51536F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9" y="5063602"/>
            <a:ext cx="2614421" cy="149395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B6C38B2-3B05-34F7-8287-31961742F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8" y="1633764"/>
            <a:ext cx="2815915" cy="22216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4FCD9B-A9A3-D13D-3889-DEC43A578A9E}"/>
              </a:ext>
            </a:extLst>
          </p:cNvPr>
          <p:cNvSpPr txBox="1"/>
          <p:nvPr/>
        </p:nvSpPr>
        <p:spPr>
          <a:xfrm>
            <a:off x="7489620" y="1887078"/>
            <a:ext cx="1580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highlight>
                  <a:srgbClr val="FFFF00"/>
                </a:highlight>
                <a:latin typeface="+mn-ea"/>
              </a:rPr>
              <a:t>서울</a:t>
            </a:r>
            <a:r>
              <a:rPr lang="en-US" altLang="ko-KR" sz="1400" b="1" dirty="0">
                <a:highlight>
                  <a:srgbClr val="FFFF00"/>
                </a:highlight>
                <a:latin typeface="+mn-ea"/>
              </a:rPr>
              <a:t>(</a:t>
            </a:r>
            <a:r>
              <a:rPr lang="ko-KR" altLang="en-US" sz="1400" b="1" dirty="0">
                <a:highlight>
                  <a:srgbClr val="FFFF00"/>
                </a:highlight>
                <a:latin typeface="+mn-ea"/>
              </a:rPr>
              <a:t>대한민국</a:t>
            </a:r>
            <a:r>
              <a:rPr lang="en-US" altLang="ko-KR" sz="1400" b="1" dirty="0">
                <a:highlight>
                  <a:srgbClr val="FFFF00"/>
                </a:highlight>
                <a:latin typeface="+mn-ea"/>
              </a:rPr>
              <a:t>)</a:t>
            </a:r>
            <a:endParaRPr lang="ko-KR" altLang="en-US" sz="1400" b="1" dirty="0">
              <a:highlight>
                <a:srgbClr val="FFFF00"/>
              </a:highlight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8E0ECD-4F27-68F0-ECB2-B5B666AA0103}"/>
              </a:ext>
            </a:extLst>
          </p:cNvPr>
          <p:cNvSpPr txBox="1"/>
          <p:nvPr/>
        </p:nvSpPr>
        <p:spPr>
          <a:xfrm>
            <a:off x="7489620" y="3932810"/>
            <a:ext cx="1580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highlight>
                  <a:srgbClr val="FFFF00"/>
                </a:highlight>
                <a:latin typeface="+mn-ea"/>
              </a:rPr>
              <a:t>도쿄</a:t>
            </a:r>
            <a:r>
              <a:rPr lang="en-US" altLang="ko-KR" sz="1400" b="1" dirty="0">
                <a:highlight>
                  <a:srgbClr val="FFFF00"/>
                </a:highlight>
                <a:latin typeface="+mn-ea"/>
              </a:rPr>
              <a:t>(</a:t>
            </a:r>
            <a:r>
              <a:rPr lang="ko-KR" altLang="en-US" sz="1400" b="1" dirty="0">
                <a:highlight>
                  <a:srgbClr val="FFFF00"/>
                </a:highlight>
                <a:latin typeface="+mn-ea"/>
              </a:rPr>
              <a:t>일본</a:t>
            </a:r>
            <a:r>
              <a:rPr lang="en-US" altLang="ko-KR" sz="1400" b="1" dirty="0">
                <a:highlight>
                  <a:srgbClr val="FFFF00"/>
                </a:highlight>
                <a:latin typeface="+mn-ea"/>
              </a:rPr>
              <a:t>)</a:t>
            </a:r>
            <a:endParaRPr lang="ko-KR" altLang="en-US" sz="1400" b="1" dirty="0">
              <a:highlight>
                <a:srgbClr val="FFFF00"/>
              </a:highlight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92108C-A73A-564C-93FD-ECB7F005CE85}"/>
              </a:ext>
            </a:extLst>
          </p:cNvPr>
          <p:cNvSpPr txBox="1"/>
          <p:nvPr/>
        </p:nvSpPr>
        <p:spPr>
          <a:xfrm>
            <a:off x="1557107" y="4755825"/>
            <a:ext cx="1580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highlight>
                  <a:srgbClr val="FFFF00"/>
                </a:highlight>
                <a:latin typeface="+mn-ea"/>
              </a:rPr>
              <a:t>뉴델리</a:t>
            </a:r>
            <a:r>
              <a:rPr lang="en-US" altLang="ko-KR" sz="1400" b="1" dirty="0">
                <a:highlight>
                  <a:srgbClr val="FFFF00"/>
                </a:highlight>
                <a:latin typeface="+mn-ea"/>
              </a:rPr>
              <a:t>(</a:t>
            </a:r>
            <a:r>
              <a:rPr lang="ko-KR" altLang="en-US" sz="1400" b="1" dirty="0">
                <a:highlight>
                  <a:srgbClr val="FFFF00"/>
                </a:highlight>
                <a:latin typeface="+mn-ea"/>
              </a:rPr>
              <a:t>인도</a:t>
            </a:r>
            <a:r>
              <a:rPr lang="en-US" altLang="ko-KR" sz="1400" b="1" dirty="0">
                <a:highlight>
                  <a:srgbClr val="FFFF00"/>
                </a:highlight>
                <a:latin typeface="+mn-ea"/>
              </a:rPr>
              <a:t>)</a:t>
            </a:r>
            <a:endParaRPr lang="ko-KR" altLang="en-US" sz="1400" b="1" dirty="0">
              <a:highlight>
                <a:srgbClr val="FFFF00"/>
              </a:highlight>
              <a:latin typeface="+mn-ea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A485B24-8980-3C2F-8841-CE0504B21206}"/>
              </a:ext>
            </a:extLst>
          </p:cNvPr>
          <p:cNvGrpSpPr/>
          <p:nvPr/>
        </p:nvGrpSpPr>
        <p:grpSpPr>
          <a:xfrm>
            <a:off x="7733348" y="334248"/>
            <a:ext cx="1143803" cy="1105826"/>
            <a:chOff x="8156713" y="333662"/>
            <a:chExt cx="1143803" cy="1105826"/>
          </a:xfrm>
        </p:grpSpPr>
        <p:pic>
          <p:nvPicPr>
            <p:cNvPr id="5" name="그림 4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25BEB60F-D042-709D-A2D5-89A617E16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6" name="그림 5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7A0DB479-18BC-A78E-FD58-7A0BA7C64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8" name="그림 7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F3BF3535-918F-6506-F762-0C2985648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  <p:pic>
        <p:nvPicPr>
          <p:cNvPr id="9" name="그림 8" descr="원이(가) 표시된 사진&#10;&#10;자동 생성된 설명">
            <a:extLst>
              <a:ext uri="{FF2B5EF4-FFF2-40B4-BE49-F238E27FC236}">
                <a16:creationId xmlns:a16="http://schemas.microsoft.com/office/drawing/2014/main" id="{1653962C-7786-A605-B7B0-38DE46255C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49" y="4755825"/>
            <a:ext cx="199383" cy="299374"/>
          </a:xfrm>
          <a:prstGeom prst="rect">
            <a:avLst/>
          </a:prstGeom>
        </p:spPr>
      </p:pic>
      <p:pic>
        <p:nvPicPr>
          <p:cNvPr id="10" name="그림 9" descr="원이(가) 표시된 사진&#10;&#10;자동 생성된 설명">
            <a:extLst>
              <a:ext uri="{FF2B5EF4-FFF2-40B4-BE49-F238E27FC236}">
                <a16:creationId xmlns:a16="http://schemas.microsoft.com/office/drawing/2014/main" id="{351F761A-67DA-8842-EBED-C02D41F78C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39" y="3928677"/>
            <a:ext cx="199383" cy="299374"/>
          </a:xfrm>
          <a:prstGeom prst="rect">
            <a:avLst/>
          </a:prstGeom>
        </p:spPr>
      </p:pic>
      <p:pic>
        <p:nvPicPr>
          <p:cNvPr id="12" name="그림 11" descr="원이(가) 표시된 사진&#10;&#10;자동 생성된 설명">
            <a:extLst>
              <a:ext uri="{FF2B5EF4-FFF2-40B4-BE49-F238E27FC236}">
                <a16:creationId xmlns:a16="http://schemas.microsoft.com/office/drawing/2014/main" id="{0631B3BF-277B-E572-6553-265DA15FB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39" y="1884141"/>
            <a:ext cx="199383" cy="2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위치와 자연환경</a:t>
            </a:r>
          </a:p>
        </p:txBody>
      </p:sp>
      <p:pic>
        <p:nvPicPr>
          <p:cNvPr id="2" name="그림 1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7A8C5369-78EC-8223-BA4C-AF3754B3B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8" y="2049573"/>
            <a:ext cx="866906" cy="43605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92AE028-89AA-B004-1F59-1558C992C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43" y="2485627"/>
            <a:ext cx="4560864" cy="3857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EDDA5A-CF57-05FB-F5F7-A18D4E49D691}"/>
              </a:ext>
            </a:extLst>
          </p:cNvPr>
          <p:cNvSpPr txBox="1"/>
          <p:nvPr/>
        </p:nvSpPr>
        <p:spPr>
          <a:xfrm>
            <a:off x="1118397" y="4010886"/>
            <a:ext cx="5385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>
                <a:latin typeface="+mn-ea"/>
              </a:rPr>
              <a:t>룹알힐리</a:t>
            </a:r>
            <a:r>
              <a:rPr lang="ko-KR" altLang="en-US" sz="1400" b="1" dirty="0">
                <a:latin typeface="+mn-ea"/>
              </a:rPr>
              <a:t> 사막 </a:t>
            </a:r>
            <a:r>
              <a:rPr lang="en-US" altLang="ko-KR" sz="1400" b="1" dirty="0">
                <a:latin typeface="+mn-ea"/>
              </a:rPr>
              <a:t>: </a:t>
            </a:r>
            <a:r>
              <a:rPr lang="ko-KR" altLang="en-US" sz="1400" b="1" dirty="0">
                <a:latin typeface="+mn-ea"/>
              </a:rPr>
              <a:t>비가 잘 오지 않아 사막이 넓게 형성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ED8AF-F24D-F742-9735-46DE30BDF9FB}"/>
              </a:ext>
            </a:extLst>
          </p:cNvPr>
          <p:cNvSpPr txBox="1"/>
          <p:nvPr/>
        </p:nvSpPr>
        <p:spPr>
          <a:xfrm>
            <a:off x="1118397" y="6083774"/>
            <a:ext cx="465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latin typeface="+mn-ea"/>
              </a:rPr>
              <a:t>히말라야 산맥 </a:t>
            </a:r>
            <a:r>
              <a:rPr lang="en-US" altLang="ko-KR" sz="1400" b="1" dirty="0">
                <a:latin typeface="+mn-ea"/>
              </a:rPr>
              <a:t>: </a:t>
            </a:r>
            <a:r>
              <a:rPr lang="ko-KR" altLang="en-US" sz="1400" b="1" dirty="0">
                <a:latin typeface="+mn-ea"/>
              </a:rPr>
              <a:t>두 대륙판의 충돌로 형성되었으며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highlight>
                  <a:srgbClr val="FFFF00"/>
                </a:highlight>
                <a:latin typeface="+mn-ea"/>
              </a:rPr>
              <a:t>세계 최고봉인 에베레스트산</a:t>
            </a:r>
            <a:r>
              <a:rPr lang="ko-KR" altLang="en-US" sz="1400" b="1" dirty="0">
                <a:latin typeface="+mn-ea"/>
              </a:rPr>
              <a:t>을 비롯하여 높은 산이 많음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696C286-FD54-46C1-5039-E822584A3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2" y="4419041"/>
            <a:ext cx="5279013" cy="164428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B09CF2F-2F3F-BC12-686E-DF2B42A5B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6" y="2587889"/>
            <a:ext cx="5221357" cy="1346437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892E8C05-F86F-A2B7-016D-ADA92D6A69B5}"/>
              </a:ext>
            </a:extLst>
          </p:cNvPr>
          <p:cNvGrpSpPr/>
          <p:nvPr/>
        </p:nvGrpSpPr>
        <p:grpSpPr>
          <a:xfrm>
            <a:off x="7733348" y="334248"/>
            <a:ext cx="1143803" cy="1105826"/>
            <a:chOff x="8156713" y="333662"/>
            <a:chExt cx="1143803" cy="1105826"/>
          </a:xfrm>
        </p:grpSpPr>
        <p:pic>
          <p:nvPicPr>
            <p:cNvPr id="5" name="그림 4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7BD61F36-EFA3-53D1-A7C8-EEC16823A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8" name="그림 7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3F28E953-79FE-8DC4-2B8D-993B3658D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9" name="그림 8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ACCC66B4-5BB8-0127-720D-0013C678B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  <p:pic>
        <p:nvPicPr>
          <p:cNvPr id="10" name="그림 9" descr="원이(가) 표시된 사진&#10;&#10;자동 생성된 설명">
            <a:extLst>
              <a:ext uri="{FF2B5EF4-FFF2-40B4-BE49-F238E27FC236}">
                <a16:creationId xmlns:a16="http://schemas.microsoft.com/office/drawing/2014/main" id="{0E405025-9FF0-D29D-5535-FB5633D4B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1" y="4039739"/>
            <a:ext cx="199383" cy="299374"/>
          </a:xfrm>
          <a:prstGeom prst="rect">
            <a:avLst/>
          </a:prstGeom>
        </p:spPr>
      </p:pic>
      <p:pic>
        <p:nvPicPr>
          <p:cNvPr id="11" name="그림 10" descr="원이(가) 표시된 사진&#10;&#10;자동 생성된 설명">
            <a:extLst>
              <a:ext uri="{FF2B5EF4-FFF2-40B4-BE49-F238E27FC236}">
                <a16:creationId xmlns:a16="http://schemas.microsoft.com/office/drawing/2014/main" id="{5D5CC2CB-1134-2E26-4821-740BA1499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1" y="6083774"/>
            <a:ext cx="199383" cy="2993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DFCB16-95E9-5206-8134-1939BB15DB0D}"/>
              </a:ext>
            </a:extLst>
          </p:cNvPr>
          <p:cNvSpPr txBox="1"/>
          <p:nvPr/>
        </p:nvSpPr>
        <p:spPr>
          <a:xfrm>
            <a:off x="2841318" y="21767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국가와 주요 도시</a:t>
            </a:r>
            <a:endParaRPr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382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위치와 자연환경</a:t>
            </a:r>
          </a:p>
        </p:txBody>
      </p:sp>
      <p:pic>
        <p:nvPicPr>
          <p:cNvPr id="2" name="그림 1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7A8C5369-78EC-8223-BA4C-AF3754B3B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8" y="2049573"/>
            <a:ext cx="866906" cy="436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CE8E2-7453-DE1E-21DD-3A74B24E5151}"/>
              </a:ext>
            </a:extLst>
          </p:cNvPr>
          <p:cNvSpPr txBox="1"/>
          <p:nvPr/>
        </p:nvSpPr>
        <p:spPr>
          <a:xfrm>
            <a:off x="2841318" y="21767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주요 지형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ED8AF-F24D-F742-9735-46DE30BDF9FB}"/>
              </a:ext>
            </a:extLst>
          </p:cNvPr>
          <p:cNvSpPr txBox="1"/>
          <p:nvPr/>
        </p:nvSpPr>
        <p:spPr>
          <a:xfrm>
            <a:off x="1294440" y="4871563"/>
            <a:ext cx="2084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latin typeface="+mn-ea"/>
              </a:rPr>
              <a:t>메콩강 삼각주</a:t>
            </a:r>
            <a:r>
              <a:rPr lang="en-US" altLang="ko-KR" sz="1400" b="1" dirty="0">
                <a:latin typeface="+mn-ea"/>
              </a:rPr>
              <a:t>(</a:t>
            </a:r>
            <a:r>
              <a:rPr lang="ko-KR" altLang="en-US" sz="1400" b="1" dirty="0">
                <a:latin typeface="+mn-ea"/>
              </a:rPr>
              <a:t>베트남</a:t>
            </a:r>
            <a:r>
              <a:rPr lang="en-US" altLang="ko-KR" sz="1400" b="1" dirty="0">
                <a:latin typeface="+mn-ea"/>
              </a:rPr>
              <a:t>) :</a:t>
            </a:r>
            <a:r>
              <a:rPr lang="ko-KR" altLang="en-US" sz="1400" b="1" dirty="0">
                <a:latin typeface="+mn-ea"/>
              </a:rPr>
              <a:t>하천에 의해 운반된 흙이 쌓여 형성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F961662-2A41-58D9-7AB6-94AB11368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3" y="3181427"/>
            <a:ext cx="2260543" cy="164839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171FF4EF-D65B-A80D-B5DA-6EB764CA7437}"/>
              </a:ext>
            </a:extLst>
          </p:cNvPr>
          <p:cNvGrpSpPr/>
          <p:nvPr/>
        </p:nvGrpSpPr>
        <p:grpSpPr>
          <a:xfrm>
            <a:off x="7733348" y="334248"/>
            <a:ext cx="1143803" cy="1105826"/>
            <a:chOff x="8156713" y="333662"/>
            <a:chExt cx="1143803" cy="1105826"/>
          </a:xfrm>
        </p:grpSpPr>
        <p:pic>
          <p:nvPicPr>
            <p:cNvPr id="5" name="그림 4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1810412B-A197-9476-23D3-091C4C0E2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8" name="그림 7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35447CD8-E93F-D784-D5A4-5A6BBED13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9" name="그림 8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9B697720-E6AB-4821-0C41-10063A298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  <p:pic>
        <p:nvPicPr>
          <p:cNvPr id="11" name="그림 10" descr="원이(가) 표시된 사진&#10;&#10;자동 생성된 설명">
            <a:extLst>
              <a:ext uri="{FF2B5EF4-FFF2-40B4-BE49-F238E27FC236}">
                <a16:creationId xmlns:a16="http://schemas.microsoft.com/office/drawing/2014/main" id="{CB5F1341-504D-DE31-B823-DB8A9C927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51" y="4871563"/>
            <a:ext cx="199383" cy="299374"/>
          </a:xfrm>
          <a:prstGeom prst="rect">
            <a:avLst/>
          </a:prstGeom>
        </p:spPr>
      </p:pic>
      <p:pic>
        <p:nvPicPr>
          <p:cNvPr id="12" name="그림 11" descr="원이(가) 표시된 사진&#10;&#10;자동 생성된 설명">
            <a:extLst>
              <a:ext uri="{FF2B5EF4-FFF2-40B4-BE49-F238E27FC236}">
                <a16:creationId xmlns:a16="http://schemas.microsoft.com/office/drawing/2014/main" id="{AB5ED1AC-CE87-9B52-CA18-743A9998A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96" y="4871563"/>
            <a:ext cx="199383" cy="29937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D08AD09-72AE-6F26-3FCF-AA4D29101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50" y="3171401"/>
            <a:ext cx="2260542" cy="1623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EDDA5A-CF57-05FB-F5F7-A18D4E49D691}"/>
              </a:ext>
            </a:extLst>
          </p:cNvPr>
          <p:cNvSpPr txBox="1"/>
          <p:nvPr/>
        </p:nvSpPr>
        <p:spPr>
          <a:xfrm>
            <a:off x="3994679" y="4862954"/>
            <a:ext cx="229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>
                <a:latin typeface="+mn-ea"/>
              </a:rPr>
              <a:t>아소산</a:t>
            </a:r>
            <a:r>
              <a:rPr lang="en-US" altLang="ko-KR" sz="1400" b="1" dirty="0">
                <a:latin typeface="+mn-ea"/>
              </a:rPr>
              <a:t>(</a:t>
            </a:r>
            <a:r>
              <a:rPr lang="ko-KR" altLang="en-US" sz="1400" b="1" dirty="0">
                <a:latin typeface="+mn-ea"/>
              </a:rPr>
              <a:t>일본</a:t>
            </a:r>
            <a:r>
              <a:rPr lang="en-US" altLang="ko-KR" sz="1400" b="1" dirty="0">
                <a:latin typeface="+mn-ea"/>
              </a:rPr>
              <a:t>) : </a:t>
            </a:r>
            <a:r>
              <a:rPr lang="ko-KR" altLang="en-US" sz="1400" b="1" dirty="0">
                <a:highlight>
                  <a:srgbClr val="FFFF00"/>
                </a:highlight>
                <a:latin typeface="+mn-ea"/>
              </a:rPr>
              <a:t>환태평양 조선대</a:t>
            </a:r>
            <a:r>
              <a:rPr lang="ko-KR" altLang="en-US" sz="1400" b="1" dirty="0">
                <a:latin typeface="+mn-ea"/>
              </a:rPr>
              <a:t>에 위치하며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화산 폭발로 용암이 분출해서 형성된 화산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7D80CB9-E174-A469-8A2C-5FE11883E6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43" y="2485627"/>
            <a:ext cx="4560864" cy="38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2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00870" y="648446"/>
            <a:ext cx="567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itchFamily="2" charset="-127"/>
                <a:ea typeface="NanumGothicExtraBold" pitchFamily="2" charset="-127"/>
              </a:rPr>
              <a:t>아시아의 위치와 자연환경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44BB495-F906-9935-2C15-464553DB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26" y="1738347"/>
            <a:ext cx="5620069" cy="4785405"/>
          </a:xfrm>
          <a:prstGeom prst="rect">
            <a:avLst/>
          </a:prstGeom>
        </p:spPr>
      </p:pic>
      <p:pic>
        <p:nvPicPr>
          <p:cNvPr id="5" name="그림 4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48D0CD70-96C3-FC5F-E0F8-BABDCC983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8" y="2049573"/>
            <a:ext cx="866906" cy="436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B76405-3A86-29CF-3567-2BCF3EB81FD7}"/>
              </a:ext>
            </a:extLst>
          </p:cNvPr>
          <p:cNvSpPr txBox="1"/>
          <p:nvPr/>
        </p:nvSpPr>
        <p:spPr>
          <a:xfrm>
            <a:off x="2841318" y="217673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kern="0" spc="0" dirty="0">
                <a:solidFill>
                  <a:srgbClr val="000000"/>
                </a:solidFill>
                <a:effectLst/>
                <a:latin typeface="NanumGothicExtraBold" pitchFamily="2" charset="-127"/>
                <a:ea typeface="NanumGothicExtraBold" pitchFamily="2" charset="-127"/>
              </a:rPr>
              <a:t>아시아의 주요 기후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2A334B5-5902-9BCD-7748-7E2A7CDEC2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8"/>
          <a:stretch/>
        </p:blipFill>
        <p:spPr>
          <a:xfrm>
            <a:off x="1669001" y="2584666"/>
            <a:ext cx="3283999" cy="3913154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2D933CA9-A11B-A0CE-645F-7601EE7E7969}"/>
              </a:ext>
            </a:extLst>
          </p:cNvPr>
          <p:cNvGrpSpPr/>
          <p:nvPr/>
        </p:nvGrpSpPr>
        <p:grpSpPr>
          <a:xfrm>
            <a:off x="7733348" y="334248"/>
            <a:ext cx="1143803" cy="1105826"/>
            <a:chOff x="8156713" y="333662"/>
            <a:chExt cx="1143803" cy="1105826"/>
          </a:xfrm>
        </p:grpSpPr>
        <p:pic>
          <p:nvPicPr>
            <p:cNvPr id="3" name="그림 2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7EE6CAC2-4948-4D30-C1AC-4C2BF231E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8" name="그림 7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71419F26-2FDD-0D2C-9515-9BEA9A628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9" name="그림 8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809D38A9-6808-0393-40B9-3C56D7462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23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268ED5B9-20AE-4A13-A1F7-95580F28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31" name="그림 3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D557DD5B-0654-44B7-9A40-6380D89F5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6A7D2D-3B6C-4A02-B84E-F3B5AB61A7CC}"/>
              </a:ext>
            </a:extLst>
          </p:cNvPr>
          <p:cNvSpPr txBox="1"/>
          <p:nvPr/>
        </p:nvSpPr>
        <p:spPr>
          <a:xfrm>
            <a:off x="2462543" y="605197"/>
            <a:ext cx="3060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아시아의 위치와 자연환경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2E8FD20-BC42-51CA-C364-7FC9B7A42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961" y="2295081"/>
            <a:ext cx="8552475" cy="3249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9DD46B-AA0C-EAEB-1ACE-43C6B200342C}"/>
              </a:ext>
            </a:extLst>
          </p:cNvPr>
          <p:cNvSpPr txBox="1"/>
          <p:nvPr/>
        </p:nvSpPr>
        <p:spPr>
          <a:xfrm>
            <a:off x="395219" y="486330"/>
            <a:ext cx="20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NanumGothicExtraBold" pitchFamily="2" charset="-127"/>
                <a:ea typeface="NanumGothicExtraBold" pitchFamily="2" charset="-127"/>
              </a:rPr>
              <a:t>역량을 키우는 활동</a:t>
            </a:r>
          </a:p>
        </p:txBody>
      </p:sp>
    </p:spTree>
    <p:extLst>
      <p:ext uri="{BB962C8B-B14F-4D97-AF65-F5344CB8AC3E}">
        <p14:creationId xmlns:p14="http://schemas.microsoft.com/office/powerpoint/2010/main" val="15777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268ED5B9-20AE-4A13-A1F7-95580F28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31" name="그림 3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D557DD5B-0654-44B7-9A40-6380D89F5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6A7D2D-3B6C-4A02-B84E-F3B5AB61A7CC}"/>
              </a:ext>
            </a:extLst>
          </p:cNvPr>
          <p:cNvSpPr txBox="1"/>
          <p:nvPr/>
        </p:nvSpPr>
        <p:spPr>
          <a:xfrm>
            <a:off x="2462543" y="605197"/>
            <a:ext cx="3060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아시아의 위치와 자연환경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CD74F6E-9279-9063-5252-A1D662567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247" y="2184162"/>
            <a:ext cx="9177904" cy="3384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A78A0B-53E5-6143-D197-5EE4315DCC62}"/>
              </a:ext>
            </a:extLst>
          </p:cNvPr>
          <p:cNvSpPr txBox="1"/>
          <p:nvPr/>
        </p:nvSpPr>
        <p:spPr>
          <a:xfrm>
            <a:off x="395219" y="486330"/>
            <a:ext cx="20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NanumGothicExtraBold" pitchFamily="2" charset="-127"/>
                <a:ea typeface="NanumGothicExtraBold" pitchFamily="2" charset="-127"/>
              </a:rPr>
              <a:t>역량을 키우는 활동</a:t>
            </a:r>
          </a:p>
        </p:txBody>
      </p:sp>
    </p:spTree>
    <p:extLst>
      <p:ext uri="{BB962C8B-B14F-4D97-AF65-F5344CB8AC3E}">
        <p14:creationId xmlns:p14="http://schemas.microsoft.com/office/powerpoint/2010/main" val="37586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473</Words>
  <Application>Microsoft Office PowerPoint</Application>
  <PresentationFormat>와이드스크린</PresentationFormat>
  <Paragraphs>103</Paragraphs>
  <Slides>25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1" baseType="lpstr">
      <vt:lpstr>HY견고딕</vt:lpstr>
      <vt:lpstr>NanumGothicExtraBold</vt:lpstr>
      <vt:lpstr>NanumGothic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35</cp:revision>
  <dcterms:created xsi:type="dcterms:W3CDTF">2024-08-13T02:16:59Z</dcterms:created>
  <dcterms:modified xsi:type="dcterms:W3CDTF">2024-09-19T01:00:05Z</dcterms:modified>
</cp:coreProperties>
</file>