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11" r:id="rId5"/>
    <p:sldId id="328" r:id="rId6"/>
    <p:sldId id="329" r:id="rId7"/>
    <p:sldId id="321" r:id="rId8"/>
    <p:sldId id="330" r:id="rId9"/>
    <p:sldId id="331" r:id="rId10"/>
    <p:sldId id="332" r:id="rId11"/>
    <p:sldId id="333" r:id="rId12"/>
    <p:sldId id="334" r:id="rId13"/>
    <p:sldId id="335" r:id="rId14"/>
    <p:sldId id="326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4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05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23.jp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>
                <a:latin typeface="+mn-lt"/>
              </a:rPr>
              <a:t>1. </a:t>
            </a:r>
            <a:r>
              <a:rPr kumimoji="1" lang="ko-KR" altLang="en-US" dirty="0">
                <a:latin typeface="+mn-lt"/>
              </a:rPr>
              <a:t>진정한 행복의 의미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Ⅱ.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인간</a:t>
            </a: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사회</a:t>
            </a: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환경과 행복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263001" y="2336108"/>
            <a:ext cx="10304784" cy="3421070"/>
            <a:chOff x="1235798" y="2516101"/>
            <a:chExt cx="10304784" cy="342107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1"/>
              <a:ext cx="10304783" cy="320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1480199" cy="397276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b="1" dirty="0">
                  <a:solidFill>
                    <a:prstClr val="white"/>
                  </a:solidFill>
                  <a:latin typeface="NanumGothicExtraBold" pitchFamily="2" charset="-127"/>
                  <a:ea typeface="NanumGothicExtraBold" pitchFamily="2" charset="-127"/>
                </a:rPr>
                <a:t>진정한 행복</a:t>
              </a:r>
              <a:endParaRPr lang="en-US" b="1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9" y="1727606"/>
            <a:ext cx="459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행복의 객관적 기준과 주관적 기준은 무엇일까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43828" y="625563"/>
            <a:ext cx="590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삶의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목적으로서의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행복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D7A664-55A2-A822-8BEA-359316736098}"/>
              </a:ext>
            </a:extLst>
          </p:cNvPr>
          <p:cNvGrpSpPr/>
          <p:nvPr/>
        </p:nvGrpSpPr>
        <p:grpSpPr>
          <a:xfrm>
            <a:off x="8645116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05600ED-2306-5C8F-6DB2-89CAABE54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2AF4B712-A7C0-2431-515E-8FCE7E8B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A0B57E5-6A1B-1A49-A6F2-28ECF523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9DBB60-D6D8-486E-1CFF-3A69EC21204A}"/>
              </a:ext>
            </a:extLst>
          </p:cNvPr>
          <p:cNvGrpSpPr/>
          <p:nvPr/>
        </p:nvGrpSpPr>
        <p:grpSpPr>
          <a:xfrm>
            <a:off x="1509670" y="2928099"/>
            <a:ext cx="6244195" cy="646331"/>
            <a:chOff x="1278092" y="3181527"/>
            <a:chExt cx="6244195" cy="646331"/>
          </a:xfrm>
        </p:grpSpPr>
        <p:pic>
          <p:nvPicPr>
            <p:cNvPr id="19" name="그림 1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2B3C403-AFFE-5B6B-DFCD-90B7A37C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7732EB-0F59-20D1-7A9A-F1ABD64B97E0}"/>
                </a:ext>
              </a:extLst>
            </p:cNvPr>
            <p:cNvSpPr txBox="1"/>
            <p:nvPr/>
          </p:nvSpPr>
          <p:spPr>
            <a:xfrm>
              <a:off x="1559149" y="3181527"/>
              <a:ext cx="59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오늘날은 물질 만능주의이 팽배해짐에 따라 객관적 기준만 충족된다면 행복할거라 생각하는 사람들이 많음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BC77DB1-C25C-7D2F-65ED-DB03277ACFFC}"/>
              </a:ext>
            </a:extLst>
          </p:cNvPr>
          <p:cNvGrpSpPr/>
          <p:nvPr/>
        </p:nvGrpSpPr>
        <p:grpSpPr>
          <a:xfrm>
            <a:off x="1877653" y="3555896"/>
            <a:ext cx="4218347" cy="307777"/>
            <a:chOff x="4444577" y="5236213"/>
            <a:chExt cx="4218347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1F387-CE9D-1280-F7A3-B8B922E4E636}"/>
                </a:ext>
              </a:extLst>
            </p:cNvPr>
            <p:cNvSpPr txBox="1"/>
            <p:nvPr/>
          </p:nvSpPr>
          <p:spPr>
            <a:xfrm>
              <a:off x="4568270" y="5236213"/>
              <a:ext cx="409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highlight>
                    <a:srgbClr val="FFFF00"/>
                  </a:highlight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주관적 만족감이 떨어진다면 행복하지 않을 것임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26" name="그림 25" descr="원이(가) 표시된 사진&#10;&#10;자동 생성된 설명">
              <a:extLst>
                <a:ext uri="{FF2B5EF4-FFF2-40B4-BE49-F238E27FC236}">
                  <a16:creationId xmlns:a16="http://schemas.microsoft.com/office/drawing/2014/main" id="{18B2B42B-438F-E2C8-9066-D13EDCFA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2AF9C0A-261C-7496-9E06-EFEA2EFC39B4}"/>
              </a:ext>
            </a:extLst>
          </p:cNvPr>
          <p:cNvGrpSpPr/>
          <p:nvPr/>
        </p:nvGrpSpPr>
        <p:grpSpPr>
          <a:xfrm>
            <a:off x="1509670" y="4871773"/>
            <a:ext cx="6154167" cy="646331"/>
            <a:chOff x="1278092" y="3181527"/>
            <a:chExt cx="6154167" cy="646331"/>
          </a:xfrm>
        </p:grpSpPr>
        <p:pic>
          <p:nvPicPr>
            <p:cNvPr id="28" name="그림 27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60FD4019-4B69-E168-292F-DB116D38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06643-E0E9-780C-2697-8FD21C0BA5EF}"/>
                </a:ext>
              </a:extLst>
            </p:cNvPr>
            <p:cNvSpPr txBox="1"/>
            <p:nvPr/>
          </p:nvSpPr>
          <p:spPr>
            <a:xfrm>
              <a:off x="1559149" y="3181527"/>
              <a:ext cx="5873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진정한 행복이란 물질적</a:t>
              </a:r>
              <a:r>
                <a:rPr lang="en-US" altLang="ko-KR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,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정신적 가치를 조화롭게 추구할 때 얻을 수 있는 만족감과 즐거움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8C9E713-A6FC-7101-C744-226482EC923A}"/>
              </a:ext>
            </a:extLst>
          </p:cNvPr>
          <p:cNvGrpSpPr/>
          <p:nvPr/>
        </p:nvGrpSpPr>
        <p:grpSpPr>
          <a:xfrm>
            <a:off x="1509670" y="3941200"/>
            <a:ext cx="6244195" cy="646331"/>
            <a:chOff x="1278092" y="3181527"/>
            <a:chExt cx="6244195" cy="646331"/>
          </a:xfrm>
        </p:grpSpPr>
        <p:pic>
          <p:nvPicPr>
            <p:cNvPr id="15" name="그림 14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0E798C82-81F9-6F95-0429-A9C571FF3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6208D-5541-D5B5-511A-CE462D3416CB}"/>
                </a:ext>
              </a:extLst>
            </p:cNvPr>
            <p:cNvSpPr txBox="1"/>
            <p:nvPr/>
          </p:nvSpPr>
          <p:spPr>
            <a:xfrm>
              <a:off x="1559148" y="3181527"/>
              <a:ext cx="5963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최근에는 여러 기관에서 개인의 주관적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만족감까지 통합적으로 고려하여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 행복을 측정</a:t>
              </a: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862C857F-B194-C464-55F3-7D891B156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759" y="2576731"/>
            <a:ext cx="3686690" cy="29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320143" y="486330"/>
            <a:ext cx="218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j-lt"/>
                <a:ea typeface="NanumGothicExtraBold" panose="020D0904000000000000" pitchFamily="50" charset="-127"/>
              </a:rPr>
              <a:t>자료 더하기</a:t>
            </a:r>
            <a:r>
              <a:rPr lang="en-US" altLang="ko-KR" dirty="0">
                <a:latin typeface="+mj-lt"/>
                <a:ea typeface="NanumGothicExtraBold" panose="020D0904000000000000" pitchFamily="50" charset="-127"/>
              </a:rPr>
              <a:t>+</a:t>
            </a:r>
            <a:endParaRPr lang="ko-KR" altLang="en-US" dirty="0">
              <a:latin typeface="+mj-lt"/>
              <a:ea typeface="NanumGothicExtraBold" panose="020D0904000000000000" pitchFamily="50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2462543" y="60519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행복을 읊어 주는 영화 「칠곡 가시나들」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20A2BA-1D9D-AB3D-8481-3F2F42617C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5"/>
          <a:stretch/>
        </p:blipFill>
        <p:spPr>
          <a:xfrm>
            <a:off x="2576415" y="1952367"/>
            <a:ext cx="4780878" cy="17883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430F90-6751-D1F4-C1CC-1DB734922C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9702" r="20718"/>
          <a:stretch/>
        </p:blipFill>
        <p:spPr>
          <a:xfrm>
            <a:off x="7696258" y="2228685"/>
            <a:ext cx="2964796" cy="36788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88DF65-CF1C-5E16-3673-6D444B016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" y="3740671"/>
            <a:ext cx="6602241" cy="22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263001" y="2336108"/>
            <a:ext cx="10304784" cy="3421070"/>
            <a:chOff x="1235798" y="2516101"/>
            <a:chExt cx="10304784" cy="342107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1"/>
              <a:ext cx="10304783" cy="320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2289567" cy="397276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b="1">
                  <a:solidFill>
                    <a:prstClr val="white"/>
                  </a:solidFill>
                  <a:latin typeface="NanumGothicExtraBold" pitchFamily="2" charset="-127"/>
                  <a:ea typeface="NanumGothicExtraBold" pitchFamily="2" charset="-127"/>
                </a:rPr>
                <a:t>삶의 목적으로서 행복</a:t>
              </a:r>
              <a:endParaRPr lang="en-US" b="1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9" y="1727606"/>
            <a:ext cx="459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삶의 목적으로서 행복의 의미는 무엇일까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43828" y="625563"/>
            <a:ext cx="590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삶의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목적으로서의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행복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D7A664-55A2-A822-8BEA-359316736098}"/>
              </a:ext>
            </a:extLst>
          </p:cNvPr>
          <p:cNvGrpSpPr/>
          <p:nvPr/>
        </p:nvGrpSpPr>
        <p:grpSpPr>
          <a:xfrm>
            <a:off x="8645116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05600ED-2306-5C8F-6DB2-89CAABE54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2AF4B712-A7C0-2431-515E-8FCE7E8B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A0B57E5-6A1B-1A49-A6F2-28ECF523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9DBB60-D6D8-486E-1CFF-3A69EC21204A}"/>
              </a:ext>
            </a:extLst>
          </p:cNvPr>
          <p:cNvGrpSpPr/>
          <p:nvPr/>
        </p:nvGrpSpPr>
        <p:grpSpPr>
          <a:xfrm>
            <a:off x="1509670" y="2928099"/>
            <a:ext cx="8888541" cy="646331"/>
            <a:chOff x="1278092" y="3181527"/>
            <a:chExt cx="8888541" cy="646331"/>
          </a:xfrm>
        </p:grpSpPr>
        <p:pic>
          <p:nvPicPr>
            <p:cNvPr id="19" name="그림 1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2B3C403-AFFE-5B6B-DFCD-90B7A37C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7732EB-0F59-20D1-7A9A-F1ABD64B97E0}"/>
                </a:ext>
              </a:extLst>
            </p:cNvPr>
            <p:cNvSpPr txBox="1"/>
            <p:nvPr/>
          </p:nvSpPr>
          <p:spPr>
            <a:xfrm>
              <a:off x="1559149" y="3181527"/>
              <a:ext cx="8607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돈을 많이 벌려고 하는 이유는</a:t>
              </a:r>
              <a:r>
                <a:rPr lang="en-US" altLang="ko-KR" dirty="0">
                  <a:latin typeface="+mj-lt"/>
                  <a:ea typeface="NanumGothicExtraBold" panose="020D0904000000000000" pitchFamily="50" charset="-127"/>
                </a:rPr>
                <a:t> 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돈 그 자체가 목적이 아니라</a:t>
              </a:r>
              <a:r>
                <a:rPr lang="en-US" altLang="ko-KR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,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궁극적으로는 행복한 삶을 살기 위해서 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임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BC77DB1-C25C-7D2F-65ED-DB03277ACFFC}"/>
              </a:ext>
            </a:extLst>
          </p:cNvPr>
          <p:cNvGrpSpPr/>
          <p:nvPr/>
        </p:nvGrpSpPr>
        <p:grpSpPr>
          <a:xfrm>
            <a:off x="1877653" y="5378525"/>
            <a:ext cx="8311669" cy="307777"/>
            <a:chOff x="4444577" y="5236213"/>
            <a:chExt cx="8311669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1F387-CE9D-1280-F7A3-B8B922E4E636}"/>
                </a:ext>
              </a:extLst>
            </p:cNvPr>
            <p:cNvSpPr txBox="1"/>
            <p:nvPr/>
          </p:nvSpPr>
          <p:spPr>
            <a:xfrm>
              <a:off x="4568270" y="5236213"/>
              <a:ext cx="8187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누구나 행복은 삶의 궁극적 목적으로 추구하며 이는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highlight>
                    <a:srgbClr val="FFFF00"/>
                  </a:highlight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행복 그 자체가 목적적이고 본질적임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26" name="그림 25" descr="원이(가) 표시된 사진&#10;&#10;자동 생성된 설명">
              <a:extLst>
                <a:ext uri="{FF2B5EF4-FFF2-40B4-BE49-F238E27FC236}">
                  <a16:creationId xmlns:a16="http://schemas.microsoft.com/office/drawing/2014/main" id="{18B2B42B-438F-E2C8-9066-D13EDCFA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2AF9C0A-261C-7496-9E06-EFEA2EFC39B4}"/>
              </a:ext>
            </a:extLst>
          </p:cNvPr>
          <p:cNvGrpSpPr/>
          <p:nvPr/>
        </p:nvGrpSpPr>
        <p:grpSpPr>
          <a:xfrm>
            <a:off x="1509670" y="5044775"/>
            <a:ext cx="9308671" cy="369332"/>
            <a:chOff x="1278092" y="3181527"/>
            <a:chExt cx="9308671" cy="369332"/>
          </a:xfrm>
        </p:grpSpPr>
        <p:pic>
          <p:nvPicPr>
            <p:cNvPr id="28" name="그림 27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60FD4019-4B69-E168-292F-DB116D38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06643-E0E9-780C-2697-8FD21C0BA5EF}"/>
                </a:ext>
              </a:extLst>
            </p:cNvPr>
            <p:cNvSpPr txBox="1"/>
            <p:nvPr/>
          </p:nvSpPr>
          <p:spPr>
            <a:xfrm>
              <a:off x="1559149" y="3181527"/>
              <a:ext cx="9027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아리스토텔레스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는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인간의 궁극적 목표를 행복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으로 보았음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C0159F20-4834-C9E3-6F3C-5A5C92B25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896" y="3523103"/>
            <a:ext cx="8186426" cy="15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320143" y="486330"/>
            <a:ext cx="218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j-lt"/>
                <a:ea typeface="NanumGothicExtraBold" panose="020D0904000000000000" pitchFamily="50" charset="-127"/>
              </a:rPr>
              <a:t>자료 더하기</a:t>
            </a:r>
            <a:r>
              <a:rPr lang="en-US" altLang="ko-KR" dirty="0">
                <a:latin typeface="+mj-lt"/>
                <a:ea typeface="NanumGothicExtraBold" panose="020D0904000000000000" pitchFamily="50" charset="-127"/>
              </a:rPr>
              <a:t>+</a:t>
            </a:r>
            <a:endParaRPr lang="ko-KR" altLang="en-US" dirty="0">
              <a:latin typeface="+mj-lt"/>
              <a:ea typeface="NanumGothicExtraBold" panose="020D0904000000000000" pitchFamily="50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2462543" y="60519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정복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B32ED7-5AF7-DD61-5F0D-6B8E08C09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696" y="2158708"/>
            <a:ext cx="7624119" cy="1123453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60121361-DB59-ADFF-B57B-062185EDCF51}"/>
              </a:ext>
            </a:extLst>
          </p:cNvPr>
          <p:cNvGrpSpPr/>
          <p:nvPr/>
        </p:nvGrpSpPr>
        <p:grpSpPr>
          <a:xfrm>
            <a:off x="7263424" y="2950224"/>
            <a:ext cx="3442392" cy="3028911"/>
            <a:chOff x="7263424" y="2950224"/>
            <a:chExt cx="3442392" cy="3028911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CF9FB9E-5597-2AB3-A7A2-FED98B146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424" y="3304274"/>
              <a:ext cx="2036735" cy="26684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3A287A7-ACDA-720A-DC65-73A8BD719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195" y="2950224"/>
              <a:ext cx="1956621" cy="3028911"/>
            </a:xfrm>
            <a:prstGeom prst="rect">
              <a:avLst/>
            </a:prstGeom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4650CFE6-BD34-C25E-EDF4-0AD4269A4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696" y="3595675"/>
            <a:ext cx="6420639" cy="23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60" y="439375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602095" y="2615754"/>
            <a:ext cx="3051771" cy="2500163"/>
            <a:chOff x="1009496" y="1471664"/>
            <a:chExt cx="3051771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1072491" y="2198525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NanumGothicExtraBold" pitchFamily="2" charset="-127"/>
                  <a:ea typeface="NanumGothicExtraBold" pitchFamily="2" charset="-127"/>
                </a:rPr>
                <a:t>행복의 의미와 기준</a:t>
              </a:r>
            </a:p>
          </p:txBody>
        </p:sp>
      </p:grpSp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2" y="2601696"/>
            <a:ext cx="3051771" cy="25001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104627" y="3363708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NanumGothicExtraBold" pitchFamily="2" charset="-127"/>
                <a:ea typeface="NanumGothicExtraBold" pitchFamily="2" charset="-127"/>
              </a:rPr>
              <a:t>삶의 </a:t>
            </a:r>
            <a:r>
              <a:rPr lang="ko-KR" altLang="en-US" sz="2000" dirty="0" err="1">
                <a:latin typeface="NanumGothicExtraBold" pitchFamily="2" charset="-127"/>
                <a:ea typeface="NanumGothicExtraBold" pitchFamily="2" charset="-127"/>
              </a:rPr>
              <a:t>목적으로서의</a:t>
            </a:r>
            <a:r>
              <a:rPr lang="ko-KR" altLang="en-US" sz="2000" dirty="0">
                <a:latin typeface="NanumGothicExtraBold" pitchFamily="2" charset="-127"/>
                <a:ea typeface="NanumGothicExtraBold" pitchFamily="2" charset="-127"/>
              </a:rPr>
              <a:t> 행복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2-1</a:t>
            </a:r>
            <a:r>
              <a:rPr lang="ko-KR" altLang="en-US" sz="160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 진정한 행복의 의미</a:t>
            </a:r>
            <a:endParaRPr lang="en-US" altLang="ko-KR" sz="1600" dirty="0">
              <a:solidFill>
                <a:srgbClr val="4592FA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6A639F7-45D1-9D03-31A3-1FFB1AE02EB1}"/>
              </a:ext>
            </a:extLst>
          </p:cNvPr>
          <p:cNvGrpSpPr/>
          <p:nvPr/>
        </p:nvGrpSpPr>
        <p:grpSpPr>
          <a:xfrm>
            <a:off x="1818379" y="4038037"/>
            <a:ext cx="882992" cy="307777"/>
            <a:chOff x="1818379" y="2376050"/>
            <a:chExt cx="882992" cy="307777"/>
          </a:xfrm>
        </p:grpSpPr>
        <p:pic>
          <p:nvPicPr>
            <p:cNvPr id="35" name="그림 34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EA530568-2EF8-272B-367A-0908CDD8C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57C9BD-F9E5-4C2E-805E-53B916E6C078}"/>
                </a:ext>
              </a:extLst>
            </p:cNvPr>
            <p:cNvSpPr txBox="1"/>
            <p:nvPr/>
          </p:nvSpPr>
          <p:spPr>
            <a:xfrm>
              <a:off x="2002212" y="2376050"/>
              <a:ext cx="699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행복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A99C773-238F-FEDE-7112-6CC743C4F5BA}"/>
              </a:ext>
            </a:extLst>
          </p:cNvPr>
          <p:cNvGrpSpPr/>
          <p:nvPr/>
        </p:nvGrpSpPr>
        <p:grpSpPr>
          <a:xfrm>
            <a:off x="3169504" y="3768189"/>
            <a:ext cx="1598264" cy="307777"/>
            <a:chOff x="1818379" y="2376050"/>
            <a:chExt cx="1598264" cy="307777"/>
          </a:xfrm>
        </p:grpSpPr>
        <p:pic>
          <p:nvPicPr>
            <p:cNvPr id="7" name="그림 6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3AAB97D8-FD3E-059F-7627-B9DDD428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B37D46-44A3-60D0-0CCD-6D341ED38E80}"/>
                </a:ext>
              </a:extLst>
            </p:cNvPr>
            <p:cNvSpPr txBox="1"/>
            <p:nvPr/>
          </p:nvSpPr>
          <p:spPr>
            <a:xfrm>
              <a:off x="2002212" y="2376050"/>
              <a:ext cx="1414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시대적 상황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15D6234-7B50-07D4-D2C0-6EC3831B5F90}"/>
              </a:ext>
            </a:extLst>
          </p:cNvPr>
          <p:cNvGrpSpPr/>
          <p:nvPr/>
        </p:nvGrpSpPr>
        <p:grpSpPr>
          <a:xfrm>
            <a:off x="3169504" y="4205273"/>
            <a:ext cx="1598264" cy="307777"/>
            <a:chOff x="1818379" y="2376050"/>
            <a:chExt cx="1598264" cy="307777"/>
          </a:xfrm>
        </p:grpSpPr>
        <p:pic>
          <p:nvPicPr>
            <p:cNvPr id="12" name="그림 1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E4C080F1-72F4-81F6-08DE-A6247F22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F2DEB-9390-D755-68BA-02625D302939}"/>
                </a:ext>
              </a:extLst>
            </p:cNvPr>
            <p:cNvSpPr txBox="1"/>
            <p:nvPr/>
          </p:nvSpPr>
          <p:spPr>
            <a:xfrm>
              <a:off x="2002212" y="2376050"/>
              <a:ext cx="1414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지역적 여건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205105F-8466-1EA8-0563-1823440B2F9F}"/>
              </a:ext>
            </a:extLst>
          </p:cNvPr>
          <p:cNvGrpSpPr/>
          <p:nvPr/>
        </p:nvGrpSpPr>
        <p:grpSpPr>
          <a:xfrm>
            <a:off x="7234745" y="3871221"/>
            <a:ext cx="1395445" cy="307777"/>
            <a:chOff x="1818379" y="2376050"/>
            <a:chExt cx="1395445" cy="307777"/>
          </a:xfrm>
        </p:grpSpPr>
        <p:pic>
          <p:nvPicPr>
            <p:cNvPr id="21" name="그림 20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BA8B8832-C693-B564-E0F5-B15FCF5E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2BD59B-3812-75BA-2615-96C4ECD3CF66}"/>
                </a:ext>
              </a:extLst>
            </p:cNvPr>
            <p:cNvSpPr txBox="1"/>
            <p:nvPr/>
          </p:nvSpPr>
          <p:spPr>
            <a:xfrm>
              <a:off x="2002212" y="2376050"/>
              <a:ext cx="1211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객관적 기준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A5EEBDA-D921-FF88-AE46-A4A80A024C8E}"/>
              </a:ext>
            </a:extLst>
          </p:cNvPr>
          <p:cNvGrpSpPr/>
          <p:nvPr/>
        </p:nvGrpSpPr>
        <p:grpSpPr>
          <a:xfrm>
            <a:off x="7234745" y="4205125"/>
            <a:ext cx="1395445" cy="307777"/>
            <a:chOff x="1818379" y="2376050"/>
            <a:chExt cx="1395445" cy="307777"/>
          </a:xfrm>
        </p:grpSpPr>
        <p:pic>
          <p:nvPicPr>
            <p:cNvPr id="24" name="그림 2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A7E4EC66-D516-8F11-9111-C1D0F7F0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1F2005-0759-B3C4-437F-CB60D355D1D7}"/>
                </a:ext>
              </a:extLst>
            </p:cNvPr>
            <p:cNvSpPr txBox="1"/>
            <p:nvPr/>
          </p:nvSpPr>
          <p:spPr>
            <a:xfrm>
              <a:off x="2002212" y="2376050"/>
              <a:ext cx="1211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주관적 기준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631EE43-774E-33F4-04B5-DD1717219529}"/>
              </a:ext>
            </a:extLst>
          </p:cNvPr>
          <p:cNvGrpSpPr/>
          <p:nvPr/>
        </p:nvGrpSpPr>
        <p:grpSpPr>
          <a:xfrm>
            <a:off x="8601467" y="3871221"/>
            <a:ext cx="1395445" cy="307777"/>
            <a:chOff x="1818379" y="2376050"/>
            <a:chExt cx="1395445" cy="307777"/>
          </a:xfrm>
        </p:grpSpPr>
        <p:pic>
          <p:nvPicPr>
            <p:cNvPr id="27" name="그림 26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75A21FD5-EEB4-FE9E-7286-C7F1D398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5F783E-AF92-C1E4-9132-725ADDBDA29E}"/>
                </a:ext>
              </a:extLst>
            </p:cNvPr>
            <p:cNvSpPr txBox="1"/>
            <p:nvPr/>
          </p:nvSpPr>
          <p:spPr>
            <a:xfrm>
              <a:off x="2002212" y="2376050"/>
              <a:ext cx="1211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진정한 행복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6A44392D-5EDD-D02F-5DFB-E09509ABDA05}"/>
              </a:ext>
            </a:extLst>
          </p:cNvPr>
          <p:cNvGrpSpPr/>
          <p:nvPr/>
        </p:nvGrpSpPr>
        <p:grpSpPr>
          <a:xfrm>
            <a:off x="8601467" y="4199707"/>
            <a:ext cx="1395445" cy="523220"/>
            <a:chOff x="1818379" y="2376050"/>
            <a:chExt cx="1395445" cy="523220"/>
          </a:xfrm>
        </p:grpSpPr>
        <p:pic>
          <p:nvPicPr>
            <p:cNvPr id="59" name="그림 58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4217DCA8-9254-B2A2-0D28-EB37923B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79" y="2389369"/>
              <a:ext cx="269751" cy="291356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5EA473-D1A5-7C1A-63AB-583473C96E84}"/>
                </a:ext>
              </a:extLst>
            </p:cNvPr>
            <p:cNvSpPr txBox="1"/>
            <p:nvPr/>
          </p:nvSpPr>
          <p:spPr>
            <a:xfrm>
              <a:off x="2002212" y="2376050"/>
              <a:ext cx="1211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삶의 </a:t>
              </a:r>
              <a:r>
                <a:rPr lang="ko-KR" altLang="en-US" sz="1400" dirty="0" err="1">
                  <a:latin typeface="NanumGothicExtraBold" pitchFamily="2" charset="-127"/>
                  <a:ea typeface="NanumGothicExtraBold" pitchFamily="2" charset="-127"/>
                </a:rPr>
                <a:t>목적으로서의</a:t>
              </a:r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 행복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/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4439" y="3072429"/>
            <a:ext cx="3234329" cy="234000"/>
          </a:xfrm>
        </p:spPr>
        <p:txBody>
          <a:bodyPr>
            <a:normAutofit lnSpcReduction="10000"/>
          </a:bodyPr>
          <a:lstStyle/>
          <a:p>
            <a:r>
              <a:rPr kumimoji="1" lang="ko-KR" altLang="en-US" dirty="0"/>
              <a:t>삶의 </a:t>
            </a:r>
            <a:r>
              <a:rPr kumimoji="1" lang="ko-KR" altLang="en-US" dirty="0" err="1"/>
              <a:t>목적으로서의</a:t>
            </a:r>
            <a:r>
              <a:rPr kumimoji="1" lang="ko-KR" altLang="en-US" dirty="0"/>
              <a:t> 행복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/>
              <a:t>02</a:t>
            </a:r>
            <a:endParaRPr kumimoji="1" lang="ko-KR" altLang="en-US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/>
              <a:t>진정한 행복의 의미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/>
              <a:t>01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344586" y="3429000"/>
            <a:ext cx="4035226" cy="2650524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11" y="1713167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837514" y="2457487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행복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6595125" y="2464221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행복의 기준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522587" y="2492285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6231632" y="2497780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학습 목표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</p:grpSp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438397" y="1811849"/>
            <a:ext cx="8181248" cy="424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행복의 의미와 기준은 무엇일까</a:t>
            </a:r>
            <a:r>
              <a: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?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29BB0A8-C560-43D4-813B-4F7B99D600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2946" r="19292" b="8192"/>
          <a:stretch/>
        </p:blipFill>
        <p:spPr>
          <a:xfrm>
            <a:off x="7165117" y="3454483"/>
            <a:ext cx="2412884" cy="2193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474FD-013D-B398-8556-35647485E0C6}"/>
              </a:ext>
            </a:extLst>
          </p:cNvPr>
          <p:cNvSpPr txBox="1"/>
          <p:nvPr/>
        </p:nvSpPr>
        <p:spPr>
          <a:xfrm>
            <a:off x="6392390" y="5618500"/>
            <a:ext cx="3480658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활동 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: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소설가 하루키는 작지만 확실한 행복을 위와 같이 정의했다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나에게 작지만 확실한 행복은 무엇일까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?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A8CDD-B9B5-E7CE-0113-9923E2929AA6}"/>
              </a:ext>
            </a:extLst>
          </p:cNvPr>
          <p:cNvSpPr txBox="1"/>
          <p:nvPr/>
        </p:nvSpPr>
        <p:spPr>
          <a:xfrm>
            <a:off x="2543289" y="4187235"/>
            <a:ext cx="2220551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시대와 지역에 따라 다르게 나타나는 행복의 기준을 탐구할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263001" y="2336108"/>
            <a:ext cx="10304784" cy="3421070"/>
            <a:chOff x="1235798" y="2516101"/>
            <a:chExt cx="10304784" cy="342107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1"/>
              <a:ext cx="10304783" cy="320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1480199" cy="397276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b="1" dirty="0">
                  <a:solidFill>
                    <a:prstClr val="white"/>
                  </a:solidFill>
                  <a:latin typeface="NanumGothicExtraBold" pitchFamily="2" charset="-127"/>
                  <a:ea typeface="NanumGothicExtraBold" pitchFamily="2" charset="-127"/>
                </a:rPr>
                <a:t>행복의 의미</a:t>
              </a:r>
              <a:endParaRPr lang="en-US" b="1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9" y="1727606"/>
            <a:ext cx="459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행복이란 무엇일까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69402" y="647846"/>
            <a:ext cx="504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행복의 의미와 기준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1A230522-AA07-DA85-1392-8340911BF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37" y="2720706"/>
            <a:ext cx="4002901" cy="2843628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2D7A664-55A2-A822-8BEA-359316736098}"/>
              </a:ext>
            </a:extLst>
          </p:cNvPr>
          <p:cNvGrpSpPr/>
          <p:nvPr/>
        </p:nvGrpSpPr>
        <p:grpSpPr>
          <a:xfrm>
            <a:off x="7866641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05600ED-2306-5C8F-6DB2-89CAABE54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2AF4B712-A7C0-2431-515E-8FCE7E8B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A0B57E5-6A1B-1A49-A6F2-28ECF523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9DBB60-D6D8-486E-1CFF-3A69EC21204A}"/>
              </a:ext>
            </a:extLst>
          </p:cNvPr>
          <p:cNvGrpSpPr/>
          <p:nvPr/>
        </p:nvGrpSpPr>
        <p:grpSpPr>
          <a:xfrm>
            <a:off x="1509670" y="2928099"/>
            <a:ext cx="4668708" cy="646331"/>
            <a:chOff x="1278092" y="3181527"/>
            <a:chExt cx="4668708" cy="646331"/>
          </a:xfrm>
        </p:grpSpPr>
        <p:pic>
          <p:nvPicPr>
            <p:cNvPr id="19" name="그림 1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2B3C403-AFFE-5B6B-DFCD-90B7A37C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7732EB-0F59-20D1-7A9A-F1ABD64B97E0}"/>
                </a:ext>
              </a:extLst>
            </p:cNvPr>
            <p:cNvSpPr txBox="1"/>
            <p:nvPr/>
          </p:nvSpPr>
          <p:spPr>
            <a:xfrm>
              <a:off x="1559149" y="3181527"/>
              <a:ext cx="4387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일반적으로 행복이란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삶에서 충분한 만족과 기쁨을 느끼는 상태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BC77DB1-C25C-7D2F-65ED-DB03277ACFFC}"/>
              </a:ext>
            </a:extLst>
          </p:cNvPr>
          <p:cNvGrpSpPr/>
          <p:nvPr/>
        </p:nvGrpSpPr>
        <p:grpSpPr>
          <a:xfrm>
            <a:off x="1877653" y="3574430"/>
            <a:ext cx="3184930" cy="523220"/>
            <a:chOff x="4444577" y="5236213"/>
            <a:chExt cx="3184930" cy="5232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1F387-CE9D-1280-F7A3-B8B922E4E636}"/>
                </a:ext>
              </a:extLst>
            </p:cNvPr>
            <p:cNvSpPr txBox="1"/>
            <p:nvPr/>
          </p:nvSpPr>
          <p:spPr>
            <a:xfrm>
              <a:off x="4568270" y="5236213"/>
              <a:ext cx="3061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영어로 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Happiness,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기회와 행운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한자어로 幸福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다행스럽고 복되다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.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26" name="그림 25" descr="원이(가) 표시된 사진&#10;&#10;자동 생성된 설명">
              <a:extLst>
                <a:ext uri="{FF2B5EF4-FFF2-40B4-BE49-F238E27FC236}">
                  <a16:creationId xmlns:a16="http://schemas.microsoft.com/office/drawing/2014/main" id="{18B2B42B-438F-E2C8-9066-D13EDCFA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2AF9C0A-261C-7496-9E06-EFEA2EFC39B4}"/>
              </a:ext>
            </a:extLst>
          </p:cNvPr>
          <p:cNvGrpSpPr/>
          <p:nvPr/>
        </p:nvGrpSpPr>
        <p:grpSpPr>
          <a:xfrm>
            <a:off x="1518085" y="4768366"/>
            <a:ext cx="4897308" cy="646331"/>
            <a:chOff x="1278092" y="3181527"/>
            <a:chExt cx="4897308" cy="646331"/>
          </a:xfrm>
        </p:grpSpPr>
        <p:pic>
          <p:nvPicPr>
            <p:cNvPr id="28" name="그림 27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60FD4019-4B69-E168-292F-DB116D38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06643-E0E9-780C-2697-8FD21C0BA5EF}"/>
                </a:ext>
              </a:extLst>
            </p:cNvPr>
            <p:cNvSpPr txBox="1"/>
            <p:nvPr/>
          </p:nvSpPr>
          <p:spPr>
            <a:xfrm>
              <a:off x="1559149" y="3181527"/>
              <a:ext cx="4616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행복의 기준은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사람마다 다르며 시대적 상황과 지역적 여건에 따라서도 다르게 나타남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18DE25-31D4-5830-9F03-A3F55A8968E4}"/>
              </a:ext>
            </a:extLst>
          </p:cNvPr>
          <p:cNvSpPr/>
          <p:nvPr/>
        </p:nvSpPr>
        <p:spPr>
          <a:xfrm>
            <a:off x="1263002" y="2549668"/>
            <a:ext cx="10304783" cy="3207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1727606"/>
            <a:ext cx="504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행복의 기준은 시대적 상황에 따라 어떻게 다를까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69402" y="647846"/>
            <a:ext cx="504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행복의 의미와 기준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D7A664-55A2-A822-8BEA-359316736098}"/>
              </a:ext>
            </a:extLst>
          </p:cNvPr>
          <p:cNvGrpSpPr/>
          <p:nvPr/>
        </p:nvGrpSpPr>
        <p:grpSpPr>
          <a:xfrm>
            <a:off x="7866641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05600ED-2306-5C8F-6DB2-89CAABE54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2AF4B712-A7C0-2431-515E-8FCE7E8B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A0B57E5-6A1B-1A49-A6F2-28ECF523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9DBB60-D6D8-486E-1CFF-3A69EC21204A}"/>
              </a:ext>
            </a:extLst>
          </p:cNvPr>
          <p:cNvGrpSpPr/>
          <p:nvPr/>
        </p:nvGrpSpPr>
        <p:grpSpPr>
          <a:xfrm>
            <a:off x="1509670" y="2928099"/>
            <a:ext cx="4804633" cy="369332"/>
            <a:chOff x="1278092" y="3181527"/>
            <a:chExt cx="4804633" cy="369332"/>
          </a:xfrm>
        </p:grpSpPr>
        <p:pic>
          <p:nvPicPr>
            <p:cNvPr id="19" name="그림 1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2B3C403-AFFE-5B6B-DFCD-90B7A37C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7732EB-0F59-20D1-7A9A-F1ABD64B97E0}"/>
                </a:ext>
              </a:extLst>
            </p:cNvPr>
            <p:cNvSpPr txBox="1"/>
            <p:nvPr/>
          </p:nvSpPr>
          <p:spPr>
            <a:xfrm>
              <a:off x="1559149" y="3181527"/>
              <a:ext cx="4523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대체로 주어진 여건에서 행복의 기준을 설정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BC77DB1-C25C-7D2F-65ED-DB03277ACFFC}"/>
              </a:ext>
            </a:extLst>
          </p:cNvPr>
          <p:cNvGrpSpPr/>
          <p:nvPr/>
        </p:nvGrpSpPr>
        <p:grpSpPr>
          <a:xfrm>
            <a:off x="1880216" y="3277332"/>
            <a:ext cx="4961812" cy="307777"/>
            <a:chOff x="4444577" y="5236213"/>
            <a:chExt cx="4961812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1F387-CE9D-1280-F7A3-B8B922E4E636}"/>
                </a:ext>
              </a:extLst>
            </p:cNvPr>
            <p:cNvSpPr txBox="1"/>
            <p:nvPr/>
          </p:nvSpPr>
          <p:spPr>
            <a:xfrm>
              <a:off x="4568270" y="5236213"/>
              <a:ext cx="4838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시대적 상황에 따라 행복의 기준이 달라져 왔음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26" name="그림 25" descr="원이(가) 표시된 사진&#10;&#10;자동 생성된 설명">
              <a:extLst>
                <a:ext uri="{FF2B5EF4-FFF2-40B4-BE49-F238E27FC236}">
                  <a16:creationId xmlns:a16="http://schemas.microsoft.com/office/drawing/2014/main" id="{18B2B42B-438F-E2C8-9066-D13EDCFA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2AF9C0A-261C-7496-9E06-EFEA2EFC39B4}"/>
              </a:ext>
            </a:extLst>
          </p:cNvPr>
          <p:cNvGrpSpPr/>
          <p:nvPr/>
        </p:nvGrpSpPr>
        <p:grpSpPr>
          <a:xfrm>
            <a:off x="1509670" y="3749676"/>
            <a:ext cx="4897308" cy="369332"/>
            <a:chOff x="1278092" y="3181527"/>
            <a:chExt cx="4897308" cy="369332"/>
          </a:xfrm>
        </p:grpSpPr>
        <p:pic>
          <p:nvPicPr>
            <p:cNvPr id="28" name="그림 27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60FD4019-4B69-E168-292F-DB116D38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06643-E0E9-780C-2697-8FD21C0BA5EF}"/>
                </a:ext>
              </a:extLst>
            </p:cNvPr>
            <p:cNvSpPr txBox="1"/>
            <p:nvPr/>
          </p:nvSpPr>
          <p:spPr>
            <a:xfrm>
              <a:off x="1559149" y="3181527"/>
              <a:ext cx="4616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선사 시대에는 안전하게 생존하는 것</a:t>
              </a:r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8EFE0E5A-08A3-3418-BA35-AAF4285AFF1D}"/>
              </a:ext>
            </a:extLst>
          </p:cNvPr>
          <p:cNvSpPr/>
          <p:nvPr/>
        </p:nvSpPr>
        <p:spPr>
          <a:xfrm>
            <a:off x="1263001" y="2336108"/>
            <a:ext cx="1480199" cy="397276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b="1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행복의 기준</a:t>
            </a:r>
            <a:endParaRPr lang="en-US" b="1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1D43CAC-E59C-522C-88AA-CB7D31FC0C38}"/>
              </a:ext>
            </a:extLst>
          </p:cNvPr>
          <p:cNvGrpSpPr/>
          <p:nvPr/>
        </p:nvGrpSpPr>
        <p:grpSpPr>
          <a:xfrm>
            <a:off x="1509670" y="4485062"/>
            <a:ext cx="4897308" cy="646331"/>
            <a:chOff x="1278092" y="3181527"/>
            <a:chExt cx="4897308" cy="646331"/>
          </a:xfrm>
        </p:grpSpPr>
        <p:pic>
          <p:nvPicPr>
            <p:cNvPr id="14" name="그림 1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924B1ACD-AB76-2866-0E95-2D4D1D4B7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05CB5F-84EF-9CFF-A420-64BED02512C5}"/>
                </a:ext>
              </a:extLst>
            </p:cNvPr>
            <p:cNvSpPr txBox="1"/>
            <p:nvPr/>
          </p:nvSpPr>
          <p:spPr>
            <a:xfrm>
              <a:off x="1559149" y="3181527"/>
              <a:ext cx="4616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헬레니즘 시대에는 정치적 혼란에서 벗어나 마음의 평온을 얻는 것</a:t>
              </a: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D65A4840-5758-1D0B-0F0A-9587FEFF7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296" y="2826234"/>
            <a:ext cx="5389900" cy="10312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9FD43CE-A11A-F8F5-3ACA-8F4AB5048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591" y="4330337"/>
            <a:ext cx="5389900" cy="10260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F973DA-8D77-5A5B-A71D-A7C03D3C803F}"/>
              </a:ext>
            </a:extLst>
          </p:cNvPr>
          <p:cNvSpPr txBox="1"/>
          <p:nvPr/>
        </p:nvSpPr>
        <p:spPr>
          <a:xfrm>
            <a:off x="6314303" y="3781667"/>
            <a:ext cx="4838118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* </a:t>
            </a:r>
            <a:r>
              <a:rPr lang="ko-KR" altLang="en-US" sz="105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에피쿠로스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</a:t>
            </a:r>
            <a:r>
              <a:rPr lang="ko-KR" altLang="en-US" sz="105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학파란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</a:t>
            </a:r>
            <a:r>
              <a:rPr lang="ko-KR" altLang="en-US" sz="105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에피쿠로스가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창시한 고대 그리스 철학의 한 학파로 로 쾌락주의를 주장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C86E96-3A64-0D50-7EF4-0317B50F218C}"/>
              </a:ext>
            </a:extLst>
          </p:cNvPr>
          <p:cNvSpPr txBox="1"/>
          <p:nvPr/>
        </p:nvSpPr>
        <p:spPr>
          <a:xfrm>
            <a:off x="6314302" y="5350420"/>
            <a:ext cx="4170405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* </a:t>
            </a:r>
            <a:r>
              <a:rPr lang="ko-KR" altLang="en-US" sz="105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스토아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</a:t>
            </a:r>
            <a:r>
              <a:rPr lang="ko-KR" altLang="en-US" sz="105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학파란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</a:t>
            </a:r>
            <a:r>
              <a:rPr lang="ko-KR" altLang="en-US" sz="105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제논이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창시한 고대 그리스 철학의 한 학파로 금욕주의를 주장</a:t>
            </a:r>
          </a:p>
        </p:txBody>
      </p:sp>
    </p:spTree>
    <p:extLst>
      <p:ext uri="{BB962C8B-B14F-4D97-AF65-F5344CB8AC3E}">
        <p14:creationId xmlns:p14="http://schemas.microsoft.com/office/powerpoint/2010/main" val="7055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18DE25-31D4-5830-9F03-A3F55A8968E4}"/>
              </a:ext>
            </a:extLst>
          </p:cNvPr>
          <p:cNvSpPr/>
          <p:nvPr/>
        </p:nvSpPr>
        <p:spPr>
          <a:xfrm>
            <a:off x="1263002" y="2549668"/>
            <a:ext cx="10304783" cy="3207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1727606"/>
            <a:ext cx="504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행복의 기준은 지역적 여건에 따라 어떻게 다를까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69402" y="647846"/>
            <a:ext cx="504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행복의 의미와 기준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D7A664-55A2-A822-8BEA-359316736098}"/>
              </a:ext>
            </a:extLst>
          </p:cNvPr>
          <p:cNvGrpSpPr/>
          <p:nvPr/>
        </p:nvGrpSpPr>
        <p:grpSpPr>
          <a:xfrm>
            <a:off x="7866641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05600ED-2306-5C8F-6DB2-89CAABE54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2AF4B712-A7C0-2431-515E-8FCE7E8B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A0B57E5-6A1B-1A49-A6F2-28ECF523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9DBB60-D6D8-486E-1CFF-3A69EC21204A}"/>
              </a:ext>
            </a:extLst>
          </p:cNvPr>
          <p:cNvGrpSpPr/>
          <p:nvPr/>
        </p:nvGrpSpPr>
        <p:grpSpPr>
          <a:xfrm>
            <a:off x="1509670" y="2928099"/>
            <a:ext cx="6991779" cy="369332"/>
            <a:chOff x="1278092" y="3181527"/>
            <a:chExt cx="6991779" cy="369332"/>
          </a:xfrm>
        </p:grpSpPr>
        <p:pic>
          <p:nvPicPr>
            <p:cNvPr id="19" name="그림 1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2B3C403-AFFE-5B6B-DFCD-90B7A37C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7732EB-0F59-20D1-7A9A-F1ABD64B97E0}"/>
                </a:ext>
              </a:extLst>
            </p:cNvPr>
            <p:cNvSpPr txBox="1"/>
            <p:nvPr/>
          </p:nvSpPr>
          <p:spPr>
            <a:xfrm>
              <a:off x="1559149" y="3181527"/>
              <a:ext cx="6710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기후와 지형 등 각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지역의 자연환경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도 행복의 기준에 영향을 미침</a:t>
              </a:r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8EFE0E5A-08A3-3418-BA35-AAF4285AFF1D}"/>
              </a:ext>
            </a:extLst>
          </p:cNvPr>
          <p:cNvSpPr/>
          <p:nvPr/>
        </p:nvSpPr>
        <p:spPr>
          <a:xfrm>
            <a:off x="1263001" y="2336108"/>
            <a:ext cx="1480199" cy="397276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b="1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행복의 기준</a:t>
            </a:r>
            <a:endParaRPr lang="en-US" b="1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474FB7-5617-18BC-77B8-50E2F8618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591" y="3348681"/>
            <a:ext cx="8823228" cy="1677859"/>
          </a:xfrm>
          <a:prstGeom prst="round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E9A774-13F6-0474-B779-11EBD5C291CF}"/>
              </a:ext>
            </a:extLst>
          </p:cNvPr>
          <p:cNvGrpSpPr/>
          <p:nvPr/>
        </p:nvGrpSpPr>
        <p:grpSpPr>
          <a:xfrm>
            <a:off x="1674237" y="5160558"/>
            <a:ext cx="9107033" cy="523220"/>
            <a:chOff x="4444577" y="5236213"/>
            <a:chExt cx="9107033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F3D2A8-7F88-C9E4-201D-19DC7BA830A4}"/>
                </a:ext>
              </a:extLst>
            </p:cNvPr>
            <p:cNvSpPr txBox="1"/>
            <p:nvPr/>
          </p:nvSpPr>
          <p:spPr>
            <a:xfrm>
              <a:off x="4568270" y="5236213"/>
              <a:ext cx="8983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highlight>
                    <a:srgbClr val="FFFF00"/>
                  </a:highlight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인문환경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에 따라서는 경제적으로 빈곤한 지역에 사는 사람들은 배부르게 먹는 것이 행복의 기준이 될 수 있고 전쟁이 빈번한 지역에 사는 사람들은 평화로운 일상을 누리는 것이 행복의 기준이 될 수 있음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31" name="그림 30" descr="원이(가) 표시된 사진&#10;&#10;자동 생성된 설명">
              <a:extLst>
                <a:ext uri="{FF2B5EF4-FFF2-40B4-BE49-F238E27FC236}">
                  <a16:creationId xmlns:a16="http://schemas.microsoft.com/office/drawing/2014/main" id="{02C1EBB3-A2F9-10ED-560D-73EFA701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F6B23FE-BB5C-5653-2E4B-D796A7B0E8EC}"/>
              </a:ext>
            </a:extLst>
          </p:cNvPr>
          <p:cNvSpPr txBox="1"/>
          <p:nvPr/>
        </p:nvSpPr>
        <p:spPr>
          <a:xfrm>
            <a:off x="2279821" y="4627434"/>
            <a:ext cx="4818944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*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자연 환경에 따라서 행복의 기준이 바뀔 수 있음</a:t>
            </a:r>
          </a:p>
        </p:txBody>
      </p:sp>
    </p:spTree>
    <p:extLst>
      <p:ext uri="{BB962C8B-B14F-4D97-AF65-F5344CB8AC3E}">
        <p14:creationId xmlns:p14="http://schemas.microsoft.com/office/powerpoint/2010/main" val="28093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320143" y="486330"/>
            <a:ext cx="218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j-lt"/>
                <a:ea typeface="NanumGothicExtraBold" panose="020D0904000000000000" pitchFamily="50" charset="-127"/>
              </a:rPr>
              <a:t>자료 더하기</a:t>
            </a:r>
            <a:r>
              <a:rPr lang="en-US" altLang="ko-KR" dirty="0">
                <a:latin typeface="+mj-lt"/>
                <a:ea typeface="NanumGothicExtraBold" panose="020D0904000000000000" pitchFamily="50" charset="-127"/>
              </a:rPr>
              <a:t>+</a:t>
            </a:r>
            <a:endParaRPr lang="ko-KR" altLang="en-US" dirty="0">
              <a:latin typeface="+mj-lt"/>
              <a:ea typeface="NanumGothicExtraBold" panose="020D0904000000000000" pitchFamily="50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2462543" y="60519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동양 사상에서의 행복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B1A112-A2F1-477B-873E-815F48515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627" y="2035150"/>
            <a:ext cx="9407098" cy="38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344587" y="3429000"/>
            <a:ext cx="3480658" cy="2650524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11" y="1713167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837514" y="2457487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객관적 기준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5167920" y="2450685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latin typeface="+mj-lt"/>
                <a:ea typeface="HY견고딕" panose="02030600000101010101" pitchFamily="18" charset="-127"/>
              </a:rPr>
              <a:t>주관적 기준</a:t>
            </a:r>
            <a:endParaRPr lang="ko-KR" altLang="en-US" b="1" dirty="0">
              <a:latin typeface="+mj-lt"/>
              <a:ea typeface="HY견고딕" panose="02030600000101010101" pitchFamily="18" charset="-127"/>
            </a:endParaRP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522587" y="2492285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804427" y="2484244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학습 목표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050" dirty="0">
                <a:latin typeface="+mj-lt"/>
                <a:ea typeface="Pretendard" panose="02000503000000020004" pitchFamily="50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438397" y="1811849"/>
            <a:ext cx="8181248" cy="424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삶의 </a:t>
            </a:r>
            <a:r>
              <a:rPr lang="ko-KR" altLang="en-US" sz="2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목적으로서의</a:t>
            </a: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 행복은 무엇일까</a:t>
            </a:r>
            <a:r>
              <a: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474FD-013D-B398-8556-35647485E0C6}"/>
              </a:ext>
            </a:extLst>
          </p:cNvPr>
          <p:cNvSpPr txBox="1"/>
          <p:nvPr/>
        </p:nvSpPr>
        <p:spPr>
          <a:xfrm>
            <a:off x="6481307" y="5795902"/>
            <a:ext cx="3480658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활동 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: </a:t>
            </a:r>
            <a:r>
              <a:rPr lang="ko-KR" altLang="en-US" sz="105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디오게네스가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추구한 행복은 무엇일까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?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003E3-712B-6375-76FF-BA11EF597889}"/>
              </a:ext>
            </a:extLst>
          </p:cNvPr>
          <p:cNvSpPr txBox="1"/>
          <p:nvPr/>
        </p:nvSpPr>
        <p:spPr>
          <a:xfrm>
            <a:off x="7637050" y="2464221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진정한 행복</a:t>
            </a:r>
          </a:p>
        </p:txBody>
      </p:sp>
      <p:pic>
        <p:nvPicPr>
          <p:cNvPr id="4" name="그림 3" descr="블랙, 어둠이(가) 표시된 사진&#10;&#10;자동 생성된 설명">
            <a:extLst>
              <a:ext uri="{FF2B5EF4-FFF2-40B4-BE49-F238E27FC236}">
                <a16:creationId xmlns:a16="http://schemas.microsoft.com/office/drawing/2014/main" id="{A21748EF-45FC-0457-5BE7-9DE4F334B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7273557" y="2497780"/>
            <a:ext cx="390043" cy="311700"/>
          </a:xfrm>
          <a:prstGeom prst="rect">
            <a:avLst/>
          </a:prstGeom>
        </p:spPr>
      </p:pic>
      <p:pic>
        <p:nvPicPr>
          <p:cNvPr id="5" name="그래픽 4" descr="배지 윤곽선">
            <a:extLst>
              <a:ext uri="{FF2B5EF4-FFF2-40B4-BE49-F238E27FC236}">
                <a16:creationId xmlns:a16="http://schemas.microsoft.com/office/drawing/2014/main" id="{4F49E8FF-0333-9F96-4104-4D228A3EC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9807" y="5000974"/>
            <a:ext cx="282780" cy="282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B23BD-0352-FD8D-DC5C-16C76014FEBA}"/>
              </a:ext>
            </a:extLst>
          </p:cNvPr>
          <p:cNvSpPr txBox="1"/>
          <p:nvPr/>
        </p:nvSpPr>
        <p:spPr>
          <a:xfrm>
            <a:off x="2522587" y="5008802"/>
            <a:ext cx="2220551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삶의 목적으로서 행복의 의미를 성찰할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AC6C67B-F16A-0040-C869-AB923AD5DE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1307" y="5052960"/>
            <a:ext cx="2943515" cy="72644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B767C3-099A-3122-BF4E-324A8346F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15" y="3509186"/>
            <a:ext cx="1914144" cy="14996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108897-8E4A-4589-971F-BB1EAF13111D}"/>
              </a:ext>
            </a:extLst>
          </p:cNvPr>
          <p:cNvSpPr txBox="1"/>
          <p:nvPr/>
        </p:nvSpPr>
        <p:spPr>
          <a:xfrm>
            <a:off x="2543289" y="4187235"/>
            <a:ext cx="2220551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행복의 객관적 기준과 주관적 기준을 탐구할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263001" y="2336108"/>
            <a:ext cx="10304784" cy="3421070"/>
            <a:chOff x="1235798" y="2516101"/>
            <a:chExt cx="10304784" cy="342107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1"/>
              <a:ext cx="10304783" cy="320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1480199" cy="397276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b="1" dirty="0">
                  <a:solidFill>
                    <a:prstClr val="white"/>
                  </a:solidFill>
                  <a:latin typeface="NanumGothicExtraBold" pitchFamily="2" charset="-127"/>
                  <a:ea typeface="NanumGothicExtraBold" pitchFamily="2" charset="-127"/>
                </a:rPr>
                <a:t>행복의 기준</a:t>
              </a:r>
              <a:endParaRPr lang="en-US" b="1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9" y="1727606"/>
            <a:ext cx="459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행복의 객관적 기준과 주관적 기준은 무엇일까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43828" y="625563"/>
            <a:ext cx="590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삶의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목적으로서의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행복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D7A664-55A2-A822-8BEA-359316736098}"/>
              </a:ext>
            </a:extLst>
          </p:cNvPr>
          <p:cNvGrpSpPr/>
          <p:nvPr/>
        </p:nvGrpSpPr>
        <p:grpSpPr>
          <a:xfrm>
            <a:off x="8645116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05600ED-2306-5C8F-6DB2-89CAABE54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2AF4B712-A7C0-2431-515E-8FCE7E8B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A0B57E5-6A1B-1A49-A6F2-28ECF523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9DBB60-D6D8-486E-1CFF-3A69EC21204A}"/>
              </a:ext>
            </a:extLst>
          </p:cNvPr>
          <p:cNvGrpSpPr/>
          <p:nvPr/>
        </p:nvGrpSpPr>
        <p:grpSpPr>
          <a:xfrm>
            <a:off x="1509670" y="2928099"/>
            <a:ext cx="4742849" cy="923330"/>
            <a:chOff x="1278092" y="3181527"/>
            <a:chExt cx="4742849" cy="923330"/>
          </a:xfrm>
        </p:grpSpPr>
        <p:pic>
          <p:nvPicPr>
            <p:cNvPr id="19" name="그림 1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2B3C403-AFFE-5B6B-DFCD-90B7A37C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7732EB-0F59-20D1-7A9A-F1ABD64B97E0}"/>
                </a:ext>
              </a:extLst>
            </p:cNvPr>
            <p:cNvSpPr txBox="1"/>
            <p:nvPr/>
          </p:nvSpPr>
          <p:spPr>
            <a:xfrm>
              <a:off x="1559149" y="3181527"/>
              <a:ext cx="4461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객관적 기준이란 사람이 행복하게 살기 위해서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기본적으로 필요한 의식주나 경제력 등과 같은 물질적 조건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BC77DB1-C25C-7D2F-65ED-DB03277ACFFC}"/>
              </a:ext>
            </a:extLst>
          </p:cNvPr>
          <p:cNvGrpSpPr/>
          <p:nvPr/>
        </p:nvGrpSpPr>
        <p:grpSpPr>
          <a:xfrm>
            <a:off x="1877653" y="3840102"/>
            <a:ext cx="3184930" cy="307777"/>
            <a:chOff x="4444577" y="5236213"/>
            <a:chExt cx="3184930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1F387-CE9D-1280-F7A3-B8B922E4E636}"/>
                </a:ext>
              </a:extLst>
            </p:cNvPr>
            <p:cNvSpPr txBox="1"/>
            <p:nvPr/>
          </p:nvSpPr>
          <p:spPr>
            <a:xfrm>
              <a:off x="4568270" y="5236213"/>
              <a:ext cx="3061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소득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주거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고용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수명 등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26" name="그림 25" descr="원이(가) 표시된 사진&#10;&#10;자동 생성된 설명">
              <a:extLst>
                <a:ext uri="{FF2B5EF4-FFF2-40B4-BE49-F238E27FC236}">
                  <a16:creationId xmlns:a16="http://schemas.microsoft.com/office/drawing/2014/main" id="{18B2B42B-438F-E2C8-9066-D13EDCFA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2AF9C0A-261C-7496-9E06-EFEA2EFC39B4}"/>
              </a:ext>
            </a:extLst>
          </p:cNvPr>
          <p:cNvGrpSpPr/>
          <p:nvPr/>
        </p:nvGrpSpPr>
        <p:grpSpPr>
          <a:xfrm>
            <a:off x="1509670" y="4871773"/>
            <a:ext cx="8342607" cy="646331"/>
            <a:chOff x="1278092" y="3181527"/>
            <a:chExt cx="8342607" cy="646331"/>
          </a:xfrm>
        </p:grpSpPr>
        <p:pic>
          <p:nvPicPr>
            <p:cNvPr id="28" name="그림 27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60FD4019-4B69-E168-292F-DB116D38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06643-E0E9-780C-2697-8FD21C0BA5EF}"/>
                </a:ext>
              </a:extLst>
            </p:cNvPr>
            <p:cNvSpPr txBox="1"/>
            <p:nvPr/>
          </p:nvSpPr>
          <p:spPr>
            <a:xfrm>
              <a:off x="1559149" y="3181527"/>
              <a:ext cx="8061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주관적 기준이란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삶의 만족감</a:t>
              </a:r>
              <a:r>
                <a:rPr lang="en-US" altLang="ko-KR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,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일상생활에서 느끼는 즐거움</a:t>
              </a:r>
              <a:r>
                <a:rPr lang="en-US" altLang="ko-KR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,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자아실현</a:t>
              </a:r>
              <a:r>
                <a:rPr lang="en-US" altLang="ko-KR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,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가족과의 사랑 등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을 의미하며 같은 상황이나 여건에서도 사람마다 다르게 나타남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B205516-FCC6-C813-EEDE-D64FACFA6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418" y="2694909"/>
            <a:ext cx="5318769" cy="1447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69D4E8-75FF-8E34-24BF-2D25ADCDADFA}"/>
              </a:ext>
            </a:extLst>
          </p:cNvPr>
          <p:cNvSpPr txBox="1"/>
          <p:nvPr/>
        </p:nvSpPr>
        <p:spPr>
          <a:xfrm>
            <a:off x="6096000" y="4125276"/>
            <a:ext cx="547178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*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행복을 열복과 청복으로 구분하고 열복이 세속적인 물질적 만족이라면 </a:t>
            </a:r>
            <a:r>
              <a:rPr lang="ko-KR" altLang="en-US" sz="105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청복은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정신적이고 지적인 만족이며 열복을 얻은 사람은 많지만 </a:t>
            </a:r>
            <a:r>
              <a:rPr lang="ko-KR" altLang="en-US" sz="105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청복을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 얻은 사람은 얼마 없다고 주장</a:t>
            </a:r>
          </a:p>
        </p:txBody>
      </p:sp>
    </p:spTree>
    <p:extLst>
      <p:ext uri="{BB962C8B-B14F-4D97-AF65-F5344CB8AC3E}">
        <p14:creationId xmlns:p14="http://schemas.microsoft.com/office/powerpoint/2010/main" val="23735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493</Words>
  <Application>Microsoft Office PowerPoint</Application>
  <PresentationFormat>와이드스크린</PresentationFormat>
  <Paragraphs>82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Arial</vt:lpstr>
      <vt:lpstr>NanumGothicExtraBold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19</cp:revision>
  <dcterms:created xsi:type="dcterms:W3CDTF">2024-08-13T02:16:59Z</dcterms:created>
  <dcterms:modified xsi:type="dcterms:W3CDTF">2024-09-09T07:36:51Z</dcterms:modified>
</cp:coreProperties>
</file>