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303" r:id="rId4"/>
    <p:sldId id="258" r:id="rId5"/>
    <p:sldId id="291" r:id="rId6"/>
    <p:sldId id="292" r:id="rId7"/>
    <p:sldId id="295" r:id="rId8"/>
    <p:sldId id="300" r:id="rId9"/>
    <p:sldId id="293" r:id="rId10"/>
    <p:sldId id="301" r:id="rId11"/>
    <p:sldId id="294" r:id="rId12"/>
    <p:sldId id="296" r:id="rId13"/>
    <p:sldId id="297" r:id="rId14"/>
    <p:sldId id="299" r:id="rId15"/>
    <p:sldId id="298" r:id="rId16"/>
    <p:sldId id="302" r:id="rId17"/>
    <p:sldId id="290" r:id="rId18"/>
  </p:sldIdLst>
  <p:sldSz cx="12192000" cy="6858000"/>
  <p:notesSz cx="6858000" cy="9144000"/>
  <p:embeddedFontLst>
    <p:embeddedFont>
      <p:font typeface="Adobe 고딕 Std B" panose="020B0800000000000000" pitchFamily="34" charset="-127"/>
      <p:bold r:id="rId19"/>
    </p:embeddedFont>
    <p:embeddedFont>
      <p:font typeface="Arial Black" panose="020B0A04020102020204" pitchFamily="34" charset="0"/>
      <p:bold r:id="rId20"/>
    </p:embeddedFont>
    <p:embeddedFont>
      <p:font typeface="나눔스퀘어라운드 ExtraBold" panose="020B0600000101010101" pitchFamily="50" charset="-127"/>
      <p:bold r:id="rId21"/>
    </p:embeddedFont>
    <p:embeddedFont>
      <p:font typeface="나눔스퀘어라운드 Regular" panose="020B0600000101010101" pitchFamily="50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  <p:embeddedFont>
      <p:font typeface="함초롬바탕" panose="02030604000101010101" pitchFamily="18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7FF"/>
    <a:srgbClr val="FFFCF3"/>
    <a:srgbClr val="FFF8E5"/>
    <a:srgbClr val="F3FCFF"/>
    <a:srgbClr val="E8D9F3"/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6279" autoAdjust="0"/>
  </p:normalViewPr>
  <p:slideViewPr>
    <p:cSldViewPr snapToGrid="0">
      <p:cViewPr varScale="1">
        <p:scale>
          <a:sx n="108" d="100"/>
          <a:sy n="108" d="100"/>
        </p:scale>
        <p:origin x="58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79C17-FB09-44AA-8FB6-F52D7E0B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AB6092-311D-4E37-82CE-A0B509E58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27CC99-E870-474D-B07A-08AA5B9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3839BD-C58A-4388-A26E-45CCC720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5EE1E-414A-412E-B593-335E6C27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54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8B999D-5267-435D-AEDF-381DDDED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A13E40C-C2D3-4A8B-85DB-7F36E4D82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5C2856-E95E-49CD-805D-4708CBB9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EF1EEA-6841-48A3-8735-CE93D338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A0C097-11ED-439D-873F-3AF06DF8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92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7E623D9-7AC1-4840-A089-BA3553C85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D499381-3192-4A5B-80F1-0A441FA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25E976-BFCA-4446-997E-D4BDED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3DB779-0663-4FDE-A97B-B32D9EE6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1DC18B-287D-45D2-8914-A8935501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4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EBFC09-5F76-4202-8D82-13332E4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A99A91-C4D6-4515-A57F-33E7EA42C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C58999-4EF6-4830-BBC0-73A8DE66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F292F7-C1F5-4D2D-96CB-9D6F9B6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455DB4-3BD6-4F54-937A-FC5D9D3B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8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784531-FED1-4101-8364-B22809CD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A61B2F-9714-4B3D-AF6C-A758E756C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CB34EB8-61BA-40B8-96EF-A409E6AC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9A0002F-D92D-414E-9FDD-1A7E4989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1666A-2B6B-4308-B685-6A919086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99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3094F1-4634-4F43-914B-3759F7F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24E716-4BAF-4FBC-A7A8-E6EF8E7BC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9C3AD20-548C-4E81-AAD2-5BD4DC87C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32BD354-156F-42B6-B149-2E395875A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CA28A2-35A9-40E0-A20D-B10FF64A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38A95ED-8EC4-43C5-995D-8E468B3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4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D5CC64-4324-405B-91D7-FF8AFF8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68DAA0F-C126-4512-B10A-3C7BF34E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CEFE777-B97F-45AA-B90F-FBF8C4F7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73B4B64-D237-44D0-9D80-D4D46830C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F3046D9-F0B4-4FD5-963B-0D3B009CC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09A8AB-C4B1-4F73-B4DF-07155CED3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4FDE22-6B4E-4BCB-BCEE-A7125CC6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EA913DB-339F-4D05-A5C2-A04828D6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736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8061DD-D184-4E1B-ABB2-C616B5F5D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3B23BA7-4D8A-4631-A99A-E7B7290A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B111F32-EEE2-444B-9B3A-7EF0BA3C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F693498-C288-45D0-8284-47FEB0D0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08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1D64814-2BD2-4393-98DB-7E920BB4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FCB419C-3BC0-46A8-BC85-B1F45F717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C5FD3-C891-4FDB-8003-A8E7C4F5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4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30FF3A-5034-45F8-8D47-E9F60254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101DB0-4CB8-4CBE-93CA-BA740816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079A57-7C3E-4F48-B784-827B999A0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601F5ED-72CB-4732-98FC-00725EA8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1C9AACC-18ED-4285-8FA4-2F6FF82D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D51094-CE85-4481-88A4-FD492CA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12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6AA63D-3AC4-4131-9B1D-85DC26A6F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EC29CCC-B495-46F9-8CA4-554BEA085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403F09D-6E1C-47FB-982F-A94CC30C2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88CB9A-D213-4075-A00F-B71D37B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994422-662C-4E25-8B9B-00515C5D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26CB583-09C8-4640-8F3C-521590A2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20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C49ABA5-78C9-4C7E-8938-F7F2E4A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1FB04C-8F49-4517-9A32-8056E87E4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5FBB4B-286A-4744-A683-AFF0D995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DFBF-B041-441B-AC5F-0D1431A0AA39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385EA8-12D0-49A2-B595-91E23ADD6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19F82F-CEA8-441E-B3DC-966CD9C60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D171-DB86-4BE5-98A9-7D68B46196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7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6781338" cy="2572776"/>
            <a:chOff x="2554664" y="1478147"/>
            <a:chExt cx="7145697" cy="257277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3" y="3014470"/>
              <a:ext cx="5395928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4174695" y="2966148"/>
            <a:ext cx="471154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공간 속의 입체 표현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52600" y="158139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FFFF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12</a:t>
            </a:r>
            <a:endParaRPr lang="ko-KR" altLang="en-US" sz="720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407499" y="152455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12</a:t>
            </a:r>
            <a:endParaRPr lang="ko-KR" altLang="en-US" sz="72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5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DF7C5CF-A806-4FD4-B98C-9C5020E7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244" y="898863"/>
            <a:ext cx="4214780" cy="5844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FB556-409D-4D3A-AE96-9B8D0D905E7B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재료로 재해석한 우리의 탑 알아보기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AB94A-E299-46BC-9FBC-39E70DAC0B3C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7A556-2F68-43A2-AD27-E0EA37F761A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0A8269A-C5D5-4E7B-9FF9-9FBEFB249F7C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graphicFrame>
        <p:nvGraphicFramePr>
          <p:cNvPr id="10" name="표 10">
            <a:extLst>
              <a:ext uri="{FF2B5EF4-FFF2-40B4-BE49-F238E27FC236}">
                <a16:creationId xmlns:a16="http://schemas.microsoft.com/office/drawing/2014/main" id="{15BEF2F7-CED5-496E-B1EB-51B6C6025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309514"/>
              </p:ext>
            </p:extLst>
          </p:nvPr>
        </p:nvGraphicFramePr>
        <p:xfrm>
          <a:off x="296067" y="1218458"/>
          <a:ext cx="7008465" cy="5404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8465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5041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어떤 재료로 어떻게 만들었을까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72622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산업화 이후 새롭게 등장한 금속인 스테인리스 스틸을 용접하여 제작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53068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촉각정 느낌은 어떻게 다를까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72622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광택이 있어 매끄럽고 차가우며 매우 단단한 느낌이 든다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  <a:tr h="5126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주변 환경과 어떤 조화를 이루고 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430175"/>
                  </a:ext>
                </a:extLst>
              </a:tr>
              <a:tr h="72622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주위 환경을 반사하여 마치 거울과 같은 효과를 낸다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 </a:t>
                      </a:r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빛의 양과 효과에 따라 반짝 거리는 느낌이 새롭게 느껴진다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33231"/>
                  </a:ext>
                </a:extLst>
              </a:tr>
              <a:tr h="4673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전통 조각을 새롭게 재해석한 작품의 의미는 무엇일까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160906"/>
                  </a:ext>
                </a:extLst>
              </a:tr>
              <a:tr h="121079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전통의 탑의 기능을 갖고 있지 않지만 석가 탑과 유사한 형태를 통해 원래의 탑이 갖는 종교적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기념비적인 느낌을 든다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 </a:t>
                      </a:r>
                    </a:p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현대적인 기법으로 만들어진 작품으로 전통 미술이 더욱 친근하게 느낄 수 있으며 전통 미술에 관심을 높일 수 있다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49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050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0017A0-DAAD-4DE5-AB69-32D0DB9B70DB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8973E-CD94-4A42-84F7-CBE310EC8467}"/>
              </a:ext>
            </a:extLst>
          </p:cNvPr>
          <p:cNvSpPr txBox="1"/>
          <p:nvPr/>
        </p:nvSpPr>
        <p:spPr>
          <a:xfrm>
            <a:off x="884971" y="0"/>
            <a:ext cx="624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입체 표현의 경계를 넘어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3D4A799-B516-4228-A1AC-9F7C7D2C3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0" b="89431" l="3498" r="94444">
                        <a14:foregroundMark x1="3498" y1="35366" x2="3498" y2="35366"/>
                        <a14:foregroundMark x1="90741" y1="47154" x2="90741" y2="47154"/>
                        <a14:foregroundMark x1="94444" y1="77642" x2="94444" y2="77642"/>
                        <a14:foregroundMark x1="39300" y1="88618" x2="39300" y2="88618"/>
                        <a14:backgroundMark x1="26132" y1="75610" x2="26132" y2="75610"/>
                        <a14:backgroundMark x1="23457" y1="78049" x2="23457" y2="78049"/>
                        <a14:backgroundMark x1="35597" y1="77236" x2="35597" y2="77236"/>
                        <a14:backgroundMark x1="37449" y1="75610" x2="37449" y2="75610"/>
                        <a14:backgroundMark x1="39712" y1="71138" x2="39712" y2="71138"/>
                        <a14:backgroundMark x1="41770" y1="69106" x2="41770" y2="69106"/>
                        <a14:backgroundMark x1="70370" y1="71545" x2="70370" y2="71545"/>
                        <a14:backgroundMark x1="29012" y1="83333" x2="29012" y2="83333"/>
                        <a14:backgroundMark x1="63786" y1="83333" x2="63786" y2="83333"/>
                        <a14:backgroundMark x1="74897" y1="72358" x2="79835" y2="80894"/>
                        <a14:backgroundMark x1="79835" y1="80894" x2="73045" y2="84553"/>
                        <a14:backgroundMark x1="73045" y1="84553" x2="76955" y2="76829"/>
                        <a14:backgroundMark x1="76955" y1="76829" x2="81070" y2="76423"/>
                        <a14:backgroundMark x1="83951" y1="74390" x2="83128" y2="82520"/>
                        <a14:backgroundMark x1="67490" y1="75610" x2="56584" y2="87398"/>
                        <a14:backgroundMark x1="58848" y1="80081" x2="54938" y2="86179"/>
                        <a14:backgroundMark x1="46502" y1="82927" x2="46502" y2="82927"/>
                        <a14:backgroundMark x1="46502" y1="84959" x2="46708" y2="89837"/>
                        <a14:backgroundMark x1="47531" y1="76423" x2="46914" y2="92276"/>
                        <a14:backgroundMark x1="50823" y1="84146" x2="56173" y2="84146"/>
                        <a14:backgroundMark x1="48354" y1="84959" x2="57202" y2="84553"/>
                        <a14:backgroundMark x1="47531" y1="84146" x2="53086" y2="84146"/>
                        <a14:backgroundMark x1="53086" y1="84146" x2="56173" y2="84146"/>
                        <a14:backgroundMark x1="38066" y1="79675" x2="28601" y2="90244"/>
                        <a14:backgroundMark x1="11523" y1="82114" x2="8230" y2="88211"/>
                        <a14:backgroundMark x1="11934" y1="82114" x2="13786" y2="80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499" y="3251582"/>
            <a:ext cx="5012543" cy="25372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그림 9" descr="잔디, 실외이(가) 표시된 사진&#10;&#10;자동 생성된 설명">
            <a:extLst>
              <a:ext uri="{FF2B5EF4-FFF2-40B4-BE49-F238E27FC236}">
                <a16:creationId xmlns:a16="http://schemas.microsoft.com/office/drawing/2014/main" id="{80866FC9-2C22-44BC-B557-5715960833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40417"/>
          <a:stretch/>
        </p:blipFill>
        <p:spPr>
          <a:xfrm>
            <a:off x="810705" y="960590"/>
            <a:ext cx="2547827" cy="2396970"/>
          </a:xfrm>
          <a:prstGeom prst="flowChartConnector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07D596E-0554-4281-A6C3-BDCB82010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176" y="31701"/>
            <a:ext cx="3363153" cy="628662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327B7D9-E73C-4B69-A98B-EAE08C137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975" y="754602"/>
            <a:ext cx="2161463" cy="55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3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타원 11">
            <a:extLst>
              <a:ext uri="{FF2B5EF4-FFF2-40B4-BE49-F238E27FC236}">
                <a16:creationId xmlns:a16="http://schemas.microsoft.com/office/drawing/2014/main" id="{5584EE5A-FF53-4D90-BADD-EF4A9F4538F8}"/>
              </a:ext>
            </a:extLst>
          </p:cNvPr>
          <p:cNvSpPr/>
          <p:nvPr/>
        </p:nvSpPr>
        <p:spPr>
          <a:xfrm>
            <a:off x="457556" y="4444581"/>
            <a:ext cx="4817738" cy="97791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3C702-5159-426E-B20B-DA31427F4EC5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67C8F4-1665-4507-89FD-36234E224169}"/>
              </a:ext>
            </a:extLst>
          </p:cNvPr>
          <p:cNvSpPr txBox="1"/>
          <p:nvPr/>
        </p:nvSpPr>
        <p:spPr>
          <a:xfrm>
            <a:off x="884971" y="0"/>
            <a:ext cx="624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입체 표현의 경계를 넘어</a:t>
            </a:r>
          </a:p>
        </p:txBody>
      </p:sp>
      <p:pic>
        <p:nvPicPr>
          <p:cNvPr id="11" name="그림 10" descr="사람, 벽, 서있는이(가) 표시된 사진&#10;&#10;자동 생성된 설명">
            <a:extLst>
              <a:ext uri="{FF2B5EF4-FFF2-40B4-BE49-F238E27FC236}">
                <a16:creationId xmlns:a16="http://schemas.microsoft.com/office/drawing/2014/main" id="{CBBC03B7-9F0A-4602-ACE8-247D260C4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9" b="94848" l="10000" r="90000">
                        <a14:foregroundMark x1="36417" y1="12934" x2="36667" y2="50894"/>
                        <a14:foregroundMark x1="34750" y1="11356" x2="36000" y2="11041"/>
                        <a14:foregroundMark x1="36000" y1="10095" x2="36000" y2="10095"/>
                        <a14:foregroundMark x1="42250" y1="27340" x2="45417" y2="36803"/>
                        <a14:foregroundMark x1="43583" y1="30074" x2="43667" y2="29232"/>
                        <a14:foregroundMark x1="45917" y1="35962" x2="45917" y2="35962"/>
                        <a14:foregroundMark x1="39167" y1="23870" x2="39167" y2="33438"/>
                        <a14:foregroundMark x1="28500" y1="22818" x2="28500" y2="22818"/>
                        <a14:foregroundMark x1="21333" y1="44164" x2="21333" y2="44164"/>
                        <a14:foregroundMark x1="22250" y1="52050" x2="22250" y2="52050"/>
                        <a14:foregroundMark x1="20667" y1="48160" x2="20667" y2="48160"/>
                        <a14:foregroundMark x1="21167" y1="45531" x2="21167" y2="45846"/>
                        <a14:foregroundMark x1="33250" y1="52156" x2="32250" y2="63302"/>
                        <a14:foregroundMark x1="26417" y1="78970" x2="26000" y2="82965"/>
                        <a14:foregroundMark x1="28167" y1="83912" x2="27167" y2="94848"/>
                        <a14:foregroundMark x1="36500" y1="67192" x2="37333" y2="82965"/>
                        <a14:foregroundMark x1="38750" y1="88854" x2="41083" y2="91167"/>
                        <a14:foregroundMark x1="36083" y1="81178" x2="37083" y2="85910"/>
                        <a14:foregroundMark x1="36833" y1="81073" x2="37250" y2="85699"/>
                        <a14:foregroundMark x1="36667" y1="87907" x2="36500" y2="89485"/>
                        <a14:foregroundMark x1="36250" y1="87171" x2="36250" y2="88118"/>
                        <a14:foregroundMark x1="35917" y1="79495" x2="36250" y2="81703"/>
                        <a14:foregroundMark x1="27583" y1="82545" x2="27167" y2="89169"/>
                        <a14:foregroundMark x1="26417" y1="82965" x2="25833" y2="90957"/>
                        <a14:foregroundMark x1="44583" y1="38275" x2="44000" y2="42692"/>
                        <a14:foregroundMark x1="45333" y1="43218" x2="45333" y2="43218"/>
                        <a14:foregroundMark x1="57833" y1="36278" x2="56083" y2="46057"/>
                        <a14:foregroundMark x1="56833" y1="36278" x2="54750" y2="43323"/>
                        <a14:foregroundMark x1="54750" y1="43323" x2="54750" y2="43533"/>
                        <a14:foregroundMark x1="55083" y1="41009" x2="55083" y2="41430"/>
                        <a14:foregroundMark x1="55083" y1="40694" x2="55083" y2="40694"/>
                        <a14:foregroundMark x1="54833" y1="40168" x2="54833" y2="40168"/>
                        <a14:foregroundMark x1="54583" y1="43743" x2="54583" y2="43743"/>
                        <a14:foregroundMark x1="61417" y1="31230" x2="65417" y2="27234"/>
                        <a14:foregroundMark x1="66417" y1="25868" x2="68500" y2="28391"/>
                        <a14:foregroundMark x1="70333" y1="30179" x2="72333" y2="31441"/>
                        <a14:foregroundMark x1="63333" y1="88013" x2="64333" y2="86646"/>
                        <a14:foregroundMark x1="73833" y1="86856" x2="74417" y2="91377"/>
                        <a14:foregroundMark x1="72333" y1="89169" x2="72333" y2="90747"/>
                        <a14:foregroundMark x1="74667" y1="88118" x2="75583" y2="91903"/>
                        <a14:foregroundMark x1="61083" y1="89274" x2="62667" y2="88118"/>
                        <a14:foregroundMark x1="54667" y1="63302" x2="54667" y2="63302"/>
                        <a14:foregroundMark x1="54000" y1="58360" x2="54333" y2="60147"/>
                        <a14:foregroundMark x1="55333" y1="63512" x2="57667" y2="65510"/>
                        <a14:foregroundMark x1="57250" y1="64458" x2="58417" y2="64879"/>
                        <a14:foregroundMark x1="55500" y1="63407" x2="54250" y2="59937"/>
                        <a14:foregroundMark x1="54833" y1="58780" x2="54833" y2="58254"/>
                        <a14:foregroundMark x1="49583" y1="64038" x2="49083" y2="74132"/>
                        <a14:foregroundMark x1="48917" y1="63722" x2="49583" y2="70768"/>
                        <a14:foregroundMark x1="49583" y1="70768" x2="50583" y2="73291"/>
                        <a14:foregroundMark x1="48833" y1="77918" x2="49500" y2="75710"/>
                        <a14:foregroundMark x1="23250" y1="51314" x2="23250" y2="51314"/>
                        <a14:foregroundMark x1="66333" y1="87066" x2="66333" y2="87066"/>
                        <a14:backgroundMark x1="56333" y1="56467" x2="56667" y2="58675"/>
                        <a14:backgroundMark x1="59750" y1="67928" x2="59750" y2="67928"/>
                        <a14:backgroundMark x1="61667" y1="72871" x2="61667" y2="74343"/>
                        <a14:backgroundMark x1="60167" y1="68349" x2="60167" y2="68349"/>
                        <a14:backgroundMark x1="59500" y1="65720" x2="59500" y2="65720"/>
                        <a14:backgroundMark x1="61000" y1="70978" x2="61000" y2="70978"/>
                        <a14:backgroundMark x1="61750" y1="75184" x2="61750" y2="75184"/>
                        <a14:backgroundMark x1="33250" y1="72450" x2="33250" y2="7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6197"/>
          <a:stretch/>
        </p:blipFill>
        <p:spPr>
          <a:xfrm>
            <a:off x="705930" y="648070"/>
            <a:ext cx="4034673" cy="468565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97739C2B-3BC2-4D07-AADD-47A98D4F4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2748"/>
            <a:ext cx="5638444" cy="36525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8A1970-6B98-4F08-8C2E-D3EA65A498E7}"/>
              </a:ext>
            </a:extLst>
          </p:cNvPr>
          <p:cNvSpPr txBox="1"/>
          <p:nvPr/>
        </p:nvSpPr>
        <p:spPr>
          <a:xfrm>
            <a:off x="6015961" y="5422499"/>
            <a:ext cx="5798522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길버트와 조지</a:t>
            </a:r>
            <a:r>
              <a:rPr lang="ko-KR" altLang="en-US" sz="1000"/>
              <a:t>(Gillbert Proesch, George Passmore/영국/1943~, 1942~) </a:t>
            </a:r>
            <a:r>
              <a:rPr lang="ko-KR" altLang="en-US" sz="1000" b="1"/>
              <a:t>노래하는 조각</a:t>
            </a:r>
            <a:r>
              <a:rPr lang="ko-KR" altLang="en-US" sz="1000"/>
              <a:t>(퍼포먼스/1969년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퍼포먼스는 행위 예술이라고도 하며 신체를 표현의 도구로 삼는 미술을 말한다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대개 관객 앞에서 직접 이루어지며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미리 계획된 각본을 따르거나 즉흥적으로 실행되기도 한다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85240C-0EF8-4F85-8B9F-0EA2CF274F46}"/>
              </a:ext>
            </a:extLst>
          </p:cNvPr>
          <p:cNvSpPr txBox="1"/>
          <p:nvPr/>
        </p:nvSpPr>
        <p:spPr>
          <a:xfrm>
            <a:off x="521196" y="5532640"/>
            <a:ext cx="4754098" cy="985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핸슨</a:t>
            </a:r>
            <a:r>
              <a:rPr lang="ko-KR" altLang="en-US" sz="1000"/>
              <a:t>(Hanson, Duane/미국/1925~1996) </a:t>
            </a:r>
            <a:r>
              <a:rPr lang="ko-KR" altLang="en-US" sz="1000" b="1"/>
              <a:t>여행객들 2</a:t>
            </a:r>
            <a:r>
              <a:rPr lang="ko-KR" altLang="en-US" sz="1000"/>
              <a:t>(유리 섬유, 혼합 재료) </a:t>
            </a:r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인물의 피부와 표정 등을 실제 인물과 구별할 수 없을 정도로 똑같이 만들고 옷, 신발, 가방 등 갖가지 소지품까지 지니게 하여  물질적 풍요와 대중 소비 사회에 살고 있는 평범한 미국인들의 모습을 극사실적으로 표현했다.</a:t>
            </a:r>
          </a:p>
        </p:txBody>
      </p:sp>
    </p:spTree>
    <p:extLst>
      <p:ext uri="{BB962C8B-B14F-4D97-AF65-F5344CB8AC3E}">
        <p14:creationId xmlns:p14="http://schemas.microsoft.com/office/powerpoint/2010/main" val="376130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A26DB56-6C36-46BD-8EC3-3C4A2040F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55" y="0"/>
            <a:ext cx="747564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0852D-A856-47EC-ADE2-C974D9E379E3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4E598-C766-461C-ACD2-9EBF35D355EE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장소를 생각한 미술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EADFB3F-ABCF-4261-A0BD-381663B95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6" y="900382"/>
            <a:ext cx="3138958" cy="3138958"/>
          </a:xfrm>
          <a:prstGeom prst="flowChartConnector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C24FBC-B61A-48DA-B743-ACF04E79A3D5}"/>
              </a:ext>
            </a:extLst>
          </p:cNvPr>
          <p:cNvSpPr txBox="1"/>
          <p:nvPr/>
        </p:nvSpPr>
        <p:spPr>
          <a:xfrm>
            <a:off x="166306" y="4400054"/>
            <a:ext cx="4424647" cy="144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서도호</a:t>
            </a:r>
            <a:r>
              <a:rPr lang="ko-KR" altLang="en-US" sz="1000"/>
              <a:t>(한국/1962~) </a:t>
            </a:r>
            <a:r>
              <a:rPr lang="ko-KR" altLang="en-US" sz="1000" b="1"/>
              <a:t>집 속의 집 속의 집 속의 집 속의 집</a:t>
            </a:r>
            <a:r>
              <a:rPr lang="ko-KR" altLang="en-US" sz="1000"/>
              <a:t>(폴리에스터 천, 금속 틀/1,530x1,283x1,297cm/2013년 작) </a:t>
            </a:r>
            <a:endParaRPr lang="en-US" altLang="ko-KR" sz="1000"/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미국 유학 시절 작가가 거주했던 아파트 안에 한국에서 살았던 전통 한옥을 매달아 실제 건물 크기로 만들어 낸 대형 천 설치 작품. ‘공간’의 급격한 변화로 인한 불편하고 낯선 감각과 특정 지역과 위치에 고정된 공간의 개념을 초월하여 시공의 경계를 가르는 새로운 의미의 공간을 표현하였다.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5AD77-742F-457F-850B-C2107E24B00A}"/>
              </a:ext>
            </a:extLst>
          </p:cNvPr>
          <p:cNvSpPr txBox="1"/>
          <p:nvPr/>
        </p:nvSpPr>
        <p:spPr>
          <a:xfrm>
            <a:off x="166307" y="6453813"/>
            <a:ext cx="3535682" cy="2769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t>전시가 끝난 설치 미술 작품은 어떻게 보관할까?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75CD92-6A32-40CD-9B4F-E71C4B68F83F}"/>
              </a:ext>
            </a:extLst>
          </p:cNvPr>
          <p:cNvSpPr txBox="1"/>
          <p:nvPr/>
        </p:nvSpPr>
        <p:spPr>
          <a:xfrm>
            <a:off x="166306" y="6192203"/>
            <a:ext cx="939681" cy="2616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ko-KR" altLang="en-US" sz="1050" b="1">
                <a:solidFill>
                  <a:schemeClr val="bg1"/>
                </a:solidFill>
              </a:rPr>
              <a:t>생각해 보기</a:t>
            </a:r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E06A21F6-B096-418D-B200-7E03DFD4489D}"/>
              </a:ext>
            </a:extLst>
          </p:cNvPr>
          <p:cNvCxnSpPr>
            <a:endCxn id="9" idx="6"/>
          </p:cNvCxnSpPr>
          <p:nvPr/>
        </p:nvCxnSpPr>
        <p:spPr>
          <a:xfrm flipH="1" flipV="1">
            <a:off x="3869764" y="2469861"/>
            <a:ext cx="3933708" cy="121437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0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1E6BD-8A24-48C5-91B3-5416A37F61D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공공장소로 나간 예술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E7986-A1E6-4E6D-981E-55B930C5FD85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B8A9D-C0AC-4B9D-86BC-7FD22741994C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B2B7677-5A30-4B9C-B9B1-2E6327404CB9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90BA2-7E64-40CD-A462-E0239404B821}"/>
              </a:ext>
            </a:extLst>
          </p:cNvPr>
          <p:cNvSpPr txBox="1"/>
          <p:nvPr/>
        </p:nvSpPr>
        <p:spPr>
          <a:xfrm>
            <a:off x="840391" y="1739997"/>
            <a:ext cx="10592353" cy="221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>
                <a:solidFill>
                  <a:schemeClr val="tx1">
                    <a:lumMod val="50000"/>
                    <a:lumOff val="50000"/>
                  </a:schemeClr>
                </a:solidFill>
              </a:rPr>
              <a:t>입체로 만들어진 작품은 규모 등의 특성상 공공의 장소에 설치되는 경우가 많다. 여러 사람이 이용하는 공간에 조형물을 세울 때 </a:t>
            </a:r>
            <a:r>
              <a:rPr lang="ko-KR" altLang="en-US" sz="3200" b="1"/>
              <a:t>어떤 점이 고려되어야 </a:t>
            </a:r>
            <a:r>
              <a:rPr lang="ko-KR" altLang="en-US" sz="3200" b="1">
                <a:solidFill>
                  <a:schemeClr val="tx1">
                    <a:lumMod val="50000"/>
                    <a:lumOff val="50000"/>
                  </a:schemeClr>
                </a:solidFill>
              </a:rPr>
              <a:t>할지 생각해 보자.</a:t>
            </a:r>
          </a:p>
        </p:txBody>
      </p:sp>
    </p:spTree>
    <p:extLst>
      <p:ext uri="{BB962C8B-B14F-4D97-AF65-F5344CB8AC3E}">
        <p14:creationId xmlns:p14="http://schemas.microsoft.com/office/powerpoint/2010/main" val="317998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758D59-48AF-4745-AAA0-B1650D34DDA9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공공장소로 나간 예술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3ADED-8797-474E-A82E-3C967D666114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F7795-1016-4E39-AE47-A6BC41ABC18D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83F802E-B90E-444C-B2AD-C6A5269E71D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DF269C-198F-4311-9F69-8A98897F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50" y="1551506"/>
            <a:ext cx="3199365" cy="42217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D6EA390-81CD-4034-A7E9-937495CD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356" y="1551506"/>
            <a:ext cx="2947402" cy="4222295"/>
          </a:xfrm>
          <a:prstGeom prst="rect">
            <a:avLst/>
          </a:prstGeom>
        </p:spPr>
      </p:pic>
      <p:graphicFrame>
        <p:nvGraphicFramePr>
          <p:cNvPr id="12" name="표 10">
            <a:extLst>
              <a:ext uri="{FF2B5EF4-FFF2-40B4-BE49-F238E27FC236}">
                <a16:creationId xmlns:a16="http://schemas.microsoft.com/office/drawing/2014/main" id="{E7E1A470-C714-4A6E-9B5B-39DF69FDB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622560"/>
              </p:ext>
            </p:extLst>
          </p:nvPr>
        </p:nvGraphicFramePr>
        <p:xfrm>
          <a:off x="293710" y="1567175"/>
          <a:ext cx="5068402" cy="470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402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90954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공공장소에 세워진 조형물의 역할은 무엇일까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1310271">
                <a:tc>
                  <a:txBody>
                    <a:bodyPr/>
                    <a:lstStyle/>
                    <a:p>
                      <a:endParaRPr lang="en-US" altLang="ko-KR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11762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여러 사람이 이용하는 장소를 위한 미술품을 만들 때 어떤 점을 고려해야 할까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1310271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6AB1A67-E5A8-4A3D-A8EE-AEA1895FE166}"/>
              </a:ext>
            </a:extLst>
          </p:cNvPr>
          <p:cNvSpPr txBox="1"/>
          <p:nvPr/>
        </p:nvSpPr>
        <p:spPr>
          <a:xfrm>
            <a:off x="5505870" y="5873449"/>
            <a:ext cx="3284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세라</a:t>
            </a:r>
            <a:r>
              <a:rPr lang="ko-KR" altLang="en-US" sz="1000"/>
              <a:t>(미국/Richard Serra/1939~) </a:t>
            </a:r>
            <a:r>
              <a:rPr lang="ko-KR" altLang="en-US" sz="1000" b="1"/>
              <a:t>기울어진 호</a:t>
            </a:r>
            <a:r>
              <a:rPr lang="ko-KR" altLang="en-US" sz="1000"/>
              <a:t>(강철/3.6× 36m/1981년 설치, 1989년 철거)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77874-17DA-4FE6-826D-C8AAD5808710}"/>
              </a:ext>
            </a:extLst>
          </p:cNvPr>
          <p:cNvSpPr txBox="1"/>
          <p:nvPr/>
        </p:nvSpPr>
        <p:spPr>
          <a:xfrm>
            <a:off x="8790814" y="5873449"/>
            <a:ext cx="3054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보로프스키</a:t>
            </a:r>
            <a:r>
              <a:rPr lang="ko-KR" altLang="en-US" sz="1000"/>
              <a:t>(Borofsky, Jonathan/미국/1942~ ) </a:t>
            </a:r>
            <a:r>
              <a:rPr lang="ko-KR" altLang="en-US" sz="1000" b="1"/>
              <a:t>하늘로 향해 걷기</a:t>
            </a:r>
            <a:r>
              <a:rPr lang="ko-KR" altLang="en-US" sz="1000"/>
              <a:t>(스테인리스 스틸, 유리 섬유/높이 3,048cm/2006년 작)</a:t>
            </a:r>
          </a:p>
        </p:txBody>
      </p:sp>
    </p:spTree>
    <p:extLst>
      <p:ext uri="{BB962C8B-B14F-4D97-AF65-F5344CB8AC3E}">
        <p14:creationId xmlns:p14="http://schemas.microsoft.com/office/powerpoint/2010/main" val="59098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758D59-48AF-4745-AAA0-B1650D34DDA9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공공장소로 나간 예술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3ADED-8797-474E-A82E-3C967D666114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F7795-1016-4E39-AE47-A6BC41ABC18D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83F802E-B90E-444C-B2AD-C6A5269E71DE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DF269C-198F-4311-9F69-8A98897F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450" y="1551506"/>
            <a:ext cx="3199365" cy="422171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D6EA390-81CD-4034-A7E9-937495CD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356" y="1551506"/>
            <a:ext cx="2947402" cy="4222295"/>
          </a:xfrm>
          <a:prstGeom prst="rect">
            <a:avLst/>
          </a:prstGeom>
        </p:spPr>
      </p:pic>
      <p:graphicFrame>
        <p:nvGraphicFramePr>
          <p:cNvPr id="12" name="표 10">
            <a:extLst>
              <a:ext uri="{FF2B5EF4-FFF2-40B4-BE49-F238E27FC236}">
                <a16:creationId xmlns:a16="http://schemas.microsoft.com/office/drawing/2014/main" id="{E7E1A470-C714-4A6E-9B5B-39DF69FDBFF2}"/>
              </a:ext>
            </a:extLst>
          </p:cNvPr>
          <p:cNvGraphicFramePr>
            <a:graphicFrameLocks noGrp="1"/>
          </p:cNvGraphicFramePr>
          <p:nvPr/>
        </p:nvGraphicFramePr>
        <p:xfrm>
          <a:off x="293710" y="1567175"/>
          <a:ext cx="5068402" cy="470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402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90954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공공장소에 세워진 조형물의 역할은 무엇일까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1310271">
                <a:tc>
                  <a:txBody>
                    <a:bodyPr/>
                    <a:lstStyle/>
                    <a:p>
                      <a:r>
                        <a:rPr lang="ko-KR" altLang="en-US" sz="18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공공미술은 </a:t>
                      </a:r>
                      <a:r>
                        <a:rPr lang="ko-KR" altLang="en-US" b="1">
                          <a:solidFill>
                            <a:srgbClr val="FF0000"/>
                          </a:solidFill>
                          <a:effectLst/>
                        </a:rPr>
                        <a:t>보다 많은 사람들에게 문화 생활의 기회를 주는 역할을 한다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117629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여러 사람이 이용하는 장소를 위한 미술품을 만들 때 어떤 점을 고려해야 할까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131027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불편함을 주는 주제의 미술이나 혹은 재료 및 크기를 고려해야 한다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6AB1A67-E5A8-4A3D-A8EE-AEA1895FE166}"/>
              </a:ext>
            </a:extLst>
          </p:cNvPr>
          <p:cNvSpPr txBox="1"/>
          <p:nvPr/>
        </p:nvSpPr>
        <p:spPr>
          <a:xfrm>
            <a:off x="5505870" y="5873449"/>
            <a:ext cx="32849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세라</a:t>
            </a:r>
            <a:r>
              <a:rPr lang="ko-KR" altLang="en-US" sz="1000"/>
              <a:t>(미국/Richard Serra/1939~) </a:t>
            </a:r>
            <a:r>
              <a:rPr lang="ko-KR" altLang="en-US" sz="1000" b="1"/>
              <a:t>기울어진 호</a:t>
            </a:r>
            <a:r>
              <a:rPr lang="ko-KR" altLang="en-US" sz="1000"/>
              <a:t>(강철/3.6× 36m/1981년 설치, 1989년 철거)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77874-17DA-4FE6-826D-C8AAD5808710}"/>
              </a:ext>
            </a:extLst>
          </p:cNvPr>
          <p:cNvSpPr txBox="1"/>
          <p:nvPr/>
        </p:nvSpPr>
        <p:spPr>
          <a:xfrm>
            <a:off x="8790814" y="5873449"/>
            <a:ext cx="3054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보로프스키</a:t>
            </a:r>
            <a:r>
              <a:rPr lang="ko-KR" altLang="en-US" sz="1000"/>
              <a:t>(Borofsky, Jonathan/미국/1942~ ) </a:t>
            </a:r>
            <a:r>
              <a:rPr lang="ko-KR" altLang="en-US" sz="1000" b="1"/>
              <a:t>하늘로 향해 걷기</a:t>
            </a:r>
            <a:r>
              <a:rPr lang="ko-KR" altLang="en-US" sz="1000"/>
              <a:t>(스테인리스 스틸, 유리 섬유/높이 3,048cm/2006년 작)</a:t>
            </a:r>
          </a:p>
        </p:txBody>
      </p:sp>
    </p:spTree>
    <p:extLst>
      <p:ext uri="{BB962C8B-B14F-4D97-AF65-F5344CB8AC3E}">
        <p14:creationId xmlns:p14="http://schemas.microsoft.com/office/powerpoint/2010/main" val="4220218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4B6B8-57FB-417D-B896-155D8BA90563}"/>
              </a:ext>
            </a:extLst>
          </p:cNvPr>
          <p:cNvSpPr txBox="1"/>
          <p:nvPr/>
        </p:nvSpPr>
        <p:spPr>
          <a:xfrm>
            <a:off x="4273805" y="323855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67654-F164-4BEE-9F4D-D1DDABD17879}"/>
              </a:ext>
            </a:extLst>
          </p:cNvPr>
          <p:cNvSpPr txBox="1"/>
          <p:nvPr/>
        </p:nvSpPr>
        <p:spPr>
          <a:xfrm>
            <a:off x="854276" y="2016572"/>
            <a:ext cx="872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3600" spc="-3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3600" spc="-3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매체와 방법으로 입체 미술을 감상</a:t>
            </a:r>
            <a:endParaRPr lang="en-US" altLang="ko-KR" sz="3600" spc="-3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CAE34-E146-45BF-B08D-FB2754AE8CB1}"/>
              </a:ext>
            </a:extLst>
          </p:cNvPr>
          <p:cNvSpPr txBox="1"/>
          <p:nvPr/>
        </p:nvSpPr>
        <p:spPr>
          <a:xfrm>
            <a:off x="772935" y="4184375"/>
            <a:ext cx="10646130" cy="120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spc="-30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 </a:t>
            </a:r>
            <a:r>
              <a:rPr lang="ko-KR" altLang="en-US" sz="3600" spc="-3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재료와 기법으로 제작된 입체 작품의 특징을  이해할 수 있는가</a:t>
            </a:r>
            <a:r>
              <a:rPr lang="en-US" altLang="ko-KR" sz="3600" spc="-3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600" spc="-3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B2311-D9BE-4867-90E0-CA9DFA86E84E}"/>
              </a:ext>
            </a:extLst>
          </p:cNvPr>
          <p:cNvSpPr txBox="1"/>
          <p:nvPr/>
        </p:nvSpPr>
        <p:spPr>
          <a:xfrm>
            <a:off x="3636454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0CCBE-E184-4C01-A125-F2E9371D0FB5}"/>
              </a:ext>
            </a:extLst>
          </p:cNvPr>
          <p:cNvSpPr txBox="1"/>
          <p:nvPr/>
        </p:nvSpPr>
        <p:spPr>
          <a:xfrm>
            <a:off x="3537105" y="86465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EE46C-637D-4DD6-9818-37293313DF60}"/>
              </a:ext>
            </a:extLst>
          </p:cNvPr>
          <p:cNvSpPr txBox="1"/>
          <p:nvPr/>
        </p:nvSpPr>
        <p:spPr>
          <a:xfrm>
            <a:off x="7644525" y="19292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7946F-BB08-4BC9-921F-A2C0709C8B35}"/>
              </a:ext>
            </a:extLst>
          </p:cNvPr>
          <p:cNvSpPr txBox="1"/>
          <p:nvPr/>
        </p:nvSpPr>
        <p:spPr>
          <a:xfrm>
            <a:off x="7711505" y="183876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F047FD8-5AD0-4EE0-A93D-32603C0F854D}"/>
              </a:ext>
            </a:extLst>
          </p:cNvPr>
          <p:cNvGrpSpPr/>
          <p:nvPr/>
        </p:nvGrpSpPr>
        <p:grpSpPr>
          <a:xfrm>
            <a:off x="8764744" y="2791383"/>
            <a:ext cx="1915160" cy="407132"/>
            <a:chOff x="8119084" y="2815717"/>
            <a:chExt cx="2889157" cy="614187"/>
          </a:xfrm>
        </p:grpSpPr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E2AD4A93-7D04-4B88-A89E-8FE625B7EE3C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05E031B-29E1-41ED-A93A-EC51D32838DA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3" name="웃는 얼굴 12">
              <a:extLst>
                <a:ext uri="{FF2B5EF4-FFF2-40B4-BE49-F238E27FC236}">
                  <a16:creationId xmlns:a16="http://schemas.microsoft.com/office/drawing/2014/main" id="{1DEA77AC-5423-49E5-A6FB-B978FEDF4741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D79D350-0C2C-4C92-BD7F-7B2388049422}"/>
              </a:ext>
            </a:extLst>
          </p:cNvPr>
          <p:cNvGrpSpPr/>
          <p:nvPr/>
        </p:nvGrpSpPr>
        <p:grpSpPr>
          <a:xfrm>
            <a:off x="8738111" y="5064491"/>
            <a:ext cx="1741055" cy="370121"/>
            <a:chOff x="8119084" y="2815717"/>
            <a:chExt cx="2889157" cy="614187"/>
          </a:xfrm>
        </p:grpSpPr>
        <p:sp>
          <p:nvSpPr>
            <p:cNvPr id="19" name="웃는 얼굴 18">
              <a:extLst>
                <a:ext uri="{FF2B5EF4-FFF2-40B4-BE49-F238E27FC236}">
                  <a16:creationId xmlns:a16="http://schemas.microsoft.com/office/drawing/2014/main" id="{41FD57CE-D46C-4F1F-A4CD-5262BE97A80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웃는 얼굴 19">
              <a:extLst>
                <a:ext uri="{FF2B5EF4-FFF2-40B4-BE49-F238E27FC236}">
                  <a16:creationId xmlns:a16="http://schemas.microsoft.com/office/drawing/2014/main" id="{6CACD468-4616-4172-B345-366900CBC5AE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1" name="웃는 얼굴 20">
              <a:extLst>
                <a:ext uri="{FF2B5EF4-FFF2-40B4-BE49-F238E27FC236}">
                  <a16:creationId xmlns:a16="http://schemas.microsoft.com/office/drawing/2014/main" id="{FB486C69-C0A7-4A3E-8A9F-48D25AEBD9CC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08746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1085366" y="1256258"/>
            <a:ext cx="16681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600">
                <a:ln w="41275">
                  <a:solidFill>
                    <a:srgbClr val="00B0F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>
              <a:ln w="41275">
                <a:solidFill>
                  <a:srgbClr val="00B0F0"/>
                </a:solidFill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458756" y="1784775"/>
            <a:ext cx="88431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매체와 방법으로 입체로 표현한 미술을 감상할 수 있다</a:t>
            </a:r>
            <a:r>
              <a:rPr lang="en-US" altLang="ko-KR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endParaRPr lang="en-US" altLang="ko-KR" sz="36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재료와 기법으로 확장된 입체 표현의 특징을 이해할 수 있다</a:t>
            </a:r>
            <a:r>
              <a:rPr lang="en-US" altLang="ko-KR" sz="36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6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269ADB7-8B14-4A35-8596-3F011A762904}"/>
              </a:ext>
            </a:extLst>
          </p:cNvPr>
          <p:cNvCxnSpPr>
            <a:cxnSpLocks/>
          </p:cNvCxnSpPr>
          <p:nvPr/>
        </p:nvCxnSpPr>
        <p:spPr>
          <a:xfrm>
            <a:off x="2369980" y="3046772"/>
            <a:ext cx="8843189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7EA72DB-C80A-414A-AAF6-0C6648FFFFCF}"/>
              </a:ext>
            </a:extLst>
          </p:cNvPr>
          <p:cNvCxnSpPr>
            <a:cxnSpLocks/>
          </p:cNvCxnSpPr>
          <p:nvPr/>
        </p:nvCxnSpPr>
        <p:spPr>
          <a:xfrm flipV="1">
            <a:off x="2263445" y="4745171"/>
            <a:ext cx="8949724" cy="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1210305" y="270095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1611642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352DD7-0FB2-4797-8724-5FDDE62B68E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0D47F-7D21-40A2-8971-0754B3017231}"/>
              </a:ext>
            </a:extLst>
          </p:cNvPr>
          <p:cNvSpPr txBox="1"/>
          <p:nvPr/>
        </p:nvSpPr>
        <p:spPr>
          <a:xfrm>
            <a:off x="884971" y="0"/>
            <a:ext cx="104374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입체 표현과 평면 표현의 차이점은 무엇일까</a:t>
            </a:r>
            <a:r>
              <a:rPr lang="en-US" altLang="ko-KR" sz="4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440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0BD8A-C625-43FC-BF0D-AD8B23731264}"/>
              </a:ext>
            </a:extLst>
          </p:cNvPr>
          <p:cNvSpPr txBox="1"/>
          <p:nvPr/>
        </p:nvSpPr>
        <p:spPr>
          <a:xfrm>
            <a:off x="315908" y="1335840"/>
            <a:ext cx="694513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입체 표현은 평평한 화면에 그림을 그리고 벽에 걸어 전시하는 회화와 달리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다양한 재료로 형태를 만들어 공간 속에 표현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하는 미술이다. </a:t>
            </a: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ko-KR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한 방향에서 감상하는 평면 표현과는 다르게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전, 후, 좌, 우로 둘러보아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야 작품을 완전히 볼 수 있다. </a:t>
            </a:r>
            <a:endParaRPr lang="en-US" altLang="ko-KR" sz="2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ko-KR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작품이 놓이는 </a:t>
            </a:r>
            <a:r>
              <a:rPr lang="ko-KR" altLang="en-US" sz="24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장소나 주위 환경, 보는 방향과 빛의 변화</a:t>
            </a:r>
            <a:r>
              <a:rPr lang="ko-KR" alt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등에 따른 다양한 아름다움을 만들어 낸다.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4FD0249-B789-4D81-AACA-DDFDEA08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938" y="1335840"/>
            <a:ext cx="2034477" cy="143249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A82B7BC-4301-4D6B-9818-A5B0691A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566" y="1335840"/>
            <a:ext cx="2034477" cy="143806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DF6B8D4-FB5F-4816-97B0-164D530C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937" y="2792432"/>
            <a:ext cx="4084105" cy="2480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F6E924-E80A-4091-9EAA-6CB6397EBE4D}"/>
              </a:ext>
            </a:extLst>
          </p:cNvPr>
          <p:cNvSpPr txBox="1"/>
          <p:nvPr/>
        </p:nvSpPr>
        <p:spPr>
          <a:xfrm>
            <a:off x="7641271" y="5471339"/>
            <a:ext cx="4234821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</a:t>
            </a: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/>
              <a:t>카푸어</a:t>
            </a:r>
            <a:r>
              <a:rPr lang="ko-KR" altLang="en-US" sz="1000"/>
              <a:t>(인도→영국/Kapoor, Anish/1954~), </a:t>
            </a:r>
            <a:r>
              <a:rPr lang="ko-KR" altLang="en-US" sz="1000" b="1"/>
              <a:t>나의 붉은 모국</a:t>
            </a:r>
            <a:r>
              <a:rPr lang="ko-KR" altLang="en-US" sz="1000"/>
              <a:t>(왁스, 유성 물감, 철 구조물과 모터/높이 1,200cm/2003년 작)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거대한 해머가 한 시간에 한 바퀴씩 붉은 왁스 덩어리를 긁고 지나간 흔적에 따라 작품의 형태가 새롭게 만들어진다.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C4317-B94C-4118-891D-E15362CBDB15}"/>
              </a:ext>
            </a:extLst>
          </p:cNvPr>
          <p:cNvSpPr txBox="1"/>
          <p:nvPr/>
        </p:nvSpPr>
        <p:spPr>
          <a:xfrm>
            <a:off x="0" y="600164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생각열기</a:t>
            </a:r>
          </a:p>
        </p:txBody>
      </p:sp>
    </p:spTree>
    <p:extLst>
      <p:ext uri="{BB962C8B-B14F-4D97-AF65-F5344CB8AC3E}">
        <p14:creationId xmlns:p14="http://schemas.microsoft.com/office/powerpoint/2010/main" val="945322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입체 표현의 재료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355C59E-2D38-415A-BFE8-8D45C19E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0" y="1818248"/>
            <a:ext cx="6327414" cy="4248150"/>
          </a:xfrm>
          <a:prstGeom prst="rect">
            <a:avLst/>
          </a:prstGeom>
        </p:spPr>
      </p:pic>
      <p:pic>
        <p:nvPicPr>
          <p:cNvPr id="11" name="그림 10" descr="바위, 돌, 밀가루이(가) 표시된 사진&#10;&#10;자동 생성된 설명">
            <a:extLst>
              <a:ext uri="{FF2B5EF4-FFF2-40B4-BE49-F238E27FC236}">
                <a16:creationId xmlns:a16="http://schemas.microsoft.com/office/drawing/2014/main" id="{06D2C981-0242-42B9-A2B1-1F54F3CC5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29" y="-15569"/>
            <a:ext cx="4223297" cy="5335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25F66-BDC2-422C-9CE8-A6BBBE7828D4}"/>
              </a:ext>
            </a:extLst>
          </p:cNvPr>
          <p:cNvSpPr txBox="1"/>
          <p:nvPr/>
        </p:nvSpPr>
        <p:spPr>
          <a:xfrm>
            <a:off x="295800" y="6119143"/>
            <a:ext cx="51373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 </a:t>
            </a:r>
            <a:r>
              <a:rPr lang="ko-KR" altLang="en-US" sz="1000" b="1"/>
              <a:t>이재효</a:t>
            </a:r>
            <a:r>
              <a:rPr lang="ko-KR" altLang="en-US" sz="1000"/>
              <a:t>(한국/1965~) </a:t>
            </a:r>
            <a:r>
              <a:rPr lang="ko-KR" altLang="en-US" sz="1000" b="1"/>
              <a:t>0121-1110=115075</a:t>
            </a:r>
            <a:r>
              <a:rPr lang="ko-KR" altLang="en-US" sz="1000"/>
              <a:t>(밤나무/560x130x360cm/2015년 작)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029D5-2C84-41DB-B6A9-28B804ADF19A}"/>
              </a:ext>
            </a:extLst>
          </p:cNvPr>
          <p:cNvSpPr txBox="1"/>
          <p:nvPr/>
        </p:nvSpPr>
        <p:spPr>
          <a:xfrm>
            <a:off x="7201494" y="5419906"/>
            <a:ext cx="4357230" cy="1292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/>
              <a:t>로댕(Rodin, Auguste/프랑스/1840~1917) 신의 손, 연인(대리석/95.5x75x56cm/1896~1916년 작</a:t>
            </a:r>
            <a:r>
              <a:rPr lang="en-US" altLang="ko-KR" sz="1000"/>
              <a:t>)</a:t>
            </a:r>
          </a:p>
          <a:p>
            <a:pPr algn="just"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강인한 손에 한 쌍의 남녀가 얽혀있는 모습으로 마치 거대한 손이 거친 돌덩이에서 이들을 창조하고 있는 것처럼 보인다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아직 확실하게 인간의 특성을 갖고 있지 않은 두 남녀의 형상과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사실적으로 묘사된 거대한 손의 모습이 대조를 이룬다</a:t>
            </a:r>
            <a:r>
              <a:rPr lang="en-US" altLang="ko-KR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14F45-0105-4CE0-B2EE-B4736CFD7B3D}"/>
              </a:ext>
            </a:extLst>
          </p:cNvPr>
          <p:cNvSpPr txBox="1"/>
          <p:nvPr/>
        </p:nvSpPr>
        <p:spPr>
          <a:xfrm>
            <a:off x="295800" y="1541249"/>
            <a:ext cx="492443" cy="276999"/>
          </a:xfrm>
          <a:prstGeom prst="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나무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BAB6C-24B1-4B0A-8DFD-2AABA06498C5}"/>
              </a:ext>
            </a:extLst>
          </p:cNvPr>
          <p:cNvSpPr txBox="1"/>
          <p:nvPr/>
        </p:nvSpPr>
        <p:spPr>
          <a:xfrm>
            <a:off x="6898452" y="830997"/>
            <a:ext cx="338554" cy="276999"/>
          </a:xfrm>
          <a:prstGeom prst="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돌</a:t>
            </a:r>
          </a:p>
        </p:txBody>
      </p:sp>
    </p:spTree>
    <p:extLst>
      <p:ext uri="{BB962C8B-B14F-4D97-AF65-F5344CB8AC3E}">
        <p14:creationId xmlns:p14="http://schemas.microsoft.com/office/powerpoint/2010/main" val="360736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6AE8819-8D56-401F-90A4-844F45AE3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34" y="1419473"/>
            <a:ext cx="5881016" cy="429016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73C1566-AA45-46D7-98A3-6468429D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22" y="1419473"/>
            <a:ext cx="3633926" cy="4290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365079-45C1-4A35-A4F2-9D40F9635968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11E9A-ABEC-436A-AB51-9F9A0867E899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입체 표현의 재료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9687A-FA99-4EEB-AEDD-0F43166689FB}"/>
              </a:ext>
            </a:extLst>
          </p:cNvPr>
          <p:cNvSpPr txBox="1"/>
          <p:nvPr/>
        </p:nvSpPr>
        <p:spPr>
          <a:xfrm>
            <a:off x="590000" y="5819733"/>
            <a:ext cx="5999450" cy="677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카로</a:t>
            </a:r>
            <a:r>
              <a:rPr lang="ko-KR" altLang="en-US" sz="1000"/>
              <a:t>(Caro, Anthony/영국/1924~2013) </a:t>
            </a:r>
            <a:r>
              <a:rPr lang="ko-KR" altLang="en-US" sz="1000" b="1"/>
              <a:t>태양의 축제</a:t>
            </a:r>
            <a:r>
              <a:rPr lang="ko-KR" altLang="en-US" sz="1000"/>
              <a:t>(철판/181.5× 416.5×218.5cm/1969~1970년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철판을 자르고 용접하여 공간에 드로잉하듯이 표현하고 노랑을 채색하여 본래 철이 가진 무거운 느낌보다는 산뜻함을 준다.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8B1DF6-09D2-466D-8055-C1514008C3E0}"/>
              </a:ext>
            </a:extLst>
          </p:cNvPr>
          <p:cNvSpPr txBox="1"/>
          <p:nvPr/>
        </p:nvSpPr>
        <p:spPr>
          <a:xfrm>
            <a:off x="708434" y="1141686"/>
            <a:ext cx="492443" cy="276999"/>
          </a:xfrm>
          <a:prstGeom prst="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철판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A4C6B-140F-4A89-8E4D-5AFC1E41FB32}"/>
              </a:ext>
            </a:extLst>
          </p:cNvPr>
          <p:cNvSpPr txBox="1"/>
          <p:nvPr/>
        </p:nvSpPr>
        <p:spPr>
          <a:xfrm>
            <a:off x="7092456" y="1131059"/>
            <a:ext cx="646331" cy="276999"/>
          </a:xfrm>
          <a:prstGeom prst="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ko-KR" altLang="en-US" sz="1200">
                <a:latin typeface="Adobe 고딕 Std B" panose="020B0800000000000000" pitchFamily="34" charset="-127"/>
                <a:ea typeface="Adobe 고딕 Std B" panose="020B0800000000000000" pitchFamily="34" charset="-127"/>
              </a:rPr>
              <a:t>라텍스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7F0547-AE17-4B12-BA4F-D2F7991F4D14}"/>
              </a:ext>
            </a:extLst>
          </p:cNvPr>
          <p:cNvSpPr txBox="1"/>
          <p:nvPr/>
        </p:nvSpPr>
        <p:spPr>
          <a:xfrm>
            <a:off x="6954913" y="5819733"/>
            <a:ext cx="4364115" cy="83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00B0F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▲ </a:t>
            </a:r>
            <a:r>
              <a:rPr lang="ko-KR" altLang="en-US" sz="1000" b="1"/>
              <a:t>올덴버그</a:t>
            </a:r>
            <a:r>
              <a:rPr lang="ko-KR" altLang="en-US" sz="1000"/>
              <a:t>(Oldenburg, Claes/스웨덴→미국/1929~ ) </a:t>
            </a:r>
            <a:r>
              <a:rPr lang="ko-KR" altLang="en-US" sz="1000" b="1"/>
              <a:t>부드러운 비올라</a:t>
            </a:r>
            <a:r>
              <a:rPr lang="ko-KR" altLang="en-US" sz="1000"/>
              <a:t>(캔버스, 레진, 끈, 금속에 라텍스 페인트/264.2x152.4x55.9cm/2002년 작) </a:t>
            </a:r>
            <a:endParaRPr lang="en-US" altLang="ko-KR" sz="1000"/>
          </a:p>
          <a:p>
            <a:pPr>
              <a:lnSpc>
                <a:spcPct val="150000"/>
              </a:lnSpc>
            </a:pPr>
            <a:r>
              <a:rPr lang="ko-KR" alt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조각은 딱딱할 것이라는 고정 관념에서 벗어나 부드럽고 흐느적거리는 물질을 사용하였다.</a:t>
            </a:r>
          </a:p>
        </p:txBody>
      </p:sp>
    </p:spTree>
    <p:extLst>
      <p:ext uri="{BB962C8B-B14F-4D97-AF65-F5344CB8AC3E}">
        <p14:creationId xmlns:p14="http://schemas.microsoft.com/office/powerpoint/2010/main" val="106811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21EE9-3D20-44AB-9B63-9F1E1EF5795C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재료로 재해석한 우리의 탑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16C2D-B939-46AC-9B69-AD68EB33A8B7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4EB6B-56A9-4580-8F00-1B281F4039E5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A5F328DA-835D-461F-AD12-E1DA83CBEC64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1E2BB-14E6-4F1C-8A29-93DEC6E77610}"/>
              </a:ext>
            </a:extLst>
          </p:cNvPr>
          <p:cNvSpPr txBox="1"/>
          <p:nvPr/>
        </p:nvSpPr>
        <p:spPr>
          <a:xfrm>
            <a:off x="375018" y="1813167"/>
            <a:ext cx="11470006" cy="387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200" b="1" spc="-150">
                <a:solidFill>
                  <a:schemeClr val="tx1"/>
                </a:solidFill>
                <a:latin typeface="+mn-ea"/>
              </a:rPr>
              <a:t>· 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우리나라의 </a:t>
            </a:r>
            <a:r>
              <a:rPr lang="ko-KR" altLang="en-US" sz="3200" b="1" spc="-150">
                <a:latin typeface="+mn-ea"/>
              </a:rPr>
              <a:t>전통 석탑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과 </a:t>
            </a:r>
            <a:r>
              <a:rPr lang="ko-KR" altLang="en-US" sz="3200" b="1" spc="-150">
                <a:latin typeface="+mn-ea"/>
              </a:rPr>
              <a:t>현대적인 재료와 기술을 이용하여 만든 탑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은 어떤 </a:t>
            </a:r>
            <a:r>
              <a:rPr lang="ko-KR" altLang="en-US" sz="3200" b="1" spc="-150">
                <a:latin typeface="+mn-ea"/>
              </a:rPr>
              <a:t>차이점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 있을까? </a:t>
            </a:r>
            <a:endParaRPr lang="en-US" altLang="ko-KR" sz="3200" b="1" spc="-15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endParaRPr lang="en-US" altLang="ko-KR" sz="3200" b="1" spc="-15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3200" b="1" spc="-150">
                <a:solidFill>
                  <a:schemeClr val="tx1"/>
                </a:solidFill>
                <a:latin typeface="+mn-ea"/>
              </a:rPr>
              <a:t>· 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서로 다른 재료로 만들어진 두 탑을 </a:t>
            </a:r>
            <a:r>
              <a:rPr lang="ko-KR" altLang="en-US" sz="3200" b="1" spc="-150">
                <a:latin typeface="+mn-ea"/>
              </a:rPr>
              <a:t>비교하여 감상</a:t>
            </a:r>
            <a:r>
              <a:rPr lang="ko-KR" altLang="en-US" sz="3200" b="1" spc="-15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 보자.</a:t>
            </a:r>
          </a:p>
        </p:txBody>
      </p:sp>
    </p:spTree>
    <p:extLst>
      <p:ext uri="{BB962C8B-B14F-4D97-AF65-F5344CB8AC3E}">
        <p14:creationId xmlns:p14="http://schemas.microsoft.com/office/powerpoint/2010/main" val="321910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F66FF35-8500-4DC5-945B-EFCC3252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20" y="827839"/>
            <a:ext cx="4059138" cy="5716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재료로 재해석한 우리의 탑 알아보기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EC9E-ECB5-4C83-AB70-D1DEA51E0E5F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319BE-9522-42C3-9EE3-2DF215B2DBAC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graphicFrame>
        <p:nvGraphicFramePr>
          <p:cNvPr id="10" name="표 10">
            <a:extLst>
              <a:ext uri="{FF2B5EF4-FFF2-40B4-BE49-F238E27FC236}">
                <a16:creationId xmlns:a16="http://schemas.microsoft.com/office/drawing/2014/main" id="{658A1BC1-E06D-4244-97A7-DAFCA9F1E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412239"/>
              </p:ext>
            </p:extLst>
          </p:nvPr>
        </p:nvGraphicFramePr>
        <p:xfrm>
          <a:off x="226207" y="2254901"/>
          <a:ext cx="7127589" cy="428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7589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6036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어떤 재료로 어떻게 만들었을까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55781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촉각정 느낌은 어떻게 다를까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  <a:tr h="5666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주변 환경과 어떤 조화를 이루고 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430175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3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844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F66FF35-8500-4DC5-945B-EFCC3252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673" y="958788"/>
            <a:ext cx="3780736" cy="5324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2E756-DB19-4261-92D5-E58C692E9074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재료로 재해석한 우리의 탑 알아보기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EC9E-ECB5-4C83-AB70-D1DEA51E0E5F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319BE-9522-42C3-9EE3-2DF215B2DBAC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5866EFF-5D92-47F5-8A40-13B47A4060D5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graphicFrame>
        <p:nvGraphicFramePr>
          <p:cNvPr id="10" name="표 10">
            <a:extLst>
              <a:ext uri="{FF2B5EF4-FFF2-40B4-BE49-F238E27FC236}">
                <a16:creationId xmlns:a16="http://schemas.microsoft.com/office/drawing/2014/main" id="{658A1BC1-E06D-4244-97A7-DAFCA9F1E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869272"/>
              </p:ext>
            </p:extLst>
          </p:nvPr>
        </p:nvGraphicFramePr>
        <p:xfrm>
          <a:off x="365164" y="1993779"/>
          <a:ext cx="7127589" cy="428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7589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6036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어떤 재료로 어떻게 만들었을까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우리 조각에서 널리 사용된 재료인 화강암을 깎아서 제작함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55781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촉각정 느낌은 어떻게 다를까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거칠거칠하고 단단한 돌의 느낌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  <a:tr h="56669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주변 환경과 어떤 조화를 이루고 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430175"/>
                  </a:ext>
                </a:extLst>
              </a:tr>
              <a:tr h="85373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1">
                          <a:solidFill>
                            <a:srgbClr val="FF0000"/>
                          </a:solidFill>
                        </a:rPr>
                        <a:t>불국사의 안마당에 자리 잡은 석탑은 불교적 이상과 종교적 상징물이 갖는 경건함을 갖고 있다</a:t>
                      </a:r>
                      <a:r>
                        <a:rPr lang="en-US" altLang="ko-KR" b="1">
                          <a:solidFill>
                            <a:srgbClr val="FF0000"/>
                          </a:solidFill>
                        </a:rPr>
                        <a:t>.</a:t>
                      </a:r>
                      <a:endParaRPr lang="ko-KR" alt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3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63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DF7C5CF-A806-4FD4-B98C-9C5020E7D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244" y="898863"/>
            <a:ext cx="4214780" cy="5844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FB556-409D-4D3A-AE96-9B8D0D905E7B}"/>
              </a:ext>
            </a:extLst>
          </p:cNvPr>
          <p:cNvSpPr txBox="1"/>
          <p:nvPr/>
        </p:nvSpPr>
        <p:spPr>
          <a:xfrm>
            <a:off x="2764041" y="114191"/>
            <a:ext cx="9080983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30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재료로 재해석한 우리의 탑 알아보기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AB94A-E299-46BC-9FBC-39E70DAC0B3C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7A556-2F68-43A2-AD27-E0EA37F761A4}"/>
              </a:ext>
            </a:extLst>
          </p:cNvPr>
          <p:cNvSpPr txBox="1"/>
          <p:nvPr/>
        </p:nvSpPr>
        <p:spPr>
          <a:xfrm>
            <a:off x="114895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00B0F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00B0F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0A8269A-C5D5-4E7B-9FF9-9FBEFB249F7C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탐구 활동</a:t>
            </a:r>
            <a:r>
              <a:rPr lang="en-US" altLang="ko-KR" sz="2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/>
          </a:p>
        </p:txBody>
      </p:sp>
      <p:graphicFrame>
        <p:nvGraphicFramePr>
          <p:cNvPr id="10" name="표 10">
            <a:extLst>
              <a:ext uri="{FF2B5EF4-FFF2-40B4-BE49-F238E27FC236}">
                <a16:creationId xmlns:a16="http://schemas.microsoft.com/office/drawing/2014/main" id="{15BEF2F7-CED5-496E-B1EB-51B6C6025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07283"/>
              </p:ext>
            </p:extLst>
          </p:nvPr>
        </p:nvGraphicFramePr>
        <p:xfrm>
          <a:off x="296067" y="1903820"/>
          <a:ext cx="7008465" cy="4830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8465">
                  <a:extLst>
                    <a:ext uri="{9D8B030D-6E8A-4147-A177-3AD203B41FA5}">
                      <a16:colId xmlns:a16="http://schemas.microsoft.com/office/drawing/2014/main" val="3923810554"/>
                    </a:ext>
                  </a:extLst>
                </a:gridCol>
              </a:tblGrid>
              <a:tr h="4949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어떤 재료로 어떻게 만들었을까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44520"/>
                  </a:ext>
                </a:extLst>
              </a:tr>
              <a:tr h="712985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3866"/>
                  </a:ext>
                </a:extLst>
              </a:tr>
              <a:tr h="52101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촉각정 느낌은 어떻게 다를까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2299"/>
                  </a:ext>
                </a:extLst>
              </a:tr>
              <a:tr h="712985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799126"/>
                  </a:ext>
                </a:extLst>
              </a:tr>
              <a:tr h="5032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주변 환경과 어떤 조화를 이루고 있을까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430175"/>
                  </a:ext>
                </a:extLst>
              </a:tr>
              <a:tr h="712985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33231"/>
                  </a:ext>
                </a:extLst>
              </a:tr>
              <a:tr h="45886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>
                          <a:solidFill>
                            <a:schemeClr val="tx1"/>
                          </a:solidFill>
                          <a:latin typeface="나눔스퀘어라운드 Regular" panose="020B0600000101010101" pitchFamily="50" charset="-127"/>
                          <a:ea typeface="나눔스퀘어라운드 Regular" panose="020B0600000101010101" pitchFamily="50" charset="-127"/>
                        </a:rPr>
                        <a:t>· </a:t>
                      </a:r>
                      <a:r>
                        <a:rPr lang="ko-KR" altLang="en-US" b="1">
                          <a:solidFill>
                            <a:schemeClr val="tx1"/>
                          </a:solidFill>
                        </a:rPr>
                        <a:t>전통 조각을 새롭게 재해석한 작품의 의미는 무엇일까</a:t>
                      </a:r>
                      <a:r>
                        <a:rPr lang="en-US" altLang="ko-KR" b="1">
                          <a:solidFill>
                            <a:schemeClr val="tx1"/>
                          </a:solidFill>
                        </a:rPr>
                        <a:t>?</a:t>
                      </a:r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160906"/>
                  </a:ext>
                </a:extLst>
              </a:tr>
              <a:tr h="712985">
                <a:tc>
                  <a:txBody>
                    <a:bodyPr/>
                    <a:lstStyle/>
                    <a:p>
                      <a:pPr latinLnBrk="1"/>
                      <a:endParaRPr lang="ko-KR" alt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549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077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2924</TotalTime>
  <Words>1060</Words>
  <Application>Microsoft Office PowerPoint</Application>
  <PresentationFormat>와이드스크린</PresentationFormat>
  <Paragraphs>122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5" baseType="lpstr">
      <vt:lpstr>맑은 고딕</vt:lpstr>
      <vt:lpstr>나눔스퀘어라운드 Regular</vt:lpstr>
      <vt:lpstr>Arial</vt:lpstr>
      <vt:lpstr>나눔스퀘어라운드 ExtraBold</vt:lpstr>
      <vt:lpstr>함초롬바탕</vt:lpstr>
      <vt:lpstr>Arial Black</vt:lpstr>
      <vt:lpstr>Adobe 고딕 Std 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42</cp:revision>
  <dcterms:created xsi:type="dcterms:W3CDTF">2021-12-08T01:35:36Z</dcterms:created>
  <dcterms:modified xsi:type="dcterms:W3CDTF">2022-03-10T08:36:11Z</dcterms:modified>
</cp:coreProperties>
</file>