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8" r:id="rId2"/>
    <p:sldId id="329" r:id="rId3"/>
    <p:sldId id="330" r:id="rId4"/>
    <p:sldId id="327" r:id="rId5"/>
    <p:sldId id="315" r:id="rId6"/>
    <p:sldId id="323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92F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7215" autoAdjust="0"/>
  </p:normalViewPr>
  <p:slideViewPr>
    <p:cSldViewPr snapToGrid="0">
      <p:cViewPr varScale="1">
        <p:scale>
          <a:sx n="154" d="100"/>
          <a:sy n="154" d="100"/>
        </p:scale>
        <p:origin x="43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E8E0A9-B6F2-452F-B64F-8E8C1CF8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1953954-4583-4140-A4D6-4CE02BCD2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A76EEB8-80B8-4EDE-B504-18531C0E1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993A-172C-4C7E-BA8A-A0920DF4104B}" type="datetimeFigureOut">
              <a:rPr lang="ko-KR" altLang="en-US" smtClean="0"/>
              <a:t>2024-08-29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9D64769-2392-4B60-A961-A0192A3E2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07466E1-FCEB-4CC7-8448-4A39602D6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6C3E-F11B-4F99-B890-F2778B7DF3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1136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0041B7-B440-4AFB-BB25-916B94157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11AB6F9-5823-4018-AF69-57C333203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018B275-730D-4958-817E-C7A49590A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993A-172C-4C7E-BA8A-A0920DF4104B}" type="datetimeFigureOut">
              <a:rPr lang="ko-KR" altLang="en-US" smtClean="0"/>
              <a:t>2024-08-29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0CED679-104D-4A2B-9D16-AFF46ACE8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A166754-0BD6-4A69-8B16-0F08EBEA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6C3E-F11B-4F99-B890-F2778B7DF3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6786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C200EC0-462A-4D28-8004-AA31B3FF78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127AB22-1C6C-43F8-9258-652476E746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3ABEA49-34C9-41ED-824E-283C6A231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993A-172C-4C7E-BA8A-A0920DF4104B}" type="datetimeFigureOut">
              <a:rPr lang="ko-KR" altLang="en-US" smtClean="0"/>
              <a:t>2024-08-29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5DA2C75-815F-4C5B-9D69-863FF2AC1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237B7B7-E86D-425F-9FF6-0F35256E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6C3E-F11B-4F99-B890-F2778B7DF3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4229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25">
            <a:extLst>
              <a:ext uri="{FF2B5EF4-FFF2-40B4-BE49-F238E27FC236}">
                <a16:creationId xmlns:a16="http://schemas.microsoft.com/office/drawing/2014/main" id="{5F2EA367-C772-EEA5-14E3-A7884B8D7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6000" y="3384000"/>
            <a:ext cx="5760000" cy="79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48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표지 제목 입력란</a:t>
            </a:r>
            <a:endParaRPr kumimoji="1" lang="en-US" altLang="ko-KR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7CF9D1-464D-9185-76CC-DCD80549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000" y="3060000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1" i="0">
                <a:solidFill>
                  <a:srgbClr val="46BEFA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</a:t>
            </a:r>
          </a:p>
        </p:txBody>
      </p:sp>
    </p:spTree>
    <p:extLst>
      <p:ext uri="{BB962C8B-B14F-4D97-AF65-F5344CB8AC3E}">
        <p14:creationId xmlns:p14="http://schemas.microsoft.com/office/powerpoint/2010/main" val="2856934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15693E-5FFF-4DCA-8372-F18CD7BD8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184FD96-0F93-46CF-8BAD-6932DEA1A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EC6BF-B77C-4603-9AC7-BC4E980C9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993A-172C-4C7E-BA8A-A0920DF4104B}" type="datetimeFigureOut">
              <a:rPr lang="ko-KR" altLang="en-US" smtClean="0"/>
              <a:t>2024-08-29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81931F9-1E81-48DF-9B6B-228FB57C4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295296D-AFAA-4C72-AF2E-8C61AEE86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6C3E-F11B-4F99-B890-F2778B7DF3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548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813CC5-4FAE-4AC2-9893-1EC596A3C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D5F3F64-80B5-412C-A7E4-95F5D94EB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D05BB16-7CB3-48A9-8BEA-4DD4B30D0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993A-172C-4C7E-BA8A-A0920DF4104B}" type="datetimeFigureOut">
              <a:rPr lang="ko-KR" altLang="en-US" smtClean="0"/>
              <a:t>2024-08-29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83F5121-B971-45A5-8B33-19871B9D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91D77C-5E5C-4F72-A765-D34D406A0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6C3E-F11B-4F99-B890-F2778B7DF3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043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1F9B9F-676A-479D-8B30-B9548E793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E0C0776-D7D6-454C-9380-C331600C9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1344936-F770-422B-9569-5A3B3981D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1C2B2E2-6965-4E2B-9F78-44242753F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993A-172C-4C7E-BA8A-A0920DF4104B}" type="datetimeFigureOut">
              <a:rPr lang="ko-KR" altLang="en-US" smtClean="0"/>
              <a:t>2024-08-29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ED1FB3A-C2A4-4F16-9DD4-E8EA3D4F3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DBEAD07-2DDA-46B5-86E0-A4C4BEDF6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6C3E-F11B-4F99-B890-F2778B7DF3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335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34AEBA-7168-4357-A61E-96852AA3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B0F6DF7-9A57-4161-B614-75BB63732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A56D9F4-69E5-4AFE-A190-BC447955D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4E4FB53-0082-498D-A3B1-A98E028123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7061F81-A003-4ABD-8A0F-70416E80EE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F3868DE-673B-49EA-ABF9-376382F4E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993A-172C-4C7E-BA8A-A0920DF4104B}" type="datetimeFigureOut">
              <a:rPr lang="ko-KR" altLang="en-US" smtClean="0"/>
              <a:t>2024-08-29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227DD43-A7A4-468F-A621-E71CAE01A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86157B6-008D-4113-BB44-B4A434FC3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6C3E-F11B-4F99-B890-F2778B7DF3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571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EEFD1D-D246-4680-9757-466AB159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5314D89-C87E-49E5-938E-79F7BD577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993A-172C-4C7E-BA8A-A0920DF4104B}" type="datetimeFigureOut">
              <a:rPr lang="ko-KR" altLang="en-US" smtClean="0"/>
              <a:t>2024-08-29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B08C225-259F-45C0-BC4D-AEE893B5B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39D961C-4A63-4F8C-AC8B-72AFCD97E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6C3E-F11B-4F99-B890-F2778B7DF3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1728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9DDE491-215B-4CAB-917B-14219EFCD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993A-172C-4C7E-BA8A-A0920DF4104B}" type="datetimeFigureOut">
              <a:rPr lang="ko-KR" altLang="en-US" smtClean="0"/>
              <a:t>2024-08-29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5E37312-EBC0-42AC-8B92-DDFD8D82E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72107EE-7D68-4153-8B44-45B7D56AB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6C3E-F11B-4F99-B890-F2778B7DF3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5438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CBF78D-2700-4EEF-A1E4-566F563E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A89AF0-37A6-4E62-9438-47FE662C7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E8F2DB6-1370-4098-95C6-BF2C36750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AFDDEB3-9D9C-4BE4-939A-8A703B209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993A-172C-4C7E-BA8A-A0920DF4104B}" type="datetimeFigureOut">
              <a:rPr lang="ko-KR" altLang="en-US" smtClean="0"/>
              <a:t>2024-08-29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57211E0-D989-4325-B081-B025E945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9A496D1-14B5-486D-ADE9-50DA7C6B6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6C3E-F11B-4F99-B890-F2778B7DF3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419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F60A83-6D58-4AA5-9ACF-888552901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8CFA4BC-EEBE-48F5-8FF9-6F972EC6F3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0B6C05F-EC3E-4CE4-9FE9-257E77C5F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076D92-CDAB-486D-AD37-AD71C778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6993A-172C-4C7E-BA8A-A0920DF4104B}" type="datetimeFigureOut">
              <a:rPr lang="ko-KR" altLang="en-US" smtClean="0"/>
              <a:t>2024-08-29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A6CDB2B-A4F5-45C2-AB34-0D438715C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0B730F0-2DFD-47C7-9800-572D81C4E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16C3E-F11B-4F99-B890-F2778B7DF3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582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4D71DDF-FED7-436C-96A2-2DC959075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A71C2F9-C2E0-4CC0-933C-818D2AD54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3AFA905-0909-456E-818F-E6E886010A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6993A-172C-4C7E-BA8A-A0920DF4104B}" type="datetimeFigureOut">
              <a:rPr lang="ko-KR" altLang="en-US" smtClean="0"/>
              <a:t>2024-08-29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9C5EC89-493C-474E-9CB4-C231117618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A9F6E10-8217-42B7-A710-7150AAB99B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16C3E-F11B-4F99-B890-F2778B7DF3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995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71756B37-E44F-921A-E189-6879282A7117}"/>
              </a:ext>
            </a:extLst>
          </p:cNvPr>
          <p:cNvCxnSpPr>
            <a:cxnSpLocks/>
          </p:cNvCxnSpPr>
          <p:nvPr/>
        </p:nvCxnSpPr>
        <p:spPr>
          <a:xfrm flipH="1">
            <a:off x="4044285" y="4655539"/>
            <a:ext cx="541228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E6F6DD45-BED4-E836-1E0B-C0B612B09FC4}"/>
              </a:ext>
            </a:extLst>
          </p:cNvPr>
          <p:cNvCxnSpPr>
            <a:cxnSpLocks/>
          </p:cNvCxnSpPr>
          <p:nvPr/>
        </p:nvCxnSpPr>
        <p:spPr>
          <a:xfrm flipH="1" flipV="1">
            <a:off x="2058583" y="4370743"/>
            <a:ext cx="440038" cy="243547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53DC8EF1-08C9-E5D4-616B-27CB29CD50E4}"/>
              </a:ext>
            </a:extLst>
          </p:cNvPr>
          <p:cNvCxnSpPr>
            <a:cxnSpLocks/>
          </p:cNvCxnSpPr>
          <p:nvPr/>
        </p:nvCxnSpPr>
        <p:spPr>
          <a:xfrm flipH="1">
            <a:off x="1969476" y="3379227"/>
            <a:ext cx="529145" cy="339769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DDD652C9-7AD0-736E-1E6A-ABA55D10F16B}"/>
              </a:ext>
            </a:extLst>
          </p:cNvPr>
          <p:cNvCxnSpPr>
            <a:cxnSpLocks/>
          </p:cNvCxnSpPr>
          <p:nvPr/>
        </p:nvCxnSpPr>
        <p:spPr>
          <a:xfrm flipH="1">
            <a:off x="3809331" y="3310807"/>
            <a:ext cx="735200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9C95C4F6-E674-49DA-381F-01FA48CDE264}"/>
              </a:ext>
            </a:extLst>
          </p:cNvPr>
          <p:cNvSpPr/>
          <p:nvPr/>
        </p:nvSpPr>
        <p:spPr>
          <a:xfrm>
            <a:off x="137160" y="146304"/>
            <a:ext cx="11859768" cy="6547104"/>
          </a:xfrm>
          <a:prstGeom prst="rect">
            <a:avLst/>
          </a:prstGeom>
          <a:noFill/>
          <a:ln>
            <a:solidFill>
              <a:srgbClr val="4592F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734057" y="1202293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308870" y="628048"/>
            <a:ext cx="516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+mj-lt"/>
                <a:ea typeface="G마켓 산스 TTF Bold" panose="02000000000000000000" pitchFamily="2" charset="-127"/>
              </a:rPr>
              <a:t>１단원 배운 내용 정리하기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07903" y="161168"/>
            <a:ext cx="730808" cy="584647"/>
          </a:xfrm>
          <a:prstGeom prst="rect">
            <a:avLst/>
          </a:prstGeom>
        </p:spPr>
      </p:pic>
      <p:pic>
        <p:nvPicPr>
          <p:cNvPr id="56" name="그림 55" descr="블랙, 어둠이(가) 표시된 사진&#10;&#10;자동 생성된 설명">
            <a:extLst>
              <a:ext uri="{FF2B5EF4-FFF2-40B4-BE49-F238E27FC236}">
                <a16:creationId xmlns:a16="http://schemas.microsoft.com/office/drawing/2014/main" id="{AD71BC56-1687-A02A-2A9C-108A35411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162" y="333375"/>
            <a:ext cx="866351" cy="37331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6A28DBA-BC92-0D0E-2C5E-84DB252BC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75" y="1034823"/>
            <a:ext cx="1914792" cy="666843"/>
          </a:xfrm>
          <a:prstGeom prst="rect">
            <a:avLst/>
          </a:prstGeom>
        </p:spPr>
      </p:pic>
      <p:sp>
        <p:nvSpPr>
          <p:cNvPr id="9" name="타원 8">
            <a:extLst>
              <a:ext uri="{FF2B5EF4-FFF2-40B4-BE49-F238E27FC236}">
                <a16:creationId xmlns:a16="http://schemas.microsoft.com/office/drawing/2014/main" id="{101A35B1-424D-3185-A252-66EEA37DE47A}"/>
              </a:ext>
            </a:extLst>
          </p:cNvPr>
          <p:cNvSpPr/>
          <p:nvPr/>
        </p:nvSpPr>
        <p:spPr>
          <a:xfrm>
            <a:off x="345415" y="3067250"/>
            <a:ext cx="2038977" cy="189934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지역의 위치와 다양성</a:t>
            </a: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B4092FC0-0A47-2C78-D7AD-6D7900E7B1F3}"/>
              </a:ext>
            </a:extLst>
          </p:cNvPr>
          <p:cNvSpPr/>
          <p:nvPr/>
        </p:nvSpPr>
        <p:spPr>
          <a:xfrm>
            <a:off x="2444364" y="2824916"/>
            <a:ext cx="1599921" cy="10058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위치</a:t>
            </a: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532C5550-EE26-8D83-E052-60CC447B27B0}"/>
              </a:ext>
            </a:extLst>
          </p:cNvPr>
          <p:cNvSpPr/>
          <p:nvPr/>
        </p:nvSpPr>
        <p:spPr>
          <a:xfrm>
            <a:off x="2433355" y="4246185"/>
            <a:ext cx="1713168" cy="8187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</a:rPr>
              <a:t>지역의 다양성</a:t>
            </a:r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685B5A5C-B6B5-71D3-43B1-489A39834E99}"/>
              </a:ext>
            </a:extLst>
          </p:cNvPr>
          <p:cNvSpPr/>
          <p:nvPr/>
        </p:nvSpPr>
        <p:spPr>
          <a:xfrm>
            <a:off x="4388788" y="2328177"/>
            <a:ext cx="7158707" cy="16215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400" dirty="0">
                <a:solidFill>
                  <a:schemeClr val="tx1"/>
                </a:solidFill>
              </a:rPr>
              <a:t>·</a:t>
            </a:r>
            <a:r>
              <a:rPr lang="ko-KR" altLang="en-US" sz="1400" dirty="0">
                <a:solidFill>
                  <a:schemeClr val="tx1"/>
                </a:solidFill>
              </a:rPr>
              <a:t>의미</a:t>
            </a:r>
            <a:r>
              <a:rPr lang="en-US" altLang="ko-KR" sz="1400" dirty="0">
                <a:solidFill>
                  <a:schemeClr val="tx1"/>
                </a:solidFill>
              </a:rPr>
              <a:t>: </a:t>
            </a:r>
            <a:r>
              <a:rPr lang="ko-KR" altLang="en-US" sz="1400" dirty="0">
                <a:solidFill>
                  <a:schemeClr val="tx1"/>
                </a:solidFill>
              </a:rPr>
              <a:t>지역이 일정한 장소에 차지하고 있는 자리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algn="just"/>
            <a:r>
              <a:rPr lang="en-US" altLang="ko-KR" sz="1400" dirty="0">
                <a:solidFill>
                  <a:schemeClr val="tx1"/>
                </a:solidFill>
              </a:rPr>
              <a:t>·</a:t>
            </a:r>
            <a:r>
              <a:rPr lang="ko-KR" altLang="en-US" sz="1400" dirty="0">
                <a:solidFill>
                  <a:schemeClr val="tx1"/>
                </a:solidFill>
              </a:rPr>
              <a:t>절대적</a:t>
            </a:r>
            <a:r>
              <a:rPr lang="en-US" altLang="ko-KR" sz="1400" dirty="0">
                <a:solidFill>
                  <a:schemeClr val="tx1"/>
                </a:solidFill>
              </a:rPr>
              <a:t> </a:t>
            </a:r>
            <a:r>
              <a:rPr lang="ko-KR" altLang="en-US" sz="1400" dirty="0">
                <a:solidFill>
                  <a:schemeClr val="tx1"/>
                </a:solidFill>
              </a:rPr>
              <a:t>위치</a:t>
            </a:r>
            <a:r>
              <a:rPr lang="en-US" altLang="ko-KR" sz="1400" dirty="0">
                <a:solidFill>
                  <a:schemeClr val="tx1"/>
                </a:solidFill>
              </a:rPr>
              <a:t>: </a:t>
            </a:r>
            <a:r>
              <a:rPr lang="ko-KR" altLang="en-US" sz="1400" dirty="0">
                <a:solidFill>
                  <a:schemeClr val="tx1"/>
                </a:solidFill>
              </a:rPr>
              <a:t>대륙과 해양 등으로 설명하는 지리적 위치</a:t>
            </a:r>
            <a:r>
              <a:rPr lang="en-US" altLang="ko-KR" sz="1400" dirty="0">
                <a:solidFill>
                  <a:schemeClr val="tx1"/>
                </a:solidFill>
              </a:rPr>
              <a:t>, </a:t>
            </a:r>
            <a:r>
              <a:rPr lang="ko-KR" altLang="en-US" sz="1400" dirty="0">
                <a:solidFill>
                  <a:schemeClr val="tx1"/>
                </a:solidFill>
              </a:rPr>
              <a:t>위도와 경도로 나타내는 수리적 위치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algn="just"/>
            <a:r>
              <a:rPr lang="en-US" altLang="ko-KR" sz="1400" dirty="0">
                <a:solidFill>
                  <a:schemeClr val="tx1"/>
                </a:solidFill>
              </a:rPr>
              <a:t>·</a:t>
            </a:r>
            <a:r>
              <a:rPr lang="ko-KR" altLang="en-US" sz="1400" dirty="0">
                <a:solidFill>
                  <a:schemeClr val="tx1"/>
                </a:solidFill>
              </a:rPr>
              <a:t>상대적 위치</a:t>
            </a:r>
            <a:r>
              <a:rPr lang="en-US" altLang="ko-KR" sz="1400" dirty="0">
                <a:solidFill>
                  <a:schemeClr val="tx1"/>
                </a:solidFill>
              </a:rPr>
              <a:t>: </a:t>
            </a:r>
            <a:r>
              <a:rPr lang="ko-KR" altLang="en-US" sz="1400" dirty="0">
                <a:solidFill>
                  <a:schemeClr val="tx1"/>
                </a:solidFill>
              </a:rPr>
              <a:t>주변 지역과의 정치</a:t>
            </a:r>
            <a:r>
              <a:rPr lang="en-US" altLang="ko-KR" sz="1400" dirty="0">
                <a:solidFill>
                  <a:schemeClr val="tx1"/>
                </a:solidFill>
              </a:rPr>
              <a:t>, </a:t>
            </a:r>
            <a:r>
              <a:rPr lang="ko-KR" altLang="en-US" sz="1400" dirty="0">
                <a:solidFill>
                  <a:schemeClr val="tx1"/>
                </a:solidFill>
              </a:rPr>
              <a:t>경제</a:t>
            </a:r>
            <a:r>
              <a:rPr lang="en-US" altLang="ko-KR" sz="1400" dirty="0">
                <a:solidFill>
                  <a:schemeClr val="tx1"/>
                </a:solidFill>
              </a:rPr>
              <a:t>, </a:t>
            </a:r>
            <a:r>
              <a:rPr lang="ko-KR" altLang="en-US" sz="1400" dirty="0">
                <a:solidFill>
                  <a:schemeClr val="tx1"/>
                </a:solidFill>
              </a:rPr>
              <a:t>사회</a:t>
            </a:r>
            <a:r>
              <a:rPr lang="en-US" altLang="ko-KR" sz="1400" dirty="0">
                <a:solidFill>
                  <a:schemeClr val="tx1"/>
                </a:solidFill>
              </a:rPr>
              <a:t>, </a:t>
            </a:r>
            <a:r>
              <a:rPr lang="ko-KR" altLang="en-US" sz="1400" dirty="0">
                <a:solidFill>
                  <a:schemeClr val="tx1"/>
                </a:solidFill>
              </a:rPr>
              <a:t>문화적 관계에 따라 변하는 위치</a:t>
            </a:r>
            <a:endParaRPr lang="en-US" altLang="ko-KR" sz="1400" dirty="0">
              <a:solidFill>
                <a:schemeClr val="tx1"/>
              </a:solidFill>
            </a:endParaRPr>
          </a:p>
          <a:p>
            <a:pPr algn="just"/>
            <a:r>
              <a:rPr lang="en-US" altLang="ko-KR" sz="1400" dirty="0">
                <a:solidFill>
                  <a:schemeClr val="tx1"/>
                </a:solidFill>
              </a:rPr>
              <a:t>·</a:t>
            </a:r>
            <a:r>
              <a:rPr lang="ko-KR" altLang="en-US" sz="1400" dirty="0">
                <a:solidFill>
                  <a:schemeClr val="tx1"/>
                </a:solidFill>
              </a:rPr>
              <a:t>위치에 따라 자연환경과 인문환경이 달라 고유한 특성을 갖게 되고</a:t>
            </a:r>
            <a:r>
              <a:rPr lang="en-US" altLang="ko-KR" sz="1400" dirty="0">
                <a:solidFill>
                  <a:schemeClr val="tx1"/>
                </a:solidFill>
              </a:rPr>
              <a:t>, </a:t>
            </a:r>
            <a:r>
              <a:rPr lang="ko-KR" altLang="en-US" sz="1400" dirty="0">
                <a:solidFill>
                  <a:schemeClr val="tx1"/>
                </a:solidFill>
              </a:rPr>
              <a:t>이에 따라 지역 차가 발생함</a:t>
            </a:r>
            <a:r>
              <a:rPr lang="en-US" altLang="ko-KR" sz="1400" dirty="0">
                <a:solidFill>
                  <a:schemeClr val="tx1"/>
                </a:solidFill>
              </a:rPr>
              <a:t>.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820C49CB-6FB7-6013-66A7-EAACB6100590}"/>
              </a:ext>
            </a:extLst>
          </p:cNvPr>
          <p:cNvSpPr/>
          <p:nvPr/>
        </p:nvSpPr>
        <p:spPr>
          <a:xfrm>
            <a:off x="4409415" y="4053597"/>
            <a:ext cx="7158707" cy="12038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200" dirty="0">
                <a:solidFill>
                  <a:schemeClr val="tx1"/>
                </a:solidFill>
              </a:rPr>
              <a:t>·</a:t>
            </a:r>
            <a:r>
              <a:rPr lang="ko-KR" altLang="en-US" sz="1600" dirty="0">
                <a:solidFill>
                  <a:schemeClr val="tx1"/>
                </a:solidFill>
              </a:rPr>
              <a:t>지리적　관점</a:t>
            </a:r>
            <a:r>
              <a:rPr lang="en-US" altLang="ko-KR" sz="1600" dirty="0">
                <a:solidFill>
                  <a:schemeClr val="tx1"/>
                </a:solidFill>
              </a:rPr>
              <a:t>: </a:t>
            </a:r>
            <a:r>
              <a:rPr lang="ko-KR" altLang="en-US" sz="1600" dirty="0">
                <a:solidFill>
                  <a:schemeClr val="tx1"/>
                </a:solidFill>
              </a:rPr>
              <a:t>지역의 다양한 특성을 위치</a:t>
            </a:r>
            <a:r>
              <a:rPr lang="en-US" altLang="ko-KR" sz="1600" dirty="0">
                <a:solidFill>
                  <a:schemeClr val="tx1"/>
                </a:solidFill>
              </a:rPr>
              <a:t>, </a:t>
            </a:r>
            <a:r>
              <a:rPr lang="ko-KR" altLang="en-US" sz="1600" dirty="0">
                <a:solidFill>
                  <a:schemeClr val="tx1"/>
                </a:solidFill>
              </a:rPr>
              <a:t>자연환경</a:t>
            </a:r>
            <a:r>
              <a:rPr lang="en-US" altLang="ko-KR" sz="1600" dirty="0">
                <a:solidFill>
                  <a:schemeClr val="tx1"/>
                </a:solidFill>
              </a:rPr>
              <a:t>, </a:t>
            </a:r>
            <a:r>
              <a:rPr lang="ko-KR" altLang="en-US" sz="1600" dirty="0">
                <a:solidFill>
                  <a:schemeClr val="tx1"/>
                </a:solidFill>
              </a:rPr>
              <a:t>인문환경 등을 바탕으로 이해하는 것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algn="just"/>
            <a:r>
              <a:rPr lang="en-US" altLang="ko-KR" sz="1600" dirty="0">
                <a:solidFill>
                  <a:schemeClr val="tx1"/>
                </a:solidFill>
              </a:rPr>
              <a:t>·</a:t>
            </a:r>
            <a:r>
              <a:rPr lang="ko-KR" altLang="en-US" sz="1600" dirty="0">
                <a:solidFill>
                  <a:schemeClr val="tx1"/>
                </a:solidFill>
              </a:rPr>
              <a:t>지역의 다양성을 이해하는 자세는 세계시민으로서 가져야 할 자세임</a:t>
            </a:r>
            <a:r>
              <a:rPr lang="en-US" altLang="ko-KR" sz="1600" dirty="0">
                <a:solidFill>
                  <a:schemeClr val="tx1"/>
                </a:solidFill>
              </a:rPr>
              <a:t>.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AED7DA0-F058-8293-C55F-BD4C672D0F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텍스트 개체 틀 1">
            <a:extLst>
              <a:ext uri="{FF2B5EF4-FFF2-40B4-BE49-F238E27FC236}">
                <a16:creationId xmlns:a16="http://schemas.microsoft.com/office/drawing/2014/main" id="{F9849948-9BE3-ADB4-AE0A-FDB017C5DE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6000" y="3384000"/>
            <a:ext cx="5760000" cy="792000"/>
          </a:xfrm>
        </p:spPr>
        <p:txBody>
          <a:bodyPr>
            <a:normAutofit fontScale="85000" lnSpcReduction="10000"/>
          </a:bodyPr>
          <a:lstStyle/>
          <a:p>
            <a:r>
              <a:rPr kumimoji="1" lang="en-US" altLang="ko-KR" dirty="0">
                <a:latin typeface="+mn-lt"/>
              </a:rPr>
              <a:t>1. </a:t>
            </a:r>
            <a:r>
              <a:rPr kumimoji="1" lang="ko-KR" altLang="en-US" dirty="0">
                <a:latin typeface="+mn-lt"/>
              </a:rPr>
              <a:t>세계화 시대</a:t>
            </a:r>
            <a:r>
              <a:rPr kumimoji="1" lang="en-US" altLang="ko-KR" dirty="0">
                <a:latin typeface="+mn-lt"/>
              </a:rPr>
              <a:t>, </a:t>
            </a:r>
            <a:r>
              <a:rPr kumimoji="1" lang="ko-KR" altLang="en-US" dirty="0">
                <a:latin typeface="+mn-lt"/>
              </a:rPr>
              <a:t>지리의 힘 </a:t>
            </a:r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FCDA114-B4C9-DD75-4F8F-9EE9226E8F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000" y="3060000"/>
            <a:ext cx="3960000" cy="288000"/>
          </a:xfrm>
        </p:spPr>
        <p:txBody>
          <a:bodyPr>
            <a:normAutofit fontScale="85000" lnSpcReduction="20000"/>
          </a:bodyPr>
          <a:lstStyle/>
          <a:p>
            <a:pPr marL="0" marR="0" indent="0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dirty="0">
                <a:solidFill>
                  <a:srgbClr val="000000"/>
                </a:solidFill>
                <a:latin typeface="+mn-lt"/>
                <a:ea typeface="함초롬바탕" panose="02030604000101010101" pitchFamily="18" charset="-127"/>
              </a:rPr>
              <a:t>대단원 마무리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66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22D07BB4-B9CA-63A5-B345-9BAE4A47A7C4}"/>
              </a:ext>
            </a:extLst>
          </p:cNvPr>
          <p:cNvCxnSpPr>
            <a:cxnSpLocks/>
          </p:cNvCxnSpPr>
          <p:nvPr/>
        </p:nvCxnSpPr>
        <p:spPr>
          <a:xfrm flipH="1">
            <a:off x="4113143" y="3150427"/>
            <a:ext cx="541228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9C95C4F6-E674-49DA-381F-01FA48CDE264}"/>
              </a:ext>
            </a:extLst>
          </p:cNvPr>
          <p:cNvSpPr/>
          <p:nvPr/>
        </p:nvSpPr>
        <p:spPr>
          <a:xfrm>
            <a:off x="137160" y="146304"/>
            <a:ext cx="11859768" cy="6547104"/>
          </a:xfrm>
          <a:prstGeom prst="rect">
            <a:avLst/>
          </a:prstGeom>
          <a:noFill/>
          <a:ln>
            <a:solidFill>
              <a:srgbClr val="4592F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734057" y="1202293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308870" y="628048"/>
            <a:ext cx="516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１단원 배운 내용 정리하기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07903" y="161168"/>
            <a:ext cx="730808" cy="584647"/>
          </a:xfrm>
          <a:prstGeom prst="rect">
            <a:avLst/>
          </a:prstGeom>
        </p:spPr>
      </p:pic>
      <p:pic>
        <p:nvPicPr>
          <p:cNvPr id="56" name="그림 55" descr="블랙, 어둠이(가) 표시된 사진&#10;&#10;자동 생성된 설명">
            <a:extLst>
              <a:ext uri="{FF2B5EF4-FFF2-40B4-BE49-F238E27FC236}">
                <a16:creationId xmlns:a16="http://schemas.microsoft.com/office/drawing/2014/main" id="{AD71BC56-1687-A02A-2A9C-108A35411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162" y="333375"/>
            <a:ext cx="866351" cy="37331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6A28DBA-BC92-0D0E-2C5E-84DB252BC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75" y="1034823"/>
            <a:ext cx="1914792" cy="666843"/>
          </a:xfrm>
          <a:prstGeom prst="rect">
            <a:avLst/>
          </a:prstGeom>
        </p:spPr>
      </p:pic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37BE957A-4BE8-1E77-A510-7476638814F4}"/>
              </a:ext>
            </a:extLst>
          </p:cNvPr>
          <p:cNvCxnSpPr>
            <a:cxnSpLocks/>
          </p:cNvCxnSpPr>
          <p:nvPr/>
        </p:nvCxnSpPr>
        <p:spPr>
          <a:xfrm flipH="1" flipV="1">
            <a:off x="2080394" y="4356473"/>
            <a:ext cx="440038" cy="243547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4BAAD16E-BA94-0BEA-9A38-1C23769B1327}"/>
              </a:ext>
            </a:extLst>
          </p:cNvPr>
          <p:cNvCxnSpPr>
            <a:cxnSpLocks/>
          </p:cNvCxnSpPr>
          <p:nvPr/>
        </p:nvCxnSpPr>
        <p:spPr>
          <a:xfrm flipH="1">
            <a:off x="1979215" y="3501316"/>
            <a:ext cx="541217" cy="255874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타원 7">
            <a:extLst>
              <a:ext uri="{FF2B5EF4-FFF2-40B4-BE49-F238E27FC236}">
                <a16:creationId xmlns:a16="http://schemas.microsoft.com/office/drawing/2014/main" id="{5F9EEAD9-0C31-C6F9-DE34-67E28847177F}"/>
              </a:ext>
            </a:extLst>
          </p:cNvPr>
          <p:cNvSpPr/>
          <p:nvPr/>
        </p:nvSpPr>
        <p:spPr>
          <a:xfrm>
            <a:off x="334964" y="3209846"/>
            <a:ext cx="1857784" cy="172710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지역 간 연결성과 상호 작용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B66B1E58-5347-802E-B131-32D2DA5B3185}"/>
              </a:ext>
            </a:extLst>
          </p:cNvPr>
          <p:cNvSpPr/>
          <p:nvPr/>
        </p:nvSpPr>
        <p:spPr>
          <a:xfrm>
            <a:off x="2370588" y="2694376"/>
            <a:ext cx="1914791" cy="11267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나눔스퀘어 네오 OTF Bold" panose="00000800000000000000" pitchFamily="50" charset="-127"/>
                <a:ea typeface="나눔스퀘어 네오 OTF Bold" panose="00000800000000000000" pitchFamily="50" charset="-127"/>
              </a:rPr>
              <a:t>지역 간 연결성</a:t>
            </a: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080EA9C3-81D5-DB78-B04E-D589633638B8}"/>
              </a:ext>
            </a:extLst>
          </p:cNvPr>
          <p:cNvSpPr/>
          <p:nvPr/>
        </p:nvSpPr>
        <p:spPr>
          <a:xfrm>
            <a:off x="2399988" y="4330588"/>
            <a:ext cx="1914791" cy="11267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나눔스퀘어 네오 OTF Bold" panose="00000800000000000000" pitchFamily="50" charset="-127"/>
                <a:ea typeface="나눔스퀘어 네오 OTF Bold" panose="00000800000000000000" pitchFamily="50" charset="-127"/>
              </a:rPr>
              <a:t>공간적 상호 작용</a:t>
            </a: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136209F0-C25A-35AF-6211-74A3BD187714}"/>
              </a:ext>
            </a:extLst>
          </p:cNvPr>
          <p:cNvSpPr/>
          <p:nvPr/>
        </p:nvSpPr>
        <p:spPr>
          <a:xfrm>
            <a:off x="4637228" y="2344422"/>
            <a:ext cx="7002965" cy="15341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6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·</a:t>
            </a:r>
            <a:r>
              <a:rPr lang="ko-KR" altLang="en-US" sz="16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지역은 세계</a:t>
            </a:r>
            <a:r>
              <a:rPr lang="en-US" altLang="ko-KR" sz="16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대륙</a:t>
            </a:r>
            <a:r>
              <a:rPr lang="en-US" altLang="ko-KR" sz="16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국가</a:t>
            </a:r>
            <a:r>
              <a:rPr lang="en-US" altLang="ko-KR" sz="16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도시 등 다양한 공간 스케일로 연결되어 있으며</a:t>
            </a:r>
            <a:r>
              <a:rPr lang="en-US" altLang="ko-KR" sz="16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다양한 공간 스케일 안에서 지역이 서로 영향을 주고받음</a:t>
            </a:r>
            <a:r>
              <a:rPr lang="en-US" altLang="ko-KR" sz="16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</a:p>
          <a:p>
            <a:pPr algn="just"/>
            <a:r>
              <a:rPr lang="en-US" altLang="ko-KR" sz="16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·</a:t>
            </a:r>
            <a:r>
              <a:rPr lang="ko-KR" altLang="en-US" sz="16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세계화로 인간의 활동 범위가 세계로 확대되고</a:t>
            </a:r>
            <a:r>
              <a:rPr lang="en-US" altLang="ko-KR" sz="16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지역 또는 국가 간 사람</a:t>
            </a:r>
            <a:r>
              <a:rPr lang="en-US" altLang="ko-KR" sz="16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물자</a:t>
            </a:r>
            <a:r>
              <a:rPr lang="en-US" altLang="ko-KR" sz="16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정보 등의 이동이 증가하였음</a:t>
            </a:r>
            <a:r>
              <a:rPr lang="en-US" altLang="ko-KR" sz="16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  <a:endParaRPr lang="ko-KR" altLang="en-US" sz="1600" dirty="0">
              <a:solidFill>
                <a:schemeClr val="tx1"/>
              </a:solidFill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F0CB82D0-9A56-9240-B7A6-B4239234AE93}"/>
              </a:ext>
            </a:extLst>
          </p:cNvPr>
          <p:cNvCxnSpPr>
            <a:cxnSpLocks/>
          </p:cNvCxnSpPr>
          <p:nvPr/>
        </p:nvCxnSpPr>
        <p:spPr>
          <a:xfrm flipH="1">
            <a:off x="4285379" y="4936947"/>
            <a:ext cx="541228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E8881D32-AE8A-90AD-708F-06F79F190751}"/>
              </a:ext>
            </a:extLst>
          </p:cNvPr>
          <p:cNvSpPr/>
          <p:nvPr/>
        </p:nvSpPr>
        <p:spPr>
          <a:xfrm>
            <a:off x="4654371" y="4292556"/>
            <a:ext cx="7002965" cy="13631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6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·</a:t>
            </a:r>
            <a:r>
              <a:rPr lang="ko-KR" altLang="en-US" sz="16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공간적 상호 작용</a:t>
            </a:r>
            <a:r>
              <a:rPr lang="en-US" altLang="ko-KR" sz="16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: </a:t>
            </a:r>
            <a:r>
              <a:rPr lang="ko-KR" altLang="en-US" sz="16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여러 지역 사이에 발생하는 사람</a:t>
            </a:r>
            <a:r>
              <a:rPr lang="en-US" altLang="ko-KR" sz="16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물자</a:t>
            </a:r>
            <a:r>
              <a:rPr lang="en-US" altLang="ko-KR" sz="16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정보</a:t>
            </a:r>
            <a:r>
              <a:rPr lang="en-US" altLang="ko-KR" sz="16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자본 등의 흐름</a:t>
            </a:r>
            <a:endParaRPr lang="en-US" altLang="ko-KR" sz="1600" dirty="0">
              <a:solidFill>
                <a:schemeClr val="tx1"/>
              </a:solidFill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pPr algn="just"/>
            <a:r>
              <a:rPr lang="en-US" altLang="ko-KR" sz="16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·</a:t>
            </a:r>
            <a:r>
              <a:rPr lang="ko-KR" altLang="en-US" sz="1600" dirty="0" err="1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네트워크로서의</a:t>
            </a:r>
            <a:r>
              <a:rPr lang="ko-KR" altLang="en-US" sz="16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 세계는 물리적 공간을 초월하여 서로 다른 지역</a:t>
            </a:r>
            <a:r>
              <a:rPr lang="en-US" altLang="ko-KR" sz="16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국가</a:t>
            </a:r>
            <a:r>
              <a:rPr lang="en-US" altLang="ko-KR" sz="16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16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대륙 등이 다양한 방식으로 연결된 사회임</a:t>
            </a:r>
            <a:r>
              <a:rPr lang="en-US" altLang="ko-KR" sz="16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  <a:endParaRPr lang="ko-KR" altLang="en-US" sz="1600" dirty="0">
              <a:solidFill>
                <a:schemeClr val="tx1"/>
              </a:solidFill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60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9C95C4F6-E674-49DA-381F-01FA48CDE264}"/>
              </a:ext>
            </a:extLst>
          </p:cNvPr>
          <p:cNvSpPr/>
          <p:nvPr/>
        </p:nvSpPr>
        <p:spPr>
          <a:xfrm>
            <a:off x="137160" y="146304"/>
            <a:ext cx="11859768" cy="6547104"/>
          </a:xfrm>
          <a:prstGeom prst="rect">
            <a:avLst/>
          </a:prstGeom>
          <a:noFill/>
          <a:ln>
            <a:solidFill>
              <a:srgbClr val="4592F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734057" y="1202293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308870" y="628048"/>
            <a:ext cx="516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１단원 배운 내용 정리하기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07903" y="161168"/>
            <a:ext cx="730808" cy="584647"/>
          </a:xfrm>
          <a:prstGeom prst="rect">
            <a:avLst/>
          </a:prstGeom>
        </p:spPr>
      </p:pic>
      <p:pic>
        <p:nvPicPr>
          <p:cNvPr id="56" name="그림 55" descr="블랙, 어둠이(가) 표시된 사진&#10;&#10;자동 생성된 설명">
            <a:extLst>
              <a:ext uri="{FF2B5EF4-FFF2-40B4-BE49-F238E27FC236}">
                <a16:creationId xmlns:a16="http://schemas.microsoft.com/office/drawing/2014/main" id="{AD71BC56-1687-A02A-2A9C-108A35411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162" y="333375"/>
            <a:ext cx="866351" cy="37331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6A28DBA-BC92-0D0E-2C5E-84DB252BC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75" y="1034823"/>
            <a:ext cx="1914792" cy="666843"/>
          </a:xfrm>
          <a:prstGeom prst="rect">
            <a:avLst/>
          </a:prstGeom>
        </p:spPr>
      </p:pic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9B7E7FFF-A7CE-7AEB-3A1C-5261E5AB2C00}"/>
              </a:ext>
            </a:extLst>
          </p:cNvPr>
          <p:cNvCxnSpPr>
            <a:cxnSpLocks/>
          </p:cNvCxnSpPr>
          <p:nvPr/>
        </p:nvCxnSpPr>
        <p:spPr>
          <a:xfrm flipH="1">
            <a:off x="4286213" y="4717114"/>
            <a:ext cx="541228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9D9CF75F-FB53-04BA-0F62-49C5F93ABA97}"/>
              </a:ext>
            </a:extLst>
          </p:cNvPr>
          <p:cNvCxnSpPr>
            <a:cxnSpLocks/>
            <a:stCxn id="23" idx="1"/>
          </p:cNvCxnSpPr>
          <p:nvPr/>
        </p:nvCxnSpPr>
        <p:spPr>
          <a:xfrm flipH="1" flipV="1">
            <a:off x="4225915" y="2994133"/>
            <a:ext cx="541228" cy="1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0D90DA9C-7993-3F16-FD96-79C47921B7E3}"/>
              </a:ext>
            </a:extLst>
          </p:cNvPr>
          <p:cNvCxnSpPr>
            <a:cxnSpLocks/>
          </p:cNvCxnSpPr>
          <p:nvPr/>
        </p:nvCxnSpPr>
        <p:spPr>
          <a:xfrm flipH="1" flipV="1">
            <a:off x="2291826" y="4493769"/>
            <a:ext cx="562426" cy="84268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174C3342-46D2-1AD4-7C00-DF5EDF099906}"/>
              </a:ext>
            </a:extLst>
          </p:cNvPr>
          <p:cNvCxnSpPr>
            <a:cxnSpLocks/>
          </p:cNvCxnSpPr>
          <p:nvPr/>
        </p:nvCxnSpPr>
        <p:spPr>
          <a:xfrm flipH="1">
            <a:off x="2250293" y="3097945"/>
            <a:ext cx="649920" cy="367935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타원 19">
            <a:extLst>
              <a:ext uri="{FF2B5EF4-FFF2-40B4-BE49-F238E27FC236}">
                <a16:creationId xmlns:a16="http://schemas.microsoft.com/office/drawing/2014/main" id="{437D48B7-B3DC-AF50-BD1D-34B5D2B8B4EF}"/>
              </a:ext>
            </a:extLst>
          </p:cNvPr>
          <p:cNvSpPr/>
          <p:nvPr/>
        </p:nvSpPr>
        <p:spPr>
          <a:xfrm>
            <a:off x="383363" y="2813823"/>
            <a:ext cx="2134843" cy="210053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  <a:latin typeface="나눔스퀘어 네오 OTF Bold" panose="00000800000000000000" pitchFamily="50" charset="-127"/>
                <a:ea typeface="나눔스퀘어 네오 OTF Bold" panose="00000800000000000000" pitchFamily="50" charset="-127"/>
              </a:rPr>
              <a:t>지역의 변화와 역동성</a:t>
            </a: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C7F7C4E9-5D2F-AD4F-1931-43776CCCD14E}"/>
              </a:ext>
            </a:extLst>
          </p:cNvPr>
          <p:cNvSpPr/>
          <p:nvPr/>
        </p:nvSpPr>
        <p:spPr>
          <a:xfrm>
            <a:off x="2758621" y="2258283"/>
            <a:ext cx="1781702" cy="15188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나눔스퀘어 네오 OTF Bold" panose="00000800000000000000" pitchFamily="50" charset="-127"/>
                <a:ea typeface="나눔스퀘어 네오 OTF Bold" panose="00000800000000000000" pitchFamily="50" charset="-127"/>
              </a:rPr>
              <a:t>세계화가 지역에 미치는 영향</a:t>
            </a: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B6F02C22-A290-FDA9-135C-DE8E32C54B7C}"/>
              </a:ext>
            </a:extLst>
          </p:cNvPr>
          <p:cNvSpPr/>
          <p:nvPr/>
        </p:nvSpPr>
        <p:spPr>
          <a:xfrm>
            <a:off x="2745742" y="3981264"/>
            <a:ext cx="1628191" cy="14717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tx1"/>
                </a:solidFill>
                <a:latin typeface="나눔스퀘어 네오 OTF Bold" panose="00000800000000000000" pitchFamily="50" charset="-127"/>
                <a:ea typeface="나눔스퀘어 네오 OTF Bold" panose="00000800000000000000" pitchFamily="50" charset="-127"/>
              </a:rPr>
              <a:t>지역의 변화가 세계에 미치는 영향</a:t>
            </a: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3EA51352-3396-8843-5915-AEB4A90F9B85}"/>
              </a:ext>
            </a:extLst>
          </p:cNvPr>
          <p:cNvSpPr/>
          <p:nvPr/>
        </p:nvSpPr>
        <p:spPr>
          <a:xfrm>
            <a:off x="4767143" y="2258283"/>
            <a:ext cx="7002965" cy="14717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·</a:t>
            </a:r>
            <a:r>
              <a:rPr lang="ko-KR" altLang="en-US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세계 여러 지역의 특성이 점차 </a:t>
            </a:r>
            <a:r>
              <a:rPr lang="ko-KR" altLang="en-US" dirty="0" err="1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비슷해지는</a:t>
            </a:r>
            <a:r>
              <a:rPr lang="ko-KR" altLang="en-US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 현상인 등질화가 나타남</a:t>
            </a:r>
            <a:r>
              <a:rPr lang="en-US" altLang="ko-KR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</a:p>
          <a:p>
            <a:pPr algn="just"/>
            <a:r>
              <a:rPr lang="en-US" altLang="ko-KR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·</a:t>
            </a:r>
            <a:r>
              <a:rPr lang="ko-KR" altLang="en-US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지역의 특성을 고려한 음식</a:t>
            </a:r>
            <a:r>
              <a:rPr lang="en-US" altLang="ko-KR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음악</a:t>
            </a:r>
            <a:r>
              <a:rPr lang="en-US" altLang="ko-KR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공연</a:t>
            </a:r>
            <a:r>
              <a:rPr lang="en-US" altLang="ko-KR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상품 등이 나타남</a:t>
            </a:r>
            <a:r>
              <a:rPr lang="en-US" altLang="ko-KR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  <a:endParaRPr lang="ko-KR" altLang="en-US" dirty="0">
              <a:solidFill>
                <a:schemeClr val="tx1"/>
              </a:solidFill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0AE075C0-8B3D-15E2-6618-552B5DFF1EDB}"/>
              </a:ext>
            </a:extLst>
          </p:cNvPr>
          <p:cNvSpPr/>
          <p:nvPr/>
        </p:nvSpPr>
        <p:spPr>
          <a:xfrm>
            <a:off x="4753548" y="3981264"/>
            <a:ext cx="7002965" cy="14717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ko-KR" sz="16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·</a:t>
            </a:r>
            <a:r>
              <a:rPr lang="ko-KR" altLang="en-US" sz="1600" dirty="0" err="1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글로컬</a:t>
            </a:r>
            <a:r>
              <a:rPr lang="en-US" altLang="ko-KR" sz="16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: </a:t>
            </a:r>
            <a:r>
              <a:rPr lang="ko-KR" altLang="en-US" sz="16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지역의 특성을 살린 지역 중심의 세계화</a:t>
            </a:r>
            <a:endParaRPr lang="en-US" altLang="ko-KR" sz="1600" dirty="0">
              <a:solidFill>
                <a:schemeClr val="tx1"/>
              </a:solidFill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pPr algn="just"/>
            <a:r>
              <a:rPr lang="en-US" altLang="ko-KR" sz="16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·</a:t>
            </a:r>
            <a:r>
              <a:rPr lang="ko-KR" altLang="en-US" sz="16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쿠리치바의 교통 정책</a:t>
            </a:r>
            <a:r>
              <a:rPr lang="en-US" altLang="ko-KR" sz="16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1600" dirty="0" err="1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오르비에토의</a:t>
            </a:r>
            <a:r>
              <a:rPr lang="ko-KR" altLang="en-US" sz="16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 슬로시티 등과 같이 지역의 변화가 세계에 영향을 줌</a:t>
            </a:r>
            <a:r>
              <a:rPr lang="en-US" altLang="ko-KR" sz="16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  <a:endParaRPr lang="ko-KR" altLang="en-US" sz="1600" dirty="0">
              <a:solidFill>
                <a:schemeClr val="tx1"/>
              </a:solidFill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525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9C95C4F6-E674-49DA-381F-01FA48CDE264}"/>
              </a:ext>
            </a:extLst>
          </p:cNvPr>
          <p:cNvSpPr/>
          <p:nvPr/>
        </p:nvSpPr>
        <p:spPr>
          <a:xfrm>
            <a:off x="137160" y="146304"/>
            <a:ext cx="11859768" cy="6547104"/>
          </a:xfrm>
          <a:prstGeom prst="rect">
            <a:avLst/>
          </a:prstGeom>
          <a:noFill/>
          <a:ln>
            <a:solidFill>
              <a:srgbClr val="4592F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734057" y="1202293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3308870" y="628048"/>
            <a:ext cx="516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１단원　배운 내용 글쓰기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07903" y="161168"/>
            <a:ext cx="730808" cy="584647"/>
          </a:xfrm>
          <a:prstGeom prst="rect">
            <a:avLst/>
          </a:prstGeom>
        </p:spPr>
      </p:pic>
      <p:pic>
        <p:nvPicPr>
          <p:cNvPr id="56" name="그림 55" descr="블랙, 어둠이(가) 표시된 사진&#10;&#10;자동 생성된 설명">
            <a:extLst>
              <a:ext uri="{FF2B5EF4-FFF2-40B4-BE49-F238E27FC236}">
                <a16:creationId xmlns:a16="http://schemas.microsoft.com/office/drawing/2014/main" id="{AD71BC56-1687-A02A-2A9C-108A35411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162" y="333375"/>
            <a:ext cx="866351" cy="373316"/>
          </a:xfrm>
          <a:prstGeom prst="rect">
            <a:avLst/>
          </a:prstGeom>
        </p:spPr>
      </p:pic>
      <p:pic>
        <p:nvPicPr>
          <p:cNvPr id="3" name="그림 2" descr="텍스트, 로고, 폰트, 그래픽이(가) 표시된 사진&#10;&#10;자동 생성된 설명">
            <a:extLst>
              <a:ext uri="{FF2B5EF4-FFF2-40B4-BE49-F238E27FC236}">
                <a16:creationId xmlns:a16="http://schemas.microsoft.com/office/drawing/2014/main" id="{2F2A4A0A-659F-479B-1D79-BFB2A1382F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49" y="1032191"/>
            <a:ext cx="1819529" cy="6382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8BF23B-BA57-E23D-10B7-02B7F2D91A18}"/>
              </a:ext>
            </a:extLst>
          </p:cNvPr>
          <p:cNvSpPr txBox="1"/>
          <p:nvPr/>
        </p:nvSpPr>
        <p:spPr>
          <a:xfrm>
            <a:off x="592710" y="1618148"/>
            <a:ext cx="1094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1. 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지역의 특성이 다르게 나타나는 이유를 서술해 보자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</a:t>
            </a:r>
            <a:endParaRPr lang="ko-KR" altLang="en-US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1B29D9-FF41-0621-8263-FD66BB3A9D32}"/>
              </a:ext>
            </a:extLst>
          </p:cNvPr>
          <p:cNvSpPr txBox="1"/>
          <p:nvPr/>
        </p:nvSpPr>
        <p:spPr>
          <a:xfrm>
            <a:off x="592710" y="3025658"/>
            <a:ext cx="1094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2. 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공간적 상호 작용을 통해 서로 연결된 지역의 사례를 한 가지 서술해 보자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</a:t>
            </a:r>
            <a:endParaRPr lang="ko-KR" altLang="en-US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41CEC8-95A0-EF07-BC75-096B134A7593}"/>
              </a:ext>
            </a:extLst>
          </p:cNvPr>
          <p:cNvSpPr txBox="1"/>
          <p:nvPr/>
        </p:nvSpPr>
        <p:spPr>
          <a:xfrm>
            <a:off x="592709" y="4433168"/>
            <a:ext cx="1094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3. 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사진은 햄버거의 세계화를 보여준다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 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햄버거의 사례를 보고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세계의 변화가 지역에 미치는 영향을 서술해 보자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</a:t>
            </a:r>
            <a:endParaRPr lang="ko-KR" altLang="en-US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974208FE-E64C-EAE6-EB68-A5CC191A3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793" y="5301086"/>
            <a:ext cx="1529668" cy="909979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5770F9FC-C913-D9B6-30DB-70B6B0420E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2393" y="5332658"/>
            <a:ext cx="1352954" cy="941686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2FC258D0-469D-628E-2A09-3BDE8DBE40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4088" y="5255837"/>
            <a:ext cx="1561942" cy="1051648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8116369C-C5D5-8C5E-33FD-E703A4DB6E01}"/>
              </a:ext>
            </a:extLst>
          </p:cNvPr>
          <p:cNvSpPr txBox="1"/>
          <p:nvPr/>
        </p:nvSpPr>
        <p:spPr>
          <a:xfrm>
            <a:off x="819988" y="6294012"/>
            <a:ext cx="1503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▲</a:t>
            </a:r>
            <a:r>
              <a:rPr lang="ko-KR" altLang="en-US" sz="1000" dirty="0" err="1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랍스터</a:t>
            </a:r>
            <a:r>
              <a:rPr lang="ko-KR" altLang="en-US" sz="1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 버거</a:t>
            </a:r>
            <a:r>
              <a:rPr lang="en-US" altLang="ko-KR" sz="1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(</a:t>
            </a:r>
            <a:r>
              <a:rPr lang="ko-KR" altLang="en-US" sz="1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캐나다</a:t>
            </a:r>
            <a:r>
              <a:rPr lang="en-US" altLang="ko-KR" sz="1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)</a:t>
            </a:r>
            <a:endParaRPr lang="ko-KR" altLang="en-US" sz="10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A1B68AC-9D98-2F2C-35DD-73ACE3111E43}"/>
              </a:ext>
            </a:extLst>
          </p:cNvPr>
          <p:cNvSpPr txBox="1"/>
          <p:nvPr/>
        </p:nvSpPr>
        <p:spPr>
          <a:xfrm>
            <a:off x="2632393" y="6294012"/>
            <a:ext cx="1352954" cy="249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▲소시지 버거</a:t>
            </a:r>
            <a:r>
              <a:rPr lang="en-US" altLang="ko-KR" sz="1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(</a:t>
            </a:r>
            <a:r>
              <a:rPr lang="ko-KR" altLang="en-US" sz="1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독일</a:t>
            </a:r>
            <a:r>
              <a:rPr lang="en-US" altLang="ko-KR" sz="1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)</a:t>
            </a:r>
            <a:endParaRPr lang="ko-KR" altLang="en-US" sz="10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A0018E6-C414-D2C8-4667-A37B00AB9CE2}"/>
              </a:ext>
            </a:extLst>
          </p:cNvPr>
          <p:cNvSpPr txBox="1"/>
          <p:nvPr/>
        </p:nvSpPr>
        <p:spPr>
          <a:xfrm>
            <a:off x="4398582" y="6309637"/>
            <a:ext cx="14574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▲</a:t>
            </a:r>
            <a:r>
              <a:rPr lang="ko-KR" altLang="en-US" sz="1000" dirty="0" err="1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케밥</a:t>
            </a:r>
            <a:r>
              <a:rPr lang="ko-KR" altLang="en-US" sz="1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 버거</a:t>
            </a:r>
            <a:r>
              <a:rPr lang="en-US" altLang="ko-KR" sz="1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(</a:t>
            </a:r>
            <a:r>
              <a:rPr lang="ko-KR" altLang="en-US" sz="1000" dirty="0" err="1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튀르키예</a:t>
            </a:r>
            <a:r>
              <a:rPr lang="en-US" altLang="ko-KR" sz="1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)</a:t>
            </a:r>
            <a:endParaRPr lang="ko-KR" altLang="en-US" sz="10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5D2B9A-D030-0363-09DB-8C953A84A9E9}"/>
              </a:ext>
            </a:extLst>
          </p:cNvPr>
          <p:cNvSpPr txBox="1"/>
          <p:nvPr/>
        </p:nvSpPr>
        <p:spPr>
          <a:xfrm>
            <a:off x="1369631" y="2130034"/>
            <a:ext cx="860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지역의 위치에 따라 기후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지형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식생과 같은 자연 환경이 다르게 나타나며 이러한 차이는 인문환경에 영향을 준다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이는 다시 고유한 특성이 되어 지역 차로 나타난다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AC464-D8E6-32D9-1B33-C1C6FD4DC094}"/>
              </a:ext>
            </a:extLst>
          </p:cNvPr>
          <p:cNvSpPr txBox="1"/>
          <p:nvPr/>
        </p:nvSpPr>
        <p:spPr>
          <a:xfrm>
            <a:off x="5856030" y="5203336"/>
            <a:ext cx="5985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세계 최대 카카오 생산국인 코트디부아르는 </a:t>
            </a:r>
            <a:r>
              <a:rPr lang="ko-KR" altLang="en-US" dirty="0" err="1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둥근귀코끼리가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 많이 살던 곳이었지만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카카오 생산을 늘리고자 열대 우림 지역을 농장으로 개발하며 환경이 파괴되어 </a:t>
            </a:r>
            <a:r>
              <a:rPr lang="ko-KR" altLang="en-US" dirty="0" err="1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둥근귀코끼리의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 서식지가 줄어들었다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6B26B6-CF95-2211-4FB8-0C7B2FFA428A}"/>
              </a:ext>
            </a:extLst>
          </p:cNvPr>
          <p:cNvSpPr txBox="1"/>
          <p:nvPr/>
        </p:nvSpPr>
        <p:spPr>
          <a:xfrm>
            <a:off x="1369630" y="3526569"/>
            <a:ext cx="8409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세계 어느 지역에서나 공통적으로 즐길 수 있는 음식과 문화가 다양해지는 한편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지역의 특성에 따라 음식을 만들어 특색 있는 문화가 발달하였다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747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610D36B8-362E-44EE-9C04-C44C82D33527}"/>
              </a:ext>
            </a:extLst>
          </p:cNvPr>
          <p:cNvSpPr/>
          <p:nvPr/>
        </p:nvSpPr>
        <p:spPr>
          <a:xfrm>
            <a:off x="559692" y="2802356"/>
            <a:ext cx="2309532" cy="957529"/>
          </a:xfrm>
          <a:prstGeom prst="roundRect">
            <a:avLst>
              <a:gd name="adj" fmla="val 8413"/>
            </a:avLst>
          </a:prstGeom>
          <a:noFill/>
          <a:ln>
            <a:solidFill>
              <a:srgbClr val="459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9C95C4F6-E674-49DA-381F-01FA48CDE264}"/>
              </a:ext>
            </a:extLst>
          </p:cNvPr>
          <p:cNvSpPr/>
          <p:nvPr/>
        </p:nvSpPr>
        <p:spPr>
          <a:xfrm>
            <a:off x="137160" y="152242"/>
            <a:ext cx="11859768" cy="6547104"/>
          </a:xfrm>
          <a:prstGeom prst="rect">
            <a:avLst/>
          </a:prstGeom>
          <a:noFill/>
          <a:ln>
            <a:solidFill>
              <a:srgbClr val="4592F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pic>
        <p:nvPicPr>
          <p:cNvPr id="56" name="그림 55" descr="블랙, 어둠이(가) 표시된 사진&#10;&#10;자동 생성된 설명">
            <a:extLst>
              <a:ext uri="{FF2B5EF4-FFF2-40B4-BE49-F238E27FC236}">
                <a16:creationId xmlns:a16="http://schemas.microsoft.com/office/drawing/2014/main" id="{AD71BC56-1687-A02A-2A9C-108A35411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688" y="6225309"/>
            <a:ext cx="866351" cy="373316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201259AA-7B69-496F-C699-9197D75DCDB0}"/>
              </a:ext>
            </a:extLst>
          </p:cNvPr>
          <p:cNvGrpSpPr/>
          <p:nvPr/>
        </p:nvGrpSpPr>
        <p:grpSpPr>
          <a:xfrm>
            <a:off x="2705256" y="490626"/>
            <a:ext cx="6043969" cy="707886"/>
            <a:chOff x="2323589" y="536808"/>
            <a:chExt cx="6043969" cy="70788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48FCE84-67D1-A084-EB9A-5C03AEB0E2C1}"/>
                </a:ext>
              </a:extLst>
            </p:cNvPr>
            <p:cNvSpPr txBox="1"/>
            <p:nvPr/>
          </p:nvSpPr>
          <p:spPr>
            <a:xfrm>
              <a:off x="2323589" y="536808"/>
              <a:ext cx="51600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000" dirty="0"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대단원 마무리 </a:t>
              </a:r>
            </a:p>
          </p:txBody>
        </p:sp>
        <p:pic>
          <p:nvPicPr>
            <p:cNvPr id="3" name="그림 2" descr="블랙, 어둠이(가) 표시된 사진&#10;&#10;자동 생성된 설명">
              <a:extLst>
                <a:ext uri="{FF2B5EF4-FFF2-40B4-BE49-F238E27FC236}">
                  <a16:creationId xmlns:a16="http://schemas.microsoft.com/office/drawing/2014/main" id="{C268EF46-ADF5-1AD2-EDA2-AA38CCFB2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036" y="536808"/>
              <a:ext cx="1730522" cy="635438"/>
            </a:xfrm>
            <a:prstGeom prst="rect">
              <a:avLst/>
            </a:prstGeom>
          </p:spPr>
        </p:pic>
      </p:grpSp>
      <p:pic>
        <p:nvPicPr>
          <p:cNvPr id="8" name="그림 7" descr="별, 클립아트, 창의성, 천문학이(가) 표시된 사진&#10;&#10;자동 생성된 설명">
            <a:extLst>
              <a:ext uri="{FF2B5EF4-FFF2-40B4-BE49-F238E27FC236}">
                <a16:creationId xmlns:a16="http://schemas.microsoft.com/office/drawing/2014/main" id="{EE6D65D2-4E0D-CBEE-CCBA-3C794F254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937" y="255842"/>
            <a:ext cx="870222" cy="870222"/>
          </a:xfrm>
          <a:prstGeom prst="rect">
            <a:avLst/>
          </a:prstGeom>
        </p:spPr>
      </p:pic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5F8FF064-EE00-41D9-8BEF-BF51092A8F0D}"/>
              </a:ext>
            </a:extLst>
          </p:cNvPr>
          <p:cNvSpPr/>
          <p:nvPr/>
        </p:nvSpPr>
        <p:spPr>
          <a:xfrm>
            <a:off x="2964690" y="1536896"/>
            <a:ext cx="1843978" cy="938058"/>
          </a:xfrm>
          <a:prstGeom prst="roundRect">
            <a:avLst>
              <a:gd name="adj" fmla="val 28528"/>
            </a:avLst>
          </a:prstGeom>
          <a:solidFill>
            <a:srgbClr val="4592FA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400" dirty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19E2D926-E8F6-47AB-A526-69C4228542B7}"/>
              </a:ext>
            </a:extLst>
          </p:cNvPr>
          <p:cNvSpPr/>
          <p:nvPr/>
        </p:nvSpPr>
        <p:spPr>
          <a:xfrm>
            <a:off x="3033129" y="2604275"/>
            <a:ext cx="7492503" cy="34355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endParaRPr 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pic>
        <p:nvPicPr>
          <p:cNvPr id="37" name="그림 36" descr="그래픽, 그래픽 디자인, 클립아트, 로고이(가) 표시된 사진&#10;&#10;자동 생성된 설명">
            <a:extLst>
              <a:ext uri="{FF2B5EF4-FFF2-40B4-BE49-F238E27FC236}">
                <a16:creationId xmlns:a16="http://schemas.microsoft.com/office/drawing/2014/main" id="{DA223785-ED2E-47BD-8FC3-349B5D18DD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2928" y="2945373"/>
            <a:ext cx="339756" cy="339756"/>
          </a:xfrm>
          <a:prstGeom prst="rect">
            <a:avLst/>
          </a:prstGeom>
        </p:spPr>
      </p:pic>
      <p:pic>
        <p:nvPicPr>
          <p:cNvPr id="38" name="그림 37" descr="그래픽, 그래픽 디자인, 클립아트, 로고이(가) 표시된 사진&#10;&#10;자동 생성된 설명">
            <a:extLst>
              <a:ext uri="{FF2B5EF4-FFF2-40B4-BE49-F238E27FC236}">
                <a16:creationId xmlns:a16="http://schemas.microsoft.com/office/drawing/2014/main" id="{9CDFCA73-07E6-4B87-A435-EF4D4E0B23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4513" y="3742749"/>
            <a:ext cx="339756" cy="339756"/>
          </a:xfrm>
          <a:prstGeom prst="rect">
            <a:avLst/>
          </a:prstGeom>
        </p:spPr>
      </p:pic>
      <p:pic>
        <p:nvPicPr>
          <p:cNvPr id="39" name="그림 38" descr="그래픽, 그래픽 디자인, 클립아트, 로고이(가) 표시된 사진&#10;&#10;자동 생성된 설명">
            <a:extLst>
              <a:ext uri="{FF2B5EF4-FFF2-40B4-BE49-F238E27FC236}">
                <a16:creationId xmlns:a16="http://schemas.microsoft.com/office/drawing/2014/main" id="{07829CC3-D2F5-4C5B-8A9B-F02906B6F3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3251" y="4519228"/>
            <a:ext cx="339756" cy="3397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9B9A6E-8809-D5C4-1AC1-F8F4C5DDAFAA}"/>
              </a:ext>
            </a:extLst>
          </p:cNvPr>
          <p:cNvSpPr txBox="1"/>
          <p:nvPr/>
        </p:nvSpPr>
        <p:spPr>
          <a:xfrm>
            <a:off x="3301108" y="2836509"/>
            <a:ext cx="83312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상대적 위치는 주변 지역과의 정치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·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문화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·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경제적 관계에 따라 변화하는 위치이다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</a:p>
          <a:p>
            <a:endParaRPr lang="en-US" altLang="ko-KR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endParaRPr lang="en-US" altLang="ko-KR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지역의 위치에 따라 기후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지형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식생과 같은 자연환경이 다르게 나타난다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</a:p>
          <a:p>
            <a:endParaRPr lang="en-US" altLang="ko-KR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endParaRPr lang="en-US" altLang="ko-KR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지리적 관점은 지역의 다양한 특성을 위치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자연환경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인문환경 등을 바탕으로 이해하는 것이며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이는 지역 간의 다양성을 인식하고 다른 문화를 존중하는 자세의 바탕이 된다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</a:p>
          <a:p>
            <a:endParaRPr lang="en-US" altLang="ko-KR" dirty="0">
              <a:latin typeface="+mj-ea"/>
              <a:ea typeface="+mj-ea"/>
            </a:endParaRPr>
          </a:p>
        </p:txBody>
      </p:sp>
      <p:pic>
        <p:nvPicPr>
          <p:cNvPr id="15" name="그림 14" descr="디자인, 주방용품이(가) 표시된 사진&#10;&#10;자동 생성된 설명">
            <a:extLst>
              <a:ext uri="{FF2B5EF4-FFF2-40B4-BE49-F238E27FC236}">
                <a16:creationId xmlns:a16="http://schemas.microsoft.com/office/drawing/2014/main" id="{23E96527-0FFF-6E9A-51E3-9408A99032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655" y="2835895"/>
            <a:ext cx="874880" cy="4079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121C5D-545B-4033-A2C1-7F742B9B2B14}"/>
              </a:ext>
            </a:extLst>
          </p:cNvPr>
          <p:cNvSpPr txBox="1"/>
          <p:nvPr/>
        </p:nvSpPr>
        <p:spPr>
          <a:xfrm>
            <a:off x="3203007" y="2850232"/>
            <a:ext cx="1121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상대적</a:t>
            </a:r>
          </a:p>
        </p:txBody>
      </p:sp>
      <p:pic>
        <p:nvPicPr>
          <p:cNvPr id="18" name="그림 17" descr="화이트, 디자인, 주방용품이(가) 표시된 사진&#10;&#10;자동 생성된 설명">
            <a:extLst>
              <a:ext uri="{FF2B5EF4-FFF2-40B4-BE49-F238E27FC236}">
                <a16:creationId xmlns:a16="http://schemas.microsoft.com/office/drawing/2014/main" id="{4516FC69-48B6-F520-2442-96C444899F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29" y="3616580"/>
            <a:ext cx="857471" cy="46592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10FAD54-E00D-43C6-84A6-FAD330AD8DE6}"/>
              </a:ext>
            </a:extLst>
          </p:cNvPr>
          <p:cNvSpPr txBox="1"/>
          <p:nvPr/>
        </p:nvSpPr>
        <p:spPr>
          <a:xfrm>
            <a:off x="7356207" y="3650545"/>
            <a:ext cx="1393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자연환경</a:t>
            </a:r>
          </a:p>
        </p:txBody>
      </p:sp>
      <p:pic>
        <p:nvPicPr>
          <p:cNvPr id="21" name="그림 20" descr="디자인, 주방용품이(가) 표시된 사진&#10;&#10;자동 생성된 설명">
            <a:extLst>
              <a:ext uri="{FF2B5EF4-FFF2-40B4-BE49-F238E27FC236}">
                <a16:creationId xmlns:a16="http://schemas.microsoft.com/office/drawing/2014/main" id="{8B1E5138-2510-59BA-95C6-A3C90F9B94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844" y="4458518"/>
            <a:ext cx="874880" cy="40794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AA9A647-D9EA-7A2E-9F3A-129FB3BDD790}"/>
              </a:ext>
            </a:extLst>
          </p:cNvPr>
          <p:cNvSpPr txBox="1"/>
          <p:nvPr/>
        </p:nvSpPr>
        <p:spPr>
          <a:xfrm>
            <a:off x="3181655" y="4467360"/>
            <a:ext cx="1142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지리적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4D3677-3CAF-196D-1CBC-187D9267251F}"/>
              </a:ext>
            </a:extLst>
          </p:cNvPr>
          <p:cNvSpPr txBox="1"/>
          <p:nvPr/>
        </p:nvSpPr>
        <p:spPr>
          <a:xfrm>
            <a:off x="1009167" y="2945373"/>
            <a:ext cx="1469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세계화 시대</a:t>
            </a:r>
            <a:r>
              <a:rPr lang="en-US" altLang="ko-KR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, </a:t>
            </a:r>
            <a:r>
              <a:rPr lang="ko-KR" altLang="en-US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지리의 힘</a:t>
            </a:r>
            <a:endParaRPr lang="ko-KR" altLang="en-US" sz="1800" spc="-8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592FA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F36CCA-572C-9430-F171-FFF4ED1CA658}"/>
              </a:ext>
            </a:extLst>
          </p:cNvPr>
          <p:cNvSpPr txBox="1"/>
          <p:nvPr/>
        </p:nvSpPr>
        <p:spPr>
          <a:xfrm>
            <a:off x="3109128" y="1709252"/>
            <a:ext cx="1555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지역의 위치와 다양성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0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0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610D36B8-362E-44EE-9C04-C44C82D33527}"/>
              </a:ext>
            </a:extLst>
          </p:cNvPr>
          <p:cNvSpPr/>
          <p:nvPr/>
        </p:nvSpPr>
        <p:spPr>
          <a:xfrm>
            <a:off x="559692" y="2802356"/>
            <a:ext cx="2309532" cy="957529"/>
          </a:xfrm>
          <a:prstGeom prst="roundRect">
            <a:avLst>
              <a:gd name="adj" fmla="val 8413"/>
            </a:avLst>
          </a:prstGeom>
          <a:noFill/>
          <a:ln>
            <a:solidFill>
              <a:srgbClr val="459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9C95C4F6-E674-49DA-381F-01FA48CDE264}"/>
              </a:ext>
            </a:extLst>
          </p:cNvPr>
          <p:cNvSpPr/>
          <p:nvPr/>
        </p:nvSpPr>
        <p:spPr>
          <a:xfrm>
            <a:off x="137160" y="146304"/>
            <a:ext cx="11859768" cy="6547104"/>
          </a:xfrm>
          <a:prstGeom prst="rect">
            <a:avLst/>
          </a:prstGeom>
          <a:noFill/>
          <a:ln>
            <a:solidFill>
              <a:srgbClr val="4592F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pic>
        <p:nvPicPr>
          <p:cNvPr id="56" name="그림 55" descr="블랙, 어둠이(가) 표시된 사진&#10;&#10;자동 생성된 설명">
            <a:extLst>
              <a:ext uri="{FF2B5EF4-FFF2-40B4-BE49-F238E27FC236}">
                <a16:creationId xmlns:a16="http://schemas.microsoft.com/office/drawing/2014/main" id="{AD71BC56-1687-A02A-2A9C-108A35411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688" y="6225309"/>
            <a:ext cx="866351" cy="373316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201259AA-7B69-496F-C699-9197D75DCDB0}"/>
              </a:ext>
            </a:extLst>
          </p:cNvPr>
          <p:cNvGrpSpPr/>
          <p:nvPr/>
        </p:nvGrpSpPr>
        <p:grpSpPr>
          <a:xfrm>
            <a:off x="2705256" y="490626"/>
            <a:ext cx="6043969" cy="707886"/>
            <a:chOff x="2323589" y="536808"/>
            <a:chExt cx="6043969" cy="70788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48FCE84-67D1-A084-EB9A-5C03AEB0E2C1}"/>
                </a:ext>
              </a:extLst>
            </p:cNvPr>
            <p:cNvSpPr txBox="1"/>
            <p:nvPr/>
          </p:nvSpPr>
          <p:spPr>
            <a:xfrm>
              <a:off x="2323589" y="536808"/>
              <a:ext cx="51600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000" dirty="0"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대단원 마무리 </a:t>
              </a:r>
            </a:p>
          </p:txBody>
        </p:sp>
        <p:pic>
          <p:nvPicPr>
            <p:cNvPr id="3" name="그림 2" descr="블랙, 어둠이(가) 표시된 사진&#10;&#10;자동 생성된 설명">
              <a:extLst>
                <a:ext uri="{FF2B5EF4-FFF2-40B4-BE49-F238E27FC236}">
                  <a16:creationId xmlns:a16="http://schemas.microsoft.com/office/drawing/2014/main" id="{C268EF46-ADF5-1AD2-EDA2-AA38CCFB2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7036" y="536808"/>
              <a:ext cx="1730522" cy="635438"/>
            </a:xfrm>
            <a:prstGeom prst="rect">
              <a:avLst/>
            </a:prstGeom>
          </p:spPr>
        </p:pic>
      </p:grpSp>
      <p:pic>
        <p:nvPicPr>
          <p:cNvPr id="8" name="그림 7" descr="별, 클립아트, 창의성, 천문학이(가) 표시된 사진&#10;&#10;자동 생성된 설명">
            <a:extLst>
              <a:ext uri="{FF2B5EF4-FFF2-40B4-BE49-F238E27FC236}">
                <a16:creationId xmlns:a16="http://schemas.microsoft.com/office/drawing/2014/main" id="{EE6D65D2-4E0D-CBEE-CCBA-3C794F254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937" y="255842"/>
            <a:ext cx="870222" cy="870222"/>
          </a:xfrm>
          <a:prstGeom prst="rect">
            <a:avLst/>
          </a:prstGeom>
        </p:spPr>
      </p:pic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35BDDBD9-BFE6-4026-A588-6B9EB3B8B124}"/>
              </a:ext>
            </a:extLst>
          </p:cNvPr>
          <p:cNvSpPr/>
          <p:nvPr/>
        </p:nvSpPr>
        <p:spPr>
          <a:xfrm>
            <a:off x="2964690" y="1536896"/>
            <a:ext cx="2119746" cy="938058"/>
          </a:xfrm>
          <a:prstGeom prst="roundRect">
            <a:avLst>
              <a:gd name="adj" fmla="val 28528"/>
            </a:avLst>
          </a:prstGeom>
          <a:solidFill>
            <a:srgbClr val="4592FA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400" dirty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1FDDEB2B-09B5-4BC4-B58F-988093756CAD}"/>
              </a:ext>
            </a:extLst>
          </p:cNvPr>
          <p:cNvSpPr/>
          <p:nvPr/>
        </p:nvSpPr>
        <p:spPr>
          <a:xfrm>
            <a:off x="3033129" y="2604274"/>
            <a:ext cx="7492503" cy="3763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endParaRPr 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pic>
        <p:nvPicPr>
          <p:cNvPr id="36" name="그림 35" descr="그래픽, 그래픽 디자인, 클립아트, 로고이(가) 표시된 사진&#10;&#10;자동 생성된 설명">
            <a:extLst>
              <a:ext uri="{FF2B5EF4-FFF2-40B4-BE49-F238E27FC236}">
                <a16:creationId xmlns:a16="http://schemas.microsoft.com/office/drawing/2014/main" id="{294FDEEC-36A3-4C77-9EC9-215688B1FF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751" y="2714533"/>
            <a:ext cx="339756" cy="339756"/>
          </a:xfrm>
          <a:prstGeom prst="rect">
            <a:avLst/>
          </a:prstGeom>
        </p:spPr>
      </p:pic>
      <p:pic>
        <p:nvPicPr>
          <p:cNvPr id="37" name="그림 36" descr="그래픽, 그래픽 디자인, 클립아트, 로고이(가) 표시된 사진&#10;&#10;자동 생성된 설명">
            <a:extLst>
              <a:ext uri="{FF2B5EF4-FFF2-40B4-BE49-F238E27FC236}">
                <a16:creationId xmlns:a16="http://schemas.microsoft.com/office/drawing/2014/main" id="{8A701BA0-2E55-40CD-9270-BFE581C5CA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136" y="3612238"/>
            <a:ext cx="339756" cy="339756"/>
          </a:xfrm>
          <a:prstGeom prst="rect">
            <a:avLst/>
          </a:prstGeom>
        </p:spPr>
      </p:pic>
      <p:pic>
        <p:nvPicPr>
          <p:cNvPr id="50" name="그림 49" descr="그래픽, 그래픽 디자인, 클립아트, 로고이(가) 표시된 사진&#10;&#10;자동 생성된 설명">
            <a:extLst>
              <a:ext uri="{FF2B5EF4-FFF2-40B4-BE49-F238E27FC236}">
                <a16:creationId xmlns:a16="http://schemas.microsoft.com/office/drawing/2014/main" id="{FF681DE9-FA8C-4225-964E-C833273CD6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8943" y="4400933"/>
            <a:ext cx="339756" cy="353091"/>
          </a:xfrm>
          <a:prstGeom prst="rect">
            <a:avLst/>
          </a:prstGeom>
        </p:spPr>
      </p:pic>
      <p:pic>
        <p:nvPicPr>
          <p:cNvPr id="51" name="그림 50" descr="그래픽, 그래픽 디자인, 클립아트, 로고이(가) 표시된 사진&#10;&#10;자동 생성된 설명">
            <a:extLst>
              <a:ext uri="{FF2B5EF4-FFF2-40B4-BE49-F238E27FC236}">
                <a16:creationId xmlns:a16="http://schemas.microsoft.com/office/drawing/2014/main" id="{00484795-65B0-4B85-BA88-85462D7DB5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9472" y="4954424"/>
            <a:ext cx="373568" cy="339756"/>
          </a:xfrm>
          <a:prstGeom prst="rect">
            <a:avLst/>
          </a:prstGeom>
        </p:spPr>
      </p:pic>
      <p:pic>
        <p:nvPicPr>
          <p:cNvPr id="53" name="그림 52" descr="원, 봄, 코일 스프링, 자연이(가) 표시된 사진&#10;&#10;자동 생성된 설명">
            <a:extLst>
              <a:ext uri="{FF2B5EF4-FFF2-40B4-BE49-F238E27FC236}">
                <a16:creationId xmlns:a16="http://schemas.microsoft.com/office/drawing/2014/main" id="{7A016F18-561A-4FFB-A792-ED70F0A5CF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500" b="87500" l="68000" r="87200">
                        <a14:foregroundMark x1="69000" y1="80200" x2="69000" y2="80200"/>
                        <a14:foregroundMark x1="69000" y1="80700" x2="69000" y2="80700"/>
                        <a14:foregroundMark x1="68600" y1="82000" x2="68600" y2="82000"/>
                        <a14:foregroundMark x1="68000" y1="82900" x2="68000" y2="82900"/>
                        <a14:foregroundMark x1="80900" y1="74500" x2="80900" y2="74500"/>
                        <a14:foregroundMark x1="77400" y1="87400" x2="77400" y2="8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26" t="73028" r="10436" b="10818"/>
          <a:stretch/>
        </p:blipFill>
        <p:spPr>
          <a:xfrm>
            <a:off x="6648760" y="2979572"/>
            <a:ext cx="528297" cy="373669"/>
          </a:xfrm>
          <a:prstGeom prst="rect">
            <a:avLst/>
          </a:prstGeom>
        </p:spPr>
      </p:pic>
      <p:pic>
        <p:nvPicPr>
          <p:cNvPr id="54" name="그림 53" descr="원, 봄, 코일 스프링, 자연이(가) 표시된 사진&#10;&#10;자동 생성된 설명">
            <a:extLst>
              <a:ext uri="{FF2B5EF4-FFF2-40B4-BE49-F238E27FC236}">
                <a16:creationId xmlns:a16="http://schemas.microsoft.com/office/drawing/2014/main" id="{E0939028-A690-4976-AD36-71999445F8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500" b="87500" l="68000" r="87200">
                        <a14:foregroundMark x1="69000" y1="80200" x2="69000" y2="80200"/>
                        <a14:foregroundMark x1="69000" y1="80700" x2="69000" y2="80700"/>
                        <a14:foregroundMark x1="68600" y1="82000" x2="68600" y2="82000"/>
                        <a14:foregroundMark x1="68000" y1="82900" x2="68000" y2="82900"/>
                        <a14:foregroundMark x1="80900" y1="74500" x2="80900" y2="74500"/>
                        <a14:foregroundMark x1="77400" y1="87400" x2="77400" y2="8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26" t="73028" r="10436" b="10818"/>
          <a:stretch/>
        </p:blipFill>
        <p:spPr>
          <a:xfrm>
            <a:off x="7056998" y="5128331"/>
            <a:ext cx="528297" cy="373669"/>
          </a:xfrm>
          <a:prstGeom prst="rect">
            <a:avLst/>
          </a:prstGeom>
        </p:spPr>
      </p:pic>
      <p:pic>
        <p:nvPicPr>
          <p:cNvPr id="55" name="그림 54" descr="원, 봄, 코일 스프링, 자연이(가) 표시된 사진&#10;&#10;자동 생성된 설명">
            <a:extLst>
              <a:ext uri="{FF2B5EF4-FFF2-40B4-BE49-F238E27FC236}">
                <a16:creationId xmlns:a16="http://schemas.microsoft.com/office/drawing/2014/main" id="{AB4B9962-426F-4090-9DAF-9FCD8038778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500" b="87500" l="68000" r="87200">
                        <a14:foregroundMark x1="69000" y1="80200" x2="69000" y2="80200"/>
                        <a14:foregroundMark x1="69000" y1="80700" x2="69000" y2="80700"/>
                        <a14:foregroundMark x1="68600" y1="82000" x2="68600" y2="82000"/>
                        <a14:foregroundMark x1="68000" y1="82900" x2="68000" y2="82900"/>
                        <a14:foregroundMark x1="80900" y1="74500" x2="80900" y2="74500"/>
                        <a14:foregroundMark x1="77400" y1="87400" x2="77400" y2="8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26" t="73028" r="10436" b="10818"/>
          <a:stretch/>
        </p:blipFill>
        <p:spPr>
          <a:xfrm>
            <a:off x="9128908" y="4325335"/>
            <a:ext cx="528297" cy="373669"/>
          </a:xfrm>
          <a:prstGeom prst="rect">
            <a:avLst/>
          </a:prstGeom>
        </p:spPr>
      </p:pic>
      <p:pic>
        <p:nvPicPr>
          <p:cNvPr id="57" name="그림 56" descr="원, 봄, 코일 스프링, 자연이(가) 표시된 사진&#10;&#10;자동 생성된 설명">
            <a:extLst>
              <a:ext uri="{FF2B5EF4-FFF2-40B4-BE49-F238E27FC236}">
                <a16:creationId xmlns:a16="http://schemas.microsoft.com/office/drawing/2014/main" id="{79752790-38EE-413E-A90A-4C16A4D615F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500" b="87500" l="68000" r="87200">
                        <a14:foregroundMark x1="69000" y1="80200" x2="69000" y2="80200"/>
                        <a14:foregroundMark x1="69000" y1="80700" x2="69000" y2="80700"/>
                        <a14:foregroundMark x1="68600" y1="82000" x2="68600" y2="82000"/>
                        <a14:foregroundMark x1="68000" y1="82900" x2="68000" y2="82900"/>
                        <a14:foregroundMark x1="80900" y1="74500" x2="80900" y2="74500"/>
                        <a14:foregroundMark x1="77400" y1="87400" x2="77400" y2="8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26" t="73028" r="10436" b="10818"/>
          <a:stretch/>
        </p:blipFill>
        <p:spPr>
          <a:xfrm>
            <a:off x="9525714" y="3754574"/>
            <a:ext cx="528297" cy="373669"/>
          </a:xfrm>
          <a:prstGeom prst="rect">
            <a:avLst/>
          </a:prstGeom>
        </p:spPr>
      </p:pic>
      <p:sp>
        <p:nvSpPr>
          <p:cNvPr id="65" name="사각형: 둥근 모서리 64">
            <a:extLst>
              <a:ext uri="{FF2B5EF4-FFF2-40B4-BE49-F238E27FC236}">
                <a16:creationId xmlns:a16="http://schemas.microsoft.com/office/drawing/2014/main" id="{AE8689F3-0765-4555-81E9-2E9265C79AC3}"/>
              </a:ext>
            </a:extLst>
          </p:cNvPr>
          <p:cNvSpPr/>
          <p:nvPr/>
        </p:nvSpPr>
        <p:spPr>
          <a:xfrm>
            <a:off x="5145514" y="1542834"/>
            <a:ext cx="2119746" cy="938058"/>
          </a:xfrm>
          <a:prstGeom prst="roundRect">
            <a:avLst>
              <a:gd name="adj" fmla="val 28528"/>
            </a:avLst>
          </a:prstGeom>
          <a:solidFill>
            <a:srgbClr val="4592FA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400" dirty="0"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6F515D-A404-A78B-3F70-70370D6B6352}"/>
              </a:ext>
            </a:extLst>
          </p:cNvPr>
          <p:cNvSpPr txBox="1"/>
          <p:nvPr/>
        </p:nvSpPr>
        <p:spPr>
          <a:xfrm>
            <a:off x="3155547" y="2665511"/>
            <a:ext cx="83312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세계화의 영향으로 지역 또는 국가 간에 사람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물자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정보 등의 이동이 증가하여 지역 간 연결성이 약화되었다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     (   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○       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     x    ) </a:t>
            </a:r>
          </a:p>
          <a:p>
            <a:endParaRPr lang="en-US" altLang="ko-KR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지역 간 상호 작용이 활발해지며 전 세계의 생활 모습이 비슷하게 변함에 따라 세계 여러 지역의 특성이 점차 </a:t>
            </a:r>
            <a:r>
              <a:rPr lang="ko-KR" altLang="en-US" dirty="0" err="1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비슷해지는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 현상을 동질화라고 한다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(   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○       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     x    ) </a:t>
            </a:r>
          </a:p>
          <a:p>
            <a:endParaRPr lang="en-US" altLang="ko-KR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지역의 특성을 살린 지역 중심의 세계화를 </a:t>
            </a:r>
            <a:r>
              <a:rPr lang="ko-KR" altLang="en-US" dirty="0" err="1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글로컬이라고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 한다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(   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○       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     x    ) </a:t>
            </a:r>
          </a:p>
          <a:p>
            <a:endParaRPr lang="en-US" altLang="ko-KR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세계화 속에서도 세계 여러 지역의 공간적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·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문화적 다양성을 이해하고 자신과 공동체의 웰빙과 발전을 위하는 태도가 필요하다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(   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○       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     x    ) </a:t>
            </a:r>
          </a:p>
          <a:p>
            <a:endParaRPr lang="en-US" altLang="ko-KR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endParaRPr lang="en-US" altLang="ko-KR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endParaRPr lang="en-US" altLang="ko-KR" dirty="0">
              <a:latin typeface="+mj-ea"/>
              <a:ea typeface="+mj-ea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74C8CE44-F4A5-51E1-A69D-153326D964B2}"/>
              </a:ext>
            </a:extLst>
          </p:cNvPr>
          <p:cNvSpPr/>
          <p:nvPr/>
        </p:nvSpPr>
        <p:spPr>
          <a:xfrm>
            <a:off x="559692" y="2802356"/>
            <a:ext cx="2309532" cy="957529"/>
          </a:xfrm>
          <a:prstGeom prst="roundRect">
            <a:avLst>
              <a:gd name="adj" fmla="val 8413"/>
            </a:avLst>
          </a:prstGeom>
          <a:noFill/>
          <a:ln>
            <a:solidFill>
              <a:srgbClr val="459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0E72ED-66EC-F9F1-F7D8-273C3EBC26EE}"/>
              </a:ext>
            </a:extLst>
          </p:cNvPr>
          <p:cNvSpPr txBox="1"/>
          <p:nvPr/>
        </p:nvSpPr>
        <p:spPr>
          <a:xfrm>
            <a:off x="1009167" y="2945373"/>
            <a:ext cx="1469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세계화 시대</a:t>
            </a:r>
            <a:r>
              <a:rPr lang="en-US" altLang="ko-KR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, </a:t>
            </a:r>
            <a:r>
              <a:rPr lang="ko-KR" altLang="en-US" spc="-8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4592FA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지리의 힘</a:t>
            </a:r>
            <a:endParaRPr lang="ko-KR" altLang="en-US" sz="1800" spc="-8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4592FA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52F27-4CD1-A55A-C471-FD2CBA71D490}"/>
              </a:ext>
            </a:extLst>
          </p:cNvPr>
          <p:cNvSpPr txBox="1"/>
          <p:nvPr/>
        </p:nvSpPr>
        <p:spPr>
          <a:xfrm>
            <a:off x="3257048" y="1746476"/>
            <a:ext cx="1555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지역간 연결성과 공간적 상호 작용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D7FBAA-D523-C9F1-E0B7-CFFB706BA0D1}"/>
              </a:ext>
            </a:extLst>
          </p:cNvPr>
          <p:cNvSpPr txBox="1"/>
          <p:nvPr/>
        </p:nvSpPr>
        <p:spPr>
          <a:xfrm>
            <a:off x="5327948" y="1846545"/>
            <a:ext cx="1849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지역의 변화와 역동성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4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581</Words>
  <Application>Microsoft Office PowerPoint</Application>
  <PresentationFormat>와이드스크린</PresentationFormat>
  <Paragraphs>63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NanumGothicExtraBold</vt:lpstr>
      <vt:lpstr>NanumGothic</vt:lpstr>
      <vt:lpstr>나눔스퀘어 네오 Heavy</vt:lpstr>
      <vt:lpstr>나눔스퀘어 네오 OTF Bold</vt:lpstr>
      <vt:lpstr>나눔스퀘어OTF</vt:lpstr>
      <vt:lpstr>나눔스퀘어OTF 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1774</cp:lastModifiedBy>
  <cp:revision>57</cp:revision>
  <dcterms:created xsi:type="dcterms:W3CDTF">2024-08-13T00:36:33Z</dcterms:created>
  <dcterms:modified xsi:type="dcterms:W3CDTF">2024-08-29T09:04:57Z</dcterms:modified>
</cp:coreProperties>
</file>