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4" r:id="rId3"/>
    <p:sldId id="325" r:id="rId4"/>
    <p:sldId id="291" r:id="rId5"/>
    <p:sldId id="319" r:id="rId6"/>
    <p:sldId id="326" r:id="rId7"/>
    <p:sldId id="318" r:id="rId8"/>
    <p:sldId id="327" r:id="rId9"/>
    <p:sldId id="323" r:id="rId10"/>
    <p:sldId id="292" r:id="rId11"/>
    <p:sldId id="306" r:id="rId12"/>
  </p:sldIdLst>
  <p:sldSz cx="12192000" cy="6858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나눔스퀘어_ac Bold" panose="020B0600000101010101" pitchFamily="50" charset="-127"/>
      <p:bold r:id="rId14"/>
    </p:embeddedFont>
    <p:embeddedFont>
      <p:font typeface="나눔스퀘어라운드 Bold" panose="020B0600000101010101" pitchFamily="50" charset="-127"/>
      <p:bold r:id="rId15"/>
    </p:embeddedFont>
    <p:embeddedFont>
      <p:font typeface="나눔스퀘어라운드 ExtraBold" panose="020B0600000101010101" pitchFamily="50" charset="-127"/>
      <p:bold r:id="rId16"/>
    </p:embeddedFont>
    <p:embeddedFont>
      <p:font typeface="나눔스퀘어라운드 Regular" panose="020B0600000101010101" pitchFamily="50" charset="-127"/>
      <p:regular r:id="rId17"/>
    </p:embeddedFont>
    <p:embeddedFont>
      <p:font typeface="맑은 고딕" panose="020B0503020000020004" pitchFamily="50" charset="-127"/>
      <p:regular r:id="rId18"/>
      <p:bold r:id="rId19"/>
    </p:embeddedFont>
    <p:embeddedFont>
      <p:font typeface="함초롬바탕" panose="02030604000101010101" pitchFamily="18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8F2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663964" y="1506152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003437" y="2729938"/>
            <a:ext cx="583167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아름다움의 원리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2930522" y="1553482"/>
            <a:ext cx="949237" cy="1323439"/>
            <a:chOff x="2434552" y="1577371"/>
            <a:chExt cx="1556754" cy="13677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6EEBCD-7861-49C4-9C99-C61A1E6B0E14}"/>
                </a:ext>
              </a:extLst>
            </p:cNvPr>
            <p:cNvSpPr txBox="1"/>
            <p:nvPr/>
          </p:nvSpPr>
          <p:spPr>
            <a:xfrm>
              <a:off x="2652952" y="1627129"/>
              <a:ext cx="1338354" cy="1240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 dirty="0"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6</a:t>
              </a:r>
              <a:endParaRPr lang="ko-KR" altLang="en-US" sz="72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E145D6-6612-4B45-BE23-3270367D1061}"/>
                </a:ext>
              </a:extLst>
            </p:cNvPr>
            <p:cNvSpPr txBox="1"/>
            <p:nvPr/>
          </p:nvSpPr>
          <p:spPr>
            <a:xfrm>
              <a:off x="2434552" y="1577371"/>
              <a:ext cx="1338354" cy="1367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80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6</a:t>
              </a:r>
              <a:endParaRPr lang="ko-KR" altLang="en-US" sz="80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 속 조형 요소와 원리 분석하기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1" y="936491"/>
            <a:ext cx="3852365" cy="51411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03636" y="6077622"/>
            <a:ext cx="4747253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J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독일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en-US" altLang="ko-KR" sz="1000" b="1" dirty="0" err="1">
                <a:solidFill>
                  <a:srgbClr val="211D1E"/>
                </a:solidFill>
                <a:latin typeface="Apple SD Gothic Neo"/>
              </a:rPr>
              <a:t>Ambi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000" b="1" dirty="0" err="1">
                <a:solidFill>
                  <a:srgbClr val="211D1E"/>
                </a:solidFill>
                <a:latin typeface="Apple SD Gothic Neo"/>
              </a:rPr>
              <a:t>pur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 Bathroom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(Ambient Ads/180x90cm/2010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화장실에 설치된 옥외 광고로 문을 열면 꽃다발 형태가 펼쳐지는 독특한 광고이다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140713" y="1433561"/>
            <a:ext cx="5798633" cy="420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광고가 설치된 장소는 어디일까요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무엇을 광고하고 있을까요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주제와 표현 의도를 효과적으로 표현하기 위해 어떤 조형 요소와 원리를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두드러지게 </a:t>
            </a:r>
            <a:r>
              <a:rPr lang="ko-KR" altLang="en-US" sz="2000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사용했나요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조형 요소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조형 원리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조형 요소와 원리가 주는 광고의 시각적인 느낌은 어떤가요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광고를 왜 이렇게 만들었을까요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  <a:endParaRPr lang="ko-KR" altLang="en-US" sz="2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132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399015" y="1715416"/>
            <a:ext cx="988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◉ 조형 요소와 원리의 종류를 구분할 수 있는가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99015" y="3529581"/>
            <a:ext cx="10373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◉작품 속에 적용된 조형 요소와 원리를 발견하여 그 시각적 효과를 설명할 수 있는가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  <a:endParaRPr lang="ko-KR" altLang="en-US" sz="4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500351" y="5077619"/>
            <a:ext cx="2934546" cy="659576"/>
            <a:chOff x="8616254" y="2642635"/>
            <a:chExt cx="2934546" cy="659576"/>
          </a:xfrm>
        </p:grpSpPr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8616254" y="2643539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웃는 얼굴 18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754191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웃는 얼굴 19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892128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500351" y="2624323"/>
            <a:ext cx="2934546" cy="659576"/>
            <a:chOff x="8616254" y="2642635"/>
            <a:chExt cx="2934546" cy="659576"/>
          </a:xfrm>
        </p:grpSpPr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8616254" y="2643539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754191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" name="웃는 얼굴 23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892128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433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04130" y="1392906"/>
            <a:ext cx="95256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및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의도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및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원리의 관계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설명할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주변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환경 속에서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요소와 원리의</a:t>
            </a:r>
            <a:endParaRPr lang="en-US" altLang="ko-KR" sz="3200" dirty="0"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아름다움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발견하고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감상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 flipV="1">
            <a:off x="2446177" y="3517395"/>
            <a:ext cx="8867061" cy="337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446177" y="5551930"/>
            <a:ext cx="8434156" cy="1453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8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7760" y="-184120"/>
            <a:ext cx="7798081" cy="1446550"/>
            <a:chOff x="67760" y="-184120"/>
            <a:chExt cx="7798081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70551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미술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의 시작</a:t>
              </a:r>
              <a:r>
                <a:rPr lang="en-US" altLang="ko-KR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조형 요소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와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원리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2" name="내용 개체 틀 11"/>
          <p:cNvSpPr>
            <a:spLocks noGrp="1"/>
          </p:cNvSpPr>
          <p:nvPr>
            <p:ph sz="half" idx="1"/>
          </p:nvPr>
        </p:nvSpPr>
        <p:spPr>
          <a:xfrm>
            <a:off x="332678" y="2406109"/>
            <a:ext cx="5763322" cy="2941685"/>
          </a:xfrm>
          <a:ln w="19050">
            <a:noFill/>
          </a:ln>
        </p:spPr>
        <p:txBody>
          <a:bodyPr>
            <a:noAutofit/>
          </a:bodyPr>
          <a:lstStyle/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점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 작고 둥글게 찍은 표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선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 그어 놓은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금이나 줄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면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 사물의 겉으로 드러난 쪽의 평평한 바닥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색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 빛을 흡수하고 반사하는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결과로 나타나는 사물의 </a:t>
            </a:r>
            <a:r>
              <a:rPr lang="en-US" altLang="ko-KR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밝고 </a:t>
            </a:r>
            <a:r>
              <a:rPr lang="en-US" altLang="ko-KR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어두움이나 빨강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파랑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노랑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따위의 물리적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현상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또는 그것을 나타내는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물감 따위의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안료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질감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재질의 차이에서 받는 느낌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양감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양이 있는 느낌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</p:txBody>
      </p:sp>
      <p:sp>
        <p:nvSpPr>
          <p:cNvPr id="21" name="내용 개체 틀 20"/>
          <p:cNvSpPr>
            <a:spLocks noGrp="1"/>
          </p:cNvSpPr>
          <p:nvPr>
            <p:ph sz="half" idx="2"/>
          </p:nvPr>
        </p:nvSpPr>
        <p:spPr>
          <a:xfrm>
            <a:off x="6753922" y="2081073"/>
            <a:ext cx="5181600" cy="3591758"/>
          </a:xfrm>
        </p:spPr>
        <p:txBody>
          <a:bodyPr>
            <a:normAutofit/>
          </a:bodyPr>
          <a:lstStyle/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반복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같은 일을 되풀이함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대비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두 가지의 차이를 밝히기 위하여 서로 맞대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        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어 비교함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공간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아무것도 없는 빈 곳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움직임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멈추어 있던 자세나 자리가 바뀜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리듬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음의 장단이나 강약 따위가 반복될 때의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     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그 규칙적인 음의 흐름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강조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어떤 부분을 특별히 강하게 주장하거나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두</a:t>
            </a:r>
            <a:endParaRPr lang="en-US" altLang="ko-KR" sz="20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      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</a:t>
            </a:r>
            <a:r>
              <a:rPr lang="ko-KR" altLang="en-US" sz="200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드러지게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함</a:t>
            </a:r>
            <a:r>
              <a:rPr lang="en-US" altLang="ko-KR" sz="20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224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67760" y="-184120"/>
            <a:ext cx="11007293" cy="1446550"/>
            <a:chOff x="67760" y="-184120"/>
            <a:chExt cx="11007293" cy="14465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10264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조형 요소 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중 작품에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알맞은 단어를 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골라보자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해보기</a:t>
              </a:r>
            </a:p>
          </p:txBody>
        </p:sp>
      </p:grpSp>
      <p:pic>
        <p:nvPicPr>
          <p:cNvPr id="15" name="내용 개체 틀 1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688567" y="1656192"/>
            <a:ext cx="2640360" cy="33637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057107" y="5394199"/>
            <a:ext cx="3903281" cy="991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올리베이라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(Oliveira, Henrique/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브라질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/1973~)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자연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합판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설치 미술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/3.1x3.8x3.6m/2011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합판의 표면 특성을 살려 휘돌아 올라가는 듯한 기운이 느껴지는 작품을 제작하였다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endParaRPr lang="en-US" altLang="ko-KR" sz="10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69" y="1656193"/>
            <a:ext cx="3318485" cy="33637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5209" y="5426983"/>
            <a:ext cx="3416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라일리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(Riley, Bridget/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영국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/1931~ )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주저하다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(Hesitate/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보드에 유화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/106.7x112.4cm/1964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색이 다른 점의 반복과 이동으로 평면이 마치 볼록 올라온 것 같은 착시를 일으킨다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20" y="1673369"/>
            <a:ext cx="4594786" cy="3346535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231612" y="998553"/>
            <a:ext cx="11342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점   선   면   색   질감   양감   반복   대비   공간   움직임   리듬   강조</a:t>
            </a:r>
            <a:endParaRPr lang="en-US" altLang="ko-KR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859442" y="5366844"/>
            <a:ext cx="3992803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▷▶▷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쿤스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en-US" altLang="ko-KR" sz="10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Koons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영국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/1955~ )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강아지풍선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스테인리스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/426.7x271.8x205.1cm /2005~2011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선명한 원색의 색감과 빛을 반사해 반짝이는 매끈한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표면질감이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특징적이고 풍선 같은 볼록볼록한 양감이 모여 유쾌한 작품을 만들었다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72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9254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</a:t>
            </a:r>
            <a:r>
              <a:rPr lang="ko-KR" altLang="en-US" sz="44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요소 </a:t>
            </a:r>
            <a:r>
              <a:rPr lang="en-US" altLang="ko-KR" sz="44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</a:t>
            </a:r>
            <a:r>
              <a:rPr lang="en-US" altLang="ko-KR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선</a:t>
            </a:r>
            <a:r>
              <a:rPr lang="en-US" altLang="ko-KR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면</a:t>
            </a:r>
            <a:r>
              <a:rPr lang="en-US" altLang="ko-KR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색</a:t>
            </a:r>
            <a:r>
              <a:rPr lang="en-US" altLang="ko-KR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질감</a:t>
            </a:r>
            <a:r>
              <a:rPr lang="en-US" altLang="ko-KR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양감 등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미술작품의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재료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될 수 있는 </a:t>
            </a:r>
            <a:r>
              <a:rPr lang="ko-KR" altLang="en-US" sz="200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것 </a:t>
            </a:r>
            <a:r>
              <a:rPr lang="ko-KR" altLang="en-US" sz="32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알아보자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0" y="946765"/>
            <a:ext cx="6437119" cy="4948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63984" y="5890634"/>
            <a:ext cx="651276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사바스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Savvas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Nike/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오스트레일리아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/1964~ 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원자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: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사랑과 놀라움으로 가득 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 err="1">
                <a:solidFill>
                  <a:srgbClr val="211D1E"/>
                </a:solidFill>
                <a:latin typeface="Apple SD Gothic Neo"/>
              </a:rPr>
              <a:t>탱탱볼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설치 미술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가변 크기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/2005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색색의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탱탱볼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점</a:t>
            </a:r>
            <a:r>
              <a:rPr lang="en-US" altLang="ko-KR" sz="1000" dirty="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공중에 반복 배치하여 무수 한 점으로 이루어진 환상적인 공간을 만들어 냈다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. </a:t>
            </a:r>
            <a:endParaRPr lang="en-US" altLang="ko-KR" sz="10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65" y="963156"/>
            <a:ext cx="4123707" cy="4931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052311" y="5859477"/>
            <a:ext cx="4700059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다위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dawe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Gabriel/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멕시코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/1973~ 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플렉서스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24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(Plexus no.24/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나 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/11x10x4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인치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/2013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무지개빛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색상의 실</a:t>
            </a:r>
            <a:r>
              <a:rPr lang="en-US" altLang="ko-KR" sz="1000" dirty="0">
                <a:solidFill>
                  <a:srgbClr val="FFC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rgbClr val="FFC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반복적으로 꿰어 공간감과 리듬감이 느껴지는 작품이다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295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10636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</a:t>
            </a:r>
            <a:r>
              <a:rPr lang="ko-KR" altLang="en-US" sz="44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원리 </a:t>
            </a:r>
            <a:r>
              <a:rPr lang="en-US" altLang="ko-KR" sz="44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반복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강조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동세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리듬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통일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변화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강조 등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요소와 </a:t>
            </a:r>
            <a:r>
              <a:rPr lang="ko-KR" altLang="en-US" sz="20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함께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결합한다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알아보자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416573" y="1985318"/>
            <a:ext cx="5097703" cy="4218599"/>
            <a:chOff x="0" y="2011847"/>
            <a:chExt cx="5097703" cy="42185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0" y="5522560"/>
              <a:ext cx="509770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▶▷▷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클레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(Klee, Paul/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스위스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/1879~1940)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황금 물고기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캔버스에 유채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/49.6x69.2cm/1925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</a:p>
            <a:p>
              <a:pPr algn="just"/>
              <a:r>
                <a:rPr lang="ko-KR" altLang="en-US" sz="1000" dirty="0">
                  <a:solidFill>
                    <a:srgbClr val="211D1E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중앙의 황금색 물고기와 짙은 남색 빛의 배경이 대비를 이뤄 마치 물고기가 반짝반짝 빛을 내는 듯하다</a:t>
              </a:r>
              <a:endParaRPr lang="en-US" altLang="ko-KR" sz="1000" dirty="0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11847"/>
              <a:ext cx="5097703" cy="3455662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5896782" y="1488153"/>
            <a:ext cx="3054760" cy="4663965"/>
            <a:chOff x="4866882" y="1514682"/>
            <a:chExt cx="3054760" cy="466396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883" y="1514682"/>
              <a:ext cx="3054759" cy="395282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4866882" y="5501539"/>
              <a:ext cx="3054759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▷▶▷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이일호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한국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/1946~)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모두 다 함께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스테인리스강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/49.6x69.2cm/2014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</a:t>
              </a:r>
            </a:p>
            <a:p>
              <a:pPr algn="just"/>
              <a:r>
                <a:rPr lang="ko-KR" altLang="en-US" sz="900" dirty="0">
                  <a:latin typeface="SDGothicNeoa-bUltLt"/>
                </a:rPr>
                <a:t>얇은 판면에 뚫린 작은 구멍이 단순하게 표현된 인체에 </a:t>
              </a:r>
              <a:r>
                <a:rPr lang="en-US" altLang="ko-KR" sz="900" dirty="0">
                  <a:latin typeface="SDGothicNeoa-bUltLt"/>
                </a:rPr>
                <a:t>3</a:t>
              </a:r>
              <a:r>
                <a:rPr lang="ko-KR" altLang="en-US" sz="900" dirty="0">
                  <a:latin typeface="SDGothicNeoa-bUltLt"/>
                </a:rPr>
                <a:t>차원적인 점으로 보인다</a:t>
              </a:r>
              <a:r>
                <a:rPr lang="en-US" altLang="ko-KR" sz="900" dirty="0">
                  <a:latin typeface="SDGothicNeoa-bUltLt"/>
                </a:rPr>
                <a:t>.</a:t>
              </a:r>
              <a:endParaRPr lang="en-US" altLang="ko-KR" sz="1050" dirty="0">
                <a:solidFill>
                  <a:srgbClr val="211D1E"/>
                </a:solidFill>
                <a:latin typeface="Apple SD Gothic Neo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9054284" y="1659134"/>
            <a:ext cx="2602097" cy="4467839"/>
            <a:chOff x="7622057" y="1968529"/>
            <a:chExt cx="2602097" cy="446783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3159" y="1968529"/>
              <a:ext cx="2560995" cy="3810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7622057" y="5882370"/>
              <a:ext cx="256099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▷▷▶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정림사지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b="1" dirty="0">
                  <a:solidFill>
                    <a:srgbClr val="211D1E"/>
                  </a:solidFill>
                  <a:latin typeface="Apple SD Gothic Neo"/>
                </a:rPr>
                <a:t>5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층석탑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화강암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높이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830cm/7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세기경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,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백제시대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</a:p>
            <a:p>
              <a:pPr algn="just"/>
              <a:r>
                <a:rPr lang="ko-KR" altLang="en-US" sz="1000" dirty="0">
                  <a:solidFill>
                    <a:srgbClr val="211D1E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비례와 균형의 아름다움을 보여준다</a:t>
              </a:r>
              <a:r>
                <a:rPr lang="en-US" altLang="ko-KR" sz="1000" dirty="0">
                  <a:solidFill>
                    <a:srgbClr val="211D1E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en-US" altLang="ko-K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86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6763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자연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원리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발견하기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337"/>
            <a:ext cx="5506496" cy="4153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547" y="1107337"/>
            <a:ext cx="6773453" cy="4153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90979" y="5429040"/>
            <a:ext cx="4968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선인장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중심에서 가장자리로 갈수록 커지는 선인장에서 볼 수 있는 점증의 원리</a:t>
            </a:r>
            <a:endParaRPr lang="en-US" altLang="ko-K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751754" y="5429040"/>
            <a:ext cx="62751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무리에서 발견하는 얼룩말 무늬의 새로운 조형</a:t>
            </a:r>
            <a:endParaRPr lang="en-US" altLang="ko-KR" sz="1000" dirty="0">
              <a:solidFill>
                <a:srgbClr val="211D1E"/>
              </a:solidFill>
              <a:latin typeface="Apple SD Gothic Neo"/>
            </a:endParaRP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예술가들은 자연이 보여 주는 일정한 질서 속에서 비례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대칭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균형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율동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점증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강조 등의 조형 원리를 찾아내었다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또한 자연의 질서는 그것을 바라보는 방법에 따라 다양한 형태로 나타나기도 한다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사물을 자르거나 분해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할 때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모아서 보거나 각도를 바꿔서 볼 때 새로운 조형을 발견할 수 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예컨대 무리 속에서 무늬가 겹쳐 보이는 얼룩말들을 통하여 한 마리의 얼룩말이 보여 주는 것과 다른 새로운 무늬를 볼 수 있다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134911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60195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원리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957"/>
            <a:ext cx="6422659" cy="39244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659" y="1463957"/>
            <a:ext cx="5778674" cy="3924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95990" y="5672528"/>
            <a:ext cx="569698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구사마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야요이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草間彌生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일본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/1929~ 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물 위의 반딧불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(Installation/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가변 크기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/2013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자신의 정신적 장애를 미술로 승화시킨 환영적 공간을 표현하기 위해 빛과 어둠의 대비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빛나는 작은 조명의 반복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거울을 통한 공간의 확장이 표현의 효과를 극대화하고 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. </a:t>
            </a:r>
            <a:endParaRPr lang="en-US" altLang="ko-KR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504346" y="5672528"/>
            <a:ext cx="56969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가우디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Gaud</a:t>
            </a:r>
            <a:r>
              <a:rPr lang="en-US" altLang="ko-KR" sz="1000" dirty="0" err="1">
                <a:solidFill>
                  <a:srgbClr val="211D1E"/>
                </a:solidFill>
                <a:latin typeface="Helvetica 45 Light"/>
              </a:rPr>
              <a:t>í</a:t>
            </a:r>
            <a:r>
              <a:rPr lang="en-US" altLang="ko-KR" sz="1000" dirty="0">
                <a:solidFill>
                  <a:srgbClr val="211D1E"/>
                </a:solidFill>
                <a:latin typeface="Helvetica 45 Light"/>
              </a:rPr>
              <a:t>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i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 Cornet, Antoni/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에스파냐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/1852~1926)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구엘 공원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스페인 바르셀로나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건축 속에 자연을 담아내기 위해 부드러운 곡선에 의한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율동미와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따뜻한 느낌을 담아내는 양감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풍부하고 다양한 색채의 조화와 대비를 효과적으로 활용했다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. 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699992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요소와 원리 찾아보기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104" y="1810590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81" y="2388901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903" y="1046095"/>
            <a:ext cx="8767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학교 공간에서 조형 요소와 원리를 찾아 사진을 찍는다</a:t>
            </a:r>
            <a:r>
              <a:rPr lang="en-US" altLang="ko-KR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조형 요소와 원리가 가장 잘 나타나는 사진 한 장을 골라 제목과 </a:t>
            </a:r>
            <a:r>
              <a:rPr lang="ko-KR" altLang="en-US" sz="200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소개글을</a:t>
            </a:r>
            <a:r>
              <a:rPr lang="ko-KR" altLang="en-US" sz="2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작성한다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3" y="2921845"/>
            <a:ext cx="4139861" cy="2951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00295" y="5891861"/>
            <a:ext cx="4500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김혜인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무제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사진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/32×49.5cm/2016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명암 대비가 강렬하게 느껴지는 작품이다</a:t>
            </a: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821" y="2918278"/>
            <a:ext cx="4627283" cy="2955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763974" y="5873297"/>
            <a:ext cx="4500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문현서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휴식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청춘을 즐기다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사진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/32×49.5cm/ 2016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잔디의 질감이 잘 느껴지는 작품이다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047" y="1758137"/>
            <a:ext cx="2696810" cy="411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9264047" y="5873297"/>
            <a:ext cx="2633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학교 공간 속에서 조형 요소와 원리를 찾아 사진 찍기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189584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</TotalTime>
  <Words>947</Words>
  <Application>Microsoft Office PowerPoint</Application>
  <PresentationFormat>와이드스크린</PresentationFormat>
  <Paragraphs>97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3" baseType="lpstr">
      <vt:lpstr>Arial Black</vt:lpstr>
      <vt:lpstr>함초롬바탕</vt:lpstr>
      <vt:lpstr>나눔스퀘어라운드 Regular</vt:lpstr>
      <vt:lpstr>Arial</vt:lpstr>
      <vt:lpstr>맑은 고딕</vt:lpstr>
      <vt:lpstr>나눔스퀘어라운드 Bold</vt:lpstr>
      <vt:lpstr>나눔스퀘어라운드 ExtraBold</vt:lpstr>
      <vt:lpstr>Apple SD Gothic Neo</vt:lpstr>
      <vt:lpstr>나눔스퀘어_ac Bold</vt:lpstr>
      <vt:lpstr>SDGothicNeoa-bUltLt</vt:lpstr>
      <vt:lpstr>Helvetica 45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245</cp:revision>
  <dcterms:created xsi:type="dcterms:W3CDTF">2021-12-08T01:35:36Z</dcterms:created>
  <dcterms:modified xsi:type="dcterms:W3CDTF">2022-03-02T08:11:18Z</dcterms:modified>
</cp:coreProperties>
</file>