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4" r:id="rId4"/>
    <p:sldId id="268" r:id="rId5"/>
    <p:sldId id="266" r:id="rId6"/>
    <p:sldId id="267" r:id="rId7"/>
    <p:sldId id="265" r:id="rId8"/>
    <p:sldId id="271" r:id="rId9"/>
    <p:sldId id="259" r:id="rId10"/>
    <p:sldId id="260" r:id="rId11"/>
    <p:sldId id="269" r:id="rId12"/>
    <p:sldId id="270" r:id="rId13"/>
    <p:sldId id="272" r:id="rId14"/>
    <p:sldId id="273" r:id="rId15"/>
    <p:sldId id="274" r:id="rId16"/>
    <p:sldId id="275" r:id="rId17"/>
  </p:sldIdLst>
  <p:sldSz cx="12192000" cy="6858000"/>
  <p:notesSz cx="6858000" cy="9144000"/>
  <p:embeddedFontLst>
    <p:embeddedFont>
      <p:font typeface="HY궁서B" panose="02030600000101010101" pitchFamily="18" charset="-127"/>
      <p:regular r:id="rId19"/>
    </p:embeddedFont>
    <p:embeddedFont>
      <p:font typeface="나눔고딕" panose="020D0604000000000000" pitchFamily="50" charset="-127"/>
      <p:regular r:id="rId20"/>
      <p:bold r:id="rId21"/>
    </p:embeddedFont>
    <p:embeddedFont>
      <p:font typeface="나눔명조 ExtraBold" panose="02020603020101020101" pitchFamily="18" charset="-127"/>
      <p:bold r:id="rId22"/>
    </p:embeddedFont>
    <p:embeddedFont>
      <p:font typeface="나눔스퀘어라운드 Bold" panose="020B0600000101010101" pitchFamily="50" charset="-127"/>
      <p:bold r:id="rId23"/>
    </p:embeddedFont>
    <p:embeddedFont>
      <p:font typeface="나눔스퀘어라운드 ExtraBold" panose="020B0600000101010101" pitchFamily="50" charset="-127"/>
      <p:bold r:id="rId24"/>
    </p:embeddedFont>
    <p:embeddedFont>
      <p:font typeface="나눔스퀘어라운드 Regular" panose="020B0600000101010101" pitchFamily="50" charset="-127"/>
      <p:regular r:id="rId25"/>
    </p:embeddedFont>
    <p:embeddedFont>
      <p:font typeface="맑은 고딕" panose="020B0503020000020004" pitchFamily="50" charset="-127"/>
      <p:regular r:id="rId26"/>
      <p:bold r:id="rId27"/>
    </p:embeddedFont>
    <p:embeddedFont>
      <p:font typeface="온글잎 만두몽키체" panose="02000503000000000000" pitchFamily="2" charset="-127"/>
      <p:regular r:id="rId28"/>
    </p:embeddedFont>
    <p:embeddedFont>
      <p:font typeface="함초롬바탕" panose="02030604000101010101" pitchFamily="18" charset="-127"/>
      <p:regular r:id="rId29"/>
      <p:bold r:id="rId30"/>
    </p:embeddedFont>
    <p:embeddedFont>
      <p:font typeface="Candara Light" panose="020E0502030303020204" pitchFamily="34" charset="0"/>
      <p:regular r:id="rId31"/>
      <p:italic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8E5"/>
    <a:srgbClr val="FFE5E5"/>
    <a:srgbClr val="A80000"/>
    <a:srgbClr val="FFFDF7"/>
    <a:srgbClr val="5C0000"/>
    <a:srgbClr val="B49C74"/>
    <a:srgbClr val="776241"/>
    <a:srgbClr val="E3DACB"/>
    <a:srgbClr val="E5DCCD"/>
    <a:srgbClr val="727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FED20-9EDA-404E-AEFC-ACCBDB1F7641}" type="datetimeFigureOut">
              <a:rPr lang="ko-KR" altLang="en-US" smtClean="0"/>
              <a:t>2022-07-06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AC983-7633-484D-AD27-DA23B3EA4F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422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672CA4-F8E0-6377-E375-796E47116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864C702-B101-041B-A08F-FB9F28FAA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D9EB620-2C6B-57FD-EC64-7F62A2F72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3B3F-E6B0-4675-88D8-0F2EE2395553}" type="datetime1">
              <a:rPr lang="ko-KR" altLang="en-US" smtClean="0"/>
              <a:t>2022-07-06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8FD4901-68BE-6AA1-924C-EB6593086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0E4A1C8-CEAB-7E67-60EA-63A754FCB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1358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5FD9543-3B2E-CC56-0F9A-F324DCA6A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D68A081-0D57-A685-81B1-22919E3AC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5F80F4B-8F02-757A-4759-B4C4E6A9B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2F68-D1F2-4F00-99A7-4C8D58B11B8E}" type="datetime1">
              <a:rPr lang="ko-KR" altLang="en-US" smtClean="0"/>
              <a:t>2022-07-06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64C9C1F-0302-4090-5E4B-032505B5E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252AB4-E0E9-66CC-F35F-985918B57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4192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6AACB5D8-1692-F137-49FC-302ABEF18D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1B274A4-DA20-7F52-3B66-00CE14249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A8D065-FDFC-2BB6-D8C7-43F12A002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78D2-454D-4472-8EBA-09779E946BD4}" type="datetime1">
              <a:rPr lang="ko-KR" altLang="en-US" smtClean="0"/>
              <a:t>2022-07-06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1DCC2C4-666C-3A43-C14C-CB4F75D7F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E79017-DCB0-DBDB-59CC-37265615C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9665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3213149-E7F2-E855-3F7B-A4DBB1EE1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8B175A7-F5C6-F0B3-2EF6-478FF22C7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67C3AD-A21B-1FBC-1999-C9CAEC0D5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118B-2603-4F6C-9DFF-D1F53C289CAB}" type="datetime1">
              <a:rPr lang="ko-KR" altLang="en-US" smtClean="0"/>
              <a:t>2022-07-06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ACFBB6C-F7A8-83FD-BF33-52AF31AD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FE67741-7CE5-782A-C1D1-4587AD8A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8938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90DD22-CA6A-83E7-4DB2-C19F47DAB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04B56B8-D950-C658-0945-FA0E65E5E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2399EB0-A8B3-2419-DD29-A46C9343D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FC94-5CA3-45B3-8B6E-5472315000A2}" type="datetime1">
              <a:rPr lang="ko-KR" altLang="en-US" smtClean="0"/>
              <a:t>2022-07-06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8179B5B-2DB5-C08C-6788-90B281DE8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6A6E83D-45C0-7E2E-237E-AC8455F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3259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926A93F-5357-EC68-7AF1-27D246D67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BE1B18F-2CCB-D90B-22A9-26971C318E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B3845D6-77BD-EE35-C6A9-670325CD9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9F0C956-F85A-78CB-15B6-27E6FC37E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C6500-6156-4D77-AEF0-0D660366B1EA}" type="datetime1">
              <a:rPr lang="ko-KR" altLang="en-US" smtClean="0"/>
              <a:t>2022-07-06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20F3B99-0D48-106B-4AAA-51BAF1460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AA55B0A-B096-CCDD-BC2E-1CC4E5D22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400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3294C2D-6887-9435-5036-84ADD3A31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42AA423-DEA5-C88E-D7EF-0B228D61D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8700001-0AC5-08D8-91E0-279735FA1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89D3175-24DA-48D7-DB3A-7DE333A449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1D766F4-6828-8873-4032-CF8F2B65D3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EB491CA-C5AB-AB8F-8433-54952F1DB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B984-2DF2-4F2C-9EE0-DA82CFAE8E8D}" type="datetime1">
              <a:rPr lang="ko-KR" altLang="en-US" smtClean="0"/>
              <a:t>2022-07-06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5A703A3-7CE9-2BFC-42B1-412245A4A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9A3B437-572E-8364-DF9E-65F3B4DE9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9386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F50E0A-6EBC-4043-BE1A-0700BEE48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C88E08E-6808-4908-371C-7562220B2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1A82-1C8C-4867-9773-CD9272B77433}" type="datetime1">
              <a:rPr lang="ko-KR" altLang="en-US" smtClean="0"/>
              <a:t>2022-07-06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3BFA203-BE83-DAA8-CB16-98FCAD0A1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0904E80-BBB1-D9D1-1F95-F96AAAD45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026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3AC39F31-4A15-264B-B16B-1ECC8B96F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B0B9-2A23-44CD-A003-2982C7D5E82D}" type="datetime1">
              <a:rPr lang="ko-KR" altLang="en-US" smtClean="0"/>
              <a:t>2022-07-06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CA8198E-0069-C683-69F9-A371F9871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EFEBB77-61D9-35BE-4C9E-5AEEE490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9072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A316C56-AEAA-0E5D-4DBF-2906D3AAD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D3FDF23-BD55-974C-60E1-D22C5F3FC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E1250CD-C618-3168-1E6C-1DD16EFC8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9CD724A-7072-D553-F328-C03770DC5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51956-D536-4FF8-B78C-98406337163A}" type="datetime1">
              <a:rPr lang="ko-KR" altLang="en-US" smtClean="0"/>
              <a:t>2022-07-06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92C3584-A256-184B-31C8-9DB24EBEB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39CFCE0-4E23-5D6D-60FD-8A6B9284D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2887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676227-17BC-9246-4712-A8B3B8FC3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3C466B4-3141-0396-B4A9-66974D259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EC51A89-7117-6CEA-2195-32BB7EBB7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8BE6491-1220-67EE-C588-268D1C683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9815-1606-43B0-97A9-68AD3698F366}" type="datetime1">
              <a:rPr lang="ko-KR" altLang="en-US" smtClean="0"/>
              <a:t>2022-07-06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6510243-B1A9-3515-8D20-11CD49354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CE32424-A11D-264B-FFEB-A63B73517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329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85C98CC-9249-EAE4-A9EA-4455F87FD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CB4D26F-4D36-72FD-08FA-57207EA0E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0779F06-9D39-D151-EE03-B340C01181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2D7FC-39A9-4542-A857-F13B80DFE96C}" type="datetime1">
              <a:rPr lang="ko-KR" altLang="en-US" smtClean="0"/>
              <a:t>2022-07-06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078FCDC-74F6-45C7-ADA3-0B6208D19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D22D5C-0443-B581-00AA-14767170C1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EC57C-6766-434C-A4CD-9C8A3838B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361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8.wdp"/><Relationship Id="rId7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6.wdp"/><Relationship Id="rId7" Type="http://schemas.microsoft.com/office/2007/relationships/hdphoto" Target="../media/hdphoto3.wdp"/><Relationship Id="rId12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22.wdp"/><Relationship Id="rId5" Type="http://schemas.microsoft.com/office/2007/relationships/hdphoto" Target="../media/hdphoto20.wdp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microsoft.com/office/2007/relationships/hdphoto" Target="../media/hdphoto2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6.wdp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microsoft.com/office/2007/relationships/hdphoto" Target="../media/hdphoto4.wdp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9.png"/><Relationship Id="rId1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microsoft.com/office/2007/relationships/hdphoto" Target="../media/hdphoto11.wdp"/><Relationship Id="rId17" Type="http://schemas.openxmlformats.org/officeDocument/2006/relationships/image" Target="../media/image4.png"/><Relationship Id="rId2" Type="http://schemas.openxmlformats.org/officeDocument/2006/relationships/image" Target="../media/image14.jpeg"/><Relationship Id="rId16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microsoft.com/office/2007/relationships/hdphoto" Target="../media/hdphoto10.wdp"/><Relationship Id="rId4" Type="http://schemas.microsoft.com/office/2007/relationships/hdphoto" Target="../media/hdphoto4.wdp"/><Relationship Id="rId9" Type="http://schemas.openxmlformats.org/officeDocument/2006/relationships/image" Target="../media/image17.png"/><Relationship Id="rId14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381AED05-303C-8508-5BEB-6E2F870EF34D}"/>
              </a:ext>
            </a:extLst>
          </p:cNvPr>
          <p:cNvGrpSpPr/>
          <p:nvPr/>
        </p:nvGrpSpPr>
        <p:grpSpPr>
          <a:xfrm>
            <a:off x="1408064" y="2196445"/>
            <a:ext cx="9269341" cy="1831754"/>
            <a:chOff x="1408064" y="2196445"/>
            <a:chExt cx="9269341" cy="183175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5669E8-5AD2-2183-90A7-BA65E37E7D5F}"/>
                </a:ext>
              </a:extLst>
            </p:cNvPr>
            <p:cNvSpPr txBox="1"/>
            <p:nvPr/>
          </p:nvSpPr>
          <p:spPr>
            <a:xfrm>
              <a:off x="4325292" y="2741331"/>
              <a:ext cx="33970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600">
                  <a:solidFill>
                    <a:srgbClr val="00B0F0"/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rPr>
                <a:t>부채의 아름다움</a:t>
              </a:r>
            </a:p>
          </p:txBody>
        </p:sp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EA444A3D-E862-D9DB-41AE-55B250832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471" t="12916" r="7798" b="7002"/>
            <a:stretch/>
          </p:blipFill>
          <p:spPr>
            <a:xfrm rot="16200000">
              <a:off x="1878585" y="2758231"/>
              <a:ext cx="1672801" cy="867135"/>
            </a:xfrm>
            <a:prstGeom prst="rect">
              <a:avLst/>
            </a:prstGeom>
          </p:spPr>
        </p:pic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057B68A1-45E9-2EC4-2CC5-576758DF9403}"/>
                </a:ext>
              </a:extLst>
            </p:cNvPr>
            <p:cNvCxnSpPr/>
            <p:nvPr/>
          </p:nvCxnSpPr>
          <p:spPr>
            <a:xfrm>
              <a:off x="3572759" y="2196445"/>
              <a:ext cx="517531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4A9C31C0-21ED-FB98-DF08-81C709D996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471" t="12916" r="7798" b="7002"/>
            <a:stretch/>
          </p:blipFill>
          <p:spPr>
            <a:xfrm rot="16200000" flipV="1">
              <a:off x="8674328" y="2791944"/>
              <a:ext cx="1672801" cy="799707"/>
            </a:xfrm>
            <a:prstGeom prst="rect">
              <a:avLst/>
            </a:prstGeom>
          </p:spPr>
        </p:pic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CAD7311E-7920-2CD2-76B7-3E45A68DE54B}"/>
                </a:ext>
              </a:extLst>
            </p:cNvPr>
            <p:cNvCxnSpPr/>
            <p:nvPr/>
          </p:nvCxnSpPr>
          <p:spPr>
            <a:xfrm>
              <a:off x="3668598" y="3932548"/>
              <a:ext cx="517531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FA7B3B30-B46D-B717-5AA5-A07BBAFA6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3011" y1="24771" x2="43011" y2="24771"/>
                          <a14:foregroundMark x1="77419" y1="28440" x2="77419" y2="284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10582" y="2741331"/>
              <a:ext cx="766823" cy="898749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133A609E-7226-C7D2-3798-F16C06A7C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3011" y1="24771" x2="43011" y2="24771"/>
                          <a14:foregroundMark x1="77419" y1="28440" x2="77419" y2="284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08064" y="2818317"/>
              <a:ext cx="739873" cy="898749"/>
            </a:xfrm>
            <a:prstGeom prst="rect">
              <a:avLst/>
            </a:prstGeom>
          </p:spPr>
        </p:pic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8AE124A5-C5D6-EE4E-BB74-F22815DB6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56" b="90541" l="9692" r="89868">
                        <a14:foregroundMark x1="20264" y1="47748" x2="20264" y2="47748"/>
                        <a14:foregroundMark x1="11894" y1="32883" x2="11894" y2="32883"/>
                        <a14:foregroundMark x1="46696" y1="6306" x2="46696" y2="6306"/>
                        <a14:foregroundMark x1="15419" y1="44144" x2="21586" y2="57658"/>
                        <a14:foregroundMark x1="17181" y1="43243" x2="18943" y2="54505"/>
                        <a14:foregroundMark x1="70044" y1="90541" x2="70044" y2="90541"/>
                        <a14:foregroundMark x1="14537" y1="45495" x2="23348" y2="58108"/>
                        <a14:foregroundMark x1="89427" y1="71622" x2="89427" y2="71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8598" y="3762456"/>
            <a:ext cx="634622" cy="620644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9E413F1-21DD-9FB8-D215-A78F62DB6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1</a:t>
            </a:fld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C54054-8E32-77E1-8BF0-121159010D70}"/>
              </a:ext>
            </a:extLst>
          </p:cNvPr>
          <p:cNvSpPr txBox="1"/>
          <p:nvPr/>
        </p:nvSpPr>
        <p:spPr>
          <a:xfrm>
            <a:off x="5332775" y="6620610"/>
            <a:ext cx="15264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cs typeface="MV Boli" panose="02000500030200090000" pitchFamily="2" charset="0"/>
              </a:rPr>
              <a:t>Good morning Dear art</a:t>
            </a:r>
            <a:endParaRPr lang="ko-KR" altLang="en-US" sz="1100" b="1">
              <a:solidFill>
                <a:schemeClr val="accent1">
                  <a:lumMod val="20000"/>
                  <a:lumOff val="80000"/>
                </a:schemeClr>
              </a:solidFill>
              <a:latin typeface="Candara Light" panose="020E050203030302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590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1B7C5698-E8AB-13DD-749E-6D074E12A1C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5C383BD7-1D55-3FB3-2898-25A01C3CBA00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D4064378-2D78-BC0E-AC73-1104ED35F657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pattFill prst="pct90">
                <a:fgClr>
                  <a:schemeClr val="tx2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/>
                  <a:t>살</a:t>
                </a:r>
              </a:p>
            </p:txBody>
          </p:sp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9AA07CCE-4490-5C62-CDFE-7493FBD12251}"/>
                  </a:ext>
                </a:extLst>
              </p:cNvPr>
              <p:cNvSpPr/>
              <p:nvPr/>
            </p:nvSpPr>
            <p:spPr>
              <a:xfrm>
                <a:off x="210069" y="196638"/>
                <a:ext cx="11771862" cy="64647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A202F2A-164B-FAA0-F576-75F68123D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87" b="93041" l="5165" r="99742">
                          <a14:foregroundMark x1="5165" y1="60696" x2="5165" y2="60696"/>
                          <a14:foregroundMark x1="12524" y1="53479" x2="17560" y2="43299"/>
                          <a14:foregroundMark x1="17560" y1="43299" x2="42673" y2="20361"/>
                          <a14:foregroundMark x1="51453" y1="9665" x2="51453" y2="9665"/>
                          <a14:foregroundMark x1="46740" y1="9665" x2="46740" y2="9665"/>
                          <a14:foregroundMark x1="46869" y1="9665" x2="42673" y2="12371"/>
                          <a14:foregroundMark x1="54745" y1="9536" x2="54745" y2="9536"/>
                          <a14:foregroundMark x1="55391" y1="9536" x2="55391" y2="9536"/>
                          <a14:foregroundMark x1="53583" y1="10438" x2="45320" y2="10180"/>
                          <a14:foregroundMark x1="45320" y1="10180" x2="35313" y2="14948"/>
                          <a14:foregroundMark x1="88509" y1="54124" x2="86637" y2="65979"/>
                          <a14:foregroundMark x1="86637" y1="65979" x2="86249" y2="66753"/>
                          <a14:foregroundMark x1="94319" y1="54124" x2="94835" y2="55799"/>
                          <a14:foregroundMark x1="95158" y1="57345" x2="95287" y2="57732"/>
                          <a14:foregroundMark x1="68754" y1="93170" x2="74758" y2="86340"/>
                          <a14:foregroundMark x1="31440" y1="90979" x2="33376" y2="93041"/>
                          <a14:foregroundMark x1="18528" y1="41366" x2="47192" y2="22165"/>
                          <a14:foregroundMark x1="47192" y1="22165" x2="68819" y2="21521"/>
                          <a14:foregroundMark x1="68819" y1="21521" x2="73790" y2="22552"/>
                          <a14:foregroundMark x1="99742" y1="387" x2="99742" y2="387"/>
                        </a14:backgroundRemoval>
                      </a14:imgEffect>
                    </a14:imgLayer>
                  </a14:imgProps>
                </a:ext>
              </a:extLst>
            </a:blip>
            <a:srcRect l="4421" t="7407" r="3033" b="3060"/>
            <a:stretch/>
          </p:blipFill>
          <p:spPr>
            <a:xfrm>
              <a:off x="1513689" y="238550"/>
              <a:ext cx="8860433" cy="42943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82FB352-E682-37AF-20A8-6BB00AA62DB2}"/>
                </a:ext>
              </a:extLst>
            </p:cNvPr>
            <p:cNvSpPr txBox="1"/>
            <p:nvPr/>
          </p:nvSpPr>
          <p:spPr>
            <a:xfrm>
              <a:off x="8633165" y="3997969"/>
              <a:ext cx="31691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9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▲ </a:t>
              </a:r>
              <a:r>
                <a:rPr lang="ko-KR" altLang="en-US" sz="900" b="1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겸재 정선</a:t>
              </a:r>
              <a:r>
                <a:rPr lang="en-US" altLang="ko-KR" sz="9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9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조선</a:t>
              </a:r>
              <a:r>
                <a:rPr lang="en-US" altLang="ko-KR" sz="9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en-US" altLang="ko-KR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1676~1759</a:t>
              </a:r>
              <a:r>
                <a:rPr lang="en-US" altLang="ko-KR" sz="9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r>
                <a:rPr lang="ko-KR" altLang="en-US" sz="9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900" b="1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정선 등 필 선면화집</a:t>
              </a:r>
              <a:r>
                <a:rPr lang="en-US" altLang="ko-KR" sz="9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9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종이에 수묵 담채</a:t>
              </a:r>
              <a:r>
                <a:rPr lang="en-US" altLang="ko-KR" sz="9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/146x77x81.5㎝/</a:t>
              </a:r>
              <a:r>
                <a:rPr lang="ko-KR" altLang="en-US" sz="9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국립중앙박물관 소장</a:t>
              </a:r>
              <a:r>
                <a:rPr lang="en-US" altLang="ko-KR" sz="9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 )</a:t>
              </a:r>
              <a:endParaRPr lang="ko-KR" alt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0DB3EF-4B30-6F6A-40F0-7A3B9C9B3AD6}"/>
                </a:ext>
              </a:extLst>
            </p:cNvPr>
            <p:cNvSpPr txBox="1"/>
            <p:nvPr/>
          </p:nvSpPr>
          <p:spPr>
            <a:xfrm>
              <a:off x="1021361" y="212304"/>
              <a:ext cx="29779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b="1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아름다운 풍경 그리기</a:t>
              </a:r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A832CE65-6F3C-5293-85CB-C928E0CE8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4" b="94702" l="2778" r="95062">
                          <a14:foregroundMark x1="21296" y1="55629" x2="21296" y2="55629"/>
                          <a14:foregroundMark x1="37346" y1="51656" x2="37346" y2="51656"/>
                          <a14:foregroundMark x1="30247" y1="60927" x2="30247" y2="60927"/>
                          <a14:foregroundMark x1="22531" y1="50331" x2="22531" y2="50331"/>
                          <a14:foregroundMark x1="23457" y1="50993" x2="24074" y2="54967"/>
                          <a14:foregroundMark x1="21914" y1="94040" x2="21914" y2="94040"/>
                          <a14:foregroundMark x1="43519" y1="96026" x2="43519" y2="96026"/>
                          <a14:foregroundMark x1="8642" y1="89404" x2="8642" y2="89404"/>
                          <a14:foregroundMark x1="89815" y1="25828" x2="89815" y2="25828"/>
                          <a14:foregroundMark x1="95062" y1="89404" x2="95062" y2="89404"/>
                          <a14:foregroundMark x1="94753" y1="90728" x2="94753" y2="90728"/>
                          <a14:foregroundMark x1="2778" y1="64901" x2="2778" y2="64901"/>
                          <a14:foregroundMark x1="4012" y1="58278" x2="4012" y2="58278"/>
                          <a14:foregroundMark x1="6481" y1="66887" x2="6481" y2="66887"/>
                          <a14:foregroundMark x1="4630" y1="72848" x2="4630" y2="72848"/>
                          <a14:foregroundMark x1="7099" y1="72185" x2="11111" y2="72848"/>
                          <a14:foregroundMark x1="7099" y1="66887" x2="12037" y2="68874"/>
                          <a14:foregroundMark x1="3704" y1="58940" x2="12037" y2="64238"/>
                          <a14:foregroundMark x1="53940" y1="41722" x2="55247" y2="39073"/>
                          <a14:foregroundMark x1="53613" y1="42384" x2="53940" y2="41722"/>
                          <a14:foregroundMark x1="49691" y1="50331" x2="53613" y2="42384"/>
                          <a14:foregroundMark x1="57099" y1="43709" x2="57099" y2="43709"/>
                          <a14:foregroundMark x1="56790" y1="52318" x2="56790" y2="52318"/>
                          <a14:foregroundMark x1="54630" y1="54305" x2="54630" y2="54305"/>
                          <a14:foregroundMark x1="54321" y1="47682" x2="54321" y2="47682"/>
                          <a14:foregroundMark x1="51852" y1="51656" x2="51852" y2="51656"/>
                          <a14:foregroundMark x1="53395" y1="49669" x2="53395" y2="49669"/>
                          <a14:backgroundMark x1="55864" y1="42384" x2="55864" y2="42384"/>
                          <a14:backgroundMark x1="55556" y1="41722" x2="55556" y2="417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31179" y="6354549"/>
              <a:ext cx="738351" cy="344108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8B43D064-09A5-F8FE-DE17-AE1267F67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40" b="98343" l="4924" r="89773">
                          <a14:foregroundMark x1="9848" y1="27624" x2="15152" y2="35359"/>
                          <a14:foregroundMark x1="48106" y1="8840" x2="48106" y2="8840"/>
                          <a14:foregroundMark x1="73864" y1="23204" x2="86742" y2="38122"/>
                          <a14:foregroundMark x1="86742" y1="38122" x2="87879" y2="47514"/>
                          <a14:foregroundMark x1="76136" y1="21547" x2="89394" y2="34254"/>
                          <a14:foregroundMark x1="10985" y1="39779" x2="15530" y2="19890"/>
                          <a14:foregroundMark x1="15530" y1="19890" x2="20076" y2="17680"/>
                          <a14:foregroundMark x1="41667" y1="88950" x2="51515" y2="87845"/>
                          <a14:foregroundMark x1="38258" y1="95028" x2="45833" y2="96685"/>
                          <a14:foregroundMark x1="46212" y1="98343" x2="61742" y2="98343"/>
                          <a14:foregroundMark x1="6061" y1="33149" x2="5682" y2="41989"/>
                          <a14:foregroundMark x1="4924" y1="38122" x2="6818" y2="45856"/>
                          <a14:foregroundMark x1="29167" y1="82873" x2="30682" y2="817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5144" y="196638"/>
              <a:ext cx="696217" cy="47733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C2594E-93BC-0EFF-C87F-DF9D713CA7B1}"/>
                </a:ext>
              </a:extLst>
            </p:cNvPr>
            <p:cNvSpPr txBox="1"/>
            <p:nvPr/>
          </p:nvSpPr>
          <p:spPr>
            <a:xfrm>
              <a:off x="559294" y="4456348"/>
              <a:ext cx="11242992" cy="2197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400"/>
                <a:t>한국화에서 빠지지 않고 등장하는 진경산수</a:t>
              </a:r>
              <a:r>
                <a:rPr lang="ko-KR" altLang="en-US" sz="1400">
                  <a:solidFill>
                    <a:srgbClr val="00B0F0"/>
                  </a:solidFill>
                </a:rPr>
                <a:t>*</a:t>
              </a:r>
              <a:r>
                <a:rPr lang="ko-KR" altLang="en-US" sz="1400"/>
                <a:t>의 대가 겸재 정선의 작품으로</a:t>
              </a:r>
              <a:r>
                <a:rPr lang="en-US" altLang="ko-KR" sz="1400"/>
                <a:t> </a:t>
              </a:r>
              <a:r>
                <a:rPr lang="ko-KR" altLang="en-US" sz="1400"/>
                <a:t>정양사라는 절과 금강산을 그린 것이에요</a:t>
              </a:r>
              <a:r>
                <a:rPr lang="en-US" altLang="ko-KR" sz="1400"/>
                <a:t>. </a:t>
              </a:r>
              <a:r>
                <a:rPr lang="ko-KR" altLang="en-US" sz="1400"/>
                <a:t>정양사는 금강산을 한눈에 볼 수 있는 곳으로 유명했다고 해요</a:t>
              </a:r>
              <a:r>
                <a:rPr lang="en-US" altLang="ko-KR" sz="1400"/>
                <a:t>. </a:t>
              </a:r>
              <a:r>
                <a:rPr lang="ko-KR" altLang="en-US" sz="1400"/>
                <a:t>금강산에서 여행하고 한양에 돌아오는 길만 한 달이 걸렸다고 해요</a:t>
              </a:r>
              <a:r>
                <a:rPr lang="en-US" altLang="ko-KR" sz="1400"/>
                <a:t>. </a:t>
              </a:r>
              <a:r>
                <a:rPr lang="ko-KR" altLang="en-US" sz="1400"/>
                <a:t>그래서 아름다운 풍경을 가까이에서도 볼 수 있는 산수화는 가장 인기 있는 그림 중 하나였어요</a:t>
              </a:r>
              <a:r>
                <a:rPr lang="en-US" altLang="ko-KR" sz="1400"/>
                <a:t>. </a:t>
              </a:r>
              <a:r>
                <a:rPr lang="ko-KR" altLang="en-US" sz="1400"/>
                <a:t>부채에도 산수화를 그리곤 했는데</a:t>
              </a:r>
              <a:r>
                <a:rPr lang="en-US" altLang="ko-KR" sz="1400"/>
                <a:t>, </a:t>
              </a:r>
              <a:r>
                <a:rPr lang="ko-KR" altLang="en-US" sz="1400"/>
                <a:t>당연히 정선의 금강산 그림은 인기가 많았어요</a:t>
              </a:r>
              <a:r>
                <a:rPr lang="en-US" altLang="ko-KR" sz="1400"/>
                <a:t>. </a:t>
              </a:r>
              <a:r>
                <a:rPr lang="ko-KR" altLang="en-US" sz="1400"/>
                <a:t>금강산을 가 봤던 사람은 그 때의 풍경을 추억할 수 있고</a:t>
              </a:r>
              <a:r>
                <a:rPr lang="en-US" altLang="ko-KR" sz="1400"/>
                <a:t>, </a:t>
              </a:r>
              <a:r>
                <a:rPr lang="ko-KR" altLang="en-US" sz="1400"/>
                <a:t>가 보지 못했던 사람은 그림으로라도 금강산의 아름다움을 느끼고 싶지 않았을까요</a:t>
              </a:r>
              <a:r>
                <a:rPr lang="en-US" altLang="ko-KR" sz="1400"/>
                <a:t>? 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2400">
                  <a:solidFill>
                    <a:srgbClr val="A8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내가 부채 위에</a:t>
              </a:r>
              <a:r>
                <a:rPr lang="en-US" altLang="ko-KR" sz="2400">
                  <a:solidFill>
                    <a:srgbClr val="A8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(</a:t>
              </a:r>
              <a:r>
                <a:rPr lang="ko-KR" altLang="en-US" sz="2400">
                  <a:solidFill>
                    <a:srgbClr val="A8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선면</a:t>
              </a:r>
              <a:r>
                <a:rPr lang="en-US" altLang="ko-KR" sz="2400">
                  <a:solidFill>
                    <a:srgbClr val="A8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) </a:t>
              </a:r>
              <a:r>
                <a:rPr lang="ko-KR" altLang="en-US" sz="2400">
                  <a:solidFill>
                    <a:srgbClr val="A8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풍경을 그린다면 어떤 풍경을 그리고 싶은가요</a:t>
              </a:r>
              <a:r>
                <a:rPr lang="en-US" altLang="ko-KR" sz="2400">
                  <a:solidFill>
                    <a:srgbClr val="A8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? </a:t>
              </a:r>
              <a:r>
                <a:rPr lang="ko-KR" altLang="en-US" sz="2400">
                  <a:solidFill>
                    <a:srgbClr val="A8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가장 인상 깊었던 풍경이나 가고 싶은 풍경을 떠올려 보세요</a:t>
              </a:r>
              <a:r>
                <a:rPr lang="en-US" altLang="ko-KR" sz="2400">
                  <a:solidFill>
                    <a:srgbClr val="A8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.</a:t>
              </a:r>
              <a:endParaRPr lang="ko-KR" altLang="en-US" sz="2400">
                <a:solidFill>
                  <a:srgbClr val="A80000"/>
                </a:solidFill>
                <a:latin typeface="온글잎 만두몽키체" panose="02000503000000000000" pitchFamily="2" charset="-127"/>
                <a:ea typeface="온글잎 만두몽키체" panose="02000503000000000000" pitchFamily="2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229162-D753-EC9C-2D92-9E5D875AA80A}"/>
                </a:ext>
              </a:extLst>
            </p:cNvPr>
            <p:cNvSpPr txBox="1"/>
            <p:nvPr/>
          </p:nvSpPr>
          <p:spPr>
            <a:xfrm>
              <a:off x="10246525" y="434266"/>
              <a:ext cx="1620331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b="1" u="sng">
                  <a:solidFill>
                    <a:srgbClr val="00B0F0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진경산수</a:t>
              </a:r>
              <a:r>
                <a:rPr lang="ko-KR" altLang="en-US" sz="1200" u="sng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 </a:t>
              </a:r>
              <a:r>
                <a:rPr lang="ko-KR" altLang="en-US" sz="900" u="sng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우리나라의 풍경을 직접 답사하고 그리는 산수화로</a:t>
              </a:r>
              <a:r>
                <a:rPr lang="ko-KR" altLang="en-US" sz="900" u="sng">
                  <a:solidFill>
                    <a:srgbClr val="333333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 대표 미술가는 화원 겸재 정선이다</a:t>
              </a:r>
              <a:r>
                <a:rPr lang="en-US" altLang="ko-KR" sz="900" u="sng">
                  <a:solidFill>
                    <a:srgbClr val="333333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. </a:t>
              </a:r>
              <a:r>
                <a:rPr lang="ko-KR" altLang="en-US" sz="900" u="sng">
                  <a:solidFill>
                    <a:srgbClr val="333333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정선은 풍경을 실재 답사하고 그림을 그렸다</a:t>
              </a:r>
              <a:r>
                <a:rPr lang="en-US" altLang="ko-KR" sz="900" u="sng">
                  <a:solidFill>
                    <a:srgbClr val="333333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.</a:t>
              </a:r>
              <a:endParaRPr lang="ko-KR" altLang="en-US" sz="1200" u="sng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endParaRPr>
            </a:p>
          </p:txBody>
        </p:sp>
      </p:grpSp>
      <p:sp>
        <p:nvSpPr>
          <p:cNvPr id="13" name="슬라이드 번호 개체 틀 12">
            <a:extLst>
              <a:ext uri="{FF2B5EF4-FFF2-40B4-BE49-F238E27FC236}">
                <a16:creationId xmlns:a16="http://schemas.microsoft.com/office/drawing/2014/main" id="{19AF5AF5-CB37-B9F7-8388-6683418F1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FA9CE4-EFCF-8546-2E42-FE2DE14B2F8F}"/>
              </a:ext>
            </a:extLst>
          </p:cNvPr>
          <p:cNvSpPr txBox="1"/>
          <p:nvPr/>
        </p:nvSpPr>
        <p:spPr>
          <a:xfrm>
            <a:off x="5398134" y="6620609"/>
            <a:ext cx="168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>
                <a:solidFill>
                  <a:schemeClr val="bg1"/>
                </a:solidFill>
                <a:latin typeface="Candara Light" panose="020E0502030303020204" pitchFamily="34" charset="0"/>
                <a:cs typeface="MV Boli" panose="02000500030200090000" pitchFamily="2" charset="0"/>
              </a:rPr>
              <a:t>Good morning Dear art</a:t>
            </a:r>
            <a:endParaRPr lang="ko-KR" altLang="en-US" sz="1100" b="1">
              <a:solidFill>
                <a:schemeClr val="bg1"/>
              </a:solidFill>
              <a:latin typeface="Candara Light" panose="020E050203030302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666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C873AE0-7794-F4DD-C2EC-DABAC32B8398}"/>
              </a:ext>
            </a:extLst>
          </p:cNvPr>
          <p:cNvGrpSpPr/>
          <p:nvPr/>
        </p:nvGrpSpPr>
        <p:grpSpPr>
          <a:xfrm>
            <a:off x="0" y="-63185"/>
            <a:ext cx="12192000" cy="6867212"/>
            <a:chOff x="0" y="-63185"/>
            <a:chExt cx="12192000" cy="6867212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635B4412-483A-EE50-7712-C13157FF30EF}"/>
                </a:ext>
              </a:extLst>
            </p:cNvPr>
            <p:cNvGrpSpPr/>
            <p:nvPr/>
          </p:nvGrpSpPr>
          <p:grpSpPr>
            <a:xfrm>
              <a:off x="0" y="-53973"/>
              <a:ext cx="12192000" cy="6858000"/>
              <a:chOff x="0" y="0"/>
              <a:chExt cx="12192000" cy="6858000"/>
            </a:xfrm>
          </p:grpSpPr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D0130010-5202-BB71-2E8C-2DAE1D5267DD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pattFill prst="pct90">
                <a:fgClr>
                  <a:schemeClr val="tx2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/>
                  <a:t>살</a:t>
                </a:r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4403AAD4-F6D1-02F6-A18F-EC1F153C8576}"/>
                  </a:ext>
                </a:extLst>
              </p:cNvPr>
              <p:cNvSpPr/>
              <p:nvPr/>
            </p:nvSpPr>
            <p:spPr>
              <a:xfrm>
                <a:off x="210069" y="196638"/>
                <a:ext cx="11771862" cy="64647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0BA4DFD8-4596-AD9E-2DB1-841B20699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45" b="98730" l="2496" r="99312">
                          <a14:foregroundMark x1="47849" y1="5626" x2="47849" y2="5626"/>
                          <a14:foregroundMark x1="95181" y1="60617" x2="95181" y2="60617"/>
                          <a14:foregroundMark x1="99312" y1="80218" x2="99312" y2="80218"/>
                          <a14:foregroundMark x1="70740" y1="98730" x2="70740" y2="98730"/>
                          <a14:foregroundMark x1="2496" y1="80944" x2="2496" y2="80944"/>
                          <a14:foregroundMark x1="2496" y1="80399" x2="2754" y2="80218"/>
                          <a14:foregroundMark x1="3012" y1="79673" x2="3873" y2="73321"/>
                        </a14:backgroundRemoval>
                      </a14:imgEffect>
                    </a14:imgLayer>
                  </a14:imgProps>
                </a:ext>
              </a:extLst>
            </a:blip>
            <a:srcRect l="1995" t="4046"/>
            <a:stretch/>
          </p:blipFill>
          <p:spPr>
            <a:xfrm>
              <a:off x="1155660" y="-63185"/>
              <a:ext cx="9959203" cy="4623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E66355-40DF-E42E-FB20-E6A0A9E80F55}"/>
                </a:ext>
              </a:extLst>
            </p:cNvPr>
            <p:cNvSpPr txBox="1"/>
            <p:nvPr/>
          </p:nvSpPr>
          <p:spPr>
            <a:xfrm>
              <a:off x="4830618" y="3920351"/>
              <a:ext cx="27893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▲ </a:t>
              </a:r>
              <a:r>
                <a:rPr lang="ko-KR" altLang="en-US" sz="1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남계우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조선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en-US" altLang="ko-KR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1811~1890) 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화접도</a:t>
              </a:r>
              <a:r>
                <a:rPr lang="en-US" altLang="ko-KR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종이에 수묵 채색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en-US" altLang="ko-KR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 15x49㎝) </a:t>
              </a:r>
              <a:r>
                <a:rPr lang="ko-KR" altLang="en-US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출처</a:t>
              </a:r>
              <a:r>
                <a:rPr lang="en-US" altLang="ko-KR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공아트스페이스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7074CB-4319-55FE-DC23-A4955F80648F}"/>
                </a:ext>
              </a:extLst>
            </p:cNvPr>
            <p:cNvSpPr txBox="1"/>
            <p:nvPr/>
          </p:nvSpPr>
          <p:spPr>
            <a:xfrm>
              <a:off x="979146" y="184039"/>
              <a:ext cx="26735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b="1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의미를 담아 그리기</a:t>
              </a:r>
              <a:endParaRPr lang="en-US" altLang="ko-KR" sz="24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5250D8-0304-2C66-7726-79933DA793A7}"/>
                </a:ext>
              </a:extLst>
            </p:cNvPr>
            <p:cNvSpPr txBox="1"/>
            <p:nvPr/>
          </p:nvSpPr>
          <p:spPr>
            <a:xfrm>
              <a:off x="694793" y="4413345"/>
              <a:ext cx="11011245" cy="216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400" b="0" i="0">
                  <a:solidFill>
                    <a:srgbClr val="30303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어릴 적부터 조용한 성격이었던 남계우는 </a:t>
              </a:r>
              <a:r>
                <a:rPr lang="ko-KR" altLang="en-US" sz="1400" b="0" i="0">
                  <a:solidFill>
                    <a:srgbClr val="111111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나비를 좋아해서 직접 채집하고 자세히 </a:t>
              </a:r>
              <a:r>
                <a:rPr lang="ko-KR" altLang="en-US" sz="1400">
                  <a:solidFill>
                    <a:srgbClr val="11111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관찰하는 것을 즐겼다고 해요</a:t>
              </a:r>
              <a:r>
                <a:rPr lang="en-US" altLang="ko-KR" sz="1400">
                  <a:solidFill>
                    <a:srgbClr val="11111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1400">
                  <a:solidFill>
                    <a:srgbClr val="11111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그래서 </a:t>
              </a:r>
              <a:r>
                <a:rPr lang="ko-KR" altLang="en-US" sz="1400" b="0" i="0">
                  <a:solidFill>
                    <a:srgbClr val="30303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남계우는 </a:t>
              </a:r>
              <a:r>
                <a:rPr lang="ko-KR" altLang="en-US" sz="1400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나비 작품을 많이 남겼어요</a:t>
              </a:r>
              <a:r>
                <a:rPr lang="en-US" altLang="ko-KR" sz="1400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1400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얼마나 많은 나비를 멋지게 그렸으면 주변인으로부터</a:t>
              </a:r>
              <a:r>
                <a:rPr lang="ko-KR" altLang="en-US" sz="1400" b="0" i="0">
                  <a:solidFill>
                    <a:srgbClr val="30303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 ‘남나비’라고 불릴 정도였죠</a:t>
              </a:r>
              <a:r>
                <a:rPr lang="en-US" altLang="ko-KR" sz="1400" b="0" i="0">
                  <a:solidFill>
                    <a:srgbClr val="30303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1400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남계우의 선면화 </a:t>
              </a:r>
              <a:r>
                <a:rPr lang="en-US" altLang="ko-KR" sz="1400" b="0" i="0">
                  <a:solidFill>
                    <a:srgbClr val="30303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&lt;</a:t>
              </a:r>
              <a:r>
                <a:rPr lang="ko-KR" altLang="en-US" sz="1400" b="0" i="0">
                  <a:solidFill>
                    <a:srgbClr val="30303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화접도</a:t>
              </a:r>
              <a:r>
                <a:rPr lang="en-US" altLang="ko-KR" sz="1400" b="0" i="0">
                  <a:solidFill>
                    <a:srgbClr val="30303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&gt;</a:t>
              </a:r>
              <a:r>
                <a:rPr lang="ko-KR" altLang="en-US" sz="1400" b="0" i="0">
                  <a:solidFill>
                    <a:srgbClr val="30303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는 무늬가 화려한 호랑나비와 작은멋쟁이나비를 그린 것으로</a:t>
              </a:r>
              <a:r>
                <a:rPr lang="en-US" altLang="ko-KR" sz="1400" b="0" i="0">
                  <a:solidFill>
                    <a:srgbClr val="30303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400" b="0" i="0">
                  <a:solidFill>
                    <a:srgbClr val="30303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나비의 움직임과 섬세한 묘사가 특징이에요</a:t>
              </a:r>
              <a:r>
                <a:rPr lang="en-US" altLang="ko-KR" sz="1400" b="0" i="0">
                  <a:solidFill>
                    <a:srgbClr val="30303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1400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작품</a:t>
              </a:r>
              <a:r>
                <a:rPr lang="ko-KR" altLang="en-US" sz="1400" b="0" i="0">
                  <a:solidFill>
                    <a:srgbClr val="30303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 오른편에는 푸른 잎사귀의 분홍빛이 도는 탐스러운 작약을 배치하여 화사하면서도 은은한 멋이 </a:t>
              </a:r>
              <a:r>
                <a:rPr lang="ko-KR" altLang="en-US" sz="1400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있어요</a:t>
              </a:r>
              <a:r>
                <a:rPr lang="en-US" altLang="ko-KR" sz="1400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r>
                <a:rPr lang="en-US" altLang="ko-KR" sz="1400" b="0" i="0">
                  <a:solidFill>
                    <a:srgbClr val="30303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400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한국화에서 </a:t>
              </a:r>
              <a:r>
                <a:rPr lang="ko-KR" altLang="en-US" sz="1400" b="1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나비는 </a:t>
              </a:r>
              <a:r>
                <a:rPr lang="en-US" altLang="ko-KR" sz="1400" b="1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1400" b="1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장수</a:t>
              </a:r>
              <a:r>
                <a:rPr lang="en-US" altLang="ko-KR" sz="1400" b="1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</a:t>
              </a:r>
              <a:r>
                <a:rPr lang="ko-KR" altLang="en-US" sz="1400" b="1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를 작약은 </a:t>
              </a:r>
              <a:r>
                <a:rPr lang="en-US" altLang="ko-KR" sz="1400" b="1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1400" b="1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여름</a:t>
              </a:r>
              <a:r>
                <a:rPr lang="en-US" altLang="ko-KR" sz="1400" b="1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</a:t>
              </a:r>
              <a:r>
                <a:rPr lang="ko-KR" altLang="en-US" sz="1400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을 상징합니다</a:t>
              </a:r>
              <a:r>
                <a:rPr lang="en-US" altLang="ko-KR" sz="1400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1400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남계우의 선면화는 무더운 </a:t>
              </a:r>
              <a:r>
                <a:rPr lang="ko-KR" altLang="en-US" sz="1400" b="1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여름을 잘 보내고 건강을 기원하는 의미</a:t>
              </a:r>
              <a:r>
                <a:rPr lang="ko-KR" altLang="en-US" sz="1400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가 담긴 것은 아닐까요</a:t>
              </a:r>
              <a:r>
                <a:rPr lang="en-US" altLang="ko-KR" sz="1600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r>
                <a:rPr lang="en-US" altLang="ko-KR" sz="1600" b="1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2000" b="1">
                  <a:solidFill>
                    <a:srgbClr val="A8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내가 부채 위에 그림을 그린다면 어떤 사물이나 대상을 그리고 싶나요</a:t>
              </a:r>
              <a:r>
                <a:rPr lang="en-US" altLang="ko-KR" sz="2000" b="1">
                  <a:solidFill>
                    <a:srgbClr val="A8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?</a:t>
              </a:r>
              <a:r>
                <a:rPr lang="en-US" altLang="ko-KR" sz="2000" b="1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2000" b="1">
                  <a:solidFill>
                    <a:srgbClr val="A8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나만의 특별한 의미를 가진 사물이나 대상을 그려보는 건 어떨까요</a:t>
              </a:r>
              <a:r>
                <a:rPr lang="en-US" altLang="ko-KR" sz="2000" b="1">
                  <a:solidFill>
                    <a:srgbClr val="A8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?</a:t>
              </a:r>
              <a:r>
                <a:rPr lang="ko-KR" altLang="en-US" sz="2000" b="1">
                  <a:solidFill>
                    <a:srgbClr val="30303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endParaRPr lang="en-US" altLang="ko-KR" sz="1400" b="1">
                <a:solidFill>
                  <a:srgbClr val="30303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48A42190-0117-7B74-3B36-767E094EC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69404" y="837448"/>
              <a:ext cx="1166640" cy="1128051"/>
            </a:xfrm>
            <a:prstGeom prst="flowChartConnector">
              <a:avLst/>
            </a:prstGeom>
            <a:ln>
              <a:solidFill>
                <a:srgbClr val="B49C74"/>
              </a:solidFill>
            </a:ln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76705AD4-B52E-0358-124E-35A6484AA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24740" y="70653"/>
              <a:ext cx="1166640" cy="1150102"/>
            </a:xfrm>
            <a:prstGeom prst="flowChartConnector">
              <a:avLst/>
            </a:prstGeom>
            <a:ln>
              <a:solidFill>
                <a:srgbClr val="B49C74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39E0DC-C785-BE7B-AF0E-803B37FF1911}"/>
                </a:ext>
              </a:extLst>
            </p:cNvPr>
            <p:cNvSpPr txBox="1"/>
            <p:nvPr/>
          </p:nvSpPr>
          <p:spPr>
            <a:xfrm>
              <a:off x="10998719" y="1785928"/>
              <a:ext cx="9925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작은멋쟁이나비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96E1EA-FE48-FAAC-AF6B-DA88ABC0409D}"/>
                </a:ext>
              </a:extLst>
            </p:cNvPr>
            <p:cNvSpPr txBox="1"/>
            <p:nvPr/>
          </p:nvSpPr>
          <p:spPr>
            <a:xfrm>
              <a:off x="10390009" y="241388"/>
              <a:ext cx="6463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호랑나비</a:t>
              </a:r>
            </a:p>
          </p:txBody>
        </p: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A6D41BDB-78E1-66AA-2E6E-72282B857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34" b="94702" l="2778" r="95062">
                          <a14:foregroundMark x1="21296" y1="55629" x2="21296" y2="55629"/>
                          <a14:foregroundMark x1="37346" y1="51656" x2="37346" y2="51656"/>
                          <a14:foregroundMark x1="30247" y1="60927" x2="30247" y2="60927"/>
                          <a14:foregroundMark x1="22531" y1="50331" x2="22531" y2="50331"/>
                          <a14:foregroundMark x1="23457" y1="50993" x2="24074" y2="54967"/>
                          <a14:foregroundMark x1="21914" y1="94040" x2="21914" y2="94040"/>
                          <a14:foregroundMark x1="43519" y1="96026" x2="43519" y2="96026"/>
                          <a14:foregroundMark x1="8642" y1="89404" x2="8642" y2="89404"/>
                          <a14:foregroundMark x1="89815" y1="25828" x2="89815" y2="25828"/>
                          <a14:foregroundMark x1="95062" y1="89404" x2="95062" y2="89404"/>
                          <a14:foregroundMark x1="94753" y1="90728" x2="94753" y2="90728"/>
                          <a14:foregroundMark x1="2778" y1="64901" x2="2778" y2="64901"/>
                          <a14:foregroundMark x1="4012" y1="58278" x2="4012" y2="58278"/>
                          <a14:foregroundMark x1="6481" y1="66887" x2="6481" y2="66887"/>
                          <a14:foregroundMark x1="4630" y1="72848" x2="4630" y2="72848"/>
                          <a14:foregroundMark x1="7099" y1="72185" x2="11111" y2="72848"/>
                          <a14:foregroundMark x1="7099" y1="66887" x2="12037" y2="68874"/>
                          <a14:foregroundMark x1="3704" y1="58940" x2="12037" y2="64238"/>
                          <a14:foregroundMark x1="53940" y1="41722" x2="55247" y2="39073"/>
                          <a14:foregroundMark x1="53613" y1="42384" x2="53940" y2="41722"/>
                          <a14:foregroundMark x1="49691" y1="50331" x2="53613" y2="42384"/>
                          <a14:foregroundMark x1="57099" y1="43709" x2="57099" y2="43709"/>
                          <a14:foregroundMark x1="56790" y1="52318" x2="56790" y2="52318"/>
                          <a14:foregroundMark x1="54630" y1="54305" x2="54630" y2="54305"/>
                          <a14:foregroundMark x1="54321" y1="47682" x2="54321" y2="47682"/>
                          <a14:foregroundMark x1="51852" y1="51656" x2="51852" y2="51656"/>
                          <a14:foregroundMark x1="53395" y1="49669" x2="53395" y2="49669"/>
                          <a14:backgroundMark x1="55864" y1="42384" x2="55864" y2="42384"/>
                          <a14:backgroundMark x1="55556" y1="41722" x2="55556" y2="417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31179" y="6310159"/>
              <a:ext cx="738351" cy="344108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47695CC0-D141-5D77-3E08-FE7F7F34A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840" b="98343" l="4924" r="89773">
                          <a14:foregroundMark x1="9848" y1="27624" x2="15152" y2="35359"/>
                          <a14:foregroundMark x1="48106" y1="8840" x2="48106" y2="8840"/>
                          <a14:foregroundMark x1="73864" y1="23204" x2="86742" y2="38122"/>
                          <a14:foregroundMark x1="86742" y1="38122" x2="87879" y2="47514"/>
                          <a14:foregroundMark x1="76136" y1="21547" x2="89394" y2="34254"/>
                          <a14:foregroundMark x1="10985" y1="39779" x2="15530" y2="19890"/>
                          <a14:foregroundMark x1="15530" y1="19890" x2="20076" y2="17680"/>
                          <a14:foregroundMark x1="41667" y1="88950" x2="51515" y2="87845"/>
                          <a14:foregroundMark x1="38258" y1="95028" x2="45833" y2="96685"/>
                          <a14:foregroundMark x1="46212" y1="98343" x2="61742" y2="98343"/>
                          <a14:foregroundMark x1="6061" y1="33149" x2="5682" y2="41989"/>
                          <a14:foregroundMark x1="4924" y1="38122" x2="6818" y2="45856"/>
                          <a14:foregroundMark x1="29167" y1="82873" x2="30682" y2="817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9765" y="161112"/>
              <a:ext cx="696217" cy="477331"/>
            </a:xfrm>
            <a:prstGeom prst="rect">
              <a:avLst/>
            </a:prstGeom>
          </p:spPr>
        </p:pic>
      </p:grp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B3169AF-3083-3C23-4ED2-7E763333A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93E6C9-DE84-D02C-9C54-8761E67ED065}"/>
              </a:ext>
            </a:extLst>
          </p:cNvPr>
          <p:cNvSpPr txBox="1"/>
          <p:nvPr/>
        </p:nvSpPr>
        <p:spPr>
          <a:xfrm>
            <a:off x="5398134" y="6558463"/>
            <a:ext cx="168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>
                <a:solidFill>
                  <a:schemeClr val="bg1"/>
                </a:solidFill>
                <a:latin typeface="Candara Light" panose="020E0502030303020204" pitchFamily="34" charset="0"/>
                <a:cs typeface="MV Boli" panose="02000500030200090000" pitchFamily="2" charset="0"/>
              </a:rPr>
              <a:t>Good morning Dear art</a:t>
            </a:r>
            <a:endParaRPr lang="ko-KR" altLang="en-US" sz="1100" b="1">
              <a:solidFill>
                <a:schemeClr val="bg1"/>
              </a:solidFill>
              <a:latin typeface="Candara Light" panose="020E050203030302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616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FB48B378-832B-E2B5-5F74-D49BB21C0E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967FF39F-DEF5-1BC2-B949-EC841EAF1B57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0FC16487-2DD7-DBAB-A4B6-EC9DFBC35748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pattFill prst="pct90">
                <a:fgClr>
                  <a:schemeClr val="tx2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/>
                  <a:t>살</a:t>
                </a:r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63511E2C-53AF-5786-E671-5666B2F00719}"/>
                  </a:ext>
                </a:extLst>
              </p:cNvPr>
              <p:cNvSpPr/>
              <p:nvPr/>
            </p:nvSpPr>
            <p:spPr>
              <a:xfrm>
                <a:off x="210069" y="196638"/>
                <a:ext cx="11771862" cy="64647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EC3FD0FF-5DFD-AD38-2EF6-23F9EAB0B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051" b="95912" l="6894" r="92365">
                          <a14:foregroundMark x1="6968" y1="71971" x2="6968" y2="71971"/>
                          <a14:foregroundMark x1="30615" y1="91825" x2="30615" y2="91825"/>
                          <a14:foregroundMark x1="66790" y1="92701" x2="66790" y2="92701"/>
                          <a14:foregroundMark x1="92365" y1="72117" x2="92365" y2="72117"/>
                          <a14:foregroundMark x1="7932" y1="61752" x2="13640" y2="47883"/>
                          <a14:foregroundMark x1="16531" y1="41460" x2="22090" y2="32117"/>
                          <a14:foregroundMark x1="53076" y1="16496" x2="57005" y2="16788"/>
                          <a14:foregroundMark x1="32394" y1="94745" x2="32394" y2="94745"/>
                          <a14:foregroundMark x1="66049" y1="95474" x2="66049" y2="95474"/>
                          <a14:foregroundMark x1="32543" y1="95912" x2="32543" y2="95912"/>
                        </a14:backgroundRemoval>
                      </a14:imgEffect>
                    </a14:imgLayer>
                  </a14:imgProps>
                </a:ext>
              </a:extLst>
            </a:blip>
            <a:srcRect l="4004" t="14244" r="5921" b="3489"/>
            <a:stretch/>
          </p:blipFill>
          <p:spPr>
            <a:xfrm>
              <a:off x="3206795" y="387853"/>
              <a:ext cx="8575830" cy="397719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BCCAAD-E356-4587-1185-9AFD95B2E174}"/>
                </a:ext>
              </a:extLst>
            </p:cNvPr>
            <p:cNvSpPr txBox="1"/>
            <p:nvPr/>
          </p:nvSpPr>
          <p:spPr>
            <a:xfrm>
              <a:off x="6377801" y="3766187"/>
              <a:ext cx="2233818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▲ </a:t>
              </a:r>
              <a:r>
                <a:rPr lang="ko-KR" altLang="en-US" sz="1000" b="1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추사 김정희</a:t>
              </a:r>
              <a:r>
                <a:rPr lang="en-US" altLang="ko-KR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조선</a:t>
              </a:r>
              <a:r>
                <a:rPr lang="en-US" altLang="ko-KR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/1786~1856</a:t>
              </a:r>
              <a:r>
                <a:rPr lang="ko-KR" altLang="en-US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년</a:t>
              </a:r>
              <a:r>
                <a:rPr lang="en-US" altLang="ko-KR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1000" b="1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선면동파구</a:t>
              </a:r>
              <a:r>
                <a:rPr lang="en-US" altLang="ko-KR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 (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부채 위에 먹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</a:t>
              </a:r>
              <a:r>
                <a:rPr lang="en-US" altLang="ko-KR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27x80.3㎝ / 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추사박물관 소장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7C016427-648F-2E46-1C96-92AFF53E2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4" b="94702" l="2778" r="95062">
                          <a14:foregroundMark x1="21296" y1="55629" x2="21296" y2="55629"/>
                          <a14:foregroundMark x1="37346" y1="51656" x2="37346" y2="51656"/>
                          <a14:foregroundMark x1="30247" y1="60927" x2="30247" y2="60927"/>
                          <a14:foregroundMark x1="22531" y1="50331" x2="22531" y2="50331"/>
                          <a14:foregroundMark x1="23457" y1="50993" x2="24074" y2="54967"/>
                          <a14:foregroundMark x1="21914" y1="94040" x2="21914" y2="94040"/>
                          <a14:foregroundMark x1="43519" y1="96026" x2="43519" y2="96026"/>
                          <a14:foregroundMark x1="8642" y1="89404" x2="8642" y2="89404"/>
                          <a14:foregroundMark x1="89815" y1="25828" x2="89815" y2="25828"/>
                          <a14:foregroundMark x1="95062" y1="89404" x2="95062" y2="89404"/>
                          <a14:foregroundMark x1="94753" y1="90728" x2="94753" y2="90728"/>
                          <a14:foregroundMark x1="2778" y1="64901" x2="2778" y2="64901"/>
                          <a14:foregroundMark x1="4012" y1="58278" x2="4012" y2="58278"/>
                          <a14:foregroundMark x1="6481" y1="66887" x2="6481" y2="66887"/>
                          <a14:foregroundMark x1="4630" y1="72848" x2="4630" y2="72848"/>
                          <a14:foregroundMark x1="7099" y1="72185" x2="11111" y2="72848"/>
                          <a14:foregroundMark x1="7099" y1="66887" x2="12037" y2="68874"/>
                          <a14:foregroundMark x1="3704" y1="58940" x2="12037" y2="64238"/>
                          <a14:foregroundMark x1="53940" y1="41722" x2="55247" y2="39073"/>
                          <a14:foregroundMark x1="53613" y1="42384" x2="53940" y2="41722"/>
                          <a14:foregroundMark x1="49691" y1="50331" x2="53613" y2="42384"/>
                          <a14:foregroundMark x1="57099" y1="43709" x2="57099" y2="43709"/>
                          <a14:foregroundMark x1="56790" y1="52318" x2="56790" y2="52318"/>
                          <a14:foregroundMark x1="54630" y1="54305" x2="54630" y2="54305"/>
                          <a14:foregroundMark x1="54321" y1="47682" x2="54321" y2="47682"/>
                          <a14:foregroundMark x1="51852" y1="51656" x2="51852" y2="51656"/>
                          <a14:foregroundMark x1="53395" y1="49669" x2="53395" y2="49669"/>
                          <a14:backgroundMark x1="55864" y1="42384" x2="55864" y2="42384"/>
                          <a14:backgroundMark x1="55556" y1="41722" x2="55556" y2="417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31179" y="6354549"/>
              <a:ext cx="738351" cy="34410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1048B6A-CD6D-2981-6FA4-755FBECC39D6}"/>
                </a:ext>
              </a:extLst>
            </p:cNvPr>
            <p:cNvSpPr txBox="1"/>
            <p:nvPr/>
          </p:nvSpPr>
          <p:spPr>
            <a:xfrm>
              <a:off x="647873" y="4589684"/>
              <a:ext cx="10818219" cy="1874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선비들이 사랑했던 접선은 때때로 시구를 부채 위에 써서 선물하기도 했어요</a:t>
              </a:r>
              <a:r>
                <a:rPr lang="en-US" altLang="ko-KR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그중 가장 유명한 사람은 추사 김정희예요</a:t>
              </a:r>
              <a:r>
                <a:rPr lang="en-US" altLang="ko-KR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학자였던 추사는 어릴 적부터 글씨를 잘 쓰기로 유명했어요</a:t>
              </a:r>
              <a:r>
                <a:rPr lang="en-US" altLang="ko-KR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게다가 학식 높은 학자였던 추사의 글씨는 누구나 가지고 싶어 했어요</a:t>
              </a:r>
              <a:r>
                <a:rPr lang="en-US" altLang="ko-KR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추사의 글씨는</a:t>
              </a:r>
              <a:r>
                <a:rPr lang="en-US" altLang="ko-KR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글귀의 내용에 따라 혹은 용도에 따라 글씨체가 달라졌다고 해요</a:t>
              </a:r>
              <a:r>
                <a:rPr lang="en-US" altLang="ko-KR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그가 쓴 글씨의 공통적인 특징은 매우 개성이 강하다는 것</a:t>
              </a:r>
              <a:r>
                <a:rPr lang="en-US" altLang="ko-KR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글씨에서 속도가 느껴진다는 것이었어요</a:t>
              </a:r>
              <a:r>
                <a:rPr lang="en-US" altLang="ko-KR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위 작품 </a:t>
              </a:r>
              <a:r>
                <a:rPr lang="en-US" altLang="ko-KR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&lt;</a:t>
              </a:r>
              <a:r>
                <a:rPr lang="ko-KR" altLang="en-US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선면동파구</a:t>
              </a:r>
              <a:r>
                <a:rPr lang="en-US" altLang="ko-KR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&gt;</a:t>
              </a:r>
              <a:r>
                <a:rPr lang="ko-KR" altLang="en-US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는 송나라의 유명한 시인 소동파의 시 일부를 옮겨 적은 것이에요</a:t>
              </a:r>
              <a:r>
                <a:rPr lang="en-US" altLang="ko-KR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글씨를 보면 알겠지만 참 시원시원해 보입니다</a:t>
              </a:r>
              <a:r>
                <a:rPr lang="en-US" altLang="ko-KR" sz="140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24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 </a:t>
              </a:r>
              <a:r>
                <a:rPr lang="ko-KR" altLang="en-US" sz="2400" b="1">
                  <a:solidFill>
                    <a:srgbClr val="A8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내가 부채 위에 글씨를 쓴다면 어떤 글이나 시 혹은 노래 가사를 쓰고 싶은가요</a:t>
              </a:r>
              <a:r>
                <a:rPr lang="en-US" altLang="ko-KR" sz="2400" b="1">
                  <a:solidFill>
                    <a:srgbClr val="A8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? </a:t>
              </a:r>
              <a:r>
                <a:rPr lang="ko-KR" altLang="en-US" sz="2400" b="1">
                  <a:solidFill>
                    <a:srgbClr val="A8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나만의 개성있는 글씨체를 만들어서 써보면 어떨까요</a:t>
              </a:r>
              <a:r>
                <a:rPr lang="en-US" altLang="ko-KR" sz="2400" b="1">
                  <a:solidFill>
                    <a:srgbClr val="A8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9D7D105-1ABD-2BE8-8233-DF8AAC663C9E}"/>
                </a:ext>
              </a:extLst>
            </p:cNvPr>
            <p:cNvSpPr txBox="1"/>
            <p:nvPr/>
          </p:nvSpPr>
          <p:spPr>
            <a:xfrm>
              <a:off x="987104" y="230952"/>
              <a:ext cx="32377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b="1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아름다운 글이나 시 쓰기</a:t>
              </a:r>
            </a:p>
          </p:txBody>
        </p:sp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9FFC6FB2-7426-6582-F427-9BAF770C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40" b="98343" l="4924" r="89773">
                          <a14:foregroundMark x1="9848" y1="27624" x2="15152" y2="35359"/>
                          <a14:foregroundMark x1="48106" y1="8840" x2="48106" y2="8840"/>
                          <a14:foregroundMark x1="73864" y1="23204" x2="86742" y2="38122"/>
                          <a14:foregroundMark x1="86742" y1="38122" x2="87879" y2="47514"/>
                          <a14:foregroundMark x1="76136" y1="21547" x2="89394" y2="34254"/>
                          <a14:foregroundMark x1="10985" y1="39779" x2="15530" y2="19890"/>
                          <a14:foregroundMark x1="15530" y1="19890" x2="20076" y2="17680"/>
                          <a14:foregroundMark x1="41667" y1="88950" x2="51515" y2="87845"/>
                          <a14:foregroundMark x1="38258" y1="95028" x2="45833" y2="96685"/>
                          <a14:foregroundMark x1="46212" y1="98343" x2="61742" y2="98343"/>
                          <a14:foregroundMark x1="6061" y1="33149" x2="5682" y2="41989"/>
                          <a14:foregroundMark x1="4924" y1="38122" x2="6818" y2="45856"/>
                          <a14:foregroundMark x1="29167" y1="82873" x2="30682" y2="817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0887" y="196638"/>
              <a:ext cx="696217" cy="477331"/>
            </a:xfrm>
            <a:prstGeom prst="rect">
              <a:avLst/>
            </a:prstGeom>
          </p:spPr>
        </p:pic>
      </p:grp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2349A1F-D6BC-042F-FDC5-CDA683250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4DBCFF-92A9-26DD-16AC-4C6BFC134794}"/>
              </a:ext>
            </a:extLst>
          </p:cNvPr>
          <p:cNvSpPr txBox="1"/>
          <p:nvPr/>
        </p:nvSpPr>
        <p:spPr>
          <a:xfrm>
            <a:off x="5398134" y="6620609"/>
            <a:ext cx="168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>
                <a:solidFill>
                  <a:schemeClr val="bg1"/>
                </a:solidFill>
                <a:latin typeface="Candara Light" panose="020E0502030303020204" pitchFamily="34" charset="0"/>
                <a:cs typeface="MV Boli" panose="02000500030200090000" pitchFamily="2" charset="0"/>
              </a:rPr>
              <a:t>Good morning Dear art</a:t>
            </a:r>
            <a:endParaRPr lang="ko-KR" altLang="en-US" sz="1100" b="1">
              <a:solidFill>
                <a:schemeClr val="bg1"/>
              </a:solidFill>
              <a:latin typeface="Candara Light" panose="020E0502030303020204" pitchFamily="34" charset="0"/>
              <a:cs typeface="MV Boli" panose="02000500030200090000" pitchFamily="2" charset="0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89D7B171-CF20-1B0B-7506-726D2BD7C6F7}"/>
              </a:ext>
            </a:extLst>
          </p:cNvPr>
          <p:cNvSpPr/>
          <p:nvPr/>
        </p:nvSpPr>
        <p:spPr>
          <a:xfrm>
            <a:off x="683972" y="898603"/>
            <a:ext cx="2569027" cy="2113008"/>
          </a:xfrm>
          <a:custGeom>
            <a:avLst/>
            <a:gdLst>
              <a:gd name="connsiteX0" fmla="*/ 0 w 1842629"/>
              <a:gd name="connsiteY0" fmla="*/ 754406 h 1508811"/>
              <a:gd name="connsiteX1" fmla="*/ 921315 w 1842629"/>
              <a:gd name="connsiteY1" fmla="*/ 0 h 1508811"/>
              <a:gd name="connsiteX2" fmla="*/ 1842630 w 1842629"/>
              <a:gd name="connsiteY2" fmla="*/ 754406 h 1508811"/>
              <a:gd name="connsiteX3" fmla="*/ 921315 w 1842629"/>
              <a:gd name="connsiteY3" fmla="*/ 1508812 h 1508811"/>
              <a:gd name="connsiteX4" fmla="*/ 0 w 1842629"/>
              <a:gd name="connsiteY4" fmla="*/ 754406 h 1508811"/>
              <a:gd name="connsiteX0" fmla="*/ 21540 w 1864170"/>
              <a:gd name="connsiteY0" fmla="*/ 754406 h 1539388"/>
              <a:gd name="connsiteX1" fmla="*/ 942855 w 1864170"/>
              <a:gd name="connsiteY1" fmla="*/ 0 h 1539388"/>
              <a:gd name="connsiteX2" fmla="*/ 1864170 w 1864170"/>
              <a:gd name="connsiteY2" fmla="*/ 754406 h 1539388"/>
              <a:gd name="connsiteX3" fmla="*/ 942855 w 1864170"/>
              <a:gd name="connsiteY3" fmla="*/ 1508812 h 1539388"/>
              <a:gd name="connsiteX4" fmla="*/ 345133 w 1864170"/>
              <a:gd name="connsiteY4" fmla="*/ 1329822 h 1539388"/>
              <a:gd name="connsiteX5" fmla="*/ 21540 w 1864170"/>
              <a:gd name="connsiteY5" fmla="*/ 754406 h 1539388"/>
              <a:gd name="connsiteX0" fmla="*/ 21540 w 1864170"/>
              <a:gd name="connsiteY0" fmla="*/ 819400 h 1604382"/>
              <a:gd name="connsiteX1" fmla="*/ 575952 w 1864170"/>
              <a:gd name="connsiteY1" fmla="*/ 125308 h 1604382"/>
              <a:gd name="connsiteX2" fmla="*/ 942855 w 1864170"/>
              <a:gd name="connsiteY2" fmla="*/ 64994 h 1604382"/>
              <a:gd name="connsiteX3" fmla="*/ 1864170 w 1864170"/>
              <a:gd name="connsiteY3" fmla="*/ 819400 h 1604382"/>
              <a:gd name="connsiteX4" fmla="*/ 942855 w 1864170"/>
              <a:gd name="connsiteY4" fmla="*/ 1573806 h 1604382"/>
              <a:gd name="connsiteX5" fmla="*/ 345133 w 1864170"/>
              <a:gd name="connsiteY5" fmla="*/ 1394816 h 1604382"/>
              <a:gd name="connsiteX6" fmla="*/ 21540 w 1864170"/>
              <a:gd name="connsiteY6" fmla="*/ 819400 h 1604382"/>
              <a:gd name="connsiteX0" fmla="*/ 85322 w 1927952"/>
              <a:gd name="connsiteY0" fmla="*/ 800746 h 1585728"/>
              <a:gd name="connsiteX1" fmla="*/ 80441 w 1927952"/>
              <a:gd name="connsiteY1" fmla="*/ 159920 h 1585728"/>
              <a:gd name="connsiteX2" fmla="*/ 1006637 w 1927952"/>
              <a:gd name="connsiteY2" fmla="*/ 46340 h 1585728"/>
              <a:gd name="connsiteX3" fmla="*/ 1927952 w 1927952"/>
              <a:gd name="connsiteY3" fmla="*/ 800746 h 1585728"/>
              <a:gd name="connsiteX4" fmla="*/ 1006637 w 1927952"/>
              <a:gd name="connsiteY4" fmla="*/ 1555152 h 1585728"/>
              <a:gd name="connsiteX5" fmla="*/ 408915 w 1927952"/>
              <a:gd name="connsiteY5" fmla="*/ 1376162 h 1585728"/>
              <a:gd name="connsiteX6" fmla="*/ 85322 w 1927952"/>
              <a:gd name="connsiteY6" fmla="*/ 800746 h 158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7952" h="1585728">
                <a:moveTo>
                  <a:pt x="85322" y="800746"/>
                </a:moveTo>
                <a:cubicBezTo>
                  <a:pt x="30576" y="598039"/>
                  <a:pt x="-73111" y="285654"/>
                  <a:pt x="80441" y="159920"/>
                </a:cubicBezTo>
                <a:cubicBezTo>
                  <a:pt x="233993" y="34186"/>
                  <a:pt x="698719" y="-60464"/>
                  <a:pt x="1006637" y="46340"/>
                </a:cubicBezTo>
                <a:cubicBezTo>
                  <a:pt x="1314556" y="153144"/>
                  <a:pt x="1927952" y="384099"/>
                  <a:pt x="1927952" y="800746"/>
                </a:cubicBezTo>
                <a:cubicBezTo>
                  <a:pt x="1927952" y="1217393"/>
                  <a:pt x="1259810" y="1459249"/>
                  <a:pt x="1006637" y="1555152"/>
                </a:cubicBezTo>
                <a:cubicBezTo>
                  <a:pt x="753464" y="1651055"/>
                  <a:pt x="562467" y="1501896"/>
                  <a:pt x="408915" y="1376162"/>
                </a:cubicBezTo>
                <a:cubicBezTo>
                  <a:pt x="255363" y="1250428"/>
                  <a:pt x="140068" y="1003453"/>
                  <a:pt x="85322" y="800746"/>
                </a:cubicBezTo>
                <a:close/>
              </a:path>
            </a:pathLst>
          </a:custGeom>
          <a:solidFill>
            <a:srgbClr val="ECE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71AB03-43BD-E5D4-6715-6B005D8C26B8}"/>
              </a:ext>
            </a:extLst>
          </p:cNvPr>
          <p:cNvSpPr txBox="1"/>
          <p:nvPr/>
        </p:nvSpPr>
        <p:spPr>
          <a:xfrm>
            <a:off x="730176" y="1068765"/>
            <a:ext cx="2733547" cy="1508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Y궁서B" panose="02030600000101010101" pitchFamily="18" charset="-127"/>
                <a:ea typeface="HY궁서B" panose="02030600000101010101" pitchFamily="18" charset="-127"/>
              </a:rPr>
              <a:t>도인의 마음 거울처럼 맑아</a:t>
            </a:r>
            <a:br>
              <a:rPr lang="ko-KR" altLang="en-US" sz="1050">
                <a:solidFill>
                  <a:schemeClr val="tx1">
                    <a:lumMod val="50000"/>
                    <a:lumOff val="50000"/>
                  </a:schemeClr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</a:br>
            <a:r>
              <a:rPr lang="ko-KR" altLang="en-US" sz="105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Y궁서B" panose="02030600000101010101" pitchFamily="18" charset="-127"/>
                <a:ea typeface="HY궁서B" panose="02030600000101010101" pitchFamily="18" charset="-127"/>
              </a:rPr>
              <a:t>만상의 생멸의 자취 감출 수 없는데</a:t>
            </a:r>
            <a:br>
              <a:rPr lang="ko-KR" altLang="en-US" sz="1050">
                <a:solidFill>
                  <a:schemeClr val="tx1">
                    <a:lumMod val="50000"/>
                    <a:lumOff val="50000"/>
                  </a:schemeClr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</a:br>
            <a:r>
              <a:rPr lang="ko-KR" altLang="en-US" sz="105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Y궁서B" panose="02030600000101010101" pitchFamily="18" charset="-127"/>
                <a:ea typeface="HY궁서B" panose="02030600000101010101" pitchFamily="18" charset="-127"/>
              </a:rPr>
              <a:t>고사에서 홀로 살며 가을 국화를 심어 놓고</a:t>
            </a:r>
            <a:br>
              <a:rPr lang="ko-KR" altLang="en-US" sz="1050">
                <a:solidFill>
                  <a:schemeClr val="tx1">
                    <a:lumMod val="50000"/>
                    <a:lumOff val="50000"/>
                  </a:schemeClr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</a:br>
            <a:r>
              <a:rPr lang="ko-KR" altLang="en-US" sz="105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Y궁서B" panose="02030600000101010101" pitchFamily="18" charset="-127"/>
                <a:ea typeface="HY궁서B" panose="02030600000101010101" pitchFamily="18" charset="-127"/>
              </a:rPr>
              <a:t>시인 불러 떨어진 꽃잎으로 반찬을 삼네</a:t>
            </a:r>
            <a:r>
              <a:rPr lang="en-US" altLang="ko-KR" sz="105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Y궁서B" panose="02030600000101010101" pitchFamily="18" charset="-127"/>
                <a:ea typeface="HY궁서B" panose="02030600000101010101" pitchFamily="18" charset="-127"/>
              </a:rPr>
              <a:t>.</a:t>
            </a:r>
            <a:br>
              <a:rPr lang="ko-KR" altLang="en-US" sz="1050">
                <a:solidFill>
                  <a:schemeClr val="tx1">
                    <a:lumMod val="50000"/>
                    <a:lumOff val="50000"/>
                  </a:schemeClr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</a:br>
            <a:r>
              <a:rPr lang="ko-KR" altLang="en-US" sz="105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Y궁서B" panose="02030600000101010101" pitchFamily="18" charset="-127"/>
                <a:ea typeface="HY궁서B" panose="02030600000101010101" pitchFamily="18" charset="-127"/>
              </a:rPr>
              <a:t>사람 사는 이곳엔 남북이 있건만</a:t>
            </a:r>
            <a:br>
              <a:rPr lang="ko-KR" altLang="en-US" sz="1050">
                <a:solidFill>
                  <a:schemeClr val="tx1">
                    <a:lumMod val="50000"/>
                    <a:lumOff val="50000"/>
                  </a:schemeClr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</a:br>
            <a:r>
              <a:rPr lang="ko-KR" altLang="en-US" sz="105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Y궁서B" panose="02030600000101010101" pitchFamily="18" charset="-127"/>
                <a:ea typeface="HY궁서B" panose="02030600000101010101" pitchFamily="18" charset="-127"/>
              </a:rPr>
              <a:t>분분한 기러기는 어찌 저리 아득한가</a:t>
            </a:r>
            <a:endParaRPr lang="ko-KR" altLang="en-US" sz="1050">
              <a:solidFill>
                <a:schemeClr val="tx1">
                  <a:lumMod val="50000"/>
                  <a:lumOff val="50000"/>
                </a:schemeClr>
              </a:solidFill>
              <a:latin typeface="HY궁서B" panose="02030600000101010101" pitchFamily="18" charset="-127"/>
              <a:ea typeface="HY궁서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7154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DE660FA2-383D-C1D7-55C8-305272CA788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3A7AA462-9490-8807-C52F-FA0159F220AA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A1F563BD-969C-CEF0-8194-8749BA0DD4F9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pattFill prst="pct90">
                <a:fgClr>
                  <a:schemeClr val="tx2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/>
                  <a:t>살</a:t>
                </a:r>
              </a:p>
            </p:txBody>
          </p:sp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DE8025F6-7B85-81B8-8CA6-6C7FB7267BFE}"/>
                  </a:ext>
                </a:extLst>
              </p:cNvPr>
              <p:cNvSpPr/>
              <p:nvPr/>
            </p:nvSpPr>
            <p:spPr>
              <a:xfrm>
                <a:off x="210069" y="196638"/>
                <a:ext cx="11771862" cy="64647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76FF7B-3E1E-2F51-926B-DFE89B729A4E}"/>
                </a:ext>
              </a:extLst>
            </p:cNvPr>
            <p:cNvSpPr txBox="1"/>
            <p:nvPr/>
          </p:nvSpPr>
          <p:spPr>
            <a:xfrm>
              <a:off x="656996" y="2516632"/>
              <a:ext cx="9235220" cy="927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ko-KR" altLang="en-US" sz="2000">
                  <a:latin typeface="맑은 고딕" panose="020B0503020000020004" pitchFamily="50" charset="-127"/>
                  <a:ea typeface="맑은 고딕" panose="020B0503020000020004" pitchFamily="50" charset="-127"/>
                </a:rPr>
                <a:t>○</a:t>
              </a:r>
              <a:r>
                <a:rPr lang="ko-KR" altLang="en-US" sz="320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무더운 여름</a:t>
              </a:r>
              <a:r>
                <a:rPr lang="en-US" altLang="ko-KR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,</a:t>
              </a:r>
              <a:r>
                <a:rPr lang="ko-KR" altLang="en-US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 부채의 시원함을 선물하고 싶은 친구 혹은 가족은 누군가요</a:t>
              </a:r>
              <a:r>
                <a:rPr lang="en-US" altLang="ko-KR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? </a:t>
              </a:r>
              <a:r>
                <a:rPr lang="ko-KR" altLang="en-US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그 이유는 무엇인가요</a:t>
              </a:r>
              <a:r>
                <a:rPr lang="en-US" altLang="ko-KR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?</a:t>
              </a:r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A948EE1-E7D1-E437-5B5E-4B0BE94B5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34" b="94702" l="2778" r="95062">
                          <a14:foregroundMark x1="21296" y1="55629" x2="21296" y2="55629"/>
                          <a14:foregroundMark x1="37346" y1="51656" x2="37346" y2="51656"/>
                          <a14:foregroundMark x1="30247" y1="60927" x2="30247" y2="60927"/>
                          <a14:foregroundMark x1="22531" y1="50331" x2="22531" y2="50331"/>
                          <a14:foregroundMark x1="23457" y1="50993" x2="24074" y2="54967"/>
                          <a14:foregroundMark x1="21914" y1="94040" x2="21914" y2="94040"/>
                          <a14:foregroundMark x1="43519" y1="96026" x2="43519" y2="96026"/>
                          <a14:foregroundMark x1="8642" y1="89404" x2="8642" y2="89404"/>
                          <a14:foregroundMark x1="89815" y1="25828" x2="89815" y2="25828"/>
                          <a14:foregroundMark x1="95062" y1="89404" x2="95062" y2="89404"/>
                          <a14:foregroundMark x1="94753" y1="90728" x2="94753" y2="90728"/>
                          <a14:foregroundMark x1="2778" y1="64901" x2="2778" y2="64901"/>
                          <a14:foregroundMark x1="4012" y1="58278" x2="4012" y2="58278"/>
                          <a14:foregroundMark x1="6481" y1="66887" x2="6481" y2="66887"/>
                          <a14:foregroundMark x1="4630" y1="72848" x2="4630" y2="72848"/>
                          <a14:foregroundMark x1="7099" y1="72185" x2="11111" y2="72848"/>
                          <a14:foregroundMark x1="7099" y1="66887" x2="12037" y2="68874"/>
                          <a14:foregroundMark x1="3704" y1="58940" x2="12037" y2="64238"/>
                          <a14:foregroundMark x1="53940" y1="41722" x2="55247" y2="39073"/>
                          <a14:foregroundMark x1="53613" y1="42384" x2="53940" y2="41722"/>
                          <a14:foregroundMark x1="49691" y1="50331" x2="53613" y2="42384"/>
                          <a14:foregroundMark x1="57099" y1="43709" x2="57099" y2="43709"/>
                          <a14:foregroundMark x1="56790" y1="52318" x2="56790" y2="52318"/>
                          <a14:foregroundMark x1="54630" y1="54305" x2="54630" y2="54305"/>
                          <a14:foregroundMark x1="54321" y1="47682" x2="54321" y2="47682"/>
                          <a14:foregroundMark x1="51852" y1="51656" x2="51852" y2="51656"/>
                          <a14:foregroundMark x1="53395" y1="49669" x2="53395" y2="49669"/>
                          <a14:backgroundMark x1="55864" y1="42384" x2="55864" y2="42384"/>
                          <a14:backgroundMark x1="55556" y1="41722" x2="55556" y2="417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31179" y="6354549"/>
              <a:ext cx="738351" cy="34410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2CB9F-024D-1FE5-C688-5BA2B7DD12B6}"/>
                </a:ext>
              </a:extLst>
            </p:cNvPr>
            <p:cNvSpPr txBox="1"/>
            <p:nvPr/>
          </p:nvSpPr>
          <p:spPr>
            <a:xfrm>
              <a:off x="980643" y="304311"/>
              <a:ext cx="3377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2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부채로 마음 나누기</a:t>
              </a:r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3E215A0A-87B5-D696-9F8F-A7D4DBE22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840" b="98343" l="4924" r="89773">
                          <a14:foregroundMark x1="9848" y1="27624" x2="15152" y2="35359"/>
                          <a14:foregroundMark x1="48106" y1="8840" x2="48106" y2="8840"/>
                          <a14:foregroundMark x1="73864" y1="23204" x2="86742" y2="38122"/>
                          <a14:foregroundMark x1="86742" y1="38122" x2="87879" y2="47514"/>
                          <a14:foregroundMark x1="76136" y1="21547" x2="89394" y2="34254"/>
                          <a14:foregroundMark x1="10985" y1="39779" x2="15530" y2="19890"/>
                          <a14:foregroundMark x1="15530" y1="19890" x2="20076" y2="17680"/>
                          <a14:foregroundMark x1="41667" y1="88950" x2="51515" y2="87845"/>
                          <a14:foregroundMark x1="38258" y1="95028" x2="45833" y2="96685"/>
                          <a14:foregroundMark x1="46212" y1="98343" x2="61742" y2="98343"/>
                          <a14:foregroundMark x1="6061" y1="33149" x2="5682" y2="41989"/>
                          <a14:foregroundMark x1="4924" y1="38122" x2="6818" y2="45856"/>
                          <a14:foregroundMark x1="29167" y1="82873" x2="30682" y2="817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4426" y="313435"/>
              <a:ext cx="696217" cy="47733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713B29-78AF-B99C-EA8C-EAB71364DBDE}"/>
                </a:ext>
              </a:extLst>
            </p:cNvPr>
            <p:cNvSpPr txBox="1"/>
            <p:nvPr/>
          </p:nvSpPr>
          <p:spPr>
            <a:xfrm>
              <a:off x="707017" y="4290749"/>
              <a:ext cx="10583346" cy="927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ko-KR" altLang="en-US" sz="2000">
                  <a:latin typeface="맑은 고딕" panose="020B0503020000020004" pitchFamily="50" charset="-127"/>
                  <a:ea typeface="맑은 고딕" panose="020B0503020000020004" pitchFamily="50" charset="-127"/>
                </a:rPr>
                <a:t>○</a:t>
              </a:r>
              <a:r>
                <a:rPr lang="ko-KR" altLang="en-US" sz="320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부채에 어떤 그림을 그리고 싶은가요</a:t>
              </a:r>
              <a:r>
                <a:rPr lang="en-US" altLang="ko-KR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?</a:t>
              </a:r>
              <a:r>
                <a:rPr lang="ko-KR" altLang="en-US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 선물하고 싶은 친구를 생각하며 그리고 싶은 이미지를 떠 올려볼까요</a:t>
              </a:r>
              <a:r>
                <a:rPr lang="en-US" altLang="ko-KR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ED65EA-8100-B9AE-945E-0F117C9291E6}"/>
                </a:ext>
              </a:extLst>
            </p:cNvPr>
            <p:cNvSpPr txBox="1"/>
            <p:nvPr/>
          </p:nvSpPr>
          <p:spPr>
            <a:xfrm>
              <a:off x="632534" y="774745"/>
              <a:ext cx="5639685" cy="92775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ko-KR" altLang="en-US" sz="2000">
                  <a:latin typeface="맑은 고딕" panose="020B0503020000020004" pitchFamily="50" charset="-127"/>
                  <a:ea typeface="맑은 고딕" panose="020B0503020000020004" pitchFamily="50" charset="-127"/>
                </a:rPr>
                <a:t>○</a:t>
              </a:r>
              <a:r>
                <a:rPr lang="ko-KR" altLang="en-US" sz="320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여름하면 연상되는 단어</a:t>
              </a:r>
              <a:r>
                <a:rPr lang="en-US" altLang="ko-KR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, </a:t>
              </a:r>
              <a:r>
                <a:rPr lang="ko-KR" altLang="en-US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이미지</a:t>
              </a:r>
              <a:r>
                <a:rPr lang="en-US" altLang="ko-KR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, </a:t>
              </a:r>
              <a:r>
                <a:rPr lang="ko-KR" altLang="en-US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사물을 써 볼까요</a:t>
              </a:r>
              <a:r>
                <a:rPr lang="en-US" altLang="ko-KR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?</a:t>
              </a:r>
            </a:p>
          </p:txBody>
        </p:sp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C8181540-795C-52B1-6A9E-AC4761602D29}"/>
                </a:ext>
              </a:extLst>
            </p:cNvPr>
            <p:cNvSpPr/>
            <p:nvPr/>
          </p:nvSpPr>
          <p:spPr>
            <a:xfrm>
              <a:off x="1143186" y="1802166"/>
              <a:ext cx="10147177" cy="927754"/>
            </a:xfrm>
            <a:prstGeom prst="roundRect">
              <a:avLst>
                <a:gd name="adj" fmla="val 99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39903E14-C1A4-B2CD-067C-537C65603B15}"/>
                </a:ext>
              </a:extLst>
            </p:cNvPr>
            <p:cNvSpPr/>
            <p:nvPr/>
          </p:nvSpPr>
          <p:spPr>
            <a:xfrm>
              <a:off x="1248220" y="3614797"/>
              <a:ext cx="10147177" cy="927754"/>
            </a:xfrm>
            <a:prstGeom prst="roundRect">
              <a:avLst>
                <a:gd name="adj" fmla="val 99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1D9EC3DA-9576-5088-715A-2EE0C600EBE3}"/>
                </a:ext>
              </a:extLst>
            </p:cNvPr>
            <p:cNvSpPr/>
            <p:nvPr/>
          </p:nvSpPr>
          <p:spPr>
            <a:xfrm>
              <a:off x="1248219" y="5404467"/>
              <a:ext cx="10147177" cy="927754"/>
            </a:xfrm>
            <a:prstGeom prst="roundRect">
              <a:avLst>
                <a:gd name="adj" fmla="val 99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BE7953C-FF6E-9F54-4D82-38590824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07850F-1B3C-ADE4-F928-25C293679882}"/>
              </a:ext>
            </a:extLst>
          </p:cNvPr>
          <p:cNvSpPr txBox="1"/>
          <p:nvPr/>
        </p:nvSpPr>
        <p:spPr>
          <a:xfrm>
            <a:off x="5398134" y="6620609"/>
            <a:ext cx="168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>
                <a:solidFill>
                  <a:schemeClr val="bg1"/>
                </a:solidFill>
                <a:latin typeface="Candara Light" panose="020E0502030303020204" pitchFamily="34" charset="0"/>
                <a:cs typeface="MV Boli" panose="02000500030200090000" pitchFamily="2" charset="0"/>
              </a:rPr>
              <a:t>Good morning Dear art</a:t>
            </a:r>
            <a:endParaRPr lang="ko-KR" altLang="en-US" sz="1100" b="1">
              <a:solidFill>
                <a:schemeClr val="bg1"/>
              </a:solidFill>
              <a:latin typeface="Candara Light" panose="020E050203030302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425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F52E7B3E-BCCC-8316-5763-AA2BA6A40A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F8ED5F42-B9E6-EBE5-3E48-F09BF8213587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3F84FF11-561A-D843-CED0-87CAF64E7A1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pattFill prst="pct90">
                <a:fgClr>
                  <a:schemeClr val="tx2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/>
                  <a:t>살</a:t>
                </a:r>
              </a:p>
            </p:txBody>
          </p:sp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32B14F33-D238-8F96-5D8C-37A17653B0AB}"/>
                  </a:ext>
                </a:extLst>
              </p:cNvPr>
              <p:cNvSpPr/>
              <p:nvPr/>
            </p:nvSpPr>
            <p:spPr>
              <a:xfrm>
                <a:off x="210069" y="196638"/>
                <a:ext cx="11771862" cy="64647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8720F0-26AB-DA19-4B23-625B472B0C47}"/>
                </a:ext>
              </a:extLst>
            </p:cNvPr>
            <p:cNvSpPr txBox="1"/>
            <p:nvPr/>
          </p:nvSpPr>
          <p:spPr>
            <a:xfrm>
              <a:off x="980643" y="304311"/>
              <a:ext cx="29017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2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부채에 표현하기</a:t>
              </a:r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AEBF004C-908B-8D2F-6899-A55252500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840" b="98343" l="4924" r="89773">
                          <a14:foregroundMark x1="9848" y1="27624" x2="15152" y2="35359"/>
                          <a14:foregroundMark x1="48106" y1="8840" x2="48106" y2="8840"/>
                          <a14:foregroundMark x1="73864" y1="23204" x2="86742" y2="38122"/>
                          <a14:foregroundMark x1="86742" y1="38122" x2="87879" y2="47514"/>
                          <a14:foregroundMark x1="76136" y1="21547" x2="89394" y2="34254"/>
                          <a14:foregroundMark x1="10985" y1="39779" x2="15530" y2="19890"/>
                          <a14:foregroundMark x1="15530" y1="19890" x2="20076" y2="17680"/>
                          <a14:foregroundMark x1="41667" y1="88950" x2="51515" y2="87845"/>
                          <a14:foregroundMark x1="38258" y1="95028" x2="45833" y2="96685"/>
                          <a14:foregroundMark x1="46212" y1="98343" x2="61742" y2="98343"/>
                          <a14:foregroundMark x1="6061" y1="33149" x2="5682" y2="41989"/>
                          <a14:foregroundMark x1="4924" y1="38122" x2="6818" y2="45856"/>
                          <a14:foregroundMark x1="29167" y1="82873" x2="30682" y2="817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4426" y="313435"/>
              <a:ext cx="696217" cy="47733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730257-2E35-DE9F-2047-0EAE954589AD}"/>
                </a:ext>
              </a:extLst>
            </p:cNvPr>
            <p:cNvSpPr txBox="1"/>
            <p:nvPr/>
          </p:nvSpPr>
          <p:spPr>
            <a:xfrm>
              <a:off x="7015964" y="1103558"/>
              <a:ext cx="49659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rPr>
                <a:t>○</a:t>
              </a:r>
              <a:r>
                <a:rPr lang="ko-KR" altLang="en-US" sz="280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28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부채의 선면 위에 표현할 여름 시를 미리 써 볼까요</a:t>
              </a:r>
              <a:r>
                <a:rPr lang="en-US" altLang="ko-KR" sz="28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?</a:t>
              </a:r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038E8961-17C2-B346-1B8F-DE6793AD3D81}"/>
                </a:ext>
              </a:extLst>
            </p:cNvPr>
            <p:cNvSpPr/>
            <p:nvPr/>
          </p:nvSpPr>
          <p:spPr>
            <a:xfrm>
              <a:off x="886363" y="1219805"/>
              <a:ext cx="5639354" cy="5209156"/>
            </a:xfrm>
            <a:prstGeom prst="roundRect">
              <a:avLst>
                <a:gd name="adj" fmla="val 4856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endParaRPr lang="en-US" altLang="ko-KR" sz="1200"/>
            </a:p>
            <a:p>
              <a:pPr algn="ctr"/>
              <a:r>
                <a:rPr lang="ko-KR" altLang="en-US" sz="1200"/>
                <a:t>시를 미리 써본 후 선면 위에 나만의 글씨체로 옮겨 써 봅시다</a:t>
              </a:r>
              <a:r>
                <a:rPr lang="en-US" altLang="ko-KR" sz="1200"/>
                <a:t>.</a:t>
              </a:r>
              <a:endParaRPr lang="ko-KR" altLang="en-US" sz="12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968A18-A116-74C0-CA71-9999BB8F578D}"/>
                </a:ext>
              </a:extLst>
            </p:cNvPr>
            <p:cNvSpPr txBox="1"/>
            <p:nvPr/>
          </p:nvSpPr>
          <p:spPr>
            <a:xfrm>
              <a:off x="7416841" y="2166153"/>
              <a:ext cx="1869423" cy="4124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i="0"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여름 낮</a:t>
              </a:r>
              <a:br>
                <a:rPr lang="ko-KR" altLang="en-US" sz="140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</a:br>
              <a:br>
                <a:rPr lang="ko-KR" altLang="en-US" sz="140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</a:br>
              <a:r>
                <a:rPr lang="ko-KR" altLang="en-US" sz="14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꽃들이 덥다고</a:t>
              </a:r>
              <a:br>
                <a:rPr lang="ko-KR" altLang="en-US" sz="140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</a:br>
              <a:r>
                <a:rPr lang="ko-KR" altLang="en-US" sz="14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˝아이</a:t>
              </a:r>
              <a:r>
                <a:rPr lang="en-US" altLang="ko-KR" sz="14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, </a:t>
              </a:r>
              <a:r>
                <a:rPr lang="ko-KR" altLang="en-US" sz="14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더워</a:t>
              </a:r>
              <a:r>
                <a:rPr lang="en-US" altLang="ko-KR" sz="14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!˝</a:t>
              </a:r>
              <a:br>
                <a:rPr lang="ko-KR" altLang="en-US" sz="140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</a:br>
              <a:r>
                <a:rPr lang="ko-KR" altLang="en-US" sz="14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졸라대니까</a:t>
              </a:r>
              <a:br>
                <a:rPr lang="ko-KR" altLang="en-US" sz="140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</a:br>
              <a:br>
                <a:rPr lang="ko-KR" altLang="en-US" sz="140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</a:br>
              <a:r>
                <a:rPr lang="ko-KR" altLang="en-US" sz="14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나비가</a:t>
              </a:r>
              <a:br>
                <a:rPr lang="ko-KR" altLang="en-US" sz="140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</a:br>
              <a:r>
                <a:rPr lang="ko-KR" altLang="en-US" sz="14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펄럭펄럭</a:t>
              </a:r>
              <a:br>
                <a:rPr lang="ko-KR" altLang="en-US" sz="140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</a:br>
              <a:r>
                <a:rPr lang="ko-KR" altLang="en-US" sz="14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부채질해요</a:t>
              </a:r>
              <a:r>
                <a:rPr lang="en-US" altLang="ko-KR" sz="14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.</a:t>
              </a:r>
              <a:br>
                <a:rPr lang="ko-KR" altLang="en-US" sz="140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</a:br>
              <a:br>
                <a:rPr lang="ko-KR" altLang="en-US" sz="140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</a:br>
              <a:r>
                <a:rPr lang="ko-KR" altLang="en-US" sz="14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새들이 덥다고</a:t>
              </a:r>
              <a:br>
                <a:rPr lang="ko-KR" altLang="en-US" sz="140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</a:br>
              <a:r>
                <a:rPr lang="ko-KR" altLang="en-US" sz="14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˝아이</a:t>
              </a:r>
              <a:r>
                <a:rPr lang="en-US" altLang="ko-KR" sz="14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, </a:t>
              </a:r>
              <a:r>
                <a:rPr lang="ko-KR" altLang="en-US" sz="14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더워</a:t>
              </a:r>
              <a:r>
                <a:rPr lang="en-US" altLang="ko-KR" sz="14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!˝</a:t>
              </a:r>
              <a:br>
                <a:rPr lang="ko-KR" altLang="en-US" sz="140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</a:br>
              <a:r>
                <a:rPr lang="ko-KR" altLang="en-US" sz="14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졸라대니까</a:t>
              </a:r>
              <a:br>
                <a:rPr lang="ko-KR" altLang="en-US" sz="140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</a:br>
              <a:br>
                <a:rPr lang="ko-KR" altLang="en-US" sz="140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</a:br>
              <a:r>
                <a:rPr lang="ko-KR" altLang="en-US" sz="14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나뭇잎이</a:t>
              </a:r>
              <a:br>
                <a:rPr lang="ko-KR" altLang="en-US" sz="140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</a:br>
              <a:r>
                <a:rPr lang="ko-KR" altLang="en-US" sz="14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살랑살랑</a:t>
              </a:r>
              <a:br>
                <a:rPr lang="ko-KR" altLang="en-US" sz="140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</a:br>
              <a:r>
                <a:rPr lang="ko-KR" altLang="en-US" sz="14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부채질해요</a:t>
              </a:r>
              <a:r>
                <a:rPr lang="en-US" altLang="ko-KR" sz="14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.</a:t>
              </a:r>
              <a:br>
                <a:rPr lang="ko-KR" altLang="en-US" sz="140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</a:br>
              <a:endParaRPr lang="en-US" altLang="ko-KR" sz="140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endParaRPr>
            </a:p>
            <a:p>
              <a:r>
                <a:rPr lang="en-US" altLang="ko-KR" sz="10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(</a:t>
              </a:r>
              <a:r>
                <a:rPr lang="ko-KR" altLang="en-US" sz="10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저자</a:t>
              </a:r>
              <a:r>
                <a:rPr lang="en-US" altLang="ko-KR" sz="10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: </a:t>
              </a:r>
              <a:r>
                <a:rPr lang="ko-KR" altLang="en-US" sz="10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서정숙</a:t>
              </a:r>
              <a:r>
                <a:rPr lang="en-US" altLang="ko-KR" sz="10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·</a:t>
              </a:r>
              <a:r>
                <a:rPr lang="ko-KR" altLang="en-US" sz="10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그림책 평론가</a:t>
              </a:r>
              <a:r>
                <a:rPr lang="en-US" altLang="ko-KR" sz="1000" b="0" i="0">
                  <a:solidFill>
                    <a:srgbClr val="666666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)</a:t>
              </a:r>
              <a:endParaRPr lang="ko-KR" altLang="en-US" sz="100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695E48-FE84-B1C1-FAE6-8EAC525147FC}"/>
                </a:ext>
              </a:extLst>
            </p:cNvPr>
            <p:cNvSpPr txBox="1"/>
            <p:nvPr/>
          </p:nvSpPr>
          <p:spPr>
            <a:xfrm>
              <a:off x="7452353" y="1858261"/>
              <a:ext cx="5100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>
                  <a:solidFill>
                    <a:srgbClr val="C00000"/>
                  </a:solidFill>
                </a:rPr>
                <a:t>예시</a:t>
              </a:r>
              <a:r>
                <a:rPr lang="en-US" altLang="ko-KR" sz="1100">
                  <a:solidFill>
                    <a:srgbClr val="C00000"/>
                  </a:solidFill>
                </a:rPr>
                <a:t>)</a:t>
              </a:r>
              <a:endParaRPr lang="ko-KR" altLang="en-US" sz="1100">
                <a:solidFill>
                  <a:srgbClr val="C00000"/>
                </a:solidFill>
              </a:endParaRPr>
            </a:p>
          </p:txBody>
        </p:sp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D8FE0CB6-4E27-8BF1-25E1-68B0D5BF9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4" b="94702" l="2778" r="95062">
                          <a14:foregroundMark x1="21296" y1="55629" x2="21296" y2="55629"/>
                          <a14:foregroundMark x1="37346" y1="51656" x2="37346" y2="51656"/>
                          <a14:foregroundMark x1="30247" y1="60927" x2="30247" y2="60927"/>
                          <a14:foregroundMark x1="22531" y1="50331" x2="22531" y2="50331"/>
                          <a14:foregroundMark x1="23457" y1="50993" x2="24074" y2="54967"/>
                          <a14:foregroundMark x1="21914" y1="94040" x2="21914" y2="94040"/>
                          <a14:foregroundMark x1="43519" y1="96026" x2="43519" y2="96026"/>
                          <a14:foregroundMark x1="8642" y1="89404" x2="8642" y2="89404"/>
                          <a14:foregroundMark x1="89815" y1="25828" x2="89815" y2="25828"/>
                          <a14:foregroundMark x1="95062" y1="89404" x2="95062" y2="89404"/>
                          <a14:foregroundMark x1="94753" y1="90728" x2="94753" y2="90728"/>
                          <a14:foregroundMark x1="2778" y1="64901" x2="2778" y2="64901"/>
                          <a14:foregroundMark x1="4012" y1="58278" x2="4012" y2="58278"/>
                          <a14:foregroundMark x1="6481" y1="66887" x2="6481" y2="66887"/>
                          <a14:foregroundMark x1="4630" y1="72848" x2="4630" y2="72848"/>
                          <a14:foregroundMark x1="7099" y1="72185" x2="11111" y2="72848"/>
                          <a14:foregroundMark x1="7099" y1="66887" x2="12037" y2="68874"/>
                          <a14:foregroundMark x1="3704" y1="58940" x2="12037" y2="64238"/>
                          <a14:foregroundMark x1="53940" y1="41722" x2="55247" y2="39073"/>
                          <a14:foregroundMark x1="53613" y1="42384" x2="53940" y2="41722"/>
                          <a14:foregroundMark x1="49691" y1="50331" x2="53613" y2="42384"/>
                          <a14:foregroundMark x1="57099" y1="43709" x2="57099" y2="43709"/>
                          <a14:foregroundMark x1="56790" y1="52318" x2="56790" y2="52318"/>
                          <a14:foregroundMark x1="54630" y1="54305" x2="54630" y2="54305"/>
                          <a14:foregroundMark x1="54321" y1="47682" x2="54321" y2="47682"/>
                          <a14:foregroundMark x1="51852" y1="51656" x2="51852" y2="51656"/>
                          <a14:foregroundMark x1="53395" y1="49669" x2="53395" y2="49669"/>
                          <a14:backgroundMark x1="55864" y1="42384" x2="55864" y2="42384"/>
                          <a14:backgroundMark x1="55556" y1="41722" x2="55556" y2="417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31179" y="6354549"/>
              <a:ext cx="738351" cy="344108"/>
            </a:xfrm>
            <a:prstGeom prst="rect">
              <a:avLst/>
            </a:prstGeom>
          </p:spPr>
        </p:pic>
      </p:grp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35CE5FC-398B-2544-D923-DB4A8E609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F5AC95-8C50-5E4B-04DE-AD0E8D21A5D9}"/>
              </a:ext>
            </a:extLst>
          </p:cNvPr>
          <p:cNvSpPr txBox="1"/>
          <p:nvPr/>
        </p:nvSpPr>
        <p:spPr>
          <a:xfrm>
            <a:off x="5398134" y="6620609"/>
            <a:ext cx="168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>
                <a:solidFill>
                  <a:schemeClr val="bg1"/>
                </a:solidFill>
                <a:latin typeface="Candara Light" panose="020E0502030303020204" pitchFamily="34" charset="0"/>
                <a:cs typeface="MV Boli" panose="02000500030200090000" pitchFamily="2" charset="0"/>
              </a:rPr>
              <a:t>Good morning Dear art</a:t>
            </a:r>
            <a:endParaRPr lang="ko-KR" altLang="en-US" sz="1100" b="1">
              <a:solidFill>
                <a:schemeClr val="bg1"/>
              </a:solidFill>
              <a:latin typeface="Candara Light" panose="020E050203030302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167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>
            <a:extLst>
              <a:ext uri="{FF2B5EF4-FFF2-40B4-BE49-F238E27FC236}">
                <a16:creationId xmlns:a16="http://schemas.microsoft.com/office/drawing/2014/main" id="{D6527F20-5874-F56D-B6E5-BDBFB27FDF2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E03004CF-5297-1013-7D5A-9F951F45281B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10DBF3E9-8221-CABD-5549-94FA4485BCC6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pattFill prst="pct90">
                <a:fgClr>
                  <a:schemeClr val="tx2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/>
                  <a:t>살</a:t>
                </a:r>
              </a:p>
            </p:txBody>
          </p:sp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FB09812B-0824-C4B8-613E-E27DA0C92EC1}"/>
                  </a:ext>
                </a:extLst>
              </p:cNvPr>
              <p:cNvSpPr/>
              <p:nvPr/>
            </p:nvSpPr>
            <p:spPr>
              <a:xfrm>
                <a:off x="210069" y="196638"/>
                <a:ext cx="11771862" cy="64647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ED002D4E-AF35-B0AA-3F40-7864C7D6E537}"/>
                </a:ext>
              </a:extLst>
            </p:cNvPr>
            <p:cNvSpPr/>
            <p:nvPr/>
          </p:nvSpPr>
          <p:spPr>
            <a:xfrm>
              <a:off x="1233995" y="4202545"/>
              <a:ext cx="10098493" cy="2151356"/>
            </a:xfrm>
            <a:prstGeom prst="roundRect">
              <a:avLst>
                <a:gd name="adj" fmla="val 9798"/>
              </a:avLst>
            </a:prstGeom>
            <a:solidFill>
              <a:srgbClr val="FFFDF7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9DD40F-1F6B-8EA9-8476-CFCB444A22A8}"/>
                </a:ext>
              </a:extLst>
            </p:cNvPr>
            <p:cNvSpPr txBox="1"/>
            <p:nvPr/>
          </p:nvSpPr>
          <p:spPr>
            <a:xfrm>
              <a:off x="980643" y="268799"/>
              <a:ext cx="29017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2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부채에 표현하기</a:t>
              </a:r>
            </a:p>
          </p:txBody>
        </p:sp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07243AF7-3B94-2601-5B62-7183823B2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840" b="98343" l="4924" r="89773">
                          <a14:foregroundMark x1="9848" y1="27624" x2="15152" y2="35359"/>
                          <a14:foregroundMark x1="48106" y1="8840" x2="48106" y2="8840"/>
                          <a14:foregroundMark x1="73864" y1="23204" x2="86742" y2="38122"/>
                          <a14:foregroundMark x1="86742" y1="38122" x2="87879" y2="47514"/>
                          <a14:foregroundMark x1="76136" y1="21547" x2="89394" y2="34254"/>
                          <a14:foregroundMark x1="10985" y1="39779" x2="15530" y2="19890"/>
                          <a14:foregroundMark x1="15530" y1="19890" x2="20076" y2="17680"/>
                          <a14:foregroundMark x1="41667" y1="88950" x2="51515" y2="87845"/>
                          <a14:foregroundMark x1="38258" y1="95028" x2="45833" y2="96685"/>
                          <a14:foregroundMark x1="46212" y1="98343" x2="61742" y2="98343"/>
                          <a14:foregroundMark x1="6061" y1="33149" x2="5682" y2="41989"/>
                          <a14:foregroundMark x1="4924" y1="38122" x2="6818" y2="45856"/>
                          <a14:foregroundMark x1="29167" y1="82873" x2="30682" y2="817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4426" y="313435"/>
              <a:ext cx="696217" cy="4773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1299F8-429D-7594-D8CB-35404BF8FE6D}"/>
                </a:ext>
              </a:extLst>
            </p:cNvPr>
            <p:cNvSpPr txBox="1"/>
            <p:nvPr/>
          </p:nvSpPr>
          <p:spPr>
            <a:xfrm>
              <a:off x="1110305" y="1092135"/>
              <a:ext cx="58309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>
                  <a:latin typeface="맑은 고딕" panose="020B0503020000020004" pitchFamily="50" charset="-127"/>
                  <a:ea typeface="맑은 고딕" panose="020B0503020000020004" pitchFamily="50" charset="-127"/>
                </a:rPr>
                <a:t>○</a:t>
              </a:r>
              <a:r>
                <a:rPr lang="ko-KR" altLang="en-US" sz="440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44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부채의 선면 위에 그림을 그려 볼까요</a:t>
              </a:r>
              <a:r>
                <a:rPr lang="en-US" altLang="ko-KR" sz="44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?</a:t>
              </a:r>
              <a:r>
                <a:rPr lang="ko-KR" altLang="en-US" sz="44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  </a:t>
              </a:r>
              <a:endParaRPr lang="en-US" altLang="ko-KR" sz="4400">
                <a:latin typeface="온글잎 만두몽키체" panose="02000503000000000000" pitchFamily="2" charset="-127"/>
                <a:ea typeface="온글잎 만두몽키체" panose="02000503000000000000" pitchFamily="2" charset="-12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840063-1929-4D7F-0C9B-F53429D5CF10}"/>
                </a:ext>
              </a:extLst>
            </p:cNvPr>
            <p:cNvSpPr txBox="1"/>
            <p:nvPr/>
          </p:nvSpPr>
          <p:spPr>
            <a:xfrm>
              <a:off x="8166238" y="1648317"/>
              <a:ext cx="3166251" cy="2616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ko-KR" altLang="en-US" sz="110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준비물</a:t>
              </a:r>
              <a:r>
                <a:rPr lang="en-US" altLang="ko-KR" sz="110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110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사인펜</a:t>
              </a:r>
              <a:r>
                <a:rPr lang="en-US" altLang="ko-KR" sz="110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10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색연필 등 색재료와 가위</a:t>
              </a:r>
              <a:r>
                <a:rPr lang="en-US" altLang="ko-KR" sz="110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110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풀</a:t>
              </a:r>
              <a:r>
                <a:rPr lang="en-US" altLang="ko-KR" sz="110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110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색지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2AB356-4EBC-3EDE-7FCD-6E794B951EE8}"/>
                </a:ext>
              </a:extLst>
            </p:cNvPr>
            <p:cNvSpPr txBox="1"/>
            <p:nvPr/>
          </p:nvSpPr>
          <p:spPr>
            <a:xfrm>
              <a:off x="1233996" y="1898225"/>
              <a:ext cx="10102788" cy="202420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457200" indent="-457200">
                <a:buAutoNum type="circleNumDbPlain"/>
              </a:pPr>
              <a:r>
                <a:rPr lang="ko-KR" altLang="en-US" sz="240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선면 위에 미술 재료를 이용해 그림을 그려요</a:t>
              </a:r>
              <a:r>
                <a:rPr lang="en-US" altLang="ko-KR" sz="240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.</a:t>
              </a:r>
            </a:p>
            <a:p>
              <a:r>
                <a:rPr lang="en-US" altLang="ko-KR" sz="1100">
                  <a:solidFill>
                    <a:srgbClr val="C0000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           </a:t>
              </a:r>
              <a:r>
                <a:rPr lang="en-US" altLang="ko-KR" sz="1100">
                  <a:solidFill>
                    <a:srgbClr val="0070C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※ </a:t>
              </a:r>
              <a:r>
                <a:rPr lang="ko-KR" altLang="en-US" sz="1100">
                  <a:solidFill>
                    <a:srgbClr val="0070C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그림을 그릴 때 친구가 감상문을 쓸 수 있는 공간을 미리 남기고 그려요</a:t>
              </a:r>
              <a:r>
                <a:rPr lang="en-US" altLang="ko-KR" sz="1100">
                  <a:solidFill>
                    <a:srgbClr val="0070C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.</a:t>
              </a:r>
              <a:endParaRPr lang="en-US" altLang="ko-KR" sz="1100">
                <a:solidFill>
                  <a:srgbClr val="0070C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  <a:p>
              <a:pPr>
                <a:lnSpc>
                  <a:spcPct val="200000"/>
                </a:lnSpc>
              </a:pPr>
              <a:r>
                <a:rPr lang="en-US" altLang="ko-KR" sz="240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②  </a:t>
              </a:r>
              <a:r>
                <a:rPr lang="ko-KR" altLang="en-US" sz="240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그림을 완성한 선면 위에 선물을 받을 친구의 짧은 감상문을 받아요</a:t>
              </a:r>
              <a:r>
                <a:rPr lang="en-US" altLang="ko-KR" sz="240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.</a:t>
              </a:r>
            </a:p>
            <a:p>
              <a:pPr>
                <a:lnSpc>
                  <a:spcPct val="200000"/>
                </a:lnSpc>
              </a:pPr>
              <a:r>
                <a:rPr lang="en-US" altLang="ko-KR" sz="240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③ </a:t>
              </a:r>
              <a:r>
                <a:rPr lang="ko-KR" altLang="en-US" sz="240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 완성된 선면화를 오려서 색지에 붙여서 선물해요</a:t>
              </a:r>
              <a:r>
                <a:rPr lang="en-US" altLang="ko-KR" sz="240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.</a:t>
              </a:r>
              <a:endParaRPr lang="ko-KR" altLang="en-US" sz="2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07069057-BA78-55C5-AA30-8CB82DBE7EF8}"/>
                </a:ext>
              </a:extLst>
            </p:cNvPr>
            <p:cNvGrpSpPr/>
            <p:nvPr/>
          </p:nvGrpSpPr>
          <p:grpSpPr>
            <a:xfrm>
              <a:off x="1508344" y="4544349"/>
              <a:ext cx="1992116" cy="1466778"/>
              <a:chOff x="1637852" y="4590814"/>
              <a:chExt cx="1992116" cy="1466778"/>
            </a:xfrm>
          </p:grpSpPr>
          <p:pic>
            <p:nvPicPr>
              <p:cNvPr id="23" name="그림 22">
                <a:extLst>
                  <a:ext uri="{FF2B5EF4-FFF2-40B4-BE49-F238E27FC236}">
                    <a16:creationId xmlns:a16="http://schemas.microsoft.com/office/drawing/2014/main" id="{2F03D1A1-0236-590D-EFD1-0052D66FBB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333" b="91204" l="6068" r="95146">
                            <a14:foregroundMark x1="7282" y1="69907" x2="7282" y2="69907"/>
                            <a14:foregroundMark x1="6068" y1="70370" x2="22087" y2="29630"/>
                            <a14:foregroundMark x1="22087" y1="29630" x2="44175" y2="13426"/>
                            <a14:foregroundMark x1="85680" y1="47685" x2="94660" y2="72222"/>
                            <a14:foregroundMark x1="94660" y1="72222" x2="95388" y2="76852"/>
                            <a14:foregroundMark x1="66748" y1="91204" x2="91262" y2="79630"/>
                            <a14:foregroundMark x1="29612" y1="85648" x2="24272" y2="82870"/>
                            <a14:backgroundMark x1="41748" y1="84722" x2="49757" y2="76852"/>
                            <a14:backgroundMark x1="43447" y1="74537" x2="43447" y2="74537"/>
                            <a14:backgroundMark x1="46845" y1="71296" x2="46845" y2="71296"/>
                            <a14:backgroundMark x1="50485" y1="70370" x2="50485" y2="70370"/>
                            <a14:backgroundMark x1="57767" y1="74537" x2="57767" y2="74537"/>
                            <a14:backgroundMark x1="63592" y1="85648" x2="63592" y2="85648"/>
                            <a14:backgroundMark x1="38350" y1="83333" x2="38350" y2="83333"/>
                            <a14:backgroundMark x1="43689" y1="72685" x2="43689" y2="72685"/>
                          </a14:backgroundRemoval>
                        </a14:imgEffect>
                        <a14:imgEffect>
                          <a14:artisticGlowEdges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637852" y="4590814"/>
                <a:ext cx="1908891" cy="1000777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0EDA40D-FE7B-0B36-A51C-096040FF38E0}"/>
                  </a:ext>
                </a:extLst>
              </p:cNvPr>
              <p:cNvSpPr txBox="1"/>
              <p:nvPr/>
            </p:nvSpPr>
            <p:spPr>
              <a:xfrm>
                <a:off x="1824666" y="5719038"/>
                <a:ext cx="180530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800"/>
                  <a:t>내가 그린그림과 글로 표현한 선면 </a:t>
                </a:r>
                <a:endParaRPr lang="en-US" altLang="ko-KR" sz="800"/>
              </a:p>
              <a:p>
                <a:r>
                  <a:rPr lang="ko-KR" altLang="en-US" sz="800"/>
                  <a:t>작품을 오려요</a:t>
                </a:r>
                <a:r>
                  <a:rPr lang="en-US" altLang="ko-KR" sz="800"/>
                  <a:t>.</a:t>
                </a:r>
                <a:endParaRPr lang="ko-KR" altLang="en-US" sz="800"/>
              </a:p>
            </p:txBody>
          </p: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E7BE3A76-8617-31AA-70FB-2AC03D552EBC}"/>
                </a:ext>
              </a:extLst>
            </p:cNvPr>
            <p:cNvGrpSpPr/>
            <p:nvPr/>
          </p:nvGrpSpPr>
          <p:grpSpPr>
            <a:xfrm>
              <a:off x="6689523" y="4538794"/>
              <a:ext cx="1932773" cy="1478631"/>
              <a:chOff x="4468028" y="4561293"/>
              <a:chExt cx="1932773" cy="1478631"/>
            </a:xfrm>
          </p:grpSpPr>
          <p:grpSp>
            <p:nvGrpSpPr>
              <p:cNvPr id="2" name="그룹 1">
                <a:extLst>
                  <a:ext uri="{FF2B5EF4-FFF2-40B4-BE49-F238E27FC236}">
                    <a16:creationId xmlns:a16="http://schemas.microsoft.com/office/drawing/2014/main" id="{CD489F32-7E49-5DE0-F064-AD88E269D109}"/>
                  </a:ext>
                </a:extLst>
              </p:cNvPr>
              <p:cNvGrpSpPr/>
              <p:nvPr/>
            </p:nvGrpSpPr>
            <p:grpSpPr>
              <a:xfrm>
                <a:off x="4598481" y="4561293"/>
                <a:ext cx="1724235" cy="1060505"/>
                <a:chOff x="4902619" y="4843282"/>
                <a:chExt cx="1621839" cy="1051744"/>
              </a:xfrm>
            </p:grpSpPr>
            <p:sp>
              <p:nvSpPr>
                <p:cNvPr id="25" name="직사각형 24">
                  <a:extLst>
                    <a:ext uri="{FF2B5EF4-FFF2-40B4-BE49-F238E27FC236}">
                      <a16:creationId xmlns:a16="http://schemas.microsoft.com/office/drawing/2014/main" id="{C2131BDE-5A34-E01B-656F-FF24E61E9930}"/>
                    </a:ext>
                  </a:extLst>
                </p:cNvPr>
                <p:cNvSpPr/>
                <p:nvPr/>
              </p:nvSpPr>
              <p:spPr>
                <a:xfrm>
                  <a:off x="4902619" y="4843282"/>
                  <a:ext cx="1621839" cy="105174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26" name="그림 25">
                  <a:extLst>
                    <a:ext uri="{FF2B5EF4-FFF2-40B4-BE49-F238E27FC236}">
                      <a16:creationId xmlns:a16="http://schemas.microsoft.com/office/drawing/2014/main" id="{51F86F93-2D9D-F469-564D-679B41C2C8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8333" b="91204" l="6068" r="95146">
                              <a14:foregroundMark x1="7282" y1="69907" x2="7282" y2="69907"/>
                              <a14:foregroundMark x1="6068" y1="70370" x2="22087" y2="29630"/>
                              <a14:foregroundMark x1="22087" y1="29630" x2="44175" y2="13426"/>
                              <a14:foregroundMark x1="85680" y1="47685" x2="94660" y2="72222"/>
                              <a14:foregroundMark x1="94660" y1="72222" x2="95388" y2="76852"/>
                              <a14:foregroundMark x1="66748" y1="91204" x2="91262" y2="79630"/>
                              <a14:foregroundMark x1="29612" y1="85648" x2="24272" y2="82870"/>
                              <a14:backgroundMark x1="41748" y1="84722" x2="49757" y2="76852"/>
                              <a14:backgroundMark x1="43447" y1="74537" x2="43447" y2="74537"/>
                              <a14:backgroundMark x1="46845" y1="71296" x2="46845" y2="71296"/>
                              <a14:backgroundMark x1="50485" y1="70370" x2="50485" y2="70370"/>
                              <a14:backgroundMark x1="57767" y1="74537" x2="57767" y2="74537"/>
                              <a14:backgroundMark x1="63592" y1="85648" x2="63592" y2="85648"/>
                              <a14:backgroundMark x1="38350" y1="83333" x2="38350" y2="83333"/>
                              <a14:backgroundMark x1="43689" y1="72685" x2="43689" y2="72685"/>
                            </a14:backgroundRemoval>
                          </a14:imgEffect>
                          <a14:imgEffect>
                            <a14:artisticGlowEdges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6338" y="4982661"/>
                  <a:ext cx="1474399" cy="772986"/>
                </a:xfrm>
                <a:prstGeom prst="rect">
                  <a:avLst/>
                </a:prstGeom>
              </p:spPr>
            </p:pic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FD7BDF6-7D89-8267-366D-043723EF3A93}"/>
                  </a:ext>
                </a:extLst>
              </p:cNvPr>
              <p:cNvSpPr txBox="1"/>
              <p:nvPr/>
            </p:nvSpPr>
            <p:spPr>
              <a:xfrm>
                <a:off x="4468028" y="5701370"/>
                <a:ext cx="193277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800"/>
                  <a:t>오려낸 선면 작품을 내가 원하는 색지 위에 붙여요</a:t>
                </a:r>
                <a:r>
                  <a:rPr lang="en-US" altLang="ko-KR" sz="800"/>
                  <a:t>.</a:t>
                </a:r>
                <a:endParaRPr lang="ko-KR" altLang="en-US" sz="800"/>
              </a:p>
            </p:txBody>
          </p:sp>
        </p:grpSp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192F85B9-A1F2-D8E9-2D88-5B0E97FFC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34" b="94702" l="2778" r="95062">
                          <a14:foregroundMark x1="21296" y1="55629" x2="21296" y2="55629"/>
                          <a14:foregroundMark x1="37346" y1="51656" x2="37346" y2="51656"/>
                          <a14:foregroundMark x1="30247" y1="60927" x2="30247" y2="60927"/>
                          <a14:foregroundMark x1="22531" y1="50331" x2="22531" y2="50331"/>
                          <a14:foregroundMark x1="23457" y1="50993" x2="24074" y2="54967"/>
                          <a14:foregroundMark x1="21914" y1="94040" x2="21914" y2="94040"/>
                          <a14:foregroundMark x1="43519" y1="96026" x2="43519" y2="96026"/>
                          <a14:foregroundMark x1="8642" y1="89404" x2="8642" y2="89404"/>
                          <a14:foregroundMark x1="89815" y1="25828" x2="89815" y2="25828"/>
                          <a14:foregroundMark x1="95062" y1="89404" x2="95062" y2="89404"/>
                          <a14:foregroundMark x1="94753" y1="90728" x2="94753" y2="90728"/>
                          <a14:foregroundMark x1="2778" y1="64901" x2="2778" y2="64901"/>
                          <a14:foregroundMark x1="4012" y1="58278" x2="4012" y2="58278"/>
                          <a14:foregroundMark x1="6481" y1="66887" x2="6481" y2="66887"/>
                          <a14:foregroundMark x1="4630" y1="72848" x2="4630" y2="72848"/>
                          <a14:foregroundMark x1="7099" y1="72185" x2="11111" y2="72848"/>
                          <a14:foregroundMark x1="7099" y1="66887" x2="12037" y2="68874"/>
                          <a14:foregroundMark x1="3704" y1="58940" x2="12037" y2="64238"/>
                          <a14:foregroundMark x1="53940" y1="41722" x2="55247" y2="39073"/>
                          <a14:foregroundMark x1="53613" y1="42384" x2="53940" y2="41722"/>
                          <a14:foregroundMark x1="49691" y1="50331" x2="53613" y2="42384"/>
                          <a14:foregroundMark x1="57099" y1="43709" x2="57099" y2="43709"/>
                          <a14:foregroundMark x1="56790" y1="52318" x2="56790" y2="52318"/>
                          <a14:foregroundMark x1="54630" y1="54305" x2="54630" y2="54305"/>
                          <a14:foregroundMark x1="54321" y1="47682" x2="54321" y2="47682"/>
                          <a14:foregroundMark x1="51852" y1="51656" x2="51852" y2="51656"/>
                          <a14:foregroundMark x1="53395" y1="49669" x2="53395" y2="49669"/>
                          <a14:backgroundMark x1="55864" y1="42384" x2="55864" y2="42384"/>
                          <a14:backgroundMark x1="55556" y1="41722" x2="55556" y2="417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51654" y="6353901"/>
              <a:ext cx="738351" cy="344108"/>
            </a:xfrm>
            <a:prstGeom prst="rect">
              <a:avLst/>
            </a:prstGeom>
          </p:spPr>
        </p:pic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2F1195DE-9BC5-255B-0BDC-AA19C4683F95}"/>
                </a:ext>
              </a:extLst>
            </p:cNvPr>
            <p:cNvGrpSpPr/>
            <p:nvPr/>
          </p:nvGrpSpPr>
          <p:grpSpPr>
            <a:xfrm>
              <a:off x="9182480" y="4425394"/>
              <a:ext cx="1839309" cy="1480232"/>
              <a:chOff x="9262382" y="4425394"/>
              <a:chExt cx="1839309" cy="1480232"/>
            </a:xfrm>
          </p:grpSpPr>
          <p:pic>
            <p:nvPicPr>
              <p:cNvPr id="3" name="그림 2">
                <a:extLst>
                  <a:ext uri="{FF2B5EF4-FFF2-40B4-BE49-F238E27FC236}">
                    <a16:creationId xmlns:a16="http://schemas.microsoft.com/office/drawing/2014/main" id="{94F47B6C-053D-C600-7F5E-15163CE77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396" b="99329" l="9362" r="94894">
                            <a14:foregroundMark x1="41702" y1="72483" x2="41702" y2="72483"/>
                            <a14:foregroundMark x1="26383" y1="65772" x2="25106" y2="96644"/>
                            <a14:foregroundMark x1="24255" y1="51678" x2="22979" y2="94631"/>
                            <a14:foregroundMark x1="22979" y1="94631" x2="23404" y2="96644"/>
                            <a14:foregroundMark x1="23830" y1="52349" x2="20426" y2="82550"/>
                            <a14:foregroundMark x1="24255" y1="42282" x2="25106" y2="46309"/>
                            <a14:foregroundMark x1="33191" y1="41611" x2="32340" y2="51678"/>
                            <a14:foregroundMark x1="80426" y1="33557" x2="79149" y2="86577"/>
                            <a14:foregroundMark x1="79149" y1="86577" x2="79574" y2="91275"/>
                            <a14:foregroundMark x1="91064" y1="24832" x2="94894" y2="67114"/>
                            <a14:foregroundMark x1="94894" y1="67114" x2="91915" y2="71141"/>
                            <a14:foregroundMark x1="89787" y1="22819" x2="86809" y2="21477"/>
                            <a14:foregroundMark x1="87660" y1="20134" x2="87660" y2="20134"/>
                            <a14:foregroundMark x1="82979" y1="79866" x2="84681" y2="97987"/>
                            <a14:foregroundMark x1="49362" y1="61074" x2="49362" y2="61074"/>
                            <a14:foregroundMark x1="39149" y1="61074" x2="39149" y2="61074"/>
                            <a14:foregroundMark x1="37021" y1="83893" x2="37872" y2="83221"/>
                            <a14:foregroundMark x1="29362" y1="98658" x2="29362" y2="99329"/>
                            <a14:foregroundMark x1="31915" y1="71812" x2="34043" y2="73826"/>
                            <a14:foregroundMark x1="21702" y1="59060" x2="21702" y2="69799"/>
                            <a14:foregroundMark x1="68085" y1="46980" x2="68085" y2="46980"/>
                            <a14:foregroundMark x1="77021" y1="45638" x2="77872" y2="4563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262382" y="4425394"/>
                <a:ext cx="1839309" cy="1166197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6248A9-A63C-AFBF-C3B1-1FB36B1677F2}"/>
                  </a:ext>
                </a:extLst>
              </p:cNvPr>
              <p:cNvSpPr txBox="1"/>
              <p:nvPr/>
            </p:nvSpPr>
            <p:spPr>
              <a:xfrm>
                <a:off x="9811752" y="5690182"/>
                <a:ext cx="106471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800"/>
                  <a:t>친구에게 선물해요</a:t>
                </a:r>
                <a:r>
                  <a:rPr lang="en-US" altLang="ko-KR" sz="800"/>
                  <a:t>.</a:t>
                </a:r>
                <a:endParaRPr lang="ko-KR" altLang="en-US" sz="800"/>
              </a:p>
            </p:txBody>
          </p:sp>
        </p:grpSp>
        <p:sp>
          <p:nvSpPr>
            <p:cNvPr id="5" name="화살표: 오른쪽 4">
              <a:extLst>
                <a:ext uri="{FF2B5EF4-FFF2-40B4-BE49-F238E27FC236}">
                  <a16:creationId xmlns:a16="http://schemas.microsoft.com/office/drawing/2014/main" id="{5886100F-EF12-3B19-D7C9-748F2D67C984}"/>
                </a:ext>
              </a:extLst>
            </p:cNvPr>
            <p:cNvSpPr/>
            <p:nvPr/>
          </p:nvSpPr>
          <p:spPr>
            <a:xfrm>
              <a:off x="3773435" y="5096701"/>
              <a:ext cx="357964" cy="215444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화살표: 오른쪽 21">
              <a:extLst>
                <a:ext uri="{FF2B5EF4-FFF2-40B4-BE49-F238E27FC236}">
                  <a16:creationId xmlns:a16="http://schemas.microsoft.com/office/drawing/2014/main" id="{0EB3BB53-F481-DC7C-7A34-F5AD01D91514}"/>
                </a:ext>
              </a:extLst>
            </p:cNvPr>
            <p:cNvSpPr/>
            <p:nvPr/>
          </p:nvSpPr>
          <p:spPr>
            <a:xfrm>
              <a:off x="6090631" y="5123334"/>
              <a:ext cx="357964" cy="215444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화살표: 오른쪽 28">
              <a:extLst>
                <a:ext uri="{FF2B5EF4-FFF2-40B4-BE49-F238E27FC236}">
                  <a16:creationId xmlns:a16="http://schemas.microsoft.com/office/drawing/2014/main" id="{722A9511-803C-CBD2-CFEE-371D0780541A}"/>
                </a:ext>
              </a:extLst>
            </p:cNvPr>
            <p:cNvSpPr/>
            <p:nvPr/>
          </p:nvSpPr>
          <p:spPr>
            <a:xfrm>
              <a:off x="8832365" y="5108461"/>
              <a:ext cx="357964" cy="215444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171852A3-FA48-5604-B803-AEFA3905EA50}"/>
                </a:ext>
              </a:extLst>
            </p:cNvPr>
            <p:cNvGrpSpPr/>
            <p:nvPr/>
          </p:nvGrpSpPr>
          <p:grpSpPr>
            <a:xfrm>
              <a:off x="4253432" y="4570510"/>
              <a:ext cx="1932773" cy="1344402"/>
              <a:chOff x="7063430" y="4571067"/>
              <a:chExt cx="1932773" cy="1344402"/>
            </a:xfrm>
          </p:grpSpPr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976EE539-3E3C-406D-EE23-6CE2ACC9D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7547" b="97799" l="2192" r="95890">
                            <a14:foregroundMark x1="45205" y1="89937" x2="45205" y2="89937"/>
                            <a14:foregroundMark x1="53973" y1="95283" x2="53973" y2="95283"/>
                            <a14:foregroundMark x1="5479" y1="82704" x2="5479" y2="82704"/>
                            <a14:foregroundMark x1="2192" y1="94969" x2="2192" y2="94969"/>
                            <a14:foregroundMark x1="6027" y1="97799" x2="69589" y2="91824"/>
                            <a14:foregroundMark x1="69589" y1="91824" x2="77260" y2="92453"/>
                            <a14:foregroundMark x1="90685" y1="82704" x2="96164" y2="94340"/>
                            <a14:foregroundMark x1="34247" y1="7547" x2="34247" y2="754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35465" y="4571067"/>
                <a:ext cx="1185860" cy="1033160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EE6FDA7-BF4B-9720-4E12-A70CFF0BBAF7}"/>
                  </a:ext>
                </a:extLst>
              </p:cNvPr>
              <p:cNvSpPr txBox="1"/>
              <p:nvPr/>
            </p:nvSpPr>
            <p:spPr>
              <a:xfrm>
                <a:off x="7063430" y="5700025"/>
                <a:ext cx="193277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800"/>
                  <a:t>선물 받을 친구에게 감상평을 받아요</a:t>
                </a:r>
                <a:r>
                  <a:rPr lang="en-US" altLang="ko-KR" sz="800"/>
                  <a:t>.</a:t>
                </a:r>
                <a:endParaRPr lang="ko-KR" altLang="en-US" sz="800"/>
              </a:p>
            </p:txBody>
          </p:sp>
        </p:grpSp>
      </p:grp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FA23C1D-66F1-9321-E87A-E378E35E7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15</a:t>
            </a:fld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88B9B8-652D-78EC-4E08-04EAC42EF4CD}"/>
              </a:ext>
            </a:extLst>
          </p:cNvPr>
          <p:cNvSpPr txBox="1"/>
          <p:nvPr/>
        </p:nvSpPr>
        <p:spPr>
          <a:xfrm>
            <a:off x="5398134" y="6620609"/>
            <a:ext cx="168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>
                <a:solidFill>
                  <a:schemeClr val="bg1"/>
                </a:solidFill>
                <a:latin typeface="Candara Light" panose="020E0502030303020204" pitchFamily="34" charset="0"/>
                <a:cs typeface="MV Boli" panose="02000500030200090000" pitchFamily="2" charset="0"/>
              </a:rPr>
              <a:t>Good morning Dear art</a:t>
            </a:r>
            <a:endParaRPr lang="ko-KR" altLang="en-US" sz="1100" b="1">
              <a:solidFill>
                <a:schemeClr val="bg1"/>
              </a:solidFill>
              <a:latin typeface="Candara Light" panose="020E0502030303020204" pitchFamily="34" charset="0"/>
              <a:cs typeface="MV Boli" panose="02000500030200090000" pitchFamily="2" charset="0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3B5A0504-605F-C20F-BB40-22F65AD8BB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9675" y="109074"/>
            <a:ext cx="11812649" cy="663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58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하늘, 낚시, 선이(가) 표시된 사진&#10;&#10;자동 생성된 설명">
            <a:extLst>
              <a:ext uri="{FF2B5EF4-FFF2-40B4-BE49-F238E27FC236}">
                <a16:creationId xmlns:a16="http://schemas.microsoft.com/office/drawing/2014/main" id="{AF6B8BCE-3629-4ABD-2604-B84DE676A4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r="1346"/>
          <a:stretch/>
        </p:blipFill>
        <p:spPr>
          <a:xfrm>
            <a:off x="129309" y="747745"/>
            <a:ext cx="11933382" cy="5837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CA9057-A8F5-3246-08EB-1E22E89428A5}"/>
              </a:ext>
            </a:extLst>
          </p:cNvPr>
          <p:cNvSpPr txBox="1"/>
          <p:nvPr/>
        </p:nvSpPr>
        <p:spPr>
          <a:xfrm>
            <a:off x="235671" y="159798"/>
            <a:ext cx="2106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/>
              <a:t>선면화 도안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1771931-9B97-A515-E78A-A59AE6B9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16</a:t>
            </a:fld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0F2BC2-5788-5618-36B8-F9955289125F}"/>
              </a:ext>
            </a:extLst>
          </p:cNvPr>
          <p:cNvSpPr txBox="1"/>
          <p:nvPr/>
        </p:nvSpPr>
        <p:spPr>
          <a:xfrm>
            <a:off x="5398134" y="6620609"/>
            <a:ext cx="168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>
                <a:solidFill>
                  <a:srgbClr val="FFE5E5"/>
                </a:solidFill>
                <a:latin typeface="Candara Light" panose="020E0502030303020204" pitchFamily="34" charset="0"/>
                <a:cs typeface="MV Boli" panose="02000500030200090000" pitchFamily="2" charset="0"/>
              </a:rPr>
              <a:t>Good morning Dear art</a:t>
            </a:r>
            <a:endParaRPr lang="ko-KR" altLang="en-US" sz="1100" b="1">
              <a:solidFill>
                <a:srgbClr val="FFE5E5"/>
              </a:solidFill>
              <a:latin typeface="Candara Light" panose="020E050203030302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589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81E002E6-689C-EB68-7FC4-78F4F09A1821}"/>
              </a:ext>
            </a:extLst>
          </p:cNvPr>
          <p:cNvGrpSpPr/>
          <p:nvPr/>
        </p:nvGrpSpPr>
        <p:grpSpPr>
          <a:xfrm>
            <a:off x="626698" y="-146314"/>
            <a:ext cx="11252652" cy="6984707"/>
            <a:chOff x="626698" y="-146314"/>
            <a:chExt cx="11252652" cy="698470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06010E-457B-6183-7CEF-E3B6AC17ADE8}"/>
                </a:ext>
              </a:extLst>
            </p:cNvPr>
            <p:cNvSpPr txBox="1"/>
            <p:nvPr/>
          </p:nvSpPr>
          <p:spPr>
            <a:xfrm>
              <a:off x="1888370" y="429062"/>
              <a:ext cx="841525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3600" b="0" i="0">
                  <a:effectLst/>
                  <a:latin typeface="나눔명조 ExtraBold" panose="02020603020101020101" pitchFamily="18" charset="-127"/>
                  <a:ea typeface="나눔명조 ExtraBold" panose="02020603020101020101" pitchFamily="18" charset="-127"/>
                </a:rPr>
                <a:t>여름 생색은 부채요</a:t>
              </a:r>
              <a:r>
                <a:rPr lang="en-US" altLang="ko-KR" sz="3600" b="0" i="0">
                  <a:effectLst/>
                  <a:latin typeface="나눔명조 ExtraBold" panose="02020603020101020101" pitchFamily="18" charset="-127"/>
                  <a:ea typeface="나눔명조 ExtraBold" panose="02020603020101020101" pitchFamily="18" charset="-127"/>
                </a:rPr>
                <a:t>, </a:t>
              </a:r>
              <a:r>
                <a:rPr lang="ko-KR" altLang="en-US" sz="3600" b="0" i="0">
                  <a:effectLst/>
                  <a:latin typeface="나눔명조 ExtraBold" panose="02020603020101020101" pitchFamily="18" charset="-127"/>
                  <a:ea typeface="나눔명조 ExtraBold" panose="02020603020101020101" pitchFamily="18" charset="-127"/>
                </a:rPr>
                <a:t>겨울 생색은 달력</a:t>
              </a:r>
              <a:r>
                <a:rPr lang="ko-KR" altLang="en-US" sz="3600">
                  <a:latin typeface="나눔명조 ExtraBold" panose="02020603020101020101" pitchFamily="18" charset="-127"/>
                  <a:ea typeface="나눔명조 ExtraBold" panose="02020603020101020101" pitchFamily="18" charset="-127"/>
                </a:rPr>
                <a:t>이라</a:t>
              </a:r>
              <a:endParaRPr lang="en-US" altLang="ko-KR" sz="3600" b="0" i="0">
                <a:effectLst/>
                <a:latin typeface="나눔명조 ExtraBold" panose="02020603020101020101" pitchFamily="18" charset="-127"/>
                <a:ea typeface="나눔명조 ExtraBold" panose="02020603020101020101" pitchFamily="18" charset="-12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F8BC97-EFCB-5870-AE21-1D7DCB9D952B}"/>
                </a:ext>
              </a:extLst>
            </p:cNvPr>
            <p:cNvSpPr txBox="1"/>
            <p:nvPr/>
          </p:nvSpPr>
          <p:spPr>
            <a:xfrm>
              <a:off x="626698" y="-73027"/>
              <a:ext cx="685799" cy="26468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600" b="0" i="0"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latin typeface="나눔명조 ExtraBold" panose="02020603020101020101" pitchFamily="18" charset="-127"/>
                  <a:ea typeface="나눔명조 ExtraBold" panose="02020603020101020101" pitchFamily="18" charset="-127"/>
                </a:rPr>
                <a:t>“</a:t>
              </a:r>
              <a:endParaRPr lang="ko-KR" altLang="en-US" sz="16600">
                <a:solidFill>
                  <a:schemeClr val="accent4">
                    <a:lumMod val="20000"/>
                    <a:lumOff val="80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8A9CCD-E0EA-141A-9802-EB638F0D1DF2}"/>
                </a:ext>
              </a:extLst>
            </p:cNvPr>
            <p:cNvSpPr txBox="1"/>
            <p:nvPr/>
          </p:nvSpPr>
          <p:spPr>
            <a:xfrm>
              <a:off x="10527044" y="-146314"/>
              <a:ext cx="982744" cy="3154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9900" b="0" i="0"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latin typeface="나눔명조 ExtraBold" panose="02020603020101020101" pitchFamily="18" charset="-127"/>
                  <a:ea typeface="나눔명조 ExtraBold" panose="02020603020101020101" pitchFamily="18" charset="-127"/>
                </a:rPr>
                <a:t>”</a:t>
              </a:r>
              <a:endParaRPr lang="ko-KR" altLang="en-US" sz="19900">
                <a:solidFill>
                  <a:schemeClr val="accent4">
                    <a:lumMod val="20000"/>
                    <a:lumOff val="80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endParaRPr>
            </a:p>
          </p:txBody>
        </p:sp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59265C37-42AB-DB4D-A0A7-898404F87418}"/>
                </a:ext>
              </a:extLst>
            </p:cNvPr>
            <p:cNvSpPr/>
            <p:nvPr/>
          </p:nvSpPr>
          <p:spPr>
            <a:xfrm>
              <a:off x="891209" y="1468800"/>
              <a:ext cx="10618579" cy="65021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단오에 임금님이 신하들에게 더운 </a:t>
              </a:r>
              <a:r>
                <a:rPr lang="ko-KR" altLang="en-US" sz="3000">
                  <a:solidFill>
                    <a:srgbClr val="00B0F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여름을 시원하게 보내고 액운도 바람으로 </a:t>
              </a:r>
              <a:r>
                <a:rPr lang="ko-KR" altLang="en-US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날려버리라는 의미로 부채를 하사했어요</a:t>
              </a:r>
              <a:r>
                <a:rPr lang="en-US" altLang="ko-KR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.</a:t>
              </a:r>
              <a:endParaRPr lang="ko-KR" altLang="en-US" sz="3000">
                <a:solidFill>
                  <a:schemeClr val="tx1">
                    <a:lumMod val="50000"/>
                    <a:lumOff val="50000"/>
                  </a:schemeClr>
                </a:solidFill>
                <a:latin typeface="온글잎 만두몽키체" panose="02000503000000000000" pitchFamily="2" charset="-127"/>
                <a:ea typeface="온글잎 만두몽키체" panose="02000503000000000000" pitchFamily="2" charset="-127"/>
              </a:endParaRPr>
            </a:p>
          </p:txBody>
        </p: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92D0AE45-901A-B1F3-6C4E-4168A0864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34" b="94702" l="2778" r="95062">
                          <a14:foregroundMark x1="21296" y1="55629" x2="21296" y2="55629"/>
                          <a14:foregroundMark x1="37346" y1="51656" x2="37346" y2="51656"/>
                          <a14:foregroundMark x1="30247" y1="60927" x2="30247" y2="60927"/>
                          <a14:foregroundMark x1="22531" y1="50331" x2="22531" y2="50331"/>
                          <a14:foregroundMark x1="23457" y1="50993" x2="24074" y2="54967"/>
                          <a14:foregroundMark x1="21914" y1="94040" x2="21914" y2="94040"/>
                          <a14:foregroundMark x1="43519" y1="96026" x2="43519" y2="96026"/>
                          <a14:foregroundMark x1="8642" y1="89404" x2="8642" y2="89404"/>
                          <a14:foregroundMark x1="89815" y1="25828" x2="89815" y2="25828"/>
                          <a14:foregroundMark x1="95062" y1="89404" x2="95062" y2="89404"/>
                          <a14:foregroundMark x1="94753" y1="90728" x2="94753" y2="90728"/>
                          <a14:foregroundMark x1="2778" y1="64901" x2="2778" y2="64901"/>
                          <a14:foregroundMark x1="4012" y1="58278" x2="4012" y2="58278"/>
                          <a14:foregroundMark x1="6481" y1="66887" x2="6481" y2="66887"/>
                          <a14:foregroundMark x1="4630" y1="72848" x2="4630" y2="72848"/>
                          <a14:foregroundMark x1="7099" y1="72185" x2="11111" y2="72848"/>
                          <a14:foregroundMark x1="7099" y1="66887" x2="12037" y2="68874"/>
                          <a14:foregroundMark x1="3704" y1="58940" x2="12037" y2="64238"/>
                          <a14:foregroundMark x1="53940" y1="41722" x2="55247" y2="39073"/>
                          <a14:foregroundMark x1="53613" y1="42384" x2="53940" y2="41722"/>
                          <a14:foregroundMark x1="49691" y1="50331" x2="53613" y2="42384"/>
                          <a14:foregroundMark x1="57099" y1="43709" x2="57099" y2="43709"/>
                          <a14:foregroundMark x1="56790" y1="52318" x2="56790" y2="52318"/>
                          <a14:foregroundMark x1="54630" y1="54305" x2="54630" y2="54305"/>
                          <a14:foregroundMark x1="54321" y1="47682" x2="54321" y2="47682"/>
                          <a14:foregroundMark x1="51852" y1="51656" x2="51852" y2="51656"/>
                          <a14:foregroundMark x1="53395" y1="49669" x2="53395" y2="49669"/>
                          <a14:backgroundMark x1="55864" y1="42384" x2="55864" y2="42384"/>
                          <a14:backgroundMark x1="55556" y1="41722" x2="55556" y2="417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324616" y="6579860"/>
              <a:ext cx="554734" cy="258533"/>
            </a:xfrm>
            <a:prstGeom prst="rect">
              <a:avLst/>
            </a:prstGeom>
          </p:spPr>
        </p:pic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5B3D9AF6-2683-E296-FB10-F63C824FDF90}"/>
                </a:ext>
              </a:extLst>
            </p:cNvPr>
            <p:cNvSpPr/>
            <p:nvPr/>
          </p:nvSpPr>
          <p:spPr>
            <a:xfrm>
              <a:off x="914882" y="2310407"/>
              <a:ext cx="10618579" cy="65021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이때 선물하던 부채는 </a:t>
              </a:r>
              <a:r>
                <a:rPr lang="ko-KR" altLang="en-US" sz="3000">
                  <a:solidFill>
                    <a:srgbClr val="00B0F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접었다 폈다 하는 부채</a:t>
              </a:r>
              <a:r>
                <a:rPr lang="ko-KR" altLang="en-US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라 하여 </a:t>
              </a:r>
              <a:r>
                <a:rPr lang="ko-KR" altLang="en-US" sz="3000">
                  <a:solidFill>
                    <a:srgbClr val="00B0F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쥘부채</a:t>
              </a:r>
              <a:r>
                <a:rPr lang="ko-KR" altLang="en-US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 혹은 </a:t>
              </a:r>
              <a:r>
                <a:rPr lang="ko-KR" altLang="en-US" sz="3000">
                  <a:solidFill>
                    <a:srgbClr val="00B0F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접선</a:t>
              </a:r>
              <a:r>
                <a:rPr lang="en-US" altLang="ko-KR" sz="3000">
                  <a:solidFill>
                    <a:srgbClr val="00B0F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(</a:t>
              </a:r>
              <a:r>
                <a:rPr lang="ko-KR" altLang="en-US" sz="3000">
                  <a:solidFill>
                    <a:srgbClr val="00B0F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합죽선</a:t>
              </a:r>
              <a:r>
                <a:rPr lang="en-US" altLang="ko-KR" sz="3000">
                  <a:solidFill>
                    <a:srgbClr val="00B0F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)</a:t>
              </a:r>
              <a:r>
                <a:rPr lang="ko-KR" altLang="en-US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이라고 해요</a:t>
              </a:r>
              <a:r>
                <a:rPr lang="en-US" altLang="ko-KR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.</a:t>
              </a:r>
              <a:endParaRPr lang="ko-KR" altLang="en-US" sz="3000">
                <a:solidFill>
                  <a:schemeClr val="tx1">
                    <a:lumMod val="50000"/>
                    <a:lumOff val="50000"/>
                  </a:schemeClr>
                </a:solidFill>
                <a:latin typeface="온글잎 만두몽키체" panose="02000503000000000000" pitchFamily="2" charset="-127"/>
                <a:ea typeface="온글잎 만두몽키체" panose="02000503000000000000" pitchFamily="2" charset="-127"/>
              </a:endParaRPr>
            </a:p>
          </p:txBody>
        </p:sp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3F8C83C6-D844-7B28-1FF5-491D3FF7A4C7}"/>
                </a:ext>
              </a:extLst>
            </p:cNvPr>
            <p:cNvSpPr/>
            <p:nvPr/>
          </p:nvSpPr>
          <p:spPr>
            <a:xfrm>
              <a:off x="914882" y="3176961"/>
              <a:ext cx="10618579" cy="65021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부채를 지탱하는 </a:t>
              </a:r>
              <a:r>
                <a:rPr lang="ko-KR" altLang="en-US" sz="3000">
                  <a:solidFill>
                    <a:srgbClr val="00B0F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대나무의 살</a:t>
              </a:r>
              <a:r>
                <a:rPr lang="ko-KR" altLang="en-US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이 많을수록 </a:t>
              </a:r>
              <a:r>
                <a:rPr lang="ko-KR" altLang="en-US" sz="3000">
                  <a:solidFill>
                    <a:srgbClr val="00B0F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왕족 </a:t>
              </a:r>
              <a:r>
                <a:rPr lang="ko-KR" altLang="en-US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혹은 정치에 참여하는 </a:t>
              </a:r>
              <a:r>
                <a:rPr lang="ko-KR" altLang="en-US" sz="3000">
                  <a:solidFill>
                    <a:srgbClr val="00B0F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양반</a:t>
              </a:r>
              <a:r>
                <a:rPr lang="ko-KR" altLang="en-US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만 사용할 수 있었어요</a:t>
              </a:r>
              <a:r>
                <a:rPr lang="en-US" altLang="ko-KR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. </a:t>
              </a:r>
              <a:endParaRPr lang="ko-KR" altLang="en-US" sz="3000">
                <a:solidFill>
                  <a:schemeClr val="tx1">
                    <a:lumMod val="50000"/>
                    <a:lumOff val="50000"/>
                  </a:schemeClr>
                </a:solidFill>
                <a:latin typeface="온글잎 만두몽키체" panose="02000503000000000000" pitchFamily="2" charset="-127"/>
                <a:ea typeface="온글잎 만두몽키체" panose="02000503000000000000" pitchFamily="2" charset="-127"/>
              </a:endParaRPr>
            </a:p>
          </p:txBody>
        </p:sp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975B81CF-EF4C-6683-2910-190BF76E519D}"/>
                </a:ext>
              </a:extLst>
            </p:cNvPr>
            <p:cNvSpPr/>
            <p:nvPr/>
          </p:nvSpPr>
          <p:spPr>
            <a:xfrm>
              <a:off x="914883" y="4034952"/>
              <a:ext cx="10618579" cy="71523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접었다 폈다 하는 부채인</a:t>
              </a:r>
              <a:r>
                <a:rPr lang="en-US" altLang="ko-KR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 </a:t>
              </a:r>
              <a:r>
                <a:rPr lang="ko-KR" altLang="en-US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접선을 만드는 장인을 </a:t>
              </a:r>
              <a:r>
                <a:rPr lang="ko-KR" altLang="en-US" sz="3000">
                  <a:solidFill>
                    <a:srgbClr val="00B0F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선자장</a:t>
              </a:r>
              <a:r>
                <a:rPr lang="ko-KR" altLang="en-US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이라고 했고</a:t>
              </a:r>
              <a:r>
                <a:rPr lang="en-US" altLang="ko-KR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, </a:t>
              </a:r>
              <a:r>
                <a:rPr lang="ko-KR" altLang="en-US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나라에서 직접 관리하는 곳도 있었어요</a:t>
              </a:r>
              <a:r>
                <a:rPr lang="en-US" altLang="ko-KR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.</a:t>
              </a:r>
              <a:endParaRPr lang="ko-KR" altLang="en-US" sz="3000">
                <a:solidFill>
                  <a:schemeClr val="tx1">
                    <a:lumMod val="50000"/>
                    <a:lumOff val="50000"/>
                  </a:schemeClr>
                </a:solidFill>
                <a:latin typeface="온글잎 만두몽키체" panose="02000503000000000000" pitchFamily="2" charset="-127"/>
                <a:ea typeface="온글잎 만두몽키체" panose="02000503000000000000" pitchFamily="2" charset="-127"/>
              </a:endParaRPr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6D5F9BC4-5EEB-EFC1-3328-A09C2C3D45EA}"/>
                </a:ext>
              </a:extLst>
            </p:cNvPr>
            <p:cNvSpPr/>
            <p:nvPr/>
          </p:nvSpPr>
          <p:spPr>
            <a:xfrm>
              <a:off x="914882" y="5031584"/>
              <a:ext cx="10618579" cy="71523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임금님이 하사하거나 혹은 외국</a:t>
              </a:r>
              <a:r>
                <a:rPr lang="ko-KR" altLang="en-US" sz="3000">
                  <a:solidFill>
                    <a:srgbClr val="00B0F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 사신의 선물</a:t>
              </a:r>
              <a:r>
                <a:rPr lang="ko-KR" altLang="en-US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이기도 했던 만큼 일반 백성은 가지 어려운 귀한 물건이었어요</a:t>
              </a:r>
              <a:r>
                <a:rPr lang="en-US" altLang="ko-KR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.</a:t>
              </a:r>
              <a:endParaRPr lang="ko-KR" altLang="en-US" sz="3000">
                <a:solidFill>
                  <a:schemeClr val="tx1">
                    <a:lumMod val="50000"/>
                    <a:lumOff val="50000"/>
                  </a:schemeClr>
                </a:solidFill>
                <a:latin typeface="온글잎 만두몽키체" panose="02000503000000000000" pitchFamily="2" charset="-127"/>
                <a:ea typeface="온글잎 만두몽키체" panose="02000503000000000000" pitchFamily="2" charset="-127"/>
              </a:endParaRPr>
            </a:p>
          </p:txBody>
        </p:sp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2A312950-933C-C7D7-895C-9AC026E7C1A6}"/>
                </a:ext>
              </a:extLst>
            </p:cNvPr>
            <p:cNvSpPr/>
            <p:nvPr/>
          </p:nvSpPr>
          <p:spPr>
            <a:xfrm>
              <a:off x="914882" y="5954596"/>
              <a:ext cx="10618579" cy="71523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값비싼 옻칠이나 화려한 선추로 장식하는 것이 유행일 때는 </a:t>
              </a:r>
              <a:r>
                <a:rPr lang="ko-KR" altLang="en-US" sz="3000">
                  <a:solidFill>
                    <a:srgbClr val="00B0F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사치 품목</a:t>
              </a:r>
              <a:r>
                <a:rPr lang="ko-KR" altLang="en-US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으로 지정되기도 했어요</a:t>
              </a:r>
              <a:r>
                <a:rPr lang="en-US" altLang="ko-KR" sz="30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.</a:t>
              </a:r>
              <a:endParaRPr lang="ko-KR" altLang="en-US" sz="3000">
                <a:solidFill>
                  <a:schemeClr val="tx1">
                    <a:lumMod val="50000"/>
                    <a:lumOff val="50000"/>
                  </a:schemeClr>
                </a:solidFill>
                <a:latin typeface="온글잎 만두몽키체" panose="02000503000000000000" pitchFamily="2" charset="-127"/>
                <a:ea typeface="온글잎 만두몽키체" panose="02000503000000000000" pitchFamily="2" charset="-127"/>
              </a:endParaRPr>
            </a:p>
          </p:txBody>
        </p:sp>
      </p:grp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4C3F3C50-6C91-6291-8BAA-6BAB588FC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FA3B20-0763-29D1-AAF1-D80895F21628}"/>
              </a:ext>
            </a:extLst>
          </p:cNvPr>
          <p:cNvSpPr txBox="1"/>
          <p:nvPr/>
        </p:nvSpPr>
        <p:spPr>
          <a:xfrm>
            <a:off x="5398134" y="6620609"/>
            <a:ext cx="168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cs typeface="MV Boli" panose="02000500030200090000" pitchFamily="2" charset="0"/>
              </a:rPr>
              <a:t>Good morning Dear art</a:t>
            </a:r>
            <a:endParaRPr lang="ko-KR" altLang="en-US" sz="1100" b="1">
              <a:solidFill>
                <a:schemeClr val="accent1">
                  <a:lumMod val="20000"/>
                  <a:lumOff val="80000"/>
                </a:schemeClr>
              </a:solidFill>
              <a:latin typeface="Candara Light" panose="020E050203030302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16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5E7C1C40-11B7-A8D7-C14C-E45D687F63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C5BE93-EABD-C1B9-4069-49BB58F08CA9}"/>
                </a:ext>
              </a:extLst>
            </p:cNvPr>
            <p:cNvSpPr txBox="1"/>
            <p:nvPr/>
          </p:nvSpPr>
          <p:spPr>
            <a:xfrm>
              <a:off x="419424" y="6415140"/>
              <a:ext cx="439227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000" b="0" i="0">
                  <a:solidFill>
                    <a:srgbClr val="373A3C"/>
                  </a:solidFill>
                  <a:effectLst/>
                  <a:latin typeface="Open Sans" panose="020B0606030504020204" pitchFamily="34" charset="0"/>
                </a:rPr>
                <a:t>합죽 반죽선</a:t>
              </a:r>
              <a:r>
                <a:rPr lang="en-US" altLang="ko-KR" sz="1000" b="0" i="0">
                  <a:solidFill>
                    <a:srgbClr val="373A3C"/>
                  </a:solidFill>
                  <a:effectLst/>
                  <a:latin typeface="Open Sans" panose="020B0606030504020204" pitchFamily="34" charset="0"/>
                </a:rPr>
                <a:t>(</a:t>
              </a:r>
              <a:r>
                <a:rPr lang="ko-KR" altLang="en-US" sz="1000" b="0" i="0">
                  <a:solidFill>
                    <a:srgbClr val="373A3C"/>
                  </a:solidFill>
                  <a:effectLst/>
                  <a:latin typeface="Open Sans" panose="020B0606030504020204" pitchFamily="34" charset="0"/>
                </a:rPr>
                <a:t>合竹 斑竹扇</a:t>
              </a:r>
              <a:r>
                <a:rPr lang="en-US" altLang="ko-KR" sz="1000" b="0" i="0">
                  <a:solidFill>
                    <a:srgbClr val="373A3C"/>
                  </a:solidFill>
                  <a:effectLst/>
                  <a:latin typeface="Open Sans" panose="020B0606030504020204" pitchFamily="34" charset="0"/>
                </a:rPr>
                <a:t>). </a:t>
              </a:r>
              <a:r>
                <a:rPr lang="ko-KR" altLang="en-US" sz="1000" b="0" i="0">
                  <a:solidFill>
                    <a:srgbClr val="373A3C"/>
                  </a:solidFill>
                  <a:effectLst/>
                  <a:latin typeface="Open Sans" panose="020B0606030504020204" pitchFamily="34" charset="0"/>
                </a:rPr>
                <a:t>전라북도 무형문화재 </a:t>
              </a:r>
              <a:r>
                <a:rPr lang="en-US" altLang="ko-KR" sz="1000" b="0" i="0">
                  <a:solidFill>
                    <a:srgbClr val="373A3C"/>
                  </a:solidFill>
                  <a:effectLst/>
                  <a:latin typeface="Open Sans" panose="020B0606030504020204" pitchFamily="34" charset="0"/>
                </a:rPr>
                <a:t>10</a:t>
              </a:r>
              <a:r>
                <a:rPr lang="ko-KR" altLang="en-US" sz="1000" b="0" i="0">
                  <a:solidFill>
                    <a:srgbClr val="373A3C"/>
                  </a:solidFill>
                  <a:effectLst/>
                  <a:latin typeface="Open Sans" panose="020B0606030504020204" pitchFamily="34" charset="0"/>
                </a:rPr>
                <a:t>호 선자장 엄재수 작품</a:t>
              </a:r>
              <a:r>
                <a:rPr lang="en-US" altLang="ko-KR" sz="1000" b="0" i="0">
                  <a:solidFill>
                    <a:srgbClr val="373A3C"/>
                  </a:solidFill>
                  <a:effectLst/>
                  <a:latin typeface="Open Sans" panose="020B0606030504020204" pitchFamily="34" charset="0"/>
                </a:rPr>
                <a:t>.</a:t>
              </a:r>
              <a:endParaRPr lang="ko-KR" altLang="en-US" sz="1000"/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8AB57F49-B305-24A5-CA00-23C97F4A0DF9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539D6D60-5EFA-49B4-32BB-C25F056C9176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pattFill prst="pct90">
                <a:fgClr>
                  <a:schemeClr val="tx2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/>
                  <a:t>살</a:t>
                </a:r>
              </a:p>
            </p:txBody>
          </p:sp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6A8C833A-D142-5B7B-2ED2-DA00CECD635A}"/>
                  </a:ext>
                </a:extLst>
              </p:cNvPr>
              <p:cNvSpPr/>
              <p:nvPr/>
            </p:nvSpPr>
            <p:spPr>
              <a:xfrm>
                <a:off x="210069" y="196638"/>
                <a:ext cx="11771862" cy="64647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C1920D3-52EC-BF76-B872-38FDFA89A099}"/>
                </a:ext>
              </a:extLst>
            </p:cNvPr>
            <p:cNvSpPr txBox="1"/>
            <p:nvPr/>
          </p:nvSpPr>
          <p:spPr>
            <a:xfrm>
              <a:off x="9219782" y="510855"/>
              <a:ext cx="1420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>
                  <a:solidFill>
                    <a:schemeClr val="bg1"/>
                  </a:solidFill>
                </a:rPr>
                <a:t>한국의 부채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1036E6-FAC1-83FD-624B-BC61E825B9B5}"/>
                </a:ext>
              </a:extLst>
            </p:cNvPr>
            <p:cNvSpPr txBox="1"/>
            <p:nvPr/>
          </p:nvSpPr>
          <p:spPr>
            <a:xfrm>
              <a:off x="1953087" y="4654976"/>
              <a:ext cx="9898053" cy="1883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ko-KR" altLang="en-US" sz="120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옛날부터 접선은 바람을 일으키는</a:t>
              </a:r>
              <a:r>
                <a:rPr lang="ko-KR" altLang="en-US" sz="1200" b="0" i="0">
                  <a:solidFill>
                    <a:srgbClr val="00000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 기능에 여러 가지 그림을 그려 넣어 미술적 가치도 지닌 격조 높은 고급 부채였어요</a:t>
              </a:r>
              <a:r>
                <a:rPr lang="en-US" altLang="ko-KR" sz="1200" b="0" i="0">
                  <a:solidFill>
                    <a:srgbClr val="00000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</a:p>
            <a:p>
              <a:pPr>
                <a:lnSpc>
                  <a:spcPct val="200000"/>
                </a:lnSpc>
              </a:pPr>
              <a:r>
                <a:rPr lang="ko-KR" altLang="en-US" sz="1200" b="0" i="0">
                  <a:solidFill>
                    <a:srgbClr val="00000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조선시대의 선비들은 여인들이 노리개나 은장도를 소지하듯 </a:t>
              </a:r>
              <a:r>
                <a:rPr lang="ko-KR" altLang="en-US" sz="120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부채를</a:t>
              </a:r>
              <a:r>
                <a:rPr lang="ko-KR" altLang="en-US" sz="1200" b="0" i="0">
                  <a:solidFill>
                    <a:srgbClr val="00000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 사계절 소지했어요</a:t>
              </a:r>
              <a:r>
                <a:rPr lang="en-US" altLang="ko-KR" sz="1200" b="0" i="0">
                  <a:solidFill>
                    <a:srgbClr val="00000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1200" b="0" i="0">
                  <a:solidFill>
                    <a:srgbClr val="00000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뜨거운 해를 가려주고 비가 올 때 우산을 대신하기도 했어요</a:t>
              </a:r>
              <a:r>
                <a:rPr lang="en-US" altLang="ko-KR" sz="1200" b="0" i="0">
                  <a:solidFill>
                    <a:srgbClr val="00000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>
                <a:lnSpc>
                  <a:spcPct val="200000"/>
                </a:lnSpc>
              </a:pPr>
              <a:r>
                <a:rPr lang="ko-KR" altLang="en-US" sz="1200" b="0" i="0">
                  <a:solidFill>
                    <a:srgbClr val="00000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길을 가다가 불량배나 강도를 만났을 때는 부채의 단단한 대나무는 호신용 도구가 되기도 했어요</a:t>
              </a:r>
              <a:r>
                <a:rPr lang="en-US" altLang="ko-KR" sz="1200" b="0" i="0">
                  <a:solidFill>
                    <a:srgbClr val="00000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>
                <a:lnSpc>
                  <a:spcPct val="200000"/>
                </a:lnSpc>
              </a:pPr>
              <a:r>
                <a:rPr lang="ko-KR" altLang="en-US" sz="1200" b="0" i="0">
                  <a:solidFill>
                    <a:srgbClr val="00000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소곤소곤 대화해야 하거나 예의를 지켜야 할 곳에서는 얼굴을 가리는 </a:t>
              </a:r>
              <a:r>
                <a:rPr lang="ko-KR" altLang="en-US" sz="120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용도로 활용했어요</a:t>
              </a:r>
              <a:r>
                <a:rPr lang="en-US" altLang="ko-KR" sz="120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>
                <a:lnSpc>
                  <a:spcPct val="200000"/>
                </a:lnSpc>
              </a:pPr>
              <a:r>
                <a:rPr lang="ko-KR" altLang="en-US" sz="1200">
                  <a:latin typeface="나눔고딕" panose="020D0604000000000000" pitchFamily="50" charset="-127"/>
                  <a:ea typeface="나눔고딕" panose="020D0604000000000000" pitchFamily="50" charset="-127"/>
                </a:rPr>
                <a:t>왕족은 대나무 살을 </a:t>
              </a:r>
              <a:r>
                <a:rPr lang="en-US" altLang="ko-KR" sz="1200">
                  <a:latin typeface="나눔고딕" panose="020D0604000000000000" pitchFamily="50" charset="-127"/>
                  <a:ea typeface="나눔고딕" panose="020D0604000000000000" pitchFamily="50" charset="-127"/>
                </a:rPr>
                <a:t>40~50</a:t>
              </a:r>
              <a:r>
                <a:rPr lang="ko-KR" altLang="en-US" sz="1200">
                  <a:latin typeface="나눔고딕" panose="020D0604000000000000" pitchFamily="50" charset="-127"/>
                  <a:ea typeface="나눔고딕" panose="020D0604000000000000" pitchFamily="50" charset="-127"/>
                </a:rPr>
                <a:t>개까지 사용했고</a:t>
              </a:r>
              <a:r>
                <a:rPr lang="en-US" altLang="ko-KR" sz="120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200">
                  <a:latin typeface="나눔고딕" panose="020D0604000000000000" pitchFamily="50" charset="-127"/>
                  <a:ea typeface="나눔고딕" panose="020D0604000000000000" pitchFamily="50" charset="-127"/>
                </a:rPr>
                <a:t>고위 관료는 </a:t>
              </a:r>
              <a:r>
                <a:rPr lang="en-US" altLang="ko-KR" sz="1200">
                  <a:latin typeface="나눔고딕" panose="020D0604000000000000" pitchFamily="50" charset="-127"/>
                  <a:ea typeface="나눔고딕" panose="020D0604000000000000" pitchFamily="50" charset="-127"/>
                </a:rPr>
                <a:t>40</a:t>
              </a:r>
              <a:r>
                <a:rPr lang="ko-KR" altLang="en-US" sz="1200">
                  <a:latin typeface="나눔고딕" panose="020D0604000000000000" pitchFamily="50" charset="-127"/>
                  <a:ea typeface="나눔고딕" panose="020D0604000000000000" pitchFamily="50" charset="-127"/>
                </a:rPr>
                <a:t>개 정도 사용했다고 해요</a:t>
              </a:r>
              <a:r>
                <a:rPr lang="en-US" altLang="ko-KR" sz="120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12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6D8B3B-AB6E-5E55-917C-83762A531DBC}"/>
                </a:ext>
              </a:extLst>
            </p:cNvPr>
            <p:cNvSpPr txBox="1"/>
            <p:nvPr/>
          </p:nvSpPr>
          <p:spPr>
            <a:xfrm>
              <a:off x="878961" y="221882"/>
              <a:ext cx="16642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부채의 활용</a:t>
              </a:r>
            </a:p>
          </p:txBody>
        </p:sp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86D9784E-FE95-F05A-2E06-04AB50EE5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8397" r="89313">
                          <a14:foregroundMark x1="8397" y1="45000" x2="8397" y2="45000"/>
                          <a14:foregroundMark x1="28244" y1="41000" x2="28244" y2="41000"/>
                          <a14:foregroundMark x1="41985" y1="39000" x2="41985" y2="39000"/>
                          <a14:foregroundMark x1="54198" y1="40000" x2="54198" y2="40000"/>
                          <a14:foregroundMark x1="67939" y1="43000" x2="67939" y2="43000"/>
                          <a14:foregroundMark x1="46565" y1="56000" x2="46565" y2="56000"/>
                          <a14:backgroundMark x1="32061" y1="33000" x2="32061" y2="33000"/>
                        </a14:backgroundRemoval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283" y="155788"/>
              <a:ext cx="777946" cy="593852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C8E1323B-911C-5914-8F80-47985D266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4" b="94702" l="2778" r="95062">
                          <a14:foregroundMark x1="21296" y1="55629" x2="21296" y2="55629"/>
                          <a14:foregroundMark x1="37346" y1="51656" x2="37346" y2="51656"/>
                          <a14:foregroundMark x1="30247" y1="60927" x2="30247" y2="60927"/>
                          <a14:foregroundMark x1="22531" y1="50331" x2="22531" y2="50331"/>
                          <a14:foregroundMark x1="23457" y1="50993" x2="24074" y2="54967"/>
                          <a14:foregroundMark x1="21914" y1="94040" x2="21914" y2="94040"/>
                          <a14:foregroundMark x1="43519" y1="96026" x2="43519" y2="96026"/>
                          <a14:foregroundMark x1="8642" y1="89404" x2="8642" y2="89404"/>
                          <a14:foregroundMark x1="89815" y1="25828" x2="89815" y2="25828"/>
                          <a14:foregroundMark x1="95062" y1="89404" x2="95062" y2="89404"/>
                          <a14:foregroundMark x1="94753" y1="90728" x2="94753" y2="90728"/>
                          <a14:foregroundMark x1="2778" y1="64901" x2="2778" y2="64901"/>
                          <a14:foregroundMark x1="4012" y1="58278" x2="4012" y2="58278"/>
                          <a14:foregroundMark x1="6481" y1="66887" x2="6481" y2="66887"/>
                          <a14:foregroundMark x1="4630" y1="72848" x2="4630" y2="72848"/>
                          <a14:foregroundMark x1="7099" y1="72185" x2="11111" y2="72848"/>
                          <a14:foregroundMark x1="7099" y1="66887" x2="12037" y2="68874"/>
                          <a14:foregroundMark x1="3704" y1="58940" x2="12037" y2="64238"/>
                          <a14:foregroundMark x1="53940" y1="41722" x2="55247" y2="39073"/>
                          <a14:foregroundMark x1="53613" y1="42384" x2="53940" y2="41722"/>
                          <a14:foregroundMark x1="49691" y1="50331" x2="53613" y2="42384"/>
                          <a14:foregroundMark x1="57099" y1="43709" x2="57099" y2="43709"/>
                          <a14:foregroundMark x1="56790" y1="52318" x2="56790" y2="52318"/>
                          <a14:foregroundMark x1="54630" y1="54305" x2="54630" y2="54305"/>
                          <a14:foregroundMark x1="54321" y1="47682" x2="54321" y2="47682"/>
                          <a14:foregroundMark x1="51852" y1="51656" x2="51852" y2="51656"/>
                          <a14:foregroundMark x1="53395" y1="49669" x2="53395" y2="49669"/>
                          <a14:backgroundMark x1="55864" y1="42384" x2="55864" y2="42384"/>
                          <a14:backgroundMark x1="55556" y1="41722" x2="55556" y2="417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84446" y="6354549"/>
              <a:ext cx="738351" cy="344108"/>
            </a:xfrm>
            <a:prstGeom prst="rect">
              <a:avLst/>
            </a:prstGeom>
          </p:spPr>
        </p:pic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6768CCCE-CF71-BC0F-F457-56FEDA48C5C3}"/>
                </a:ext>
              </a:extLst>
            </p:cNvPr>
            <p:cNvSpPr/>
            <p:nvPr/>
          </p:nvSpPr>
          <p:spPr>
            <a:xfrm>
              <a:off x="733181" y="4731616"/>
              <a:ext cx="1082150" cy="182994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활용</a:t>
              </a:r>
            </a:p>
          </p:txBody>
        </p:sp>
        <p:pic>
          <p:nvPicPr>
            <p:cNvPr id="31" name="그림 30" descr="액세서리이(가) 표시된 사진&#10;&#10;자동 생성된 설명">
              <a:extLst>
                <a:ext uri="{FF2B5EF4-FFF2-40B4-BE49-F238E27FC236}">
                  <a16:creationId xmlns:a16="http://schemas.microsoft.com/office/drawing/2014/main" id="{55A472FC-26ED-95AB-8487-8E62ED022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0904" l="9989" r="89975">
                          <a14:foregroundMark x1="52065" y1="75093" x2="52065" y2="75093"/>
                          <a14:foregroundMark x1="48323" y1="76415" x2="48323" y2="76415"/>
                          <a14:foregroundMark x1="40875" y1="85510" x2="40875" y2="85510"/>
                          <a14:foregroundMark x1="35298" y1="87361" x2="35298" y2="87361"/>
                          <a14:foregroundMark x1="61278" y1="76891" x2="61278" y2="76891"/>
                          <a14:foregroundMark x1="60995" y1="76891" x2="60995" y2="76891"/>
                          <a14:foregroundMark x1="60607" y1="76891" x2="64949" y2="76467"/>
                          <a14:foregroundMark x1="36816" y1="85669" x2="31168" y2="90904"/>
                          <a14:foregroundMark x1="50265" y1="87837" x2="50265" y2="87837"/>
                          <a14:foregroundMark x1="53865" y1="87414" x2="53865" y2="87414"/>
                          <a14:foregroundMark x1="46770" y1="85087" x2="46770" y2="85087"/>
                          <a14:foregroundMark x1="47688" y1="85669" x2="47688" y2="85669"/>
                          <a14:foregroundMark x1="49065" y1="86885" x2="49065" y2="86885"/>
                          <a14:foregroundMark x1="48288" y1="85986" x2="48288" y2="85986"/>
                          <a14:foregroundMark x1="54253" y1="84770" x2="54253" y2="84770"/>
                          <a14:foregroundMark x1="53795" y1="83289" x2="53795" y2="83289"/>
                          <a14:foregroundMark x1="51994" y1="88630" x2="51994" y2="88630"/>
                          <a14:foregroundMark x1="54112" y1="77102" x2="60360" y2="76309"/>
                          <a14:foregroundMark x1="56724" y1="77049" x2="60537" y2="76362"/>
                          <a14:foregroundMark x1="59336" y1="76996" x2="59336" y2="76996"/>
                          <a14:foregroundMark x1="63925" y1="76943" x2="63925" y2="76943"/>
                          <a14:foregroundMark x1="64914" y1="76626" x2="64914" y2="76626"/>
                          <a14:foregroundMark x1="64737" y1="76785" x2="64737" y2="76785"/>
                          <a14:backgroundMark x1="53583" y1="79535" x2="53583" y2="7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6" t="15991" r="6438" b="5849"/>
            <a:stretch/>
          </p:blipFill>
          <p:spPr>
            <a:xfrm>
              <a:off x="2338443" y="79828"/>
              <a:ext cx="7656936" cy="4706143"/>
            </a:xfrm>
            <a:prstGeom prst="rect">
              <a:avLst/>
            </a:prstGeom>
          </p:spPr>
        </p:pic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F40ACE5D-050D-53E4-9B4D-A2306B8FD8BA}"/>
                </a:ext>
              </a:extLst>
            </p:cNvPr>
            <p:cNvGrpSpPr/>
            <p:nvPr/>
          </p:nvGrpSpPr>
          <p:grpSpPr>
            <a:xfrm>
              <a:off x="673644" y="1198183"/>
              <a:ext cx="10661949" cy="2544275"/>
              <a:chOff x="664524" y="1328730"/>
              <a:chExt cx="10661949" cy="2544275"/>
            </a:xfrm>
          </p:grpSpPr>
          <p:cxnSp>
            <p:nvCxnSpPr>
              <p:cNvPr id="16" name="연결선: 구부러짐 15">
                <a:extLst>
                  <a:ext uri="{FF2B5EF4-FFF2-40B4-BE49-F238E27FC236}">
                    <a16:creationId xmlns:a16="http://schemas.microsoft.com/office/drawing/2014/main" id="{7F3F27C1-ED21-6197-96E8-A8B7B9D8E17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286308" y="2322972"/>
                <a:ext cx="2658313" cy="108299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CC38C95-793A-C36C-7D34-27551AACAE51}"/>
                  </a:ext>
                </a:extLst>
              </p:cNvPr>
              <p:cNvSpPr txBox="1"/>
              <p:nvPr/>
            </p:nvSpPr>
            <p:spPr>
              <a:xfrm>
                <a:off x="798946" y="1879585"/>
                <a:ext cx="128837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2000">
                    <a:solidFill>
                      <a:srgbClr val="C00000"/>
                    </a:solidFill>
                    <a:latin typeface="온글잎 만두몽키체" panose="02000503000000000000" pitchFamily="2" charset="-127"/>
                    <a:ea typeface="온글잎 만두몽키체" panose="02000503000000000000" pitchFamily="2" charset="-127"/>
                  </a:rPr>
                  <a:t>부채를 지탱해주고 접고 펼칠수 있게 해주는 대나무</a:t>
                </a:r>
                <a:endParaRPr lang="en-US" altLang="ko-KR" sz="2000">
                  <a:solidFill>
                    <a:srgbClr val="C0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endParaRPr>
              </a:p>
              <a:p>
                <a:pPr algn="ctr"/>
                <a:r>
                  <a:rPr lang="en-US" altLang="ko-KR" sz="2000">
                    <a:solidFill>
                      <a:srgbClr val="C00000"/>
                    </a:solidFill>
                    <a:latin typeface="온글잎 만두몽키체" panose="02000503000000000000" pitchFamily="2" charset="-127"/>
                    <a:ea typeface="온글잎 만두몽키체" panose="02000503000000000000" pitchFamily="2" charset="-127"/>
                  </a:rPr>
                  <a:t>＇</a:t>
                </a:r>
                <a:r>
                  <a:rPr lang="ko-KR" altLang="en-US" sz="2000">
                    <a:solidFill>
                      <a:srgbClr val="C00000"/>
                    </a:solidFill>
                    <a:latin typeface="온글잎 만두몽키체" panose="02000503000000000000" pitchFamily="2" charset="-127"/>
                    <a:ea typeface="온글잎 만두몽키체" panose="02000503000000000000" pitchFamily="2" charset="-127"/>
                  </a:rPr>
                  <a:t>살</a:t>
                </a:r>
                <a:r>
                  <a:rPr lang="en-US" altLang="ko-KR" sz="2000">
                    <a:solidFill>
                      <a:srgbClr val="C00000"/>
                    </a:solidFill>
                    <a:latin typeface="온글잎 만두몽키체" panose="02000503000000000000" pitchFamily="2" charset="-127"/>
                    <a:ea typeface="온글잎 만두몽키체" panose="02000503000000000000" pitchFamily="2" charset="-127"/>
                  </a:rPr>
                  <a:t>＇</a:t>
                </a:r>
                <a:endParaRPr lang="ko-KR" altLang="en-US" sz="2000">
                  <a:solidFill>
                    <a:srgbClr val="C0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endParaRPr>
              </a:p>
            </p:txBody>
          </p:sp>
          <p:sp>
            <p:nvSpPr>
              <p:cNvPr id="20" name="타원 19">
                <a:extLst>
                  <a:ext uri="{FF2B5EF4-FFF2-40B4-BE49-F238E27FC236}">
                    <a16:creationId xmlns:a16="http://schemas.microsoft.com/office/drawing/2014/main" id="{234BCEAC-33A7-4F48-1DDF-307772DF45A8}"/>
                  </a:ext>
                </a:extLst>
              </p:cNvPr>
              <p:cNvSpPr/>
              <p:nvPr/>
            </p:nvSpPr>
            <p:spPr>
              <a:xfrm>
                <a:off x="664524" y="1674406"/>
                <a:ext cx="1557216" cy="1557216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tx1"/>
                    </a:solidFill>
                    <a:prstDash val="sysDot"/>
                  </a:ln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D1D8377-2369-989D-ED5D-38489ABCDBAA}"/>
                  </a:ext>
                </a:extLst>
              </p:cNvPr>
              <p:cNvSpPr txBox="1"/>
              <p:nvPr/>
            </p:nvSpPr>
            <p:spPr>
              <a:xfrm>
                <a:off x="9591580" y="1328730"/>
                <a:ext cx="1734893" cy="677108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sysDot"/>
              </a:ln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000">
                    <a:solidFill>
                      <a:srgbClr val="A80000"/>
                    </a:solidFill>
                    <a:latin typeface="온글잎 만두몽키체" panose="02000503000000000000" pitchFamily="2" charset="-127"/>
                    <a:ea typeface="온글잎 만두몽키체" panose="02000503000000000000" pitchFamily="2" charset="-127"/>
                  </a:rPr>
                  <a:t>선추</a:t>
                </a:r>
                <a:r>
                  <a:rPr lang="en-US" altLang="ko-KR" sz="2000">
                    <a:solidFill>
                      <a:srgbClr val="A80000"/>
                    </a:solidFill>
                    <a:latin typeface="온글잎 만두몽키체" panose="02000503000000000000" pitchFamily="2" charset="-127"/>
                    <a:ea typeface="온글잎 만두몽키체" panose="02000503000000000000" pitchFamily="2" charset="-127"/>
                  </a:rPr>
                  <a:t>(</a:t>
                </a:r>
                <a:r>
                  <a:rPr lang="ko-KR" altLang="en-US" sz="2000">
                    <a:solidFill>
                      <a:srgbClr val="A80000"/>
                    </a:solidFill>
                    <a:latin typeface="온글잎 만두몽키체" panose="02000503000000000000" pitchFamily="2" charset="-127"/>
                    <a:ea typeface="온글잎 만두몽키체" panose="02000503000000000000" pitchFamily="2" charset="-127"/>
                  </a:rPr>
                  <a:t>노리개 모양의 장신구</a:t>
                </a:r>
                <a:r>
                  <a:rPr lang="en-US" altLang="ko-KR" sz="2000">
                    <a:solidFill>
                      <a:srgbClr val="A80000"/>
                    </a:solidFill>
                    <a:latin typeface="온글잎 만두몽키체" panose="02000503000000000000" pitchFamily="2" charset="-127"/>
                    <a:ea typeface="온글잎 만두몽키체" panose="02000503000000000000" pitchFamily="2" charset="-127"/>
                  </a:rPr>
                  <a:t>)</a:t>
                </a:r>
                <a:r>
                  <a:rPr lang="ko-KR" altLang="en-US">
                    <a:solidFill>
                      <a:srgbClr val="C00000"/>
                    </a:solidFill>
                    <a:latin typeface="온글잎 만두몽키체" panose="02000503000000000000" pitchFamily="2" charset="-127"/>
                    <a:ea typeface="온글잎 만두몽키체" panose="02000503000000000000" pitchFamily="2" charset="-127"/>
                  </a:rPr>
                  <a:t>를 달 수 있는 고리</a:t>
                </a:r>
              </a:p>
            </p:txBody>
          </p:sp>
          <p:cxnSp>
            <p:nvCxnSpPr>
              <p:cNvPr id="22" name="연결선: 구부러짐 21">
                <a:extLst>
                  <a:ext uri="{FF2B5EF4-FFF2-40B4-BE49-F238E27FC236}">
                    <a16:creationId xmlns:a16="http://schemas.microsoft.com/office/drawing/2014/main" id="{7EF748DD-5277-5E2B-BA0F-37B2B4640B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57791" y="1605729"/>
                <a:ext cx="3423655" cy="226727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BC0625F-C406-9C99-3A5E-81CB2B3E105E}"/>
                </a:ext>
              </a:extLst>
            </p:cNvPr>
            <p:cNvSpPr txBox="1"/>
            <p:nvPr/>
          </p:nvSpPr>
          <p:spPr>
            <a:xfrm>
              <a:off x="6524813" y="3815985"/>
              <a:ext cx="269496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▲ 김동식 선자장 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출처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: 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전주 공예품전시관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)</a:t>
              </a:r>
              <a:endPara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AD06BD-1DD8-54BC-21BA-F55B9FA7B291}"/>
                </a:ext>
              </a:extLst>
            </p:cNvPr>
            <p:cNvSpPr txBox="1"/>
            <p:nvPr/>
          </p:nvSpPr>
          <p:spPr>
            <a:xfrm>
              <a:off x="482682" y="3275415"/>
              <a:ext cx="19391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100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21" name="그림 20">
            <a:extLst>
              <a:ext uri="{FF2B5EF4-FFF2-40B4-BE49-F238E27FC236}">
                <a16:creationId xmlns:a16="http://schemas.microsoft.com/office/drawing/2014/main" id="{3BAB972C-222E-D1FA-B143-4AB60C8DE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563298" y="3861172"/>
            <a:ext cx="149927" cy="155845"/>
          </a:xfrm>
          <a:prstGeom prst="rect">
            <a:avLst/>
          </a:prstGeom>
        </p:spPr>
      </p:pic>
      <p:sp>
        <p:nvSpPr>
          <p:cNvPr id="24" name="슬라이드 번호 개체 틀 23">
            <a:extLst>
              <a:ext uri="{FF2B5EF4-FFF2-40B4-BE49-F238E27FC236}">
                <a16:creationId xmlns:a16="http://schemas.microsoft.com/office/drawing/2014/main" id="{93CACB9C-342C-95A7-4496-10F78515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A30DF4-6582-33B3-173B-14CB49E0AC2F}"/>
              </a:ext>
            </a:extLst>
          </p:cNvPr>
          <p:cNvSpPr txBox="1"/>
          <p:nvPr/>
        </p:nvSpPr>
        <p:spPr>
          <a:xfrm>
            <a:off x="5398134" y="6620609"/>
            <a:ext cx="168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>
                <a:solidFill>
                  <a:schemeClr val="bg1"/>
                </a:solidFill>
                <a:latin typeface="Candara Light" panose="020E0502030303020204" pitchFamily="34" charset="0"/>
                <a:cs typeface="MV Boli" panose="02000500030200090000" pitchFamily="2" charset="0"/>
              </a:rPr>
              <a:t>Good morning Dear art</a:t>
            </a:r>
            <a:endParaRPr lang="ko-KR" altLang="en-US" sz="1100" b="1">
              <a:solidFill>
                <a:schemeClr val="bg1"/>
              </a:solidFill>
              <a:latin typeface="Candara Light" panose="020E050203030302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180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57E0E05C-40DA-1231-4DCB-11226248A07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A33F75D5-ED96-4FD7-3E83-2598ACB15A2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7C82D1D4-7C93-4AA5-DE89-39064B5C15D7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pattFill prst="pct90">
                <a:fgClr>
                  <a:schemeClr val="tx2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/>
                  <a:t>살</a:t>
                </a:r>
              </a:p>
            </p:txBody>
          </p:sp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1BA5DE58-BB54-4A04-D520-5D8BE1CAFED2}"/>
                  </a:ext>
                </a:extLst>
              </p:cNvPr>
              <p:cNvSpPr/>
              <p:nvPr/>
            </p:nvSpPr>
            <p:spPr>
              <a:xfrm>
                <a:off x="210069" y="196638"/>
                <a:ext cx="11771862" cy="64647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" name="그림 13" descr="액세서리이(가) 표시된 사진&#10;&#10;자동 생성된 설명">
                <a:extLst>
                  <a:ext uri="{FF2B5EF4-FFF2-40B4-BE49-F238E27FC236}">
                    <a16:creationId xmlns:a16="http://schemas.microsoft.com/office/drawing/2014/main" id="{1D3EE952-49B8-1EDA-9DD3-45514DADBC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21250" b="58125" l="9028" r="92778">
                            <a14:foregroundMark x1="28542" y1="35625" x2="42986" y2="45729"/>
                            <a14:foregroundMark x1="32500" y1="26875" x2="50278" y2="35625"/>
                            <a14:foregroundMark x1="50278" y1="35625" x2="62500" y2="28438"/>
                            <a14:foregroundMark x1="41944" y1="47292" x2="77569" y2="48958"/>
                            <a14:foregroundMark x1="32222" y1="55000" x2="84306" y2="49063"/>
                            <a14:foregroundMark x1="85278" y1="34479" x2="90278" y2="47917"/>
                            <a14:foregroundMark x1="90278" y1="47917" x2="89514" y2="53958"/>
                            <a14:foregroundMark x1="89514" y1="53958" x2="38889" y2="57188"/>
                            <a14:foregroundMark x1="28056" y1="28438" x2="16181" y2="43333"/>
                            <a14:foregroundMark x1="16181" y1="43333" x2="15000" y2="46250"/>
                            <a14:foregroundMark x1="12708" y1="52292" x2="25694" y2="51979"/>
                            <a14:foregroundMark x1="25694" y1="51979" x2="36250" y2="52500"/>
                            <a14:foregroundMark x1="9097" y1="55521" x2="27917" y2="56042"/>
                            <a14:foregroundMark x1="27917" y1="56042" x2="35208" y2="55729"/>
                            <a14:foregroundMark x1="24444" y1="57813" x2="32014" y2="57396"/>
                            <a14:foregroundMark x1="32014" y1="57396" x2="36944" y2="57396"/>
                            <a14:foregroundMark x1="36944" y1="57396" x2="41528" y2="57188"/>
                            <a14:foregroundMark x1="39861" y1="57813" x2="27083" y2="56771"/>
                            <a14:foregroundMark x1="26250" y1="58125" x2="37222" y2="58125"/>
                            <a14:foregroundMark x1="37222" y1="58125" x2="42431" y2="57917"/>
                            <a14:foregroundMark x1="73194" y1="21979" x2="62361" y2="21354"/>
                            <a14:foregroundMark x1="59028" y1="21250" x2="59028" y2="21250"/>
                            <a14:foregroundMark x1="88819" y1="42292" x2="92778" y2="540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52" t="17352" r="3264" b="41859"/>
              <a:stretch/>
            </p:blipFill>
            <p:spPr>
              <a:xfrm rot="5400000">
                <a:off x="-2132805" y="2531696"/>
                <a:ext cx="6655353" cy="1969605"/>
              </a:xfrm>
              <a:prstGeom prst="rect">
                <a:avLst/>
              </a:prstGeom>
            </p:spPr>
          </p:pic>
        </p:grpSp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831749E8-69B8-2087-92EA-EDCA19330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8397" r="89313">
                          <a14:foregroundMark x1="8397" y1="45000" x2="8397" y2="45000"/>
                          <a14:foregroundMark x1="28244" y1="41000" x2="28244" y2="41000"/>
                          <a14:foregroundMark x1="41985" y1="39000" x2="41985" y2="39000"/>
                          <a14:foregroundMark x1="54198" y1="40000" x2="54198" y2="40000"/>
                          <a14:foregroundMark x1="67939" y1="43000" x2="67939" y2="43000"/>
                          <a14:foregroundMark x1="46565" y1="56000" x2="46565" y2="56000"/>
                          <a14:backgroundMark x1="32061" y1="33000" x2="32061" y2="33000"/>
                        </a14:backgroundRemoval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283" y="38826"/>
              <a:ext cx="777946" cy="593852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48AE778D-9C9B-04CB-92D6-08DB7551E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3311" y="708791"/>
              <a:ext cx="3744345" cy="566776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D925B9-5228-9F35-1FF9-7856EB57FEF9}"/>
                </a:ext>
              </a:extLst>
            </p:cNvPr>
            <p:cNvSpPr txBox="1"/>
            <p:nvPr/>
          </p:nvSpPr>
          <p:spPr>
            <a:xfrm>
              <a:off x="4461189" y="5976449"/>
              <a:ext cx="271438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000" b="0" i="0">
                  <a:solidFill>
                    <a:srgbClr val="888888"/>
                  </a:solidFill>
                  <a:effectLst/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◀ </a:t>
              </a:r>
              <a:r>
                <a:rPr lang="ko-KR" altLang="en-US" sz="1000" b="0" i="0">
                  <a:solidFill>
                    <a:srgbClr val="888888"/>
                  </a:solidFill>
                  <a:effectLst/>
                  <a:latin typeface="Noto Sans KR"/>
                </a:rPr>
                <a:t>이명기</a:t>
              </a:r>
              <a:r>
                <a:rPr lang="en-US" altLang="ko-KR" sz="1000" b="0" i="0">
                  <a:solidFill>
                    <a:srgbClr val="888888"/>
                  </a:solidFill>
                  <a:effectLst/>
                  <a:latin typeface="Noto Sans KR"/>
                </a:rPr>
                <a:t>(1756-?) </a:t>
              </a:r>
              <a:r>
                <a:rPr lang="ko-KR" altLang="en-US" sz="1000" b="0" i="0">
                  <a:solidFill>
                    <a:srgbClr val="888888"/>
                  </a:solidFill>
                  <a:effectLst/>
                  <a:latin typeface="Noto Sans KR"/>
                </a:rPr>
                <a:t>채제공 초상 시복본</a:t>
              </a:r>
              <a:r>
                <a:rPr lang="en-US" altLang="ko-KR" sz="1000" b="0" i="0">
                  <a:solidFill>
                    <a:srgbClr val="888888"/>
                  </a:solidFill>
                  <a:effectLst/>
                  <a:latin typeface="Noto Sans KR"/>
                </a:rPr>
                <a:t>(</a:t>
              </a:r>
              <a:r>
                <a:rPr lang="ko-KR" altLang="en-US" sz="1000" b="0" i="0">
                  <a:solidFill>
                    <a:srgbClr val="888888"/>
                  </a:solidFill>
                  <a:effectLst/>
                  <a:latin typeface="Noto Sans KR"/>
                </a:rPr>
                <a:t>비단에 채색</a:t>
              </a:r>
              <a:r>
                <a:rPr lang="en-US" altLang="ko-KR" sz="1000" b="0" i="0">
                  <a:solidFill>
                    <a:srgbClr val="888888"/>
                  </a:solidFill>
                  <a:effectLst/>
                  <a:latin typeface="Noto Sans KR"/>
                </a:rPr>
                <a:t>, 120×79.8㎝) </a:t>
              </a:r>
              <a:r>
                <a:rPr lang="ko-KR" altLang="en-US" sz="1000" b="0" i="0">
                  <a:solidFill>
                    <a:srgbClr val="888888"/>
                  </a:solidFill>
                  <a:effectLst/>
                  <a:latin typeface="Noto Sans KR"/>
                </a:rPr>
                <a:t>수원화성박물관 소장</a:t>
              </a:r>
              <a:endParaRPr lang="ko-KR" altLang="en-US" sz="10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DC9D6C-F75A-07F6-760C-67C058129899}"/>
                </a:ext>
              </a:extLst>
            </p:cNvPr>
            <p:cNvSpPr txBox="1"/>
            <p:nvPr/>
          </p:nvSpPr>
          <p:spPr>
            <a:xfrm>
              <a:off x="7290872" y="1328312"/>
              <a:ext cx="4450452" cy="4902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latinLnBrk="0">
                <a:lnSpc>
                  <a:spcPct val="150000"/>
                </a:lnSpc>
              </a:pPr>
              <a:r>
                <a:rPr lang="ko-KR" altLang="en-US" sz="140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채제공은 수원 화성을 건축할 때 총책임자였어요</a:t>
              </a:r>
              <a:r>
                <a:rPr lang="en-US" altLang="ko-KR" sz="140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140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정조가 특별히 아껴 부채와 선추를 하사했다고 해요</a:t>
              </a:r>
              <a:r>
                <a:rPr lang="en-US" altLang="ko-KR" sz="140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</a:p>
            <a:p>
              <a:pPr algn="just" latinLnBrk="0">
                <a:lnSpc>
                  <a:spcPct val="150000"/>
                </a:lnSpc>
              </a:pPr>
              <a:endParaRPr lang="en-US" altLang="ko-KR" sz="140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just" latinLnBrk="0">
                <a:lnSpc>
                  <a:spcPct val="150000"/>
                </a:lnSpc>
              </a:pPr>
              <a:r>
                <a:rPr lang="en-US" altLang="ko-KR" sz="1400" b="1">
                  <a:latin typeface="나눔고딕" panose="020D0604000000000000" pitchFamily="50" charset="-127"/>
                  <a:ea typeface="나눔고딕" panose="020D0604000000000000" pitchFamily="50" charset="-127"/>
                </a:rPr>
                <a:t>“</a:t>
              </a:r>
              <a:r>
                <a:rPr lang="ko-KR" altLang="en-US" sz="1400" b="1">
                  <a:latin typeface="나눔고딕" panose="020D0604000000000000" pitchFamily="50" charset="-127"/>
                  <a:ea typeface="나눔고딕" panose="020D0604000000000000" pitchFamily="50" charset="-127"/>
                </a:rPr>
                <a:t>부채는 임금의 은혜</a:t>
              </a:r>
              <a:r>
                <a:rPr lang="en-US" altLang="ko-KR" sz="1400" b="1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400" b="1">
                  <a:latin typeface="나눔고딕" panose="020D0604000000000000" pitchFamily="50" charset="-127"/>
                  <a:ea typeface="나눔고딕" panose="020D0604000000000000" pitchFamily="50" charset="-127"/>
                </a:rPr>
                <a:t>향선추 또한 임금의 은혜</a:t>
              </a:r>
              <a:r>
                <a:rPr lang="en-US" altLang="ko-KR" sz="1400" b="1">
                  <a:latin typeface="나눔고딕" panose="020D0604000000000000" pitchFamily="50" charset="-127"/>
                  <a:ea typeface="나눔고딕" panose="020D0604000000000000" pitchFamily="50" charset="-127"/>
                </a:rPr>
                <a:t>”</a:t>
              </a:r>
              <a:r>
                <a:rPr lang="ko-KR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는 그림의 왼쪽 위에 있는 내용 중 하나예요</a:t>
              </a:r>
              <a:r>
                <a:rPr lang="en-US" altLang="ko-KR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just" latinLnBrk="0">
                <a:lnSpc>
                  <a:spcPct val="150000"/>
                </a:lnSpc>
              </a:pPr>
              <a:endParaRPr lang="en-US" altLang="ko-KR" sz="140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just" latinLnBrk="0">
                <a:lnSpc>
                  <a:spcPct val="150000"/>
                </a:lnSpc>
              </a:pPr>
              <a:r>
                <a:rPr lang="ko-KR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내용으로 보아 부채와 향이 나는 선추는 임금이 채제공에게 하사했나 보아요</a:t>
              </a:r>
              <a:r>
                <a:rPr lang="en-US" altLang="ko-KR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just" latinLnBrk="0">
                <a:lnSpc>
                  <a:spcPct val="150000"/>
                </a:lnSpc>
              </a:pPr>
              <a:endParaRPr lang="en-US" altLang="ko-KR" sz="140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just" latinLnBrk="0">
                <a:lnSpc>
                  <a:spcPct val="150000"/>
                </a:lnSpc>
              </a:pPr>
              <a:r>
                <a:rPr lang="ko-KR" altLang="en-US" sz="1400" b="1" i="0"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선추</a:t>
              </a:r>
              <a:r>
                <a:rPr lang="ko-KR" altLang="en-US" sz="140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는 천으로 만든 갑 안에 향을 넣는 </a:t>
              </a:r>
              <a:r>
                <a:rPr lang="ko-KR" altLang="en-US" sz="1400" b="1" i="0"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향선추</a:t>
              </a:r>
              <a:r>
                <a:rPr lang="ko-KR" altLang="en-US" sz="140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로 검은 비단에 대나무와 풀꽃을 수놓았어요</a:t>
              </a:r>
              <a:r>
                <a:rPr lang="en-US" altLang="ko-KR" sz="140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140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향이 은은하게 배어 나올 수 있도록 향갑의 가운데 부분이 얇은 비단으로 돼 있었다</a:t>
              </a:r>
              <a:r>
                <a:rPr lang="en-US" altLang="ko-KR" sz="140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1400" b="1">
                  <a:latin typeface="나눔고딕" panose="020D0604000000000000" pitchFamily="50" charset="-127"/>
                  <a:ea typeface="나눔고딕" panose="020D0604000000000000" pitchFamily="50" charset="-127"/>
                </a:rPr>
                <a:t>부채</a:t>
              </a:r>
              <a:r>
                <a:rPr lang="ko-KR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는 그림에 표현된 것으로 보아 검은색 옻칠을 한 고급 부채네요</a:t>
              </a:r>
              <a:r>
                <a:rPr lang="en-US" altLang="ko-KR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이렇게 옻칠을 한 부채를 </a:t>
              </a:r>
              <a:r>
                <a:rPr lang="ko-KR" altLang="en-US" sz="1400" b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칠접선</a:t>
              </a:r>
              <a:r>
                <a:rPr lang="ko-KR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이라고 해요</a:t>
              </a:r>
              <a:r>
                <a:rPr lang="en-US" altLang="ko-KR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42A623-0ED8-E7BA-C0DA-1EAC29442639}"/>
                </a:ext>
              </a:extLst>
            </p:cNvPr>
            <p:cNvSpPr txBox="1"/>
            <p:nvPr/>
          </p:nvSpPr>
          <p:spPr>
            <a:xfrm>
              <a:off x="6775479" y="531080"/>
              <a:ext cx="51940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600" b="0" i="0">
                  <a:solidFill>
                    <a:srgbClr val="000000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“</a:t>
              </a:r>
              <a:r>
                <a:rPr lang="ko-KR" altLang="en-US" sz="3600" b="0" i="0">
                  <a:solidFill>
                    <a:srgbClr val="000000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부채는 임금의 은혜</a:t>
              </a:r>
              <a:r>
                <a:rPr lang="en-US" altLang="ko-KR" sz="3600" b="0" i="0">
                  <a:solidFill>
                    <a:srgbClr val="000000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, </a:t>
              </a:r>
              <a:r>
                <a:rPr lang="ko-KR" altLang="en-US" sz="3600" b="0" i="0">
                  <a:solidFill>
                    <a:srgbClr val="000000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향선추 또한 임금의 은혜</a:t>
              </a:r>
              <a:r>
                <a:rPr lang="en-US" altLang="ko-KR" sz="3600" b="0" i="0">
                  <a:solidFill>
                    <a:srgbClr val="000000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”</a:t>
              </a:r>
            </a:p>
          </p:txBody>
        </p: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89D42D70-16F2-3544-0012-9C6615714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125" b="97500" l="9524" r="94643">
                          <a14:foregroundMark x1="27976" y1="89375" x2="76786" y2="95625"/>
                          <a14:foregroundMark x1="85119" y1="80000" x2="94643" y2="95000"/>
                          <a14:foregroundMark x1="17262" y1="82500" x2="17857" y2="96250"/>
                          <a14:foregroundMark x1="56548" y1="8125" x2="56548" y2="8125"/>
                          <a14:foregroundMark x1="38095" y1="97500" x2="69643" y2="97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95109" y="2148794"/>
              <a:ext cx="723272" cy="688831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545F50A0-0916-C24B-37A7-70A1DB65B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80319" y="2778011"/>
              <a:ext cx="3100484" cy="3100119"/>
            </a:xfrm>
            <a:prstGeom prst="flowChartConnector">
              <a:avLst/>
            </a:prstGeom>
            <a:ln>
              <a:solidFill>
                <a:srgbClr val="5C0000"/>
              </a:solidFill>
            </a:ln>
          </p:spPr>
        </p:pic>
        <p:sp>
          <p:nvSpPr>
            <p:cNvPr id="20" name="말풍선: 모서리가 둥근 사각형 19">
              <a:extLst>
                <a:ext uri="{FF2B5EF4-FFF2-40B4-BE49-F238E27FC236}">
                  <a16:creationId xmlns:a16="http://schemas.microsoft.com/office/drawing/2014/main" id="{34A1BA71-0506-3353-830B-AEE4BAC22B60}"/>
                </a:ext>
              </a:extLst>
            </p:cNvPr>
            <p:cNvSpPr/>
            <p:nvPr/>
          </p:nvSpPr>
          <p:spPr>
            <a:xfrm>
              <a:off x="5665201" y="1459963"/>
              <a:ext cx="1110278" cy="688831"/>
            </a:xfrm>
            <a:prstGeom prst="wedgeRoundRectCallout">
              <a:avLst>
                <a:gd name="adj1" fmla="val -51329"/>
                <a:gd name="adj2" fmla="val 82163"/>
                <a:gd name="adj3" fmla="val 16667"/>
              </a:avLst>
            </a:prstGeom>
            <a:noFill/>
            <a:ln>
              <a:solidFill>
                <a:srgbClr val="B49C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나 정조</a:t>
              </a:r>
              <a:r>
                <a:rPr lang="en-US" altLang="ko-KR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! </a:t>
              </a:r>
            </a:p>
            <a:p>
              <a:pPr algn="ctr"/>
              <a:r>
                <a:rPr lang="ko-KR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내가 하사함</a:t>
              </a:r>
              <a:r>
                <a:rPr lang="en-US" altLang="ko-KR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.</a:t>
              </a:r>
              <a:endParaRPr lang="ko-KR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온글잎 만두몽키체" panose="02000503000000000000" pitchFamily="2" charset="-127"/>
                <a:ea typeface="온글잎 만두몽키체" panose="02000503000000000000" pitchFamily="2" charset="-127"/>
              </a:endParaRPr>
            </a:p>
          </p:txBody>
        </p:sp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D71ACF49-FA63-CB5B-2E7F-37DD0DBA7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34" b="94702" l="2778" r="95062">
                          <a14:foregroundMark x1="21296" y1="55629" x2="21296" y2="55629"/>
                          <a14:foregroundMark x1="37346" y1="51656" x2="37346" y2="51656"/>
                          <a14:foregroundMark x1="30247" y1="60927" x2="30247" y2="60927"/>
                          <a14:foregroundMark x1="22531" y1="50331" x2="22531" y2="50331"/>
                          <a14:foregroundMark x1="23457" y1="50993" x2="24074" y2="54967"/>
                          <a14:foregroundMark x1="21914" y1="94040" x2="21914" y2="94040"/>
                          <a14:foregroundMark x1="43519" y1="96026" x2="43519" y2="96026"/>
                          <a14:foregroundMark x1="8642" y1="89404" x2="8642" y2="89404"/>
                          <a14:foregroundMark x1="89815" y1="25828" x2="89815" y2="25828"/>
                          <a14:foregroundMark x1="95062" y1="89404" x2="95062" y2="89404"/>
                          <a14:foregroundMark x1="94753" y1="90728" x2="94753" y2="90728"/>
                          <a14:foregroundMark x1="2778" y1="64901" x2="2778" y2="64901"/>
                          <a14:foregroundMark x1="4012" y1="58278" x2="4012" y2="58278"/>
                          <a14:foregroundMark x1="6481" y1="66887" x2="6481" y2="66887"/>
                          <a14:foregroundMark x1="4630" y1="72848" x2="4630" y2="72848"/>
                          <a14:foregroundMark x1="7099" y1="72185" x2="11111" y2="72848"/>
                          <a14:foregroundMark x1="7099" y1="66887" x2="12037" y2="68874"/>
                          <a14:foregroundMark x1="3704" y1="58940" x2="12037" y2="64238"/>
                          <a14:foregroundMark x1="53940" y1="41722" x2="55247" y2="39073"/>
                          <a14:foregroundMark x1="53613" y1="42384" x2="53940" y2="41722"/>
                          <a14:foregroundMark x1="49691" y1="50331" x2="53613" y2="42384"/>
                          <a14:foregroundMark x1="57099" y1="43709" x2="57099" y2="43709"/>
                          <a14:foregroundMark x1="56790" y1="52318" x2="56790" y2="52318"/>
                          <a14:foregroundMark x1="54630" y1="54305" x2="54630" y2="54305"/>
                          <a14:foregroundMark x1="54321" y1="47682" x2="54321" y2="47682"/>
                          <a14:foregroundMark x1="51852" y1="51656" x2="51852" y2="51656"/>
                          <a14:foregroundMark x1="53395" y1="49669" x2="53395" y2="49669"/>
                          <a14:backgroundMark x1="55864" y1="42384" x2="55864" y2="42384"/>
                          <a14:backgroundMark x1="55556" y1="41722" x2="55556" y2="417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57813" y="6354549"/>
              <a:ext cx="738351" cy="34410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D3A461-1CEB-2D09-F649-97C0676123D4}"/>
                </a:ext>
              </a:extLst>
            </p:cNvPr>
            <p:cNvSpPr txBox="1"/>
            <p:nvPr/>
          </p:nvSpPr>
          <p:spPr>
            <a:xfrm>
              <a:off x="860901" y="128107"/>
              <a:ext cx="19094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부채의 가치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101F0AD-C26C-C3B4-E5D7-B5F410EF2F10}"/>
              </a:ext>
            </a:extLst>
          </p:cNvPr>
          <p:cNvSpPr txBox="1"/>
          <p:nvPr/>
        </p:nvSpPr>
        <p:spPr>
          <a:xfrm>
            <a:off x="5398134" y="6620609"/>
            <a:ext cx="168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>
                <a:solidFill>
                  <a:schemeClr val="bg1"/>
                </a:solidFill>
                <a:latin typeface="Candara Light" panose="020E0502030303020204" pitchFamily="34" charset="0"/>
                <a:cs typeface="MV Boli" panose="02000500030200090000" pitchFamily="2" charset="0"/>
              </a:rPr>
              <a:t>Good morning Dear art</a:t>
            </a:r>
            <a:endParaRPr lang="ko-KR" altLang="en-US" sz="1100" b="1">
              <a:solidFill>
                <a:schemeClr val="bg1"/>
              </a:solidFill>
              <a:latin typeface="Candara Light" panose="020E050203030302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638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A5FC63D-B98F-0096-28AF-F315764D03B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056E9703-908C-4377-DD1D-45F81361C8D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pattFill prst="pct90">
              <a:fgClr>
                <a:schemeClr val="tx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9945099D-C2F9-D2B5-FF61-B34A119CE7CF}"/>
                </a:ext>
              </a:extLst>
            </p:cNvPr>
            <p:cNvSpPr/>
            <p:nvPr/>
          </p:nvSpPr>
          <p:spPr>
            <a:xfrm>
              <a:off x="210069" y="196638"/>
              <a:ext cx="11771862" cy="64647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689944FB-980F-0E9B-3E61-D539C99E5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76396" y="831074"/>
              <a:ext cx="5278857" cy="3519237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9BD99232-FCF4-67B4-5D34-95B870A86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6352" y="831073"/>
              <a:ext cx="4583194" cy="351923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7F23A6-8003-9C87-B5B7-B892D26B2D02}"/>
                </a:ext>
              </a:extLst>
            </p:cNvPr>
            <p:cNvSpPr txBox="1"/>
            <p:nvPr/>
          </p:nvSpPr>
          <p:spPr>
            <a:xfrm>
              <a:off x="690989" y="4358947"/>
              <a:ext cx="459855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objektiv-mk3"/>
                </a:rPr>
                <a:t>▲ 일본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objektiv-mk3"/>
                </a:rPr>
                <a:t>, 19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objektiv-mk3"/>
                </a:rPr>
                <a:t>세기 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objektiv-mk3"/>
                </a:rPr>
                <a:t>(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objektiv-mk3"/>
                </a:rPr>
                <a:t>출처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objektiv-mk3"/>
                </a:rPr>
                <a:t>: 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objektiv-mk3"/>
                </a:rPr>
                <a:t>메트로폴리탄 미술관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objektiv-mk3"/>
                </a:rPr>
                <a:t>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5E376D-1518-F6C5-7A19-A8F1518A1DCE}"/>
                </a:ext>
              </a:extLst>
            </p:cNvPr>
            <p:cNvSpPr txBox="1"/>
            <p:nvPr/>
          </p:nvSpPr>
          <p:spPr>
            <a:xfrm>
              <a:off x="6067720" y="4352815"/>
              <a:ext cx="368205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objektiv-mk3"/>
                </a:rPr>
                <a:t>▲ 중국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objektiv-mk3"/>
                </a:rPr>
                <a:t>, 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objektiv-mk3"/>
                </a:rPr>
                <a:t>청시대</a:t>
              </a:r>
              <a:r>
                <a:rPr lang="ko-KR" altLang="en-US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objektiv-mk3"/>
                </a:rPr>
                <a:t> </a:t>
              </a:r>
              <a:r>
                <a:rPr lang="en-US" altLang="ko-KR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objektiv-mk3"/>
                </a:rPr>
                <a:t>(</a:t>
              </a:r>
              <a:r>
                <a:rPr lang="ko-KR" altLang="en-US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objektiv-mk3"/>
                </a:rPr>
                <a:t>출처</a:t>
              </a:r>
              <a:r>
                <a:rPr lang="en-US" altLang="ko-KR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objektiv-mk3"/>
                </a:rPr>
                <a:t>: </a:t>
              </a:r>
              <a:r>
                <a:rPr lang="ko-KR" altLang="en-US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objektiv-mk3"/>
                </a:rPr>
                <a:t>클리블랜드 미술관</a:t>
              </a:r>
              <a:r>
                <a:rPr lang="en-US" altLang="ko-KR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objektiv-mk3"/>
                </a:rPr>
                <a:t>)</a:t>
              </a:r>
              <a:endPara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87E1CD-73B7-018A-E681-B907A1B75232}"/>
                </a:ext>
              </a:extLst>
            </p:cNvPr>
            <p:cNvSpPr txBox="1"/>
            <p:nvPr/>
          </p:nvSpPr>
          <p:spPr>
            <a:xfrm>
              <a:off x="615573" y="231800"/>
              <a:ext cx="27414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중국 부채</a:t>
              </a:r>
              <a:r>
                <a:rPr lang="en-US" altLang="ko-KR" sz="2400" b="1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, </a:t>
              </a:r>
              <a:r>
                <a:rPr lang="ko-KR" altLang="en-US" sz="2400" b="1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일본 부채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AC9279-38C2-30B0-3228-40CBE5A7316F}"/>
                </a:ext>
              </a:extLst>
            </p:cNvPr>
            <p:cNvSpPr txBox="1"/>
            <p:nvPr/>
          </p:nvSpPr>
          <p:spPr>
            <a:xfrm>
              <a:off x="706352" y="4787648"/>
              <a:ext cx="10973458" cy="1756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rPr>
                <a:t>○ 우리 전통 부채와 다르게 중국과 일본은 부채를 지탱하는 살의 간격이 커요</a:t>
              </a:r>
              <a:r>
                <a:rPr lang="en-US" altLang="ko-KR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rPr>
                <a:t>○ 일본 부채는 다양한 색채와 금분</a:t>
              </a:r>
              <a:r>
                <a:rPr lang="en-US" altLang="ko-KR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금색을 내는 가루</a:t>
              </a:r>
              <a:r>
                <a:rPr lang="en-US" altLang="ko-KR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r>
                <a: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rPr>
                <a:t>을 많이 사용했어요</a:t>
              </a:r>
              <a:r>
                <a:rPr lang="en-US" altLang="ko-KR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rPr>
                <a:t>○ 부챗살을 종이가 끝나는 부분까지 붙이지만</a:t>
              </a:r>
              <a:r>
                <a:rPr lang="en-US" altLang="ko-KR"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rPr>
                <a:t> 우리나라 부채는 종이보다 대나무를 짧게 붙여요</a:t>
              </a:r>
              <a:r>
                <a:rPr lang="en-US" altLang="ko-KR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rPr>
                <a:t>○</a:t>
              </a:r>
              <a:r>
                <a:rPr lang="en-US" altLang="ko-KR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>
                  <a:latin typeface="나눔고딕" panose="020D0604000000000000" pitchFamily="50" charset="-127"/>
                  <a:ea typeface="나눔고딕" panose="020D0604000000000000" pitchFamily="50" charset="-127"/>
                </a:rPr>
                <a:t>우리 전통 부채의 각은 </a:t>
              </a:r>
              <a:r>
                <a:rPr lang="en-US" altLang="ko-KR" sz="2000" kern="0" spc="0">
                  <a:solidFill>
                    <a:srgbClr val="00000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180°</a:t>
              </a:r>
              <a:r>
                <a:rPr lang="ko-KR" altLang="en-US" kern="0" spc="0">
                  <a:solidFill>
                    <a:srgbClr val="00000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에 가까워요</a:t>
              </a:r>
              <a:r>
                <a:rPr lang="en-US" altLang="ko-KR" kern="0" spc="0">
                  <a:solidFill>
                    <a:srgbClr val="00000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kern="0" spc="0">
                  <a:solidFill>
                    <a:srgbClr val="00000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하지만 일본 부채와 중국 부채는 각이 좁아요</a:t>
              </a:r>
              <a:r>
                <a:rPr lang="en-US" altLang="ko-KR" kern="0" spc="0">
                  <a:solidFill>
                    <a:srgbClr val="000000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2000" kern="0" spc="0">
                <a:solidFill>
                  <a:srgbClr val="00000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292AE1B9-ECD7-3A79-9A08-EDE6B44D9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4" b="94702" l="2778" r="95062">
                          <a14:foregroundMark x1="21296" y1="55629" x2="21296" y2="55629"/>
                          <a14:foregroundMark x1="37346" y1="51656" x2="37346" y2="51656"/>
                          <a14:foregroundMark x1="30247" y1="60927" x2="30247" y2="60927"/>
                          <a14:foregroundMark x1="22531" y1="50331" x2="22531" y2="50331"/>
                          <a14:foregroundMark x1="23457" y1="50993" x2="24074" y2="54967"/>
                          <a14:foregroundMark x1="21914" y1="94040" x2="21914" y2="94040"/>
                          <a14:foregroundMark x1="43519" y1="96026" x2="43519" y2="96026"/>
                          <a14:foregroundMark x1="8642" y1="89404" x2="8642" y2="89404"/>
                          <a14:foregroundMark x1="89815" y1="25828" x2="89815" y2="25828"/>
                          <a14:foregroundMark x1="95062" y1="89404" x2="95062" y2="89404"/>
                          <a14:foregroundMark x1="94753" y1="90728" x2="94753" y2="90728"/>
                          <a14:foregroundMark x1="2778" y1="64901" x2="2778" y2="64901"/>
                          <a14:foregroundMark x1="4012" y1="58278" x2="4012" y2="58278"/>
                          <a14:foregroundMark x1="6481" y1="66887" x2="6481" y2="66887"/>
                          <a14:foregroundMark x1="4630" y1="72848" x2="4630" y2="72848"/>
                          <a14:foregroundMark x1="7099" y1="72185" x2="11111" y2="72848"/>
                          <a14:foregroundMark x1="7099" y1="66887" x2="12037" y2="68874"/>
                          <a14:foregroundMark x1="3704" y1="58940" x2="12037" y2="64238"/>
                          <a14:foregroundMark x1="53940" y1="41722" x2="55247" y2="39073"/>
                          <a14:foregroundMark x1="53613" y1="42384" x2="53940" y2="41722"/>
                          <a14:foregroundMark x1="49691" y1="50331" x2="53613" y2="42384"/>
                          <a14:foregroundMark x1="57099" y1="43709" x2="57099" y2="43709"/>
                          <a14:foregroundMark x1="56790" y1="52318" x2="56790" y2="52318"/>
                          <a14:foregroundMark x1="54630" y1="54305" x2="54630" y2="54305"/>
                          <a14:foregroundMark x1="54321" y1="47682" x2="54321" y2="47682"/>
                          <a14:foregroundMark x1="51852" y1="51656" x2="51852" y2="51656"/>
                          <a14:foregroundMark x1="53395" y1="49669" x2="53395" y2="49669"/>
                          <a14:backgroundMark x1="55864" y1="42384" x2="55864" y2="42384"/>
                          <a14:backgroundMark x1="55556" y1="41722" x2="55556" y2="417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31179" y="6354549"/>
              <a:ext cx="738351" cy="344108"/>
            </a:xfrm>
            <a:prstGeom prst="rect">
              <a:avLst/>
            </a:prstGeom>
          </p:spPr>
        </p:pic>
      </p:grpSp>
      <p:pic>
        <p:nvPicPr>
          <p:cNvPr id="18" name="그림 17">
            <a:extLst>
              <a:ext uri="{FF2B5EF4-FFF2-40B4-BE49-F238E27FC236}">
                <a16:creationId xmlns:a16="http://schemas.microsoft.com/office/drawing/2014/main" id="{4B198642-2FFA-D641-B5BE-003EC2AAA8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397" r="89313">
                        <a14:foregroundMark x1="8397" y1="45000" x2="8397" y2="45000"/>
                        <a14:foregroundMark x1="28244" y1="41000" x2="28244" y2="41000"/>
                        <a14:foregroundMark x1="41985" y1="39000" x2="41985" y2="39000"/>
                        <a14:foregroundMark x1="54198" y1="40000" x2="54198" y2="40000"/>
                        <a14:foregroundMark x1="67939" y1="43000" x2="67939" y2="43000"/>
                        <a14:foregroundMark x1="46565" y1="56000" x2="46565" y2="56000"/>
                        <a14:backgroundMark x1="32061" y1="33000" x2="32061" y2="33000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93663">
            <a:off x="31317" y="-25078"/>
            <a:ext cx="777946" cy="593852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EDA36B9-5215-D1DB-7C92-9C62659C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C0F8E9-EB6F-8185-432C-9DDC11FFDBCD}"/>
              </a:ext>
            </a:extLst>
          </p:cNvPr>
          <p:cNvSpPr txBox="1"/>
          <p:nvPr/>
        </p:nvSpPr>
        <p:spPr>
          <a:xfrm>
            <a:off x="5398134" y="6620609"/>
            <a:ext cx="168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>
                <a:solidFill>
                  <a:schemeClr val="bg1"/>
                </a:solidFill>
                <a:latin typeface="Candara Light" panose="020E0502030303020204" pitchFamily="34" charset="0"/>
                <a:cs typeface="MV Boli" panose="02000500030200090000" pitchFamily="2" charset="0"/>
              </a:rPr>
              <a:t>Good morning Dear art</a:t>
            </a:r>
            <a:endParaRPr lang="ko-KR" altLang="en-US" sz="1100" b="1">
              <a:solidFill>
                <a:schemeClr val="bg1"/>
              </a:solidFill>
              <a:latin typeface="Candara Light" panose="020E050203030302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392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90EA60F3-87E9-FCC4-6F29-8C0A983659AB}"/>
              </a:ext>
            </a:extLst>
          </p:cNvPr>
          <p:cNvGrpSpPr/>
          <p:nvPr/>
        </p:nvGrpSpPr>
        <p:grpSpPr>
          <a:xfrm>
            <a:off x="-73717" y="0"/>
            <a:ext cx="12265717" cy="6858000"/>
            <a:chOff x="-73717" y="0"/>
            <a:chExt cx="12265717" cy="6858000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F21E83DE-5596-7343-81A4-5C91DD23271C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056E9703-908C-4377-DD1D-45F81361C8D9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pattFill prst="pct90">
                <a:fgClr>
                  <a:schemeClr val="tx2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9945099D-C2F9-D2B5-FF61-B34A119CE7CF}"/>
                  </a:ext>
                </a:extLst>
              </p:cNvPr>
              <p:cNvSpPr/>
              <p:nvPr/>
            </p:nvSpPr>
            <p:spPr>
              <a:xfrm>
                <a:off x="210069" y="196640"/>
                <a:ext cx="11771862" cy="6464722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87E1CD-73B7-018A-E681-B907A1B75232}"/>
                </a:ext>
              </a:extLst>
            </p:cNvPr>
            <p:cNvSpPr txBox="1"/>
            <p:nvPr/>
          </p:nvSpPr>
          <p:spPr>
            <a:xfrm>
              <a:off x="581063" y="196638"/>
              <a:ext cx="38202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>
                  <a:solidFill>
                    <a:srgbClr val="A8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더 알아보기</a:t>
              </a:r>
              <a:r>
                <a:rPr lang="en-US" altLang="ko-KR" sz="2400" b="1">
                  <a:solidFill>
                    <a:srgbClr val="A8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_ </a:t>
              </a:r>
              <a:r>
                <a:rPr lang="ko-KR" altLang="en-US" sz="2400" b="1">
                  <a:solidFill>
                    <a:srgbClr val="A8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부채 장식</a:t>
              </a:r>
              <a:r>
                <a:rPr lang="en-US" altLang="ko-KR" sz="2400" b="1">
                  <a:solidFill>
                    <a:srgbClr val="A8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, </a:t>
              </a:r>
              <a:r>
                <a:rPr lang="ko-KR" altLang="en-US" sz="2400" b="1">
                  <a:solidFill>
                    <a:srgbClr val="A8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선추</a:t>
              </a:r>
            </a:p>
          </p:txBody>
        </p: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F0E487D2-7009-9939-415A-E9941CF9F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8397" r="89313">
                          <a14:foregroundMark x1="8397" y1="45000" x2="8397" y2="45000"/>
                          <a14:foregroundMark x1="28244" y1="41000" x2="28244" y2="41000"/>
                          <a14:foregroundMark x1="41985" y1="39000" x2="41985" y2="39000"/>
                          <a14:foregroundMark x1="54198" y1="40000" x2="54198" y2="40000"/>
                          <a14:foregroundMark x1="67939" y1="43000" x2="67939" y2="43000"/>
                          <a14:foregroundMark x1="46565" y1="56000" x2="46565" y2="56000"/>
                          <a14:backgroundMark x1="32061" y1="33000" x2="32061" y2="33000"/>
                        </a14:backgroundRemoval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993663">
              <a:off x="-73717" y="9431"/>
              <a:ext cx="777946" cy="59385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B3B09AA-B11E-8F5A-613A-4F41B90ACDD3}"/>
                </a:ext>
              </a:extLst>
            </p:cNvPr>
            <p:cNvSpPr txBox="1"/>
            <p:nvPr/>
          </p:nvSpPr>
          <p:spPr>
            <a:xfrm>
              <a:off x="213042" y="6410555"/>
              <a:ext cx="32183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출처 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국립중앙박물관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/ 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경기도박물관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/ 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국립민속박물관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9761B2-086E-A259-DD4B-320E43F9F117}"/>
                </a:ext>
              </a:extLst>
            </p:cNvPr>
            <p:cNvSpPr txBox="1"/>
            <p:nvPr/>
          </p:nvSpPr>
          <p:spPr>
            <a:xfrm>
              <a:off x="5997420" y="389102"/>
              <a:ext cx="5602240" cy="1024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400" b="1" u="sng">
                  <a:solidFill>
                    <a:srgbClr val="5C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선추는 벼슬에 오른 문관만 달 수 있었다고 해요</a:t>
              </a:r>
              <a:r>
                <a:rPr lang="en-US" altLang="ko-KR" sz="1400" b="1" u="sng">
                  <a:solidFill>
                    <a:srgbClr val="5C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1400" b="1" u="sng">
                  <a:solidFill>
                    <a:srgbClr val="5C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해시계</a:t>
              </a:r>
              <a:r>
                <a:rPr lang="en-US" altLang="ko-KR" sz="1400" b="1" u="sng">
                  <a:solidFill>
                    <a:srgbClr val="5C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400" b="1" u="sng">
                  <a:solidFill>
                    <a:srgbClr val="5C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휴대용 도장</a:t>
              </a:r>
              <a:r>
                <a:rPr lang="en-US" altLang="ko-KR" sz="1400" b="1" u="sng">
                  <a:solidFill>
                    <a:srgbClr val="5C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400" b="1" u="sng">
                  <a:solidFill>
                    <a:srgbClr val="5C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향</a:t>
              </a:r>
              <a:r>
                <a:rPr lang="en-US" altLang="ko-KR" sz="1400" b="1" u="sng">
                  <a:solidFill>
                    <a:srgbClr val="5C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400" b="1" u="sng">
                  <a:solidFill>
                    <a:srgbClr val="5C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등 실용적이지만 극소수만 소유할 수 있는 물건이나 혹은 금박을 입히고 구슬이나 </a:t>
              </a:r>
              <a:r>
                <a:rPr lang="en-US" altLang="ko-KR" sz="1400" b="1" u="sng">
                  <a:solidFill>
                    <a:srgbClr val="5C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1400" b="1" u="sng">
                  <a:solidFill>
                    <a:srgbClr val="5C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비단술</a:t>
              </a:r>
              <a:r>
                <a:rPr lang="en-US" altLang="ko-KR" sz="1400" b="1" u="sng">
                  <a:solidFill>
                    <a:srgbClr val="5C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</a:t>
              </a:r>
              <a:r>
                <a:rPr lang="ko-KR" altLang="en-US" sz="1400" b="1" u="sng">
                  <a:solidFill>
                    <a:srgbClr val="5C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을 달아 그 화려함을 더했어요</a:t>
              </a:r>
              <a:r>
                <a:rPr lang="en-US" altLang="ko-KR" sz="1400" b="1" u="sng">
                  <a:solidFill>
                    <a:srgbClr val="5C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</a:p>
          </p:txBody>
        </p: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59765BF0-4BA0-1721-2B88-49010607C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07" b="92869" l="9589" r="89726">
                          <a14:foregroundMark x1="52740" y1="6969" x2="52740" y2="6969"/>
                          <a14:foregroundMark x1="53653" y1="92869" x2="53653" y2="92869"/>
                          <a14:backgroundMark x1="52968" y1="19287" x2="52968" y2="19287"/>
                          <a14:backgroundMark x1="75114" y1="59968" x2="75114" y2="59968"/>
                          <a14:backgroundMark x1="57991" y1="91410" x2="57991" y2="91410"/>
                          <a14:backgroundMark x1="46575" y1="91248" x2="46575" y2="91248"/>
                        </a14:backgroundRemoval>
                      </a14:imgEffect>
                    </a14:imgLayer>
                  </a14:imgProps>
                </a:ext>
              </a:extLst>
            </a:blip>
            <a:srcRect l="19658" t="3638" r="12491"/>
            <a:stretch/>
          </p:blipFill>
          <p:spPr>
            <a:xfrm>
              <a:off x="221950" y="831929"/>
              <a:ext cx="2231520" cy="446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473A6D25-4E11-46AD-5C74-1EB6DA1D0AD9}"/>
                </a:ext>
              </a:extLst>
            </p:cNvPr>
            <p:cNvSpPr/>
            <p:nvPr/>
          </p:nvSpPr>
          <p:spPr>
            <a:xfrm>
              <a:off x="3980114" y="5064947"/>
              <a:ext cx="2087346" cy="914400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>
              <a:solidFill>
                <a:srgbClr val="7762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800" i="0">
                  <a:solidFill>
                    <a:srgbClr val="776241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코끼리의 긴 앞니 조각에  연한 녹색의 술을 당기면 선추에서 </a:t>
              </a:r>
              <a:r>
                <a:rPr lang="en-US" altLang="ko-KR" sz="1800" i="0">
                  <a:solidFill>
                    <a:srgbClr val="776241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1.5cm </a:t>
              </a:r>
              <a:r>
                <a:rPr lang="ko-KR" altLang="en-US" sz="1800" i="0">
                  <a:solidFill>
                    <a:srgbClr val="776241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크기의 </a:t>
              </a:r>
              <a:r>
                <a:rPr lang="ko-KR" altLang="en-US" sz="1800" b="1" i="0">
                  <a:solidFill>
                    <a:srgbClr val="5C0000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도장</a:t>
              </a:r>
              <a:r>
                <a:rPr lang="ko-KR" altLang="en-US" sz="1800" i="0">
                  <a:solidFill>
                    <a:srgbClr val="776241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이 나와요</a:t>
              </a:r>
              <a:r>
                <a:rPr lang="en-US" altLang="ko-KR" sz="1800" i="0">
                  <a:solidFill>
                    <a:srgbClr val="776241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.</a:t>
              </a:r>
              <a:endParaRPr lang="ko-KR" altLang="en-US" sz="1800">
                <a:solidFill>
                  <a:srgbClr val="776241"/>
                </a:solidFill>
                <a:latin typeface="온글잎 만두몽키체" panose="02000503000000000000" pitchFamily="2" charset="-127"/>
                <a:ea typeface="온글잎 만두몽키체" panose="02000503000000000000" pitchFamily="2" charset="-127"/>
              </a:endParaRPr>
            </a:p>
          </p:txBody>
        </p:sp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C6D021C0-BA6F-2E95-E425-37E228644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44" b="97944" l="9940" r="89458">
                          <a14:foregroundMark x1="58133" y1="20073" x2="58133" y2="20073"/>
                          <a14:foregroundMark x1="59337" y1="18984" x2="59337" y2="18984"/>
                          <a14:foregroundMark x1="54518" y1="22854" x2="54518" y2="22854"/>
                          <a14:foregroundMark x1="64458" y1="3144" x2="64458" y2="3144"/>
                          <a14:foregroundMark x1="66265" y1="5804" x2="66265" y2="5804"/>
                          <a14:foregroundMark x1="63855" y1="9553" x2="63855" y2="9553"/>
                          <a14:foregroundMark x1="57530" y1="29746" x2="57530" y2="29746"/>
                          <a14:foregroundMark x1="55723" y1="94075" x2="55723" y2="94075"/>
                          <a14:foregroundMark x1="66265" y1="56711" x2="68976" y2="73881"/>
                          <a14:foregroundMark x1="54217" y1="97944" x2="54217" y2="97944"/>
                          <a14:foregroundMark x1="56325" y1="30834" x2="56325" y2="30834"/>
                          <a14:foregroundMark x1="56024" y1="33615" x2="56024" y2="33615"/>
                          <a14:foregroundMark x1="56928" y1="3507" x2="56928" y2="3507"/>
                          <a14:foregroundMark x1="65964" y1="7376" x2="65964" y2="7376"/>
                          <a14:foregroundMark x1="60843" y1="13180" x2="60843" y2="13180"/>
                          <a14:foregroundMark x1="61747" y1="11608" x2="61747" y2="11608"/>
                          <a14:foregroundMark x1="70181" y1="39057" x2="70482" y2="48368"/>
                          <a14:foregroundMark x1="69578" y1="38573" x2="70783" y2="42684"/>
                        </a14:backgroundRemoval>
                      </a14:imgEffect>
                    </a14:imgLayer>
                  </a14:imgProps>
                </a:ext>
              </a:extLst>
            </a:blip>
            <a:srcRect l="31908" r="18011"/>
            <a:stretch/>
          </p:blipFill>
          <p:spPr>
            <a:xfrm>
              <a:off x="3331188" y="1456728"/>
              <a:ext cx="1024275" cy="50945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836A01DA-1B66-2EA4-2850-6D8AF0C47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68039" y="1767366"/>
              <a:ext cx="2454982" cy="2463206"/>
            </a:xfrm>
            <a:prstGeom prst="flowChartConnector">
              <a:avLst/>
            </a:prstGeom>
            <a:ln>
              <a:solidFill>
                <a:srgbClr val="776241"/>
              </a:solidFill>
            </a:ln>
          </p:spPr>
        </p:pic>
        <p:cxnSp>
          <p:nvCxnSpPr>
            <p:cNvPr id="16" name="연결선: 구부러짐 15">
              <a:extLst>
                <a:ext uri="{FF2B5EF4-FFF2-40B4-BE49-F238E27FC236}">
                  <a16:creationId xmlns:a16="http://schemas.microsoft.com/office/drawing/2014/main" id="{121FAE5C-E18E-1E94-D0A1-238722E51E33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>
              <a:off x="4116685" y="3869844"/>
              <a:ext cx="1010878" cy="12700"/>
            </a:xfrm>
            <a:prstGeom prst="curvedConnector4">
              <a:avLst>
                <a:gd name="adj1" fmla="val 32217"/>
                <a:gd name="adj2" fmla="val 2703890"/>
              </a:avLst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사각형: 둥근 모서리 27">
              <a:extLst>
                <a:ext uri="{FF2B5EF4-FFF2-40B4-BE49-F238E27FC236}">
                  <a16:creationId xmlns:a16="http://schemas.microsoft.com/office/drawing/2014/main" id="{043D3130-018D-0E47-680A-FB93BD16B482}"/>
                </a:ext>
              </a:extLst>
            </p:cNvPr>
            <p:cNvSpPr/>
            <p:nvPr/>
          </p:nvSpPr>
          <p:spPr>
            <a:xfrm>
              <a:off x="790286" y="5064947"/>
              <a:ext cx="2087346" cy="914400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>
              <a:solidFill>
                <a:srgbClr val="7762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800" i="0">
                  <a:solidFill>
                    <a:srgbClr val="776241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먼길을 갈때 길잡이가 되어 주는 </a:t>
              </a:r>
              <a:r>
                <a:rPr lang="ko-KR" altLang="en-US" sz="1800" b="1" i="0">
                  <a:solidFill>
                    <a:schemeClr val="accent2">
                      <a:lumMod val="50000"/>
                    </a:schemeClr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남친반</a:t>
              </a:r>
              <a:r>
                <a:rPr lang="ko-KR" altLang="en-US" sz="1800" i="0">
                  <a:solidFill>
                    <a:srgbClr val="776241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을 달기도 했어요</a:t>
              </a:r>
              <a:r>
                <a:rPr lang="en-US" altLang="ko-KR" sz="1800" i="0">
                  <a:solidFill>
                    <a:srgbClr val="776241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.</a:t>
              </a:r>
            </a:p>
          </p:txBody>
        </p: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C6D7923B-90DA-0452-2743-916B9A44F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604" b="92610" l="9470" r="89773">
                          <a14:foregroundMark x1="47727" y1="6604" x2="47727" y2="6604"/>
                          <a14:foregroundMark x1="48864" y1="60220" x2="48864" y2="60220"/>
                          <a14:foregroundMark x1="50379" y1="92610" x2="50379" y2="92610"/>
                          <a14:foregroundMark x1="42424" y1="90409" x2="42424" y2="90409"/>
                          <a14:foregroundMark x1="50379" y1="69654" x2="50000" y2="91038"/>
                        </a14:backgroundRemoval>
                      </a14:imgEffect>
                    </a14:imgLayer>
                  </a14:imgProps>
                </a:ext>
              </a:extLst>
            </a:blip>
            <a:srcRect l="24833" r="21326"/>
            <a:stretch/>
          </p:blipFill>
          <p:spPr>
            <a:xfrm>
              <a:off x="2394946" y="1335853"/>
              <a:ext cx="1121624" cy="50186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사각형: 둥근 모서리 28">
              <a:extLst>
                <a:ext uri="{FF2B5EF4-FFF2-40B4-BE49-F238E27FC236}">
                  <a16:creationId xmlns:a16="http://schemas.microsoft.com/office/drawing/2014/main" id="{C47B420E-AB05-9214-F21E-A880B9444A32}"/>
                </a:ext>
              </a:extLst>
            </p:cNvPr>
            <p:cNvSpPr/>
            <p:nvPr/>
          </p:nvSpPr>
          <p:spPr>
            <a:xfrm>
              <a:off x="6526188" y="5064947"/>
              <a:ext cx="2087346" cy="914400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>
              <a:solidFill>
                <a:srgbClr val="7762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800">
                  <a:solidFill>
                    <a:srgbClr val="776241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긴 원통 안</a:t>
              </a:r>
              <a:r>
                <a:rPr lang="ko-KR" altLang="en-US" sz="1800" i="0">
                  <a:solidFill>
                    <a:srgbClr val="776241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에 </a:t>
              </a:r>
              <a:r>
                <a:rPr lang="ko-KR" altLang="en-US" sz="1800" b="1" i="0">
                  <a:solidFill>
                    <a:srgbClr val="5C0000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향</a:t>
              </a:r>
              <a:r>
                <a:rPr lang="ko-KR" altLang="en-US" sz="1800" i="0">
                  <a:solidFill>
                    <a:srgbClr val="776241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을 넣을 수 있게 분리할 수 있도록 만들었어요</a:t>
              </a:r>
              <a:r>
                <a:rPr lang="en-US" altLang="ko-KR" sz="1800" i="0">
                  <a:solidFill>
                    <a:srgbClr val="776241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.</a:t>
              </a:r>
              <a:endParaRPr lang="ko-KR" altLang="en-US" sz="1800">
                <a:solidFill>
                  <a:srgbClr val="776241"/>
                </a:solidFill>
                <a:latin typeface="온글잎 만두몽키체" panose="02000503000000000000" pitchFamily="2" charset="-127"/>
                <a:ea typeface="온글잎 만두몽키체" panose="02000503000000000000" pitchFamily="2" charset="-127"/>
              </a:endParaRPr>
            </a:p>
          </p:txBody>
        </p:sp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65F81DF1-8FAA-B03A-88FC-C89C0DDD9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192" b="95662" l="9906" r="89623">
                          <a14:foregroundMark x1="55425" y1="7192" x2="55425" y2="7192"/>
                          <a14:foregroundMark x1="40566" y1="78311" x2="40566" y2="78311"/>
                          <a14:foregroundMark x1="50943" y1="82306" x2="50943" y2="82306"/>
                          <a14:foregroundMark x1="51179" y1="88470" x2="51179" y2="88470"/>
                          <a14:foregroundMark x1="46934" y1="90183" x2="46934" y2="90183"/>
                          <a14:foregroundMark x1="32547" y1="79452" x2="32547" y2="79452"/>
                          <a14:foregroundMark x1="35171" y1="81393" x2="35377" y2="81164"/>
                          <a14:foregroundMark x1="34816" y1="81788" x2="35171" y2="81393"/>
                          <a14:foregroundMark x1="28302" y1="89041" x2="28609" y2="88699"/>
                          <a14:foregroundMark x1="35377" y1="81164" x2="37264" y2="80251"/>
                          <a14:foregroundMark x1="32103" y1="81393" x2="31840" y2="81507"/>
                          <a14:foregroundMark x1="38443" y1="78653" x2="34326" y2="80432"/>
                          <a14:foregroundMark x1="25603" y1="85502" x2="26887" y2="89498"/>
                          <a14:foregroundMark x1="25480" y1="85119" x2="25566" y2="85388"/>
                          <a14:foregroundMark x1="32625" y1="95059" x2="33019" y2="95662"/>
                          <a14:foregroundMark x1="30189" y1="91324" x2="31468" y2="93285"/>
                          <a14:foregroundMark x1="54009" y1="34589" x2="52358" y2="43151"/>
                          <a14:foregroundMark x1="55189" y1="34817" x2="54953" y2="42237"/>
                          <a14:foregroundMark x1="54953" y1="42237" x2="54481" y2="42694"/>
                          <a14:foregroundMark x1="32311" y1="82763" x2="32311" y2="82763"/>
                          <a14:foregroundMark x1="29245" y1="80594" x2="24057" y2="84817"/>
                          <a14:backgroundMark x1="39858" y1="83676" x2="39858" y2="83676"/>
                          <a14:backgroundMark x1="32547" y1="83904" x2="32547" y2="83904"/>
                          <a14:backgroundMark x1="33962" y1="84018" x2="33962" y2="84018"/>
                          <a14:backgroundMark x1="33726" y1="84018" x2="33726" y2="84018"/>
                          <a14:backgroundMark x1="32311" y1="83904" x2="32311" y2="83904"/>
                          <a14:backgroundMark x1="33255" y1="84018" x2="32311" y2="86187"/>
                          <a14:backgroundMark x1="35890" y1="82763" x2="33726" y2="84247"/>
                          <a14:backgroundMark x1="36557" y1="82306" x2="35890" y2="82763"/>
                          <a14:backgroundMark x1="31604" y1="86187" x2="31132" y2="86986"/>
                          <a14:backgroundMark x1="32311" y1="81050" x2="33726" y2="80936"/>
                          <a14:backgroundMark x1="32547" y1="92922" x2="34906" y2="94292"/>
                          <a14:backgroundMark x1="30425" y1="94064" x2="31132" y2="94521"/>
                          <a14:backgroundMark x1="26887" y1="85552" x2="26887" y2="88699"/>
                        </a14:backgroundRemoval>
                      </a14:imgEffect>
                    </a14:imgLayer>
                  </a14:imgProps>
                </a:ext>
              </a:extLst>
            </a:blip>
            <a:srcRect l="21418" r="33303"/>
            <a:stretch/>
          </p:blipFill>
          <p:spPr>
            <a:xfrm>
              <a:off x="8010380" y="1915222"/>
              <a:ext cx="1082349" cy="49386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id="{BD80DE39-4347-860D-A537-413DDF3F7B17}"/>
                </a:ext>
              </a:extLst>
            </p:cNvPr>
            <p:cNvSpPr/>
            <p:nvPr/>
          </p:nvSpPr>
          <p:spPr>
            <a:xfrm>
              <a:off x="9797054" y="5057222"/>
              <a:ext cx="2087346" cy="914400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>
              <a:solidFill>
                <a:srgbClr val="7762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800" i="0">
                  <a:solidFill>
                    <a:srgbClr val="776241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양면에 사슴이 양각됨</a:t>
              </a:r>
              <a:r>
                <a:rPr lang="en-US" altLang="ko-KR" sz="1800" i="0">
                  <a:solidFill>
                    <a:srgbClr val="776241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. </a:t>
              </a:r>
              <a:r>
                <a:rPr lang="ko-KR" altLang="en-US" sz="1800" i="0">
                  <a:solidFill>
                    <a:srgbClr val="776241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전체적으로 </a:t>
              </a:r>
              <a:r>
                <a:rPr lang="ko-KR" altLang="en-US" sz="1800" b="1" i="0">
                  <a:solidFill>
                    <a:srgbClr val="5C0000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금박</a:t>
              </a:r>
              <a:r>
                <a:rPr lang="ko-KR" altLang="en-US" sz="1800" i="0">
                  <a:solidFill>
                    <a:srgbClr val="776241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이 입힌 화려한 선추를 달기도 했어요</a:t>
              </a:r>
              <a:r>
                <a:rPr lang="en-US" altLang="ko-KR" sz="1800" i="0">
                  <a:solidFill>
                    <a:srgbClr val="776241"/>
                  </a:solidFill>
                  <a:effectLst/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.</a:t>
              </a:r>
              <a:endParaRPr lang="ko-KR" altLang="en-US" sz="1800">
                <a:solidFill>
                  <a:srgbClr val="776241"/>
                </a:solidFill>
                <a:latin typeface="온글잎 만두몽키체" panose="02000503000000000000" pitchFamily="2" charset="-127"/>
                <a:ea typeface="온글잎 만두몽키체" panose="02000503000000000000" pitchFamily="2" charset="-127"/>
              </a:endParaRPr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8E4D6F43-1F6F-CF52-2F6D-0F29777153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93" b="96782" l="9865" r="94197">
                          <a14:foregroundMark x1="42166" y1="90107" x2="42166" y2="91657"/>
                          <a14:foregroundMark x1="33656" y1="96186" x2="39845" y2="96901"/>
                          <a14:foregroundMark x1="89555" y1="25507" x2="94197" y2="39571"/>
                          <a14:foregroundMark x1="40619" y1="46841" x2="40619" y2="46841"/>
                          <a14:foregroundMark x1="41779" y1="46246" x2="41779" y2="46246"/>
                          <a14:foregroundMark x1="41973" y1="47080" x2="41973" y2="47080"/>
                          <a14:backgroundMark x1="46422" y1="29559" x2="47776" y2="30989"/>
                          <a14:backgroundMark x1="52418" y1="34327" x2="52418" y2="35757"/>
                          <a14:backgroundMark x1="40039" y1="29201" x2="40039" y2="29201"/>
                          <a14:backgroundMark x1="29400" y1="34803" x2="29400" y2="34803"/>
                          <a14:backgroundMark x1="51451" y1="32300" x2="51451" y2="32300"/>
                          <a14:backgroundMark x1="31721" y1="64482" x2="31721" y2="64482"/>
                          <a14:backgroundMark x1="30368" y1="62932" x2="31335" y2="65316"/>
                        </a14:backgroundRemoval>
                      </a14:imgEffect>
                    </a14:imgLayer>
                  </a14:imgProps>
                </a:ext>
              </a:extLst>
            </a:blip>
            <a:srcRect l="23680" t="7330"/>
            <a:stretch/>
          </p:blipFill>
          <p:spPr>
            <a:xfrm>
              <a:off x="9082724" y="1605690"/>
              <a:ext cx="2410001" cy="47488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6E957CD5-B247-4923-672E-E912B774C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34" b="94702" l="2778" r="95062">
                          <a14:foregroundMark x1="21296" y1="55629" x2="21296" y2="55629"/>
                          <a14:foregroundMark x1="37346" y1="51656" x2="37346" y2="51656"/>
                          <a14:foregroundMark x1="30247" y1="60927" x2="30247" y2="60927"/>
                          <a14:foregroundMark x1="22531" y1="50331" x2="22531" y2="50331"/>
                          <a14:foregroundMark x1="23457" y1="50993" x2="24074" y2="54967"/>
                          <a14:foregroundMark x1="21914" y1="94040" x2="21914" y2="94040"/>
                          <a14:foregroundMark x1="43519" y1="96026" x2="43519" y2="96026"/>
                          <a14:foregroundMark x1="8642" y1="89404" x2="8642" y2="89404"/>
                          <a14:foregroundMark x1="89815" y1="25828" x2="89815" y2="25828"/>
                          <a14:foregroundMark x1="95062" y1="89404" x2="95062" y2="89404"/>
                          <a14:foregroundMark x1="94753" y1="90728" x2="94753" y2="90728"/>
                          <a14:foregroundMark x1="2778" y1="64901" x2="2778" y2="64901"/>
                          <a14:foregroundMark x1="4012" y1="58278" x2="4012" y2="58278"/>
                          <a14:foregroundMark x1="6481" y1="66887" x2="6481" y2="66887"/>
                          <a14:foregroundMark x1="4630" y1="72848" x2="4630" y2="72848"/>
                          <a14:foregroundMark x1="7099" y1="72185" x2="11111" y2="72848"/>
                          <a14:foregroundMark x1="7099" y1="66887" x2="12037" y2="68874"/>
                          <a14:foregroundMark x1="3704" y1="58940" x2="12037" y2="64238"/>
                          <a14:foregroundMark x1="53940" y1="41722" x2="55247" y2="39073"/>
                          <a14:foregroundMark x1="53613" y1="42384" x2="53940" y2="41722"/>
                          <a14:foregroundMark x1="49691" y1="50331" x2="53613" y2="42384"/>
                          <a14:foregroundMark x1="57099" y1="43709" x2="57099" y2="43709"/>
                          <a14:foregroundMark x1="56790" y1="52318" x2="56790" y2="52318"/>
                          <a14:foregroundMark x1="54630" y1="54305" x2="54630" y2="54305"/>
                          <a14:foregroundMark x1="54321" y1="47682" x2="54321" y2="47682"/>
                          <a14:foregroundMark x1="51852" y1="51656" x2="51852" y2="51656"/>
                          <a14:foregroundMark x1="53395" y1="49669" x2="53395" y2="49669"/>
                          <a14:backgroundMark x1="55864" y1="42384" x2="55864" y2="42384"/>
                          <a14:backgroundMark x1="55556" y1="41722" x2="55556" y2="417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31179" y="6345671"/>
              <a:ext cx="738351" cy="344108"/>
            </a:xfrm>
            <a:prstGeom prst="rect">
              <a:avLst/>
            </a:prstGeom>
          </p:spPr>
        </p:pic>
      </p:grp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5CDB700F-9FC8-584F-49A7-5A019DE1E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17D7DE-B894-4682-96D1-CA486FC242C6}"/>
              </a:ext>
            </a:extLst>
          </p:cNvPr>
          <p:cNvSpPr txBox="1"/>
          <p:nvPr/>
        </p:nvSpPr>
        <p:spPr>
          <a:xfrm>
            <a:off x="5398134" y="6620609"/>
            <a:ext cx="168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>
                <a:solidFill>
                  <a:schemeClr val="bg1"/>
                </a:solidFill>
                <a:latin typeface="Candara Light" panose="020E0502030303020204" pitchFamily="34" charset="0"/>
                <a:cs typeface="MV Boli" panose="02000500030200090000" pitchFamily="2" charset="0"/>
              </a:rPr>
              <a:t>Good morning Dear art</a:t>
            </a:r>
            <a:endParaRPr lang="ko-KR" altLang="en-US" sz="1100" b="1">
              <a:solidFill>
                <a:schemeClr val="bg1"/>
              </a:solidFill>
              <a:latin typeface="Candara Light" panose="020E050203030302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347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409F01B-7F53-C748-B687-C7556C05C8C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8C77237C-CC88-E837-3C66-CBF748191F7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pattFill prst="pct90">
              <a:fgClr>
                <a:schemeClr val="tx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/>
                <a:t>살</a:t>
              </a: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527A6DCA-8B58-44C7-8DE8-C087B33F2D7C}"/>
                </a:ext>
              </a:extLst>
            </p:cNvPr>
            <p:cNvSpPr/>
            <p:nvPr/>
          </p:nvSpPr>
          <p:spPr>
            <a:xfrm>
              <a:off x="274484" y="196639"/>
              <a:ext cx="11771862" cy="64647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6899A8-CBF3-C156-6141-B47E1D540C13}"/>
                </a:ext>
              </a:extLst>
            </p:cNvPr>
            <p:cNvSpPr txBox="1"/>
            <p:nvPr/>
          </p:nvSpPr>
          <p:spPr>
            <a:xfrm>
              <a:off x="2262422" y="2726911"/>
              <a:ext cx="822212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부채 위에 그리는 그림과 글</a:t>
              </a:r>
              <a:r>
                <a:rPr lang="en-US" altLang="ko-KR" sz="44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, </a:t>
              </a:r>
              <a:r>
                <a:rPr lang="ko-KR" altLang="en-US" sz="44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선면화</a:t>
              </a:r>
            </a:p>
          </p:txBody>
        </p:sp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E5443897-2A0D-A9DE-2264-598505133A4D}"/>
                </a:ext>
              </a:extLst>
            </p:cNvPr>
            <p:cNvCxnSpPr/>
            <p:nvPr/>
          </p:nvCxnSpPr>
          <p:spPr>
            <a:xfrm>
              <a:off x="1992967" y="2196445"/>
              <a:ext cx="8334898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DAA4D7ED-841B-1F4B-6544-CC99C1BCE050}"/>
                </a:ext>
              </a:extLst>
            </p:cNvPr>
            <p:cNvCxnSpPr/>
            <p:nvPr/>
          </p:nvCxnSpPr>
          <p:spPr>
            <a:xfrm>
              <a:off x="2088806" y="4026818"/>
              <a:ext cx="8334898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13AB2E80-21BD-0EA4-84DA-434D6A143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34" b="94702" l="2778" r="95062">
                          <a14:foregroundMark x1="21296" y1="55629" x2="21296" y2="55629"/>
                          <a14:foregroundMark x1="37346" y1="51656" x2="37346" y2="51656"/>
                          <a14:foregroundMark x1="30247" y1="60927" x2="30247" y2="60927"/>
                          <a14:foregroundMark x1="22531" y1="50331" x2="22531" y2="50331"/>
                          <a14:foregroundMark x1="23457" y1="50993" x2="24074" y2="54967"/>
                          <a14:foregroundMark x1="21914" y1="94040" x2="21914" y2="94040"/>
                          <a14:foregroundMark x1="43519" y1="96026" x2="43519" y2="96026"/>
                          <a14:foregroundMark x1="8642" y1="89404" x2="8642" y2="89404"/>
                          <a14:foregroundMark x1="89815" y1="25828" x2="89815" y2="25828"/>
                          <a14:foregroundMark x1="95062" y1="89404" x2="95062" y2="89404"/>
                          <a14:foregroundMark x1="94753" y1="90728" x2="94753" y2="90728"/>
                          <a14:foregroundMark x1="2778" y1="64901" x2="2778" y2="64901"/>
                          <a14:foregroundMark x1="4012" y1="58278" x2="4012" y2="58278"/>
                          <a14:foregroundMark x1="6481" y1="66887" x2="6481" y2="66887"/>
                          <a14:foregroundMark x1="4630" y1="72848" x2="4630" y2="72848"/>
                          <a14:foregroundMark x1="7099" y1="72185" x2="11111" y2="72848"/>
                          <a14:foregroundMark x1="7099" y1="66887" x2="12037" y2="68874"/>
                          <a14:foregroundMark x1="3704" y1="58940" x2="12037" y2="64238"/>
                          <a14:foregroundMark x1="53940" y1="41722" x2="55247" y2="39073"/>
                          <a14:foregroundMark x1="53613" y1="42384" x2="53940" y2="41722"/>
                          <a14:foregroundMark x1="49691" y1="50331" x2="53613" y2="42384"/>
                          <a14:foregroundMark x1="57099" y1="43709" x2="57099" y2="43709"/>
                          <a14:foregroundMark x1="56790" y1="52318" x2="56790" y2="52318"/>
                          <a14:foregroundMark x1="54630" y1="54305" x2="54630" y2="54305"/>
                          <a14:foregroundMark x1="54321" y1="47682" x2="54321" y2="47682"/>
                          <a14:foregroundMark x1="51852" y1="51656" x2="51852" y2="51656"/>
                          <a14:foregroundMark x1="53395" y1="49669" x2="53395" y2="49669"/>
                          <a14:backgroundMark x1="55864" y1="42384" x2="55864" y2="42384"/>
                          <a14:backgroundMark x1="55556" y1="41722" x2="55556" y2="417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31179" y="6345671"/>
              <a:ext cx="738351" cy="344108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FBFC040B-9611-1B0E-8D57-C12D92B17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8397" r="89313">
                          <a14:foregroundMark x1="8397" y1="45000" x2="8397" y2="45000"/>
                          <a14:foregroundMark x1="28244" y1="41000" x2="28244" y2="41000"/>
                          <a14:foregroundMark x1="41985" y1="39000" x2="41985" y2="39000"/>
                          <a14:foregroundMark x1="54198" y1="40000" x2="54198" y2="40000"/>
                          <a14:foregroundMark x1="67939" y1="43000" x2="67939" y2="43000"/>
                          <a14:foregroundMark x1="46565" y1="56000" x2="46565" y2="56000"/>
                          <a14:backgroundMark x1="32061" y1="33000" x2="32061" y2="33000"/>
                        </a14:backgroundRemoval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2797" y="3540742"/>
              <a:ext cx="777946" cy="593852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0D7494D3-4071-4151-B08D-2AF7A7E08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56" b="90541" l="9692" r="89868">
                          <a14:foregroundMark x1="20264" y1="47748" x2="20264" y2="47748"/>
                          <a14:foregroundMark x1="11894" y1="32883" x2="11894" y2="32883"/>
                          <a14:foregroundMark x1="46696" y1="6306" x2="46696" y2="6306"/>
                          <a14:foregroundMark x1="15419" y1="44144" x2="21586" y2="57658"/>
                          <a14:foregroundMark x1="17181" y1="43243" x2="18943" y2="54505"/>
                          <a14:foregroundMark x1="70044" y1="90541" x2="70044" y2="90541"/>
                          <a14:foregroundMark x1="14537" y1="45495" x2="23348" y2="58108"/>
                          <a14:foregroundMark x1="89427" y1="71622" x2="89427" y2="716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62172" y="3837668"/>
              <a:ext cx="698084" cy="682708"/>
            </a:xfrm>
            <a:prstGeom prst="rect">
              <a:avLst/>
            </a:prstGeom>
          </p:spPr>
        </p:pic>
      </p:grp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0B7304CC-9373-6D5B-7343-F54E95FBC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60283D-92DD-D82F-CF09-3D2B28DCFDC7}"/>
              </a:ext>
            </a:extLst>
          </p:cNvPr>
          <p:cNvSpPr txBox="1"/>
          <p:nvPr/>
        </p:nvSpPr>
        <p:spPr>
          <a:xfrm>
            <a:off x="5398134" y="6620609"/>
            <a:ext cx="168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>
                <a:solidFill>
                  <a:schemeClr val="bg1"/>
                </a:solidFill>
                <a:latin typeface="Candara Light" panose="020E0502030303020204" pitchFamily="34" charset="0"/>
                <a:cs typeface="MV Boli" panose="02000500030200090000" pitchFamily="2" charset="0"/>
              </a:rPr>
              <a:t>Good morning Dear art</a:t>
            </a:r>
            <a:endParaRPr lang="ko-KR" altLang="en-US" sz="1100" b="1">
              <a:solidFill>
                <a:schemeClr val="bg1"/>
              </a:solidFill>
              <a:latin typeface="Candara Light" panose="020E050203030302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239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32E03186-F465-84C7-75F1-024EC6E55877}"/>
              </a:ext>
            </a:extLst>
          </p:cNvPr>
          <p:cNvGrpSpPr/>
          <p:nvPr/>
        </p:nvGrpSpPr>
        <p:grpSpPr>
          <a:xfrm>
            <a:off x="0" y="-33244"/>
            <a:ext cx="12192000" cy="6891244"/>
            <a:chOff x="0" y="-33244"/>
            <a:chExt cx="12192000" cy="6891244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AB26FBE5-F056-6A46-D457-0A079D86CD99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BFABBAD0-2D68-752D-7BCE-BCBA4784ADD3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pattFill prst="pct90">
                <a:fgClr>
                  <a:schemeClr val="tx2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/>
                  <a:t>살</a:t>
                </a:r>
              </a:p>
            </p:txBody>
          </p:sp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35AB5AE5-8D69-2192-5DD7-91747E1201CA}"/>
                  </a:ext>
                </a:extLst>
              </p:cNvPr>
              <p:cNvSpPr/>
              <p:nvPr/>
            </p:nvSpPr>
            <p:spPr>
              <a:xfrm>
                <a:off x="274484" y="196639"/>
                <a:ext cx="11771862" cy="64647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>
                <a:extLst>
                  <a:ext uri="{FF2B5EF4-FFF2-40B4-BE49-F238E27FC236}">
                    <a16:creationId xmlns:a16="http://schemas.microsoft.com/office/drawing/2014/main" id="{9325DDCC-5E84-8315-958D-7E0BCB8C9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34" b="94702" l="2778" r="95062">
                            <a14:foregroundMark x1="21296" y1="55629" x2="21296" y2="55629"/>
                            <a14:foregroundMark x1="37346" y1="51656" x2="37346" y2="51656"/>
                            <a14:foregroundMark x1="30247" y1="60927" x2="30247" y2="60927"/>
                            <a14:foregroundMark x1="22531" y1="50331" x2="22531" y2="50331"/>
                            <a14:foregroundMark x1="23457" y1="50993" x2="24074" y2="54967"/>
                            <a14:foregroundMark x1="21914" y1="94040" x2="21914" y2="94040"/>
                            <a14:foregroundMark x1="43519" y1="96026" x2="43519" y2="96026"/>
                            <a14:foregroundMark x1="8642" y1="89404" x2="8642" y2="89404"/>
                            <a14:foregroundMark x1="89815" y1="25828" x2="89815" y2="25828"/>
                            <a14:foregroundMark x1="95062" y1="89404" x2="95062" y2="89404"/>
                            <a14:foregroundMark x1="94753" y1="90728" x2="94753" y2="90728"/>
                            <a14:foregroundMark x1="2778" y1="64901" x2="2778" y2="64901"/>
                            <a14:foregroundMark x1="4012" y1="58278" x2="4012" y2="58278"/>
                            <a14:foregroundMark x1="6481" y1="66887" x2="6481" y2="66887"/>
                            <a14:foregroundMark x1="4630" y1="72848" x2="4630" y2="72848"/>
                            <a14:foregroundMark x1="7099" y1="72185" x2="11111" y2="72848"/>
                            <a14:foregroundMark x1="7099" y1="66887" x2="12037" y2="68874"/>
                            <a14:foregroundMark x1="3704" y1="58940" x2="12037" y2="64238"/>
                            <a14:foregroundMark x1="53940" y1="41722" x2="55247" y2="39073"/>
                            <a14:foregroundMark x1="53613" y1="42384" x2="53940" y2="41722"/>
                            <a14:foregroundMark x1="49691" y1="50331" x2="53613" y2="42384"/>
                            <a14:foregroundMark x1="57099" y1="43709" x2="57099" y2="43709"/>
                            <a14:foregroundMark x1="56790" y1="52318" x2="56790" y2="52318"/>
                            <a14:foregroundMark x1="54630" y1="54305" x2="54630" y2="54305"/>
                            <a14:foregroundMark x1="54321" y1="47682" x2="54321" y2="47682"/>
                            <a14:foregroundMark x1="51852" y1="51656" x2="51852" y2="51656"/>
                            <a14:foregroundMark x1="53395" y1="49669" x2="53395" y2="49669"/>
                            <a14:backgroundMark x1="55864" y1="42384" x2="55864" y2="42384"/>
                            <a14:backgroundMark x1="55556" y1="41722" x2="55556" y2="4172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1231179" y="6345671"/>
                <a:ext cx="738351" cy="34410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6875C57-4848-D956-7AF4-ABDAF93A6AF0}"/>
                </a:ext>
              </a:extLst>
            </p:cNvPr>
            <p:cNvSpPr txBox="1"/>
            <p:nvPr/>
          </p:nvSpPr>
          <p:spPr>
            <a:xfrm>
              <a:off x="288139" y="331543"/>
              <a:ext cx="10237098" cy="5853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ko-KR" altLang="en-US" sz="3200">
                  <a:latin typeface="맑은 고딕" panose="020B0503020000020004" pitchFamily="50" charset="-127"/>
                  <a:ea typeface="맑은 고딕" panose="020B0503020000020004" pitchFamily="50" charset="-127"/>
                </a:rPr>
                <a:t>◌ </a:t>
              </a:r>
              <a:r>
                <a:rPr lang="ko-KR" altLang="en-US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부채 위에 그림을 그려 예술성과 멋을 더했어요</a:t>
              </a:r>
              <a:r>
                <a:rPr lang="en-US" altLang="ko-KR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. </a:t>
              </a:r>
            </a:p>
            <a:p>
              <a:pPr>
                <a:lnSpc>
                  <a:spcPct val="200000"/>
                </a:lnSpc>
              </a:pPr>
              <a:r>
                <a:rPr lang="ko-KR" altLang="en-US" sz="3200">
                  <a:latin typeface="맑은 고딕" panose="020B0503020000020004" pitchFamily="50" charset="-127"/>
                  <a:ea typeface="맑은 고딕" panose="020B0503020000020004" pitchFamily="50" charset="-127"/>
                </a:rPr>
                <a:t>◌ </a:t>
              </a:r>
              <a:r>
                <a:rPr lang="ko-KR" altLang="en-US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부채 위에 그린 그림을 선면화라고 해요</a:t>
              </a:r>
              <a:r>
                <a:rPr lang="en-US" altLang="ko-KR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.</a:t>
              </a:r>
            </a:p>
            <a:p>
              <a:pPr>
                <a:lnSpc>
                  <a:spcPct val="200000"/>
                </a:lnSpc>
              </a:pPr>
              <a:r>
                <a:rPr lang="ko-KR" altLang="en-US" sz="3200">
                  <a:latin typeface="맑은 고딕" panose="020B0503020000020004" pitchFamily="50" charset="-127"/>
                  <a:ea typeface="맑은 고딕" panose="020B0503020000020004" pitchFamily="50" charset="-127"/>
                </a:rPr>
                <a:t>◌ </a:t>
              </a:r>
              <a:r>
                <a:rPr lang="ko-KR" altLang="en-US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단오에는 임금님이 화원의 그림이 더해진 귀한 부채</a:t>
              </a:r>
              <a:r>
                <a:rPr lang="en-US" altLang="ko-KR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(</a:t>
              </a:r>
              <a:r>
                <a:rPr lang="ko-KR" altLang="en-US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접선</a:t>
              </a:r>
              <a:r>
                <a:rPr lang="en-US" altLang="ko-KR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)</a:t>
              </a:r>
              <a:r>
                <a:rPr lang="ko-KR" altLang="en-US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를 신하에게 하사기도 했어요</a:t>
              </a:r>
              <a:r>
                <a:rPr lang="en-US" altLang="ko-KR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.</a:t>
              </a:r>
            </a:p>
            <a:p>
              <a:pPr>
                <a:lnSpc>
                  <a:spcPct val="200000"/>
                </a:lnSpc>
              </a:pPr>
              <a:r>
                <a:rPr lang="ko-KR" altLang="en-US" sz="3200">
                  <a:latin typeface="맑은 고딕" panose="020B0503020000020004" pitchFamily="50" charset="-127"/>
                  <a:ea typeface="맑은 고딕" panose="020B0503020000020004" pitchFamily="50" charset="-127"/>
                </a:rPr>
                <a:t>◌ </a:t>
              </a:r>
              <a:r>
                <a:rPr lang="ko-KR" altLang="en-US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글씨를 잘 쓰기로 유명한 추사 김정희이는 직접 부채</a:t>
              </a:r>
              <a:r>
                <a:rPr lang="en-US" altLang="ko-KR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(</a:t>
              </a:r>
              <a:r>
                <a:rPr lang="ko-KR" altLang="en-US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접선</a:t>
              </a:r>
              <a:r>
                <a:rPr lang="en-US" altLang="ko-KR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)</a:t>
              </a:r>
              <a:r>
                <a:rPr lang="ko-KR" altLang="en-US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에 글씨를 쓰거나 사군자를 그리기도 했어요</a:t>
              </a:r>
              <a:r>
                <a:rPr lang="en-US" altLang="ko-KR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.</a:t>
              </a:r>
            </a:p>
            <a:p>
              <a:pPr>
                <a:lnSpc>
                  <a:spcPct val="200000"/>
                </a:lnSpc>
              </a:pPr>
              <a:r>
                <a:rPr lang="ko-KR" altLang="en-US" sz="3200">
                  <a:latin typeface="맑은 고딕" panose="020B0503020000020004" pitchFamily="50" charset="-127"/>
                  <a:ea typeface="맑은 고딕" panose="020B0503020000020004" pitchFamily="50" charset="-127"/>
                </a:rPr>
                <a:t>◌ </a:t>
              </a:r>
              <a:r>
                <a:rPr lang="ko-KR" altLang="en-US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선비가 들었던 접선에는 선비의 정신이 돋보이는 글과 그림을 표현했어요</a:t>
              </a:r>
              <a:r>
                <a:rPr lang="en-US" altLang="ko-KR" sz="3200"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.</a:t>
              </a:r>
            </a:p>
            <a:p>
              <a:pPr>
                <a:lnSpc>
                  <a:spcPct val="200000"/>
                </a:lnSpc>
              </a:pPr>
              <a:r>
                <a:rPr lang="ko-KR" altLang="en-US" sz="2400">
                  <a:solidFill>
                    <a:srgbClr val="5C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※</a:t>
              </a:r>
              <a:r>
                <a:rPr lang="ko-KR" altLang="en-US" sz="240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24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여인들은 주로 단선</a:t>
              </a:r>
              <a:r>
                <a:rPr lang="en-US" altLang="ko-KR" sz="24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(</a:t>
              </a:r>
              <a:r>
                <a:rPr lang="ko-KR" altLang="en-US" sz="24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방구부채</a:t>
              </a:r>
              <a:r>
                <a:rPr lang="en-US" altLang="ko-KR" sz="24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)</a:t>
              </a:r>
              <a:r>
                <a:rPr lang="ko-KR" altLang="en-US" sz="24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을 이용했고</a:t>
              </a:r>
              <a:r>
                <a:rPr lang="en-US" altLang="ko-KR" sz="24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,</a:t>
              </a:r>
              <a:r>
                <a:rPr lang="ko-KR" altLang="en-US" sz="24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 접선은 왕족 여인이 주로 이용했어요</a:t>
              </a:r>
              <a:r>
                <a:rPr lang="en-US" altLang="ko-KR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.</a:t>
              </a:r>
              <a:r>
                <a:rPr lang="ko-KR" alt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 </a:t>
              </a:r>
              <a:endParaRPr lang="en-US" altLang="ko-KR" sz="3200">
                <a:solidFill>
                  <a:schemeClr val="tx1">
                    <a:lumMod val="50000"/>
                    <a:lumOff val="50000"/>
                  </a:schemeClr>
                </a:solidFill>
                <a:latin typeface="온글잎 만두몽키체" panose="02000503000000000000" pitchFamily="2" charset="-127"/>
                <a:ea typeface="온글잎 만두몽키체" panose="02000503000000000000" pitchFamily="2" charset="-127"/>
              </a:endParaRP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BD93C43B-905B-09C2-6230-892AD061A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20" b="96171" l="9329" r="92799">
                          <a14:foregroundMark x1="56792" y1="3829" x2="56792" y2="3829"/>
                          <a14:foregroundMark x1="92799" y1="26149" x2="92799" y2="26149"/>
                          <a14:foregroundMark x1="51391" y1="96280" x2="51391" y2="96280"/>
                          <a14:foregroundMark x1="9329" y1="29103" x2="9329" y2="29103"/>
                          <a14:foregroundMark x1="45336" y1="54158" x2="39771" y2="52079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7058" r="4782"/>
            <a:stretch/>
          </p:blipFill>
          <p:spPr>
            <a:xfrm>
              <a:off x="8950834" y="-33244"/>
              <a:ext cx="3241166" cy="54997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7195A7-45E0-55B7-7170-0FCB26EABAF0}"/>
                </a:ext>
              </a:extLst>
            </p:cNvPr>
            <p:cNvSpPr txBox="1"/>
            <p:nvPr/>
          </p:nvSpPr>
          <p:spPr>
            <a:xfrm>
              <a:off x="8869051" y="5690114"/>
              <a:ext cx="310047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▲ 태극선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86.7x53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㎝, 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조선시대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, 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국립민속박물관 소장</a:t>
              </a:r>
              <a:endPara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endParaRPr>
            </a:p>
            <a:p>
              <a:r>
                <a:rPr lang="ko-KR" altLang="en-US" sz="1000" b="0" i="0">
                  <a:solidFill>
                    <a:srgbClr val="444444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     </a:t>
              </a:r>
              <a:r>
                <a:rPr lang="ko-KR" altLang="en-US" sz="1000" b="0" i="0">
                  <a:solidFill>
                    <a:srgbClr val="B49C74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둥근 형태의 부채로 부챗살에 비단 또는 종이를</a:t>
              </a:r>
              <a:endParaRPr lang="en-US" altLang="ko-KR" sz="1000" b="0" i="0">
                <a:solidFill>
                  <a:srgbClr val="B49C74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endParaRPr>
            </a:p>
            <a:p>
              <a:r>
                <a:rPr lang="en-US" altLang="ko-KR" sz="1000">
                  <a:solidFill>
                    <a:srgbClr val="B49C74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     </a:t>
              </a:r>
              <a:r>
                <a:rPr lang="ko-KR" altLang="en-US" sz="1000" b="0" i="0">
                  <a:solidFill>
                    <a:srgbClr val="B49C74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붙여 만들어 ‘둥근 부채’라고도 해요</a:t>
              </a:r>
              <a:r>
                <a:rPr lang="en-US" altLang="ko-KR" sz="1000" b="0" i="0">
                  <a:solidFill>
                    <a:srgbClr val="B49C74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.</a:t>
              </a:r>
              <a:endParaRPr lang="ko-KR" altLang="en-US" sz="1000">
                <a:solidFill>
                  <a:srgbClr val="B49C74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endParaRPr>
            </a:p>
          </p:txBody>
        </p:sp>
      </p:grp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7D4EAF7E-8482-4184-7C4E-B013DE31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DDEC2E-52E7-E656-660A-CA5B0B81E1F6}"/>
              </a:ext>
            </a:extLst>
          </p:cNvPr>
          <p:cNvSpPr txBox="1"/>
          <p:nvPr/>
        </p:nvSpPr>
        <p:spPr>
          <a:xfrm>
            <a:off x="5398134" y="6620609"/>
            <a:ext cx="168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>
                <a:solidFill>
                  <a:schemeClr val="bg1"/>
                </a:solidFill>
                <a:latin typeface="Candara Light" panose="020E0502030303020204" pitchFamily="34" charset="0"/>
                <a:cs typeface="MV Boli" panose="02000500030200090000" pitchFamily="2" charset="0"/>
              </a:rPr>
              <a:t>Good morning Dear art</a:t>
            </a:r>
            <a:endParaRPr lang="ko-KR" altLang="en-US" sz="1100" b="1">
              <a:solidFill>
                <a:schemeClr val="bg1"/>
              </a:solidFill>
              <a:latin typeface="Candara Light" panose="020E050203030302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302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B1E98719-F733-D63D-C460-B8FF9432CD0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6D312741-5B20-EAD3-0944-DF7EF77A99B2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D1B966F1-DDE2-4AD5-F97C-D34F28498C7B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pattFill prst="pct90">
                <a:fgClr>
                  <a:schemeClr val="tx2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/>
                  <a:t>살</a:t>
                </a:r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693B5637-EDB8-27E0-09D5-D11ECDED3035}"/>
                  </a:ext>
                </a:extLst>
              </p:cNvPr>
              <p:cNvSpPr/>
              <p:nvPr/>
            </p:nvSpPr>
            <p:spPr>
              <a:xfrm>
                <a:off x="210069" y="196638"/>
                <a:ext cx="11771862" cy="64647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7" name="그림 6" descr="텍스트, 돌이(가) 표시된 사진&#10;&#10;자동 생성된 설명">
              <a:extLst>
                <a:ext uri="{FF2B5EF4-FFF2-40B4-BE49-F238E27FC236}">
                  <a16:creationId xmlns:a16="http://schemas.microsoft.com/office/drawing/2014/main" id="{B80BD7C8-99B1-C7A5-B0CE-5A3A7D83E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17" b="95215" l="3279" r="96114">
                          <a14:foregroundMark x1="10565" y1="53497" x2="5829" y2="90429"/>
                          <a14:foregroundMark x1="5829" y1="90429" x2="5829" y2="92883"/>
                          <a14:foregroundMark x1="3947" y1="95460" x2="3522" y2="81104"/>
                          <a14:foregroundMark x1="6436" y1="58160" x2="5464" y2="62945"/>
                          <a14:foregroundMark x1="7954" y1="51902" x2="7954" y2="50798"/>
                          <a14:foregroundMark x1="4129" y1="69571" x2="3339" y2="72883"/>
                          <a14:foregroundMark x1="5039" y1="63926" x2="4857" y2="67975"/>
                          <a14:foregroundMark x1="37826" y1="76564" x2="37826" y2="76564"/>
                          <a14:foregroundMark x1="38069" y1="76564" x2="38069" y2="76564"/>
                          <a14:foregroundMark x1="36491" y1="9448" x2="52155" y2="7239"/>
                          <a14:foregroundMark x1="52155" y1="7239" x2="54463" y2="7239"/>
                          <a14:foregroundMark x1="76138" y1="17055" x2="76138" y2="17055"/>
                          <a14:foregroundMark x1="76624" y1="17791" x2="76624" y2="17791"/>
                          <a14:foregroundMark x1="74196" y1="14356" x2="74196" y2="14356"/>
                          <a14:foregroundMark x1="88646" y1="47607" x2="94778" y2="76074"/>
                          <a14:foregroundMark x1="94778" y1="76074" x2="96114" y2="87975"/>
                          <a14:foregroundMark x1="90528" y1="45644" x2="90528" y2="45644"/>
                          <a14:foregroundMark x1="91075" y1="46012" x2="91075" y2="46012"/>
                          <a14:foregroundMark x1="78324" y1="81227" x2="78324" y2="81227"/>
                          <a14:foregroundMark x1="90164" y1="46258" x2="88950" y2="40613"/>
                          <a14:foregroundMark x1="82392" y1="34110" x2="71342" y2="17669"/>
                          <a14:foregroundMark x1="71342" y1="17669" x2="44991" y2="13374"/>
                          <a14:foregroundMark x1="44991" y1="13374" x2="34548" y2="26135"/>
                          <a14:foregroundMark x1="34548" y1="26135" x2="31087" y2="37669"/>
                          <a14:foregroundMark x1="31087" y1="37669" x2="31087" y2="38037"/>
                          <a14:foregroundMark x1="42441" y1="14356" x2="50759" y2="16687"/>
                          <a14:foregroundMark x1="50759" y1="16687" x2="79053" y2="62086"/>
                          <a14:foregroundMark x1="79053" y1="62086" x2="79235" y2="62699"/>
                          <a14:foregroundMark x1="66545" y1="7117" x2="66545" y2="7117"/>
                          <a14:foregroundMark x1="71160" y1="11534" x2="71160" y2="11534"/>
                          <a14:foregroundMark x1="72556" y1="13006" x2="72556" y2="13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873" y="51082"/>
              <a:ext cx="9242043" cy="45733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C48EB8-1F36-57E7-0D29-14F3883FA27E}"/>
                </a:ext>
              </a:extLst>
            </p:cNvPr>
            <p:cNvSpPr txBox="1"/>
            <p:nvPr/>
          </p:nvSpPr>
          <p:spPr>
            <a:xfrm>
              <a:off x="5252985" y="4100842"/>
              <a:ext cx="2233818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▲ </a:t>
              </a:r>
              <a:r>
                <a:rPr lang="ko-KR" altLang="en-US" sz="1000" b="1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김홍도</a:t>
              </a:r>
              <a:r>
                <a:rPr lang="en-US" altLang="ko-KR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조선</a:t>
              </a:r>
              <a:r>
                <a:rPr lang="en-US" altLang="ko-KR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/1745~1806) </a:t>
              </a:r>
              <a:r>
                <a:rPr lang="ko-KR" altLang="en-US" sz="1000" b="1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서원아집도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지본담채 선면화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en-US" altLang="ko-KR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27 x 80.3cm/</a:t>
              </a:r>
              <a:r>
                <a:rPr lang="ko-KR" altLang="en-US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국립중앙박물관 소장</a:t>
              </a:r>
              <a:r>
                <a:rPr lang="en-US" altLang="ko-KR" sz="1000" b="0" i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32DD34-ACE6-6F74-D47F-3C4EDCA292D1}"/>
                </a:ext>
              </a:extLst>
            </p:cNvPr>
            <p:cNvSpPr txBox="1"/>
            <p:nvPr/>
          </p:nvSpPr>
          <p:spPr>
            <a:xfrm>
              <a:off x="1085678" y="241438"/>
              <a:ext cx="23022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옛 이야기 그리기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7A9EB02-06C9-73F1-F9F2-6D9844443B50}"/>
                </a:ext>
              </a:extLst>
            </p:cNvPr>
            <p:cNvSpPr txBox="1"/>
            <p:nvPr/>
          </p:nvSpPr>
          <p:spPr>
            <a:xfrm>
              <a:off x="661534" y="4694666"/>
              <a:ext cx="11033182" cy="17927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400">
                  <a:solidFill>
                    <a:srgbClr val="3333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 작품은 김홍도가 모사한 그림으로 위쪽에 있는 글은 그의 스승인 강세황이 쓴 글</a:t>
              </a:r>
              <a:r>
                <a:rPr lang="en-US" altLang="ko-KR" sz="1000">
                  <a:solidFill>
                    <a:srgbClr val="00B0F0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(</a:t>
              </a:r>
              <a:r>
                <a:rPr lang="ko-KR" altLang="en-US" sz="1000">
                  <a:solidFill>
                    <a:srgbClr val="00B0F0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제발*</a:t>
              </a:r>
              <a:r>
                <a:rPr lang="en-US" altLang="ko-KR" sz="1000">
                  <a:solidFill>
                    <a:srgbClr val="00B0F0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)</a:t>
              </a:r>
              <a:r>
                <a:rPr lang="ko-KR" altLang="en-US" sz="1400">
                  <a:solidFill>
                    <a:srgbClr val="3333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입니다</a:t>
              </a:r>
              <a:r>
                <a:rPr lang="en-US" altLang="ko-KR" sz="1400">
                  <a:solidFill>
                    <a:srgbClr val="3333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en-US" altLang="ko-KR" sz="1400" b="0" i="0">
                  <a:solidFill>
                    <a:srgbClr val="333333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&lt;</a:t>
              </a:r>
              <a:r>
                <a:rPr lang="ko-KR" altLang="en-US" sz="1400" b="0" i="0">
                  <a:solidFill>
                    <a:srgbClr val="333333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서원아집도</a:t>
              </a:r>
              <a:r>
                <a:rPr lang="en-US" altLang="ko-KR" sz="1400" b="0" i="0">
                  <a:solidFill>
                    <a:srgbClr val="333333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&gt;</a:t>
              </a:r>
              <a:r>
                <a:rPr lang="ko-KR" altLang="en-US" sz="1400" b="0" i="0">
                  <a:solidFill>
                    <a:srgbClr val="333333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는 그림을 감상하거나</a:t>
              </a:r>
              <a:r>
                <a:rPr lang="en-US" altLang="ko-KR" sz="1400" b="0" i="0">
                  <a:solidFill>
                    <a:srgbClr val="333333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400" b="0" i="0">
                  <a:solidFill>
                    <a:srgbClr val="333333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글씨를 쓰고</a:t>
              </a:r>
              <a:r>
                <a:rPr lang="en-US" altLang="ko-KR" sz="1400" b="0" i="0">
                  <a:solidFill>
                    <a:srgbClr val="333333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400" b="0" i="0">
                  <a:solidFill>
                    <a:srgbClr val="333333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악기를 연주하거나</a:t>
              </a:r>
              <a:r>
                <a:rPr lang="en-US" altLang="ko-KR" sz="1400" b="0" i="0">
                  <a:solidFill>
                    <a:srgbClr val="333333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400" b="0" i="0">
                  <a:solidFill>
                    <a:srgbClr val="333333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차를 마시는 등 당시 문인의 모습을</a:t>
              </a:r>
              <a:r>
                <a:rPr lang="en-US" altLang="ko-KR" sz="1400" b="0" i="0">
                  <a:solidFill>
                    <a:srgbClr val="333333"/>
                  </a:solidFill>
                  <a:effectLst/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400">
                  <a:solidFill>
                    <a:srgbClr val="3333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표현한 것으로</a:t>
              </a:r>
              <a:r>
                <a:rPr lang="en-US" altLang="ko-KR" sz="1400">
                  <a:solidFill>
                    <a:srgbClr val="3333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400">
                  <a:solidFill>
                    <a:srgbClr val="3333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서원의 모임이라는 뜻이에요</a:t>
              </a:r>
              <a:r>
                <a:rPr lang="en-US" altLang="ko-KR" sz="1400">
                  <a:solidFill>
                    <a:srgbClr val="3333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1400">
                  <a:solidFill>
                    <a:srgbClr val="3333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조선시대 선비들은 이러한 모임을 매우 이상적이며 우아하다고 생각했대요</a:t>
              </a:r>
              <a:r>
                <a:rPr lang="en-US" altLang="ko-KR" sz="1400">
                  <a:solidFill>
                    <a:srgbClr val="3333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1400">
                  <a:solidFill>
                    <a:srgbClr val="3333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인품을 갖춘 멋진 사람이 되고 싶었던 선비들은 이 그림이 그려진 부채를 들고 다니고 싶어 했다고 해요</a:t>
              </a:r>
              <a:r>
                <a:rPr lang="en-US" altLang="ko-KR" sz="1400">
                  <a:solidFill>
                    <a:srgbClr val="3333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1400">
                  <a:solidFill>
                    <a:srgbClr val="3333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부채에 대나무 살이 붙어있는 자국과 각도가 </a:t>
              </a:r>
              <a:r>
                <a:rPr lang="en-US" altLang="ko-KR" sz="1400">
                  <a:solidFill>
                    <a:srgbClr val="3333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180°</a:t>
              </a:r>
              <a:r>
                <a:rPr lang="ko-KR" altLang="en-US" sz="1400">
                  <a:solidFill>
                    <a:srgbClr val="3333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이고 대나무 살이 약 </a:t>
              </a:r>
              <a:r>
                <a:rPr lang="en-US" altLang="ko-KR" sz="1400">
                  <a:solidFill>
                    <a:srgbClr val="3333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40~50</a:t>
              </a:r>
              <a:r>
                <a:rPr lang="ko-KR" altLang="en-US" sz="1400">
                  <a:solidFill>
                    <a:srgbClr val="3333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개이며 궁중 화원인 김홍도가 그림을 그린 것으로 보아 왕족이 소유했거나 임금이 높은 벼슬을 가진 사람에게 하사한 부채가 아니었을까 합니다</a:t>
              </a:r>
              <a:r>
                <a:rPr lang="en-US" altLang="ko-KR" sz="1400">
                  <a:solidFill>
                    <a:srgbClr val="3333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en-US" altLang="ko-KR" sz="2000" b="1">
                  <a:solidFill>
                    <a:srgbClr val="33333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2000" b="1">
                  <a:solidFill>
                    <a:srgbClr val="A8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내가 인상적으로 보았던 이야기가 있나요</a:t>
              </a:r>
              <a:r>
                <a:rPr lang="en-US" altLang="ko-KR" sz="2000" b="1">
                  <a:solidFill>
                    <a:srgbClr val="A8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? </a:t>
              </a:r>
              <a:r>
                <a:rPr lang="ko-KR" altLang="en-US" sz="2000" b="1">
                  <a:solidFill>
                    <a:srgbClr val="A8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그 이야기를 부채에 그려 보는 건 어떨까요</a:t>
              </a:r>
              <a:r>
                <a:rPr lang="en-US" altLang="ko-KR" sz="2000" b="1">
                  <a:solidFill>
                    <a:srgbClr val="A80000"/>
                  </a:solidFill>
                  <a:latin typeface="온글잎 만두몽키체" panose="02000503000000000000" pitchFamily="2" charset="-127"/>
                  <a:ea typeface="온글잎 만두몽키체" panose="02000503000000000000" pitchFamily="2" charset="-127"/>
                </a:rPr>
                <a:t>?</a:t>
              </a:r>
              <a:endParaRPr lang="ko-KR" altLang="en-US" sz="2000" b="1">
                <a:solidFill>
                  <a:srgbClr val="A80000"/>
                </a:solidFill>
                <a:latin typeface="온글잎 만두몽키체" panose="02000503000000000000" pitchFamily="2" charset="-127"/>
                <a:ea typeface="온글잎 만두몽키체" panose="02000503000000000000" pitchFamily="2" charset="-127"/>
              </a:endParaRPr>
            </a:p>
          </p:txBody>
        </p: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4EF5DB8D-C6BC-1979-B0A7-292B31D54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4" b="94702" l="2778" r="95062">
                          <a14:foregroundMark x1="21296" y1="55629" x2="21296" y2="55629"/>
                          <a14:foregroundMark x1="37346" y1="51656" x2="37346" y2="51656"/>
                          <a14:foregroundMark x1="30247" y1="60927" x2="30247" y2="60927"/>
                          <a14:foregroundMark x1="22531" y1="50331" x2="22531" y2="50331"/>
                          <a14:foregroundMark x1="23457" y1="50993" x2="24074" y2="54967"/>
                          <a14:foregroundMark x1="21914" y1="94040" x2="21914" y2="94040"/>
                          <a14:foregroundMark x1="43519" y1="96026" x2="43519" y2="96026"/>
                          <a14:foregroundMark x1="8642" y1="89404" x2="8642" y2="89404"/>
                          <a14:foregroundMark x1="89815" y1="25828" x2="89815" y2="25828"/>
                          <a14:foregroundMark x1="95062" y1="89404" x2="95062" y2="89404"/>
                          <a14:foregroundMark x1="94753" y1="90728" x2="94753" y2="90728"/>
                          <a14:foregroundMark x1="2778" y1="64901" x2="2778" y2="64901"/>
                          <a14:foregroundMark x1="4012" y1="58278" x2="4012" y2="58278"/>
                          <a14:foregroundMark x1="6481" y1="66887" x2="6481" y2="66887"/>
                          <a14:foregroundMark x1="4630" y1="72848" x2="4630" y2="72848"/>
                          <a14:foregroundMark x1="7099" y1="72185" x2="11111" y2="72848"/>
                          <a14:foregroundMark x1="7099" y1="66887" x2="12037" y2="68874"/>
                          <a14:foregroundMark x1="3704" y1="58940" x2="12037" y2="64238"/>
                          <a14:foregroundMark x1="53940" y1="41722" x2="55247" y2="39073"/>
                          <a14:foregroundMark x1="53613" y1="42384" x2="53940" y2="41722"/>
                          <a14:foregroundMark x1="49691" y1="50331" x2="53613" y2="42384"/>
                          <a14:foregroundMark x1="57099" y1="43709" x2="57099" y2="43709"/>
                          <a14:foregroundMark x1="56790" y1="52318" x2="56790" y2="52318"/>
                          <a14:foregroundMark x1="54630" y1="54305" x2="54630" y2="54305"/>
                          <a14:foregroundMark x1="54321" y1="47682" x2="54321" y2="47682"/>
                          <a14:foregroundMark x1="51852" y1="51656" x2="51852" y2="51656"/>
                          <a14:foregroundMark x1="53395" y1="49669" x2="53395" y2="49669"/>
                          <a14:backgroundMark x1="55864" y1="42384" x2="55864" y2="42384"/>
                          <a14:backgroundMark x1="55556" y1="41722" x2="55556" y2="417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31179" y="6354549"/>
              <a:ext cx="738351" cy="344108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F7A1CABB-A0AA-0A8A-1A13-76B6C14A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40" b="98343" l="4924" r="89773">
                          <a14:foregroundMark x1="9848" y1="27624" x2="15152" y2="35359"/>
                          <a14:foregroundMark x1="48106" y1="8840" x2="48106" y2="8840"/>
                          <a14:foregroundMark x1="73864" y1="23204" x2="86742" y2="38122"/>
                          <a14:foregroundMark x1="86742" y1="38122" x2="87879" y2="47514"/>
                          <a14:foregroundMark x1="76136" y1="21547" x2="89394" y2="34254"/>
                          <a14:foregroundMark x1="10985" y1="39779" x2="15530" y2="19890"/>
                          <a14:foregroundMark x1="15530" y1="19890" x2="20076" y2="17680"/>
                          <a14:foregroundMark x1="41667" y1="88950" x2="51515" y2="87845"/>
                          <a14:foregroundMark x1="38258" y1="95028" x2="45833" y2="96685"/>
                          <a14:foregroundMark x1="46212" y1="98343" x2="61742" y2="98343"/>
                          <a14:foregroundMark x1="6061" y1="33149" x2="5682" y2="41989"/>
                          <a14:foregroundMark x1="4924" y1="38122" x2="6818" y2="45856"/>
                          <a14:foregroundMark x1="29167" y1="82873" x2="30682" y2="817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9765" y="225772"/>
              <a:ext cx="696217" cy="47733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69C983-CFBE-5613-5427-85AF745A8117}"/>
                </a:ext>
              </a:extLst>
            </p:cNvPr>
            <p:cNvSpPr txBox="1"/>
            <p:nvPr/>
          </p:nvSpPr>
          <p:spPr>
            <a:xfrm>
              <a:off x="10374122" y="475049"/>
              <a:ext cx="123358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b="1" u="sng">
                  <a:solidFill>
                    <a:srgbClr val="00B0F0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제발</a:t>
              </a:r>
              <a:r>
                <a:rPr lang="ko-KR" altLang="en-US" sz="1200" u="sng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 </a:t>
              </a:r>
              <a:r>
                <a:rPr lang="ko-KR" altLang="en-US" sz="900" u="sng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그림의 </a:t>
              </a:r>
              <a:r>
                <a:rPr lang="ko-KR" altLang="en-US" sz="900" b="0" i="0" u="sng">
                  <a:solidFill>
                    <a:srgbClr val="333333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유래나 찬사</a:t>
              </a:r>
              <a:r>
                <a:rPr lang="en-US" altLang="ko-KR" sz="900" b="0" i="0" u="sng">
                  <a:solidFill>
                    <a:srgbClr val="333333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, </a:t>
              </a:r>
              <a:r>
                <a:rPr lang="ko-KR" altLang="en-US" sz="900" b="0" i="0" u="sng"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감상문 </a:t>
              </a:r>
              <a:r>
                <a:rPr lang="en-US" altLang="ko-KR" sz="900" b="0" i="0" u="sng">
                  <a:solidFill>
                    <a:srgbClr val="333333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, </a:t>
              </a:r>
              <a:r>
                <a:rPr lang="ko-KR" altLang="en-US" sz="900" b="0" i="0" u="sng">
                  <a:solidFill>
                    <a:srgbClr val="333333"/>
                  </a:solidFill>
                  <a:effectLst/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비평 등을 적는 것</a:t>
              </a:r>
              <a:endParaRPr lang="ko-KR" altLang="en-US" sz="1200" u="sng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endParaRPr>
            </a:p>
          </p:txBody>
        </p:sp>
      </p:grp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6667FFD-A8B8-4ACC-E650-760C87AD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C57C-6766-434C-A4CD-9C8A3838B405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5D3E9F-44FC-85A6-899E-E4AB4349E898}"/>
              </a:ext>
            </a:extLst>
          </p:cNvPr>
          <p:cNvSpPr txBox="1"/>
          <p:nvPr/>
        </p:nvSpPr>
        <p:spPr>
          <a:xfrm>
            <a:off x="5398134" y="6620609"/>
            <a:ext cx="168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>
                <a:solidFill>
                  <a:schemeClr val="bg1"/>
                </a:solidFill>
                <a:latin typeface="Candara Light" panose="020E0502030303020204" pitchFamily="34" charset="0"/>
                <a:cs typeface="MV Boli" panose="02000500030200090000" pitchFamily="2" charset="0"/>
              </a:rPr>
              <a:t>Good morning Dear art</a:t>
            </a:r>
            <a:endParaRPr lang="ko-KR" altLang="en-US" sz="1100" b="1">
              <a:solidFill>
                <a:schemeClr val="bg1"/>
              </a:solidFill>
              <a:latin typeface="Candara Light" panose="020E050203030302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72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3867</TotalTime>
  <Words>1577</Words>
  <Application>Microsoft Office PowerPoint</Application>
  <PresentationFormat>와이드스크린</PresentationFormat>
  <Paragraphs>171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31" baseType="lpstr">
      <vt:lpstr>objektiv-mk3</vt:lpstr>
      <vt:lpstr>맑은 고딕</vt:lpstr>
      <vt:lpstr>나눔명조 ExtraBold</vt:lpstr>
      <vt:lpstr>온글잎 만두몽키체</vt:lpstr>
      <vt:lpstr>나눔스퀘어라운드 Regular</vt:lpstr>
      <vt:lpstr>나눔고딕</vt:lpstr>
      <vt:lpstr>Candara Light</vt:lpstr>
      <vt:lpstr>나눔스퀘어라운드 Bold</vt:lpstr>
      <vt:lpstr>HY궁서B</vt:lpstr>
      <vt:lpstr>Noto Sans KR</vt:lpstr>
      <vt:lpstr>나눔스퀘어라운드 ExtraBold</vt:lpstr>
      <vt:lpstr>Open Sans</vt:lpstr>
      <vt:lpstr>함초롬바탕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황근식</cp:lastModifiedBy>
  <cp:revision>38</cp:revision>
  <dcterms:created xsi:type="dcterms:W3CDTF">2022-06-21T04:18:35Z</dcterms:created>
  <dcterms:modified xsi:type="dcterms:W3CDTF">2022-07-06T04:13:47Z</dcterms:modified>
</cp:coreProperties>
</file>