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2"/>
  </p:notesMasterIdLst>
  <p:sldIdLst>
    <p:sldId id="292" r:id="rId3"/>
    <p:sldId id="350" r:id="rId4"/>
    <p:sldId id="310" r:id="rId5"/>
    <p:sldId id="311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20" r:id="rId21"/>
  </p:sldIdLst>
  <p:sldSz cx="12192000" cy="6858000"/>
  <p:notesSz cx="6858000" cy="9144000"/>
  <p:embeddedFontLst>
    <p:embeddedFont>
      <p:font typeface="NanumGothicExtraBold" pitchFamily="2" charset="-127"/>
      <p:bold r:id="rId23"/>
    </p:embeddedFont>
    <p:embeddedFont>
      <p:font typeface="나눔고딕" pitchFamily="2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59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B58EB-0D01-435E-B992-8F43C157EFB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D7623-5B6F-4090-A1B5-7B16850BA0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2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87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15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 sz="4400" dirty="0">
                <a:latin typeface="+mn-ea"/>
                <a:ea typeface="+mn-ea"/>
              </a:rPr>
              <a:t>2. </a:t>
            </a:r>
            <a:r>
              <a:rPr kumimoji="1" lang="ko-KR" altLang="en-US" sz="4400" dirty="0">
                <a:latin typeface="+mn-ea"/>
                <a:ea typeface="+mn-ea"/>
              </a:rPr>
              <a:t>인권 보장을 위한</a:t>
            </a:r>
            <a:endParaRPr kumimoji="1" lang="en-US" altLang="ko-KR" sz="4400" dirty="0">
              <a:latin typeface="+mn-ea"/>
              <a:ea typeface="+mn-ea"/>
            </a:endParaRPr>
          </a:p>
          <a:p>
            <a:r>
              <a:rPr kumimoji="1" lang="ko-KR" altLang="en-US" sz="4400" dirty="0">
                <a:latin typeface="+mn-ea"/>
                <a:ea typeface="+mn-ea"/>
              </a:rPr>
              <a:t>헌법의 역할과 시민 참여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Ⅰ. </a:t>
            </a:r>
            <a:r>
              <a:rPr kumimoji="1" lang="ko-KR" altLang="en-US" dirty="0">
                <a:latin typeface="+mn-ea"/>
                <a:ea typeface="+mn-ea"/>
              </a:rPr>
              <a:t>인권 보장과 헌법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공동체주의적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1ED11C7-1282-0FAB-5E02-01092AD6913F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598377C1-4778-686C-2D05-C70D0A8E9EED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ABAF9B0D-62A6-F58E-5331-5B546025CEEB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공동체주의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E744B36-B0B1-CC79-D5E9-35C3890031CB}"/>
              </a:ext>
            </a:extLst>
          </p:cNvPr>
          <p:cNvGrpSpPr/>
          <p:nvPr/>
        </p:nvGrpSpPr>
        <p:grpSpPr>
          <a:xfrm>
            <a:off x="1671375" y="3643300"/>
            <a:ext cx="8323690" cy="312032"/>
            <a:chOff x="4444577" y="5443200"/>
            <a:chExt cx="8323690" cy="3120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C7A1B5-D336-C4BA-2530-2AC8B0526DF8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인간은 공동체에서 독립된 상태에서 존재할 수 없음</a:t>
              </a:r>
            </a:p>
          </p:txBody>
        </p:sp>
        <p:pic>
          <p:nvPicPr>
            <p:cNvPr id="32" name="그림 31" descr="원이(가) 표시된 사진&#10;&#10;자동 생성된 설명">
              <a:extLst>
                <a:ext uri="{FF2B5EF4-FFF2-40B4-BE49-F238E27FC236}">
                  <a16:creationId xmlns:a16="http://schemas.microsoft.com/office/drawing/2014/main" id="{F7DF47C6-8D5E-D588-2B32-82D2708A9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7BBBBBF-25B4-5D88-F909-7FB224224A4B}"/>
              </a:ext>
            </a:extLst>
          </p:cNvPr>
          <p:cNvGrpSpPr/>
          <p:nvPr/>
        </p:nvGrpSpPr>
        <p:grpSpPr>
          <a:xfrm>
            <a:off x="1479068" y="4423180"/>
            <a:ext cx="9312149" cy="369332"/>
            <a:chOff x="1479068" y="4763534"/>
            <a:chExt cx="9312149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1C66DD-600D-1C37-9C40-6461F8F9DAC1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개인은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 공동체 속에서 소속감을 느끼면서 정체성을 형성해 나가는 존재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F7BF4D0-87AF-2B26-8823-16AEE0AB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468361C-538C-79C3-9C2A-8E80025EFC60}"/>
              </a:ext>
            </a:extLst>
          </p:cNvPr>
          <p:cNvGrpSpPr/>
          <p:nvPr/>
        </p:nvGrpSpPr>
        <p:grpSpPr>
          <a:xfrm>
            <a:off x="1479068" y="3281193"/>
            <a:ext cx="7567655" cy="369332"/>
            <a:chOff x="1479068" y="4763534"/>
            <a:chExt cx="7567655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D259C1-7348-86F2-61DC-927A0ABD5673}"/>
                </a:ext>
              </a:extLst>
            </p:cNvPr>
            <p:cNvSpPr txBox="1"/>
            <p:nvPr/>
          </p:nvSpPr>
          <p:spPr>
            <a:xfrm>
              <a:off x="1795501" y="4763534"/>
              <a:ext cx="7251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인간의 삶이 공동체에 바탕하고 있음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9" name="그림 38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13FF29E2-7672-1275-0629-C8F2393C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DA838063-E7AF-B120-6582-EA698D47C8CE}"/>
              </a:ext>
            </a:extLst>
          </p:cNvPr>
          <p:cNvGrpSpPr/>
          <p:nvPr/>
        </p:nvGrpSpPr>
        <p:grpSpPr>
          <a:xfrm>
            <a:off x="1671375" y="5831117"/>
            <a:ext cx="8323690" cy="312032"/>
            <a:chOff x="4444577" y="5443200"/>
            <a:chExt cx="8323690" cy="3120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723E6E-7E63-A237-F8C0-B696C2BC5ACB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개인은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공동체가 추구하는 목표를 달성하기 위해 주어진 역할과 의무를 충실하게 수행해야 함</a:t>
              </a:r>
            </a:p>
          </p:txBody>
        </p:sp>
        <p:pic>
          <p:nvPicPr>
            <p:cNvPr id="51" name="그림 50" descr="원이(가) 표시된 사진&#10;&#10;자동 생성된 설명">
              <a:extLst>
                <a:ext uri="{FF2B5EF4-FFF2-40B4-BE49-F238E27FC236}">
                  <a16:creationId xmlns:a16="http://schemas.microsoft.com/office/drawing/2014/main" id="{34F653E9-F160-52CE-F116-7608F2FF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7D2BF77-E987-126E-B13E-1D261A8A92E7}"/>
              </a:ext>
            </a:extLst>
          </p:cNvPr>
          <p:cNvGrpSpPr/>
          <p:nvPr/>
        </p:nvGrpSpPr>
        <p:grpSpPr>
          <a:xfrm>
            <a:off x="1479068" y="5493258"/>
            <a:ext cx="9312149" cy="369332"/>
            <a:chOff x="1479068" y="4763534"/>
            <a:chExt cx="9312149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66FC6EE-5AE1-78F1-9BB5-B92726D8698F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개인은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 자신이 속한 공동체의 이익이나 공동선을 추구하는 것이 </a:t>
              </a:r>
              <a:r>
                <a:rPr lang="ko-KR" altLang="en-US" dirty="0" err="1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바람직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 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4" name="그림 5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B28FCF25-9997-CF8C-45E5-D8805674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4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공동체주의적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1ED11C7-1282-0FAB-5E02-01092AD6913F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598377C1-4778-686C-2D05-C70D0A8E9EED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ABAF9B0D-62A6-F58E-5331-5B546025CEEB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공동체주의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48" name="그림 47">
            <a:extLst>
              <a:ext uri="{FF2B5EF4-FFF2-40B4-BE49-F238E27FC236}">
                <a16:creationId xmlns:a16="http://schemas.microsoft.com/office/drawing/2014/main" id="{A17F6AE0-1A2C-3CF6-51C0-EB7F17233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19" y="3237305"/>
            <a:ext cx="4001095" cy="3173774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4E9F70F-1564-90F7-C998-2970EC9C0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5" y="3343786"/>
            <a:ext cx="6903078" cy="1610495"/>
          </a:xfrm>
          <a:prstGeom prst="rect">
            <a:avLst/>
          </a:prstGeom>
        </p:spPr>
      </p:pic>
      <p:grpSp>
        <p:nvGrpSpPr>
          <p:cNvPr id="49" name="그룹 48">
            <a:extLst>
              <a:ext uri="{FF2B5EF4-FFF2-40B4-BE49-F238E27FC236}">
                <a16:creationId xmlns:a16="http://schemas.microsoft.com/office/drawing/2014/main" id="{DA838063-E7AF-B120-6582-EA698D47C8CE}"/>
              </a:ext>
            </a:extLst>
          </p:cNvPr>
          <p:cNvGrpSpPr/>
          <p:nvPr/>
        </p:nvGrpSpPr>
        <p:grpSpPr>
          <a:xfrm>
            <a:off x="1395575" y="5928251"/>
            <a:ext cx="8323690" cy="312032"/>
            <a:chOff x="4444577" y="5443200"/>
            <a:chExt cx="8323690" cy="3120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723E6E-7E63-A237-F8C0-B696C2BC5ACB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공동체주의적 정의관에서 볼 때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일회용품 사용을 정부 차원에서 규제할 수 있다고 봄</a:t>
              </a:r>
            </a:p>
          </p:txBody>
        </p:sp>
        <p:pic>
          <p:nvPicPr>
            <p:cNvPr id="51" name="그림 50" descr="원이(가) 표시된 사진&#10;&#10;자동 생성된 설명">
              <a:extLst>
                <a:ext uri="{FF2B5EF4-FFF2-40B4-BE49-F238E27FC236}">
                  <a16:creationId xmlns:a16="http://schemas.microsoft.com/office/drawing/2014/main" id="{34F653E9-F160-52CE-F116-7608F2FF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8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매킨타이어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5F9F7A-5D94-1E2E-2565-1F158EF5C7D3}"/>
              </a:ext>
            </a:extLst>
          </p:cNvPr>
          <p:cNvGrpSpPr/>
          <p:nvPr/>
        </p:nvGrpSpPr>
        <p:grpSpPr>
          <a:xfrm>
            <a:off x="7905347" y="3281192"/>
            <a:ext cx="2937751" cy="646331"/>
            <a:chOff x="1479068" y="4763534"/>
            <a:chExt cx="2937751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E941A4-B2A5-48AC-3F30-7CDEE798087E}"/>
                </a:ext>
              </a:extLst>
            </p:cNvPr>
            <p:cNvSpPr txBox="1"/>
            <p:nvPr/>
          </p:nvSpPr>
          <p:spPr>
            <a:xfrm>
              <a:off x="1795500" y="4763534"/>
              <a:ext cx="2621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한 개인의 삶의 역사는 공동체의 역사 속에 편입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248B96D3-1B93-C80F-574B-B39EC22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E63C887-7E17-AB7B-51BA-3218CA441795}"/>
              </a:ext>
            </a:extLst>
          </p:cNvPr>
          <p:cNvGrpSpPr/>
          <p:nvPr/>
        </p:nvGrpSpPr>
        <p:grpSpPr>
          <a:xfrm>
            <a:off x="1479068" y="3281193"/>
            <a:ext cx="2807587" cy="646331"/>
            <a:chOff x="1479068" y="4763534"/>
            <a:chExt cx="2807587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890A3F-0DDB-E7C6-274F-A8DA0F474968}"/>
                </a:ext>
              </a:extLst>
            </p:cNvPr>
            <p:cNvSpPr txBox="1"/>
            <p:nvPr/>
          </p:nvSpPr>
          <p:spPr>
            <a:xfrm>
              <a:off x="1795501" y="4763534"/>
              <a:ext cx="2491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인간을 공동체와 분리된 독립적인 존재가 아님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2" name="그림 3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D346EB-3066-D1DA-B7D8-6C5FEF29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4504A1-31FA-626D-80A8-A78212C8C363}"/>
              </a:ext>
            </a:extLst>
          </p:cNvPr>
          <p:cNvGrpSpPr/>
          <p:nvPr/>
        </p:nvGrpSpPr>
        <p:grpSpPr>
          <a:xfrm>
            <a:off x="1479068" y="5759810"/>
            <a:ext cx="6458702" cy="369332"/>
            <a:chOff x="1479068" y="4763534"/>
            <a:chExt cx="6458702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108D9A-B358-9C9C-A672-EA24471C815A}"/>
                </a:ext>
              </a:extLst>
            </p:cNvPr>
            <p:cNvSpPr txBox="1"/>
            <p:nvPr/>
          </p:nvSpPr>
          <p:spPr>
            <a:xfrm>
              <a:off x="1795501" y="4763534"/>
              <a:ext cx="614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개인의 도덕적 판단에도 공동체의 전통과 역사가 반영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C77E408-ECE6-7D5A-515B-5705DD83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163C092A-8705-C601-4858-9B98EA59C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18" y="3982520"/>
            <a:ext cx="6821864" cy="15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착한 사마리아인 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8991172" y="5319059"/>
            <a:ext cx="1109028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고흐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(Gogh, V. V.)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의</a:t>
            </a:r>
            <a:endParaRPr lang="en-US" altLang="ko-KR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「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착한 사마리아인」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46591AF-FB95-8430-831F-4F94E1B31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57" y="2645923"/>
            <a:ext cx="7050502" cy="255846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D5484D5-0B5F-AA79-5F1F-F6823CD8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17" y="2539437"/>
            <a:ext cx="2335420" cy="27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왈처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5F9F7A-5D94-1E2E-2565-1F158EF5C7D3}"/>
              </a:ext>
            </a:extLst>
          </p:cNvPr>
          <p:cNvGrpSpPr/>
          <p:nvPr/>
        </p:nvGrpSpPr>
        <p:grpSpPr>
          <a:xfrm>
            <a:off x="6390556" y="3281192"/>
            <a:ext cx="4500662" cy="646331"/>
            <a:chOff x="1479068" y="4763534"/>
            <a:chExt cx="4500662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E941A4-B2A5-48AC-3F30-7CDEE798087E}"/>
                </a:ext>
              </a:extLst>
            </p:cNvPr>
            <p:cNvSpPr txBox="1"/>
            <p:nvPr/>
          </p:nvSpPr>
          <p:spPr>
            <a:xfrm>
              <a:off x="1795500" y="4763534"/>
              <a:ext cx="4184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부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명예와 같은 사회적 가치를 분배할 때 공동체의 특수성과 차이를 고려해야 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248B96D3-1B93-C80F-574B-B39EC22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E63C887-7E17-AB7B-51BA-3218CA441795}"/>
              </a:ext>
            </a:extLst>
          </p:cNvPr>
          <p:cNvGrpSpPr/>
          <p:nvPr/>
        </p:nvGrpSpPr>
        <p:grpSpPr>
          <a:xfrm>
            <a:off x="1479068" y="3281193"/>
            <a:ext cx="3754413" cy="646331"/>
            <a:chOff x="1479068" y="4763534"/>
            <a:chExt cx="375441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890A3F-0DDB-E7C6-274F-A8DA0F474968}"/>
                </a:ext>
              </a:extLst>
            </p:cNvPr>
            <p:cNvSpPr txBox="1"/>
            <p:nvPr/>
          </p:nvSpPr>
          <p:spPr>
            <a:xfrm>
              <a:off x="1795501" y="4763534"/>
              <a:ext cx="343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공동체의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역사적ㆍ문화적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맥락에 따른 다양한 정의의 기준을 인정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2" name="그림 3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D346EB-3066-D1DA-B7D8-6C5FEF29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4504A1-31FA-626D-80A8-A78212C8C363}"/>
              </a:ext>
            </a:extLst>
          </p:cNvPr>
          <p:cNvGrpSpPr/>
          <p:nvPr/>
        </p:nvGrpSpPr>
        <p:grpSpPr>
          <a:xfrm>
            <a:off x="1479068" y="5629386"/>
            <a:ext cx="8961953" cy="646331"/>
            <a:chOff x="1479068" y="4763534"/>
            <a:chExt cx="8961953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108D9A-B358-9C9C-A672-EA24471C815A}"/>
                </a:ext>
              </a:extLst>
            </p:cNvPr>
            <p:cNvSpPr txBox="1"/>
            <p:nvPr/>
          </p:nvSpPr>
          <p:spPr>
            <a:xfrm>
              <a:off x="1795501" y="4763534"/>
              <a:ext cx="8645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정치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경제 등 다양한 영역에서 각기 다른 공정한 기준에 따라 사회적 가치가 분배될 때 정의가 실현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C77E408-ECE6-7D5A-515B-5705DD83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286F8B9E-7542-4B06-FBDC-395A75FBE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542" y="3982331"/>
            <a:ext cx="7050916" cy="15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공동체주의적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1ED11C7-1282-0FAB-5E02-01092AD6913F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598377C1-4778-686C-2D05-C70D0A8E9EED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ABAF9B0D-62A6-F58E-5331-5B546025CEEB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공동체주의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E744B36-B0B1-CC79-D5E9-35C3890031CB}"/>
              </a:ext>
            </a:extLst>
          </p:cNvPr>
          <p:cNvGrpSpPr/>
          <p:nvPr/>
        </p:nvGrpSpPr>
        <p:grpSpPr>
          <a:xfrm>
            <a:off x="1671375" y="3643300"/>
            <a:ext cx="8323690" cy="312032"/>
            <a:chOff x="4444577" y="5443200"/>
            <a:chExt cx="8323690" cy="3120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C7A1B5-D336-C4BA-2530-2AC8B0526DF8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인간은 공동체에서 독립된 상태에서 존재할 수 없음</a:t>
              </a:r>
            </a:p>
          </p:txBody>
        </p:sp>
        <p:pic>
          <p:nvPicPr>
            <p:cNvPr id="32" name="그림 31" descr="원이(가) 표시된 사진&#10;&#10;자동 생성된 설명">
              <a:extLst>
                <a:ext uri="{FF2B5EF4-FFF2-40B4-BE49-F238E27FC236}">
                  <a16:creationId xmlns:a16="http://schemas.microsoft.com/office/drawing/2014/main" id="{F7DF47C6-8D5E-D588-2B32-82D2708A9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7BBBBBF-25B4-5D88-F909-7FB224224A4B}"/>
              </a:ext>
            </a:extLst>
          </p:cNvPr>
          <p:cNvGrpSpPr/>
          <p:nvPr/>
        </p:nvGrpSpPr>
        <p:grpSpPr>
          <a:xfrm>
            <a:off x="1479068" y="4257400"/>
            <a:ext cx="9312149" cy="646331"/>
            <a:chOff x="1479068" y="4763534"/>
            <a:chExt cx="9312149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1C66DD-600D-1C37-9C40-6461F8F9DAC1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공동체 구성원들은 유대감과 책임감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봉사 정신을 가져야 하며 공동체 역시 개인이 사회에 대한 신뢰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책임감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배려 등의 공동체적 가치를 함양할 수 있도록 장려하고 이끌어야 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F7BF4D0-87AF-2B26-8823-16AEE0AB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468361C-538C-79C3-9C2A-8E80025EFC60}"/>
              </a:ext>
            </a:extLst>
          </p:cNvPr>
          <p:cNvGrpSpPr/>
          <p:nvPr/>
        </p:nvGrpSpPr>
        <p:grpSpPr>
          <a:xfrm>
            <a:off x="1479068" y="3281193"/>
            <a:ext cx="7567655" cy="369332"/>
            <a:chOff x="1479068" y="4763534"/>
            <a:chExt cx="7567655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D259C1-7348-86F2-61DC-927A0ABD5673}"/>
                </a:ext>
              </a:extLst>
            </p:cNvPr>
            <p:cNvSpPr txBox="1"/>
            <p:nvPr/>
          </p:nvSpPr>
          <p:spPr>
            <a:xfrm>
              <a:off x="1795501" y="4763534"/>
              <a:ext cx="7251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개인선과 공동선이 충돌할 경우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공동선을 실현하는 것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이 정의로운 것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9" name="그림 38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13FF29E2-7672-1275-0629-C8F2393C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DA838063-E7AF-B120-6582-EA698D47C8CE}"/>
              </a:ext>
            </a:extLst>
          </p:cNvPr>
          <p:cNvGrpSpPr/>
          <p:nvPr/>
        </p:nvGrpSpPr>
        <p:grpSpPr>
          <a:xfrm>
            <a:off x="1671375" y="5831117"/>
            <a:ext cx="8323690" cy="312032"/>
            <a:chOff x="4444577" y="5443200"/>
            <a:chExt cx="8323690" cy="31203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723E6E-7E63-A237-F8C0-B696C2BC5ACB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집단의 목적을 위해 개인의 희생을 일방적으로 강요하는 집단주의와 구별됨</a:t>
              </a:r>
            </a:p>
          </p:txBody>
        </p:sp>
        <p:pic>
          <p:nvPicPr>
            <p:cNvPr id="51" name="그림 50" descr="원이(가) 표시된 사진&#10;&#10;자동 생성된 설명">
              <a:extLst>
                <a:ext uri="{FF2B5EF4-FFF2-40B4-BE49-F238E27FC236}">
                  <a16:creationId xmlns:a16="http://schemas.microsoft.com/office/drawing/2014/main" id="{34F653E9-F160-52CE-F116-7608F2FF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7D2BF77-E987-126E-B13E-1D261A8A92E7}"/>
              </a:ext>
            </a:extLst>
          </p:cNvPr>
          <p:cNvGrpSpPr/>
          <p:nvPr/>
        </p:nvGrpSpPr>
        <p:grpSpPr>
          <a:xfrm>
            <a:off x="1479068" y="5171525"/>
            <a:ext cx="9312149" cy="646331"/>
            <a:chOff x="1479068" y="4763534"/>
            <a:chExt cx="9312149" cy="64633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66FC6EE-5AE1-78F1-9BB5-B92726D8698F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개인과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공동체의 유기적인 행복 증진을 추구하고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소수의 의견을 억압하거나 보편적 도덕 가치를 무시하지 않음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4" name="그림 5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B28FCF25-9997-CF8C-45E5-D8805674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09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latin typeface="+mj-lt"/>
                <a:ea typeface="NanumGothicExtraBold" panose="020D0904000000000000" pitchFamily="50" charset="-127"/>
              </a:rPr>
              <a:t>노블레스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sz="1600" dirty="0" err="1">
                <a:latin typeface="+mj-lt"/>
                <a:ea typeface="NanumGothicExtraBold" panose="020D0904000000000000" pitchFamily="50" charset="-127"/>
              </a:rPr>
              <a:t>오블리주를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 실천한 우당 </a:t>
            </a:r>
            <a:r>
              <a:rPr lang="ko-KR" altLang="en-US" sz="1600" dirty="0" err="1">
                <a:latin typeface="+mj-lt"/>
                <a:ea typeface="NanumGothicExtraBold" panose="020D0904000000000000" pitchFamily="50" charset="-127"/>
              </a:rPr>
              <a:t>이회영</a:t>
            </a:r>
            <a:endParaRPr lang="ko-KR" altLang="en-US" sz="1600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8176408" y="4987383"/>
            <a:ext cx="110902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우당 </a:t>
            </a:r>
            <a:r>
              <a:rPr lang="ko-KR" altLang="en-US" sz="1050" b="1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이회영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선생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DFC4AC5-7FA8-5844-8EDF-928C4988F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>
          <a:xfrm>
            <a:off x="1845215" y="2100676"/>
            <a:ext cx="5891518" cy="361284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42A22F0-5BEA-9A5D-7600-620E767D3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76" y="2313091"/>
            <a:ext cx="2674292" cy="267429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C9585-19A1-8DAF-A8B3-F5C73D2FFE4C}"/>
              </a:ext>
            </a:extLst>
          </p:cNvPr>
          <p:cNvSpPr txBox="1"/>
          <p:nvPr/>
        </p:nvSpPr>
        <p:spPr>
          <a:xfrm>
            <a:off x="1845215" y="5675896"/>
            <a:ext cx="667176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우리 주변에서 </a:t>
            </a:r>
            <a:r>
              <a:rPr lang="ko-KR" altLang="en-US" sz="1050" b="1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노블레스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</a:t>
            </a:r>
            <a:r>
              <a:rPr lang="ko-KR" altLang="en-US" sz="1050" b="1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오블리주를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실천한 사례를 찾아보자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90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45175" y="1918550"/>
            <a:ext cx="2503490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7" y="3454483"/>
            <a:ext cx="5015584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권리와 의무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, </a:t>
            </a: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사익과 공익의 조화는 무엇일까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245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권리와 의무의 조화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6700147" y="2452152"/>
            <a:ext cx="269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사익과 공익의 조화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336654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자유주의적 정의관과 공동체주의의 정의관의 조화의 필요성을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29021" y="5717024"/>
            <a:ext cx="4294622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사람들이 가축을 기르면서도 마을 공동의 목초지가 황폐해지는 것을 막을 수 있는 방법은 무엇일까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2" name="그래픽 11" descr="배지 윤곽선">
            <a:extLst>
              <a:ext uri="{FF2B5EF4-FFF2-40B4-BE49-F238E27FC236}">
                <a16:creationId xmlns:a16="http://schemas.microsoft.com/office/drawing/2014/main" id="{D69E58AC-2B1B-7525-584D-76E7C073B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9807" y="5000974"/>
            <a:ext cx="282780" cy="282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D9C729-4D0B-F87F-1364-7C2ECF461CD7}"/>
              </a:ext>
            </a:extLst>
          </p:cNvPr>
          <p:cNvSpPr txBox="1"/>
          <p:nvPr/>
        </p:nvSpPr>
        <p:spPr>
          <a:xfrm>
            <a:off x="2522587" y="5008802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권리와 의무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,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사익과 공익의 조화를 위한 방안을 제시할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9117FD2-17D4-F37C-F41B-88350D12A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51" y="3829147"/>
            <a:ext cx="4643336" cy="16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정의관의 관계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권리와 의무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,</a:t>
            </a: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사익과 공익의 조화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권리와 의무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사익과 공익을 어떻게 조화시킬 수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868557" y="3595075"/>
            <a:ext cx="7354779" cy="523220"/>
            <a:chOff x="4444577" y="5443200"/>
            <a:chExt cx="7354779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7255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자유주의적 정의관이라 해서 사회 구성원으로서 지니는 의무를 무시하지 않고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공동체주의적 정의관 역시 해서 개인의 이익과 선택을 중요시함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44EE7E9-9002-5B8B-CD6B-8294B2992E78}"/>
              </a:ext>
            </a:extLst>
          </p:cNvPr>
          <p:cNvGrpSpPr/>
          <p:nvPr/>
        </p:nvGrpSpPr>
        <p:grpSpPr>
          <a:xfrm>
            <a:off x="8079533" y="687972"/>
            <a:ext cx="1143803" cy="1105826"/>
            <a:chOff x="8156713" y="333662"/>
            <a:chExt cx="1143803" cy="1105826"/>
          </a:xfrm>
        </p:grpSpPr>
        <p:pic>
          <p:nvPicPr>
            <p:cNvPr id="16" name="그림 15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EECBB85A-4A56-444E-2BC3-96D97E63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156713" y="333662"/>
              <a:ext cx="813989" cy="506407"/>
            </a:xfrm>
            <a:prstGeom prst="rect">
              <a:avLst/>
            </a:prstGeom>
          </p:spPr>
        </p:pic>
        <p:pic>
          <p:nvPicPr>
            <p:cNvPr id="21" name="그림 20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3E00375C-AE54-112A-F57E-97BE63802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640887" y="773733"/>
              <a:ext cx="659629" cy="410375"/>
            </a:xfrm>
            <a:prstGeom prst="rect">
              <a:avLst/>
            </a:prstGeom>
          </p:spPr>
        </p:pic>
        <p:pic>
          <p:nvPicPr>
            <p:cNvPr id="22" name="그림 21" descr="상징, 예술, 별이(가) 표시된 사진&#10;&#10;자동 생성된 설명">
              <a:extLst>
                <a:ext uri="{FF2B5EF4-FFF2-40B4-BE49-F238E27FC236}">
                  <a16:creationId xmlns:a16="http://schemas.microsoft.com/office/drawing/2014/main" id="{84EB8FB8-55F0-5D09-D344-C8500D5DD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2" b="29324"/>
            <a:stretch/>
          </p:blipFill>
          <p:spPr>
            <a:xfrm>
              <a:off x="8432400" y="1180076"/>
              <a:ext cx="416974" cy="259412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E449821-25EC-E045-77DD-211285B25098}"/>
              </a:ext>
            </a:extLst>
          </p:cNvPr>
          <p:cNvGrpSpPr/>
          <p:nvPr/>
        </p:nvGrpSpPr>
        <p:grpSpPr>
          <a:xfrm>
            <a:off x="1479068" y="3281193"/>
            <a:ext cx="8092949" cy="369332"/>
            <a:chOff x="1479068" y="4763534"/>
            <a:chExt cx="8092949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9A9F9E-839F-9871-EB49-30FAECA8E59C}"/>
                </a:ext>
              </a:extLst>
            </p:cNvPr>
            <p:cNvSpPr txBox="1"/>
            <p:nvPr/>
          </p:nvSpPr>
          <p:spPr>
            <a:xfrm>
              <a:off x="1795501" y="4763534"/>
              <a:ext cx="7776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개인의 행복 추구와 정의로운 사회를 지향한다는 점에서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상호 보완적 관계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8" name="그림 17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94E165B9-A6F0-4C35-0680-389B0882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F2E48F7-44DE-2F09-28E7-437904EB29C7}"/>
              </a:ext>
            </a:extLst>
          </p:cNvPr>
          <p:cNvGrpSpPr/>
          <p:nvPr/>
        </p:nvGrpSpPr>
        <p:grpSpPr>
          <a:xfrm>
            <a:off x="1479068" y="4290750"/>
            <a:ext cx="8709033" cy="646331"/>
            <a:chOff x="1479068" y="4763534"/>
            <a:chExt cx="8709033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AB5A88-CA61-1BC0-57D4-3A65535877D1}"/>
                </a:ext>
              </a:extLst>
            </p:cNvPr>
            <p:cNvSpPr txBox="1"/>
            <p:nvPr/>
          </p:nvSpPr>
          <p:spPr>
            <a:xfrm>
              <a:off x="1795500" y="4763534"/>
              <a:ext cx="8392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개인의 권리와 공동체에 대한 의무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사익과 공익 중 한쪽 만을 추구하는 것이 아니라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</a:t>
              </a:r>
            </a:p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양자를 조화롭게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추구해야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3" name="그림 3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3A8B349-7CDD-E23A-DF8E-0C509BA8C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797A093-872F-563E-2F85-94843016B58C}"/>
              </a:ext>
            </a:extLst>
          </p:cNvPr>
          <p:cNvGrpSpPr/>
          <p:nvPr/>
        </p:nvGrpSpPr>
        <p:grpSpPr>
          <a:xfrm>
            <a:off x="1479068" y="5433135"/>
            <a:ext cx="8709033" cy="646331"/>
            <a:chOff x="1479068" y="4763534"/>
            <a:chExt cx="8709033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00BB53-48EC-3675-45E4-D6FEA4B38719}"/>
                </a:ext>
              </a:extLst>
            </p:cNvPr>
            <p:cNvSpPr txBox="1"/>
            <p:nvPr/>
          </p:nvSpPr>
          <p:spPr>
            <a:xfrm>
              <a:off x="1795500" y="4763534"/>
              <a:ext cx="8392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개인선과 공동선의 조화를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이룸으로 사람들은 독립적인 인격체로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존중받으면서도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공동체의 한 구성원으로서 함께 더불어 살아갈 수 있음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6" name="그림 3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5A00151-C739-A8A2-134B-15C35F1C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1558367-E62D-28AA-DB05-741DCA7EC763}"/>
              </a:ext>
            </a:extLst>
          </p:cNvPr>
          <p:cNvGrpSpPr/>
          <p:nvPr/>
        </p:nvGrpSpPr>
        <p:grpSpPr>
          <a:xfrm>
            <a:off x="1868557" y="4889032"/>
            <a:ext cx="7703459" cy="312032"/>
            <a:chOff x="4444577" y="5443200"/>
            <a:chExt cx="7703459" cy="3120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46F29D-2F19-59D4-7BA9-A2BB878FC2E4}"/>
                </a:ext>
              </a:extLst>
            </p:cNvPr>
            <p:cNvSpPr txBox="1"/>
            <p:nvPr/>
          </p:nvSpPr>
          <p:spPr>
            <a:xfrm>
              <a:off x="4544267" y="5443200"/>
              <a:ext cx="76037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개인은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타인의 권리도 존중할 줄 알고 공동체 구성원로서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자센에게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주어진 책무를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다해야함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40" name="그림 39" descr="원이(가) 표시된 사진&#10;&#10;자동 생성된 설명">
              <a:extLst>
                <a:ext uri="{FF2B5EF4-FFF2-40B4-BE49-F238E27FC236}">
                  <a16:creationId xmlns:a16="http://schemas.microsoft.com/office/drawing/2014/main" id="{A2A80077-7415-5D63-E300-765DA0E7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4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2095" y="1219439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자유주의적 정의관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3DF8EC6-BC33-4EBD-73FC-2193BF2E1896}"/>
              </a:ext>
            </a:extLst>
          </p:cNvPr>
          <p:cNvGrpSpPr/>
          <p:nvPr/>
        </p:nvGrpSpPr>
        <p:grpSpPr>
          <a:xfrm>
            <a:off x="1954997" y="2483983"/>
            <a:ext cx="1199237" cy="336490"/>
            <a:chOff x="1868329" y="2624810"/>
            <a:chExt cx="1199237" cy="3364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2003203" y="2653523"/>
              <a:ext cx="10643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자유주의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2" y="1205381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421433" y="2455462"/>
            <a:ext cx="1320492" cy="307777"/>
            <a:chOff x="7240428" y="2393243"/>
            <a:chExt cx="1320492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105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공동체주의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1967393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공동체주의적 정의관</a:t>
            </a:r>
          </a:p>
        </p:txBody>
      </p:sp>
      <p:pic>
        <p:nvPicPr>
          <p:cNvPr id="43" name="그림 4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FEC8019F-8B39-03BA-7DCF-2BD0E53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03" y="3918462"/>
            <a:ext cx="3051771" cy="25001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E46AC75-307B-1F30-7005-912DCC438E04}"/>
              </a:ext>
            </a:extLst>
          </p:cNvPr>
          <p:cNvSpPr txBox="1"/>
          <p:nvPr/>
        </p:nvSpPr>
        <p:spPr>
          <a:xfrm>
            <a:off x="4298598" y="4645777"/>
            <a:ext cx="292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권리와 의무</a:t>
            </a:r>
            <a:endParaRPr lang="en-US" altLang="ko-KR" sz="2000" dirty="0"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사익과 공익의 조화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E5E487D-48B0-944A-9CB0-C71A699A82BA}"/>
              </a:ext>
            </a:extLst>
          </p:cNvPr>
          <p:cNvGrpSpPr/>
          <p:nvPr/>
        </p:nvGrpSpPr>
        <p:grpSpPr>
          <a:xfrm>
            <a:off x="4612488" y="5349249"/>
            <a:ext cx="1287875" cy="342290"/>
            <a:chOff x="2073760" y="5283694"/>
            <a:chExt cx="1366247" cy="3422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16FAB7-44A8-55CF-1283-B296261FA25C}"/>
                </a:ext>
              </a:extLst>
            </p:cNvPr>
            <p:cNvSpPr txBox="1"/>
            <p:nvPr/>
          </p:nvSpPr>
          <p:spPr>
            <a:xfrm>
              <a:off x="2162073" y="5318207"/>
              <a:ext cx="1277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상호 보완</a:t>
              </a: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7C7BE64-7591-C77C-7BFA-BAED8F7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2-2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다양한 정의권의</a:t>
            </a:r>
            <a:endParaRPr lang="en-US" altLang="ko-KR" sz="1600" b="1" dirty="0">
              <a:solidFill>
                <a:srgbClr val="4592FA"/>
              </a:solidFill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특징과 적용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2B949AF-163A-BEA1-6686-2DAC6E74AE66}"/>
              </a:ext>
            </a:extLst>
          </p:cNvPr>
          <p:cNvGrpSpPr/>
          <p:nvPr/>
        </p:nvGrpSpPr>
        <p:grpSpPr>
          <a:xfrm>
            <a:off x="3350056" y="2483983"/>
            <a:ext cx="882251" cy="336490"/>
            <a:chOff x="1868329" y="2624810"/>
            <a:chExt cx="882251" cy="3364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75B4F-9D0C-6C5C-E9A6-9413A3CEF25C}"/>
                </a:ext>
              </a:extLst>
            </p:cNvPr>
            <p:cNvSpPr txBox="1"/>
            <p:nvPr/>
          </p:nvSpPr>
          <p:spPr>
            <a:xfrm>
              <a:off x="2003204" y="2653523"/>
              <a:ext cx="747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롤스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" name="그림 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8655264-23ED-9B18-F1C1-1484D396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67DC9D-F2F6-D6E2-283C-A0A94B9913B9}"/>
              </a:ext>
            </a:extLst>
          </p:cNvPr>
          <p:cNvGrpSpPr/>
          <p:nvPr/>
        </p:nvGrpSpPr>
        <p:grpSpPr>
          <a:xfrm>
            <a:off x="6096000" y="5349249"/>
            <a:ext cx="906338" cy="342290"/>
            <a:chOff x="2073760" y="5283694"/>
            <a:chExt cx="961492" cy="342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27777-A710-5E0D-6905-35EAAF360367}"/>
                </a:ext>
              </a:extLst>
            </p:cNvPr>
            <p:cNvSpPr txBox="1"/>
            <p:nvPr/>
          </p:nvSpPr>
          <p:spPr>
            <a:xfrm>
              <a:off x="2162073" y="5318207"/>
              <a:ext cx="87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조화</a:t>
              </a:r>
            </a:p>
          </p:txBody>
        </p:sp>
        <p:pic>
          <p:nvPicPr>
            <p:cNvPr id="23" name="그림 2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04BF532E-0C1D-A7F8-3843-62FEB19B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A7B6BA3-DB1C-109C-5755-5E99CC026042}"/>
              </a:ext>
            </a:extLst>
          </p:cNvPr>
          <p:cNvGrpSpPr/>
          <p:nvPr/>
        </p:nvGrpSpPr>
        <p:grpSpPr>
          <a:xfrm>
            <a:off x="7421433" y="2806598"/>
            <a:ext cx="1320492" cy="307777"/>
            <a:chOff x="7240428" y="2393243"/>
            <a:chExt cx="1320492" cy="30777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774755-837A-E298-E9DA-D168AB9895EE}"/>
                </a:ext>
              </a:extLst>
            </p:cNvPr>
            <p:cNvSpPr txBox="1"/>
            <p:nvPr/>
          </p:nvSpPr>
          <p:spPr>
            <a:xfrm>
              <a:off x="7510179" y="2393243"/>
              <a:ext cx="105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매킨타이어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6" name="그림 5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E421727-A2BA-3C5F-E46A-173B4F6C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FAE3929D-1E5F-095F-62D1-32575D9438B4}"/>
              </a:ext>
            </a:extLst>
          </p:cNvPr>
          <p:cNvGrpSpPr/>
          <p:nvPr/>
        </p:nvGrpSpPr>
        <p:grpSpPr>
          <a:xfrm>
            <a:off x="1954997" y="2912867"/>
            <a:ext cx="882251" cy="336490"/>
            <a:chOff x="1868329" y="2624810"/>
            <a:chExt cx="882251" cy="3364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B38A1E-47FE-41BE-3992-1027210816C4}"/>
                </a:ext>
              </a:extLst>
            </p:cNvPr>
            <p:cNvSpPr txBox="1"/>
            <p:nvPr/>
          </p:nvSpPr>
          <p:spPr>
            <a:xfrm>
              <a:off x="2003204" y="2653523"/>
              <a:ext cx="747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노직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8EE723BB-68CB-8721-748E-D51E05A0D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629942A-022F-9011-7609-71661F665FEA}"/>
              </a:ext>
            </a:extLst>
          </p:cNvPr>
          <p:cNvGrpSpPr/>
          <p:nvPr/>
        </p:nvGrpSpPr>
        <p:grpSpPr>
          <a:xfrm>
            <a:off x="3350056" y="2890300"/>
            <a:ext cx="1046845" cy="336490"/>
            <a:chOff x="1868329" y="2624810"/>
            <a:chExt cx="1046845" cy="3364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B72A49F-E607-2524-6192-C1C3664C6A22}"/>
                </a:ext>
              </a:extLst>
            </p:cNvPr>
            <p:cNvSpPr txBox="1"/>
            <p:nvPr/>
          </p:nvSpPr>
          <p:spPr>
            <a:xfrm>
              <a:off x="2003203" y="2653523"/>
              <a:ext cx="911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개인선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62" name="그림 6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A8584F16-D818-F84C-10CE-8C2571ED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356338DD-47EE-01D4-293C-99F20452B324}"/>
              </a:ext>
            </a:extLst>
          </p:cNvPr>
          <p:cNvGrpSpPr/>
          <p:nvPr/>
        </p:nvGrpSpPr>
        <p:grpSpPr>
          <a:xfrm>
            <a:off x="8697332" y="2455462"/>
            <a:ext cx="894142" cy="307777"/>
            <a:chOff x="7240428" y="2393243"/>
            <a:chExt cx="894142" cy="30777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6D15D9C-33B6-04A4-8417-B44D01EE3BE5}"/>
                </a:ext>
              </a:extLst>
            </p:cNvPr>
            <p:cNvSpPr txBox="1"/>
            <p:nvPr/>
          </p:nvSpPr>
          <p:spPr>
            <a:xfrm>
              <a:off x="7510179" y="2393243"/>
              <a:ext cx="624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왈처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81" name="그림 8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02FF939-9E74-C2D3-9430-03B947BBB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8D2D9695-AE35-46A5-CCC2-B9EF3CDD2821}"/>
              </a:ext>
            </a:extLst>
          </p:cNvPr>
          <p:cNvGrpSpPr/>
          <p:nvPr/>
        </p:nvGrpSpPr>
        <p:grpSpPr>
          <a:xfrm>
            <a:off x="8697332" y="2812535"/>
            <a:ext cx="1050741" cy="307777"/>
            <a:chOff x="7240428" y="2393243"/>
            <a:chExt cx="1050741" cy="3077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CD6377C-CD0E-5F14-B818-ABDE8130BEB3}"/>
                </a:ext>
              </a:extLst>
            </p:cNvPr>
            <p:cNvSpPr txBox="1"/>
            <p:nvPr/>
          </p:nvSpPr>
          <p:spPr>
            <a:xfrm>
              <a:off x="7510179" y="2393243"/>
              <a:ext cx="7809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공동선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88" name="그림 87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6A2158DF-352A-B41D-3CAC-39D44158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8FE0579-92BB-EBB5-8ABF-7AF282B6E0A2}"/>
              </a:ext>
            </a:extLst>
          </p:cNvPr>
          <p:cNvSpPr txBox="1">
            <a:spLocks/>
          </p:cNvSpPr>
          <p:nvPr/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5400" b="1" dirty="0">
                <a:latin typeface="+mj-lt"/>
              </a:rPr>
              <a:t>목차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30BA7ADA-0EDB-9B41-4862-6D6985B8B04E}"/>
              </a:ext>
            </a:extLst>
          </p:cNvPr>
          <p:cNvSpPr txBox="1">
            <a:spLocks/>
          </p:cNvSpPr>
          <p:nvPr/>
        </p:nvSpPr>
        <p:spPr>
          <a:xfrm>
            <a:off x="5854439" y="3072429"/>
            <a:ext cx="4614778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공동체주의적 정의관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5C9C894-3FEE-1FC6-0E8B-385E9817394F}"/>
              </a:ext>
            </a:extLst>
          </p:cNvPr>
          <p:cNvSpPr txBox="1">
            <a:spLocks/>
          </p:cNvSpPr>
          <p:nvPr/>
        </p:nvSpPr>
        <p:spPr>
          <a:xfrm>
            <a:off x="5215865" y="3045429"/>
            <a:ext cx="702082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02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160236D5-66B1-A6DE-19F5-B2AA8FC82633}"/>
              </a:ext>
            </a:extLst>
          </p:cNvPr>
          <p:cNvSpPr txBox="1">
            <a:spLocks/>
          </p:cNvSpPr>
          <p:nvPr/>
        </p:nvSpPr>
        <p:spPr>
          <a:xfrm>
            <a:off x="5594307" y="4251896"/>
            <a:ext cx="5629290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권리와 의무</a:t>
            </a:r>
            <a:r>
              <a:rPr kumimoji="1" lang="en-US" altLang="ko-KR" sz="2000" b="1" dirty="0">
                <a:latin typeface="+mj-lt"/>
              </a:rPr>
              <a:t>, </a:t>
            </a:r>
            <a:r>
              <a:rPr kumimoji="1" lang="ko-KR" altLang="en-US" sz="2000" b="1" dirty="0">
                <a:latin typeface="+mj-lt"/>
              </a:rPr>
              <a:t>사익과 공익의 조화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CB6E37B8-034D-11E5-5755-89AE8E12A665}"/>
              </a:ext>
            </a:extLst>
          </p:cNvPr>
          <p:cNvSpPr txBox="1">
            <a:spLocks/>
          </p:cNvSpPr>
          <p:nvPr/>
        </p:nvSpPr>
        <p:spPr>
          <a:xfrm>
            <a:off x="4955733" y="4224896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03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5" name="텍스트 개체 틀 12">
            <a:extLst>
              <a:ext uri="{FF2B5EF4-FFF2-40B4-BE49-F238E27FC236}">
                <a16:creationId xmlns:a16="http://schemas.microsoft.com/office/drawing/2014/main" id="{44E21DBD-C198-82ED-219C-FCA084FC1226}"/>
              </a:ext>
            </a:extLst>
          </p:cNvPr>
          <p:cNvSpPr txBox="1">
            <a:spLocks/>
          </p:cNvSpPr>
          <p:nvPr/>
        </p:nvSpPr>
        <p:spPr>
          <a:xfrm>
            <a:off x="5124160" y="1854977"/>
            <a:ext cx="802907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01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6" name="텍스트 개체 틀 13">
            <a:extLst>
              <a:ext uri="{FF2B5EF4-FFF2-40B4-BE49-F238E27FC236}">
                <a16:creationId xmlns:a16="http://schemas.microsoft.com/office/drawing/2014/main" id="{6E02ACF7-1F1C-B023-2C4F-5EA42C96EE41}"/>
              </a:ext>
            </a:extLst>
          </p:cNvPr>
          <p:cNvSpPr txBox="1">
            <a:spLocks/>
          </p:cNvSpPr>
          <p:nvPr/>
        </p:nvSpPr>
        <p:spPr>
          <a:xfrm>
            <a:off x="5854438" y="1917977"/>
            <a:ext cx="414628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자유주의적 정의관</a:t>
            </a:r>
          </a:p>
        </p:txBody>
      </p:sp>
    </p:spTree>
    <p:extLst>
      <p:ext uri="{BB962C8B-B14F-4D97-AF65-F5344CB8AC3E}">
        <p14:creationId xmlns:p14="http://schemas.microsoft.com/office/powerpoint/2010/main" val="123861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45175" y="1918550"/>
            <a:ext cx="2503490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7" y="3454483"/>
            <a:ext cx="4318717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자유주의적 정의관과 공동체주의적 정의관은 무엇일까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자유주의적 정의관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atin typeface="+mj-lt"/>
                <a:ea typeface="HY견고딕" panose="02030600000101010101" pitchFamily="18" charset="-127"/>
              </a:rPr>
              <a:t>개인선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자유주의적 정의관과 공동체주의적 정의관을 비교하여 파악할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73586" y="5910924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개인의 자유는 어디까지 허용할 수 있을까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5996D-4307-9D17-E5E4-B4BC4E6BCF45}"/>
              </a:ext>
            </a:extLst>
          </p:cNvPr>
          <p:cNvSpPr txBox="1"/>
          <p:nvPr/>
        </p:nvSpPr>
        <p:spPr>
          <a:xfrm>
            <a:off x="6701608" y="2452152"/>
            <a:ext cx="156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+mj-lt"/>
                <a:ea typeface="HY견고딕" panose="02030600000101010101" pitchFamily="18" charset="-127"/>
              </a:rPr>
              <a:t>공동체주의적 정의관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1C94A-97BC-12A7-A966-51D8A3A8D8FE}"/>
              </a:ext>
            </a:extLst>
          </p:cNvPr>
          <p:cNvSpPr txBox="1"/>
          <p:nvPr/>
        </p:nvSpPr>
        <p:spPr>
          <a:xfrm>
            <a:off x="8944721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공동선</a:t>
            </a: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BC7F0D34-1AD9-FCB3-C6F7-FDF97C77B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382406" y="2485711"/>
            <a:ext cx="390043" cy="311700"/>
          </a:xfrm>
          <a:prstGeom prst="rect">
            <a:avLst/>
          </a:prstGeom>
        </p:spPr>
      </p:pic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623B780E-EA1B-6195-45DA-3ECF8D1B1E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581228" y="2485711"/>
            <a:ext cx="390043" cy="311700"/>
          </a:xfrm>
          <a:prstGeom prst="rect">
            <a:avLst/>
          </a:prstGeom>
        </p:spPr>
      </p:pic>
      <p:pic>
        <p:nvPicPr>
          <p:cNvPr id="12" name="그래픽 11" descr="배지 윤곽선">
            <a:extLst>
              <a:ext uri="{FF2B5EF4-FFF2-40B4-BE49-F238E27FC236}">
                <a16:creationId xmlns:a16="http://schemas.microsoft.com/office/drawing/2014/main" id="{D69E58AC-2B1B-7525-584D-76E7C073B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9807" y="5000974"/>
            <a:ext cx="282780" cy="282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D9C729-4D0B-F87F-1364-7C2ECF461CD7}"/>
              </a:ext>
            </a:extLst>
          </p:cNvPr>
          <p:cNvSpPr txBox="1"/>
          <p:nvPr/>
        </p:nvSpPr>
        <p:spPr>
          <a:xfrm>
            <a:off x="2522587" y="5008802"/>
            <a:ext cx="2220551" cy="65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자유주의적 정의관과 공동체주의적 정의관을 구체적 사례에 적용하여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79DAEC7-2AE2-39D1-EBF3-E863020151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51" y="3686377"/>
            <a:ext cx="3273907" cy="218493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513CA5C-570A-1937-E9E0-9CD41535B9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12" y="3446986"/>
            <a:ext cx="1915181" cy="98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2084470"/>
            <a:chOff x="1358062" y="4212568"/>
            <a:chExt cx="9967863" cy="2084470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95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자유주의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1078080"/>
            <a:chOff x="1235798" y="2516101"/>
            <a:chExt cx="9967864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정의관의 관점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820635" y="3089830"/>
            <a:ext cx="82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개인의 자유와 공동체의 가치 중 무엇을 더 </a:t>
            </a:r>
            <a:r>
              <a:rPr lang="ko-KR" altLang="en-US" dirty="0" err="1">
                <a:latin typeface="+mj-lt"/>
                <a:ea typeface="NanumGothicExtraBold" panose="020D0904000000000000" pitchFamily="50" charset="-127"/>
              </a:rPr>
              <a:t>중시하느냐에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 따라 달라짐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1A2D283-3BBF-12B7-DC80-B109135A695B}"/>
              </a:ext>
            </a:extLst>
          </p:cNvPr>
          <p:cNvGrpSpPr/>
          <p:nvPr/>
        </p:nvGrpSpPr>
        <p:grpSpPr>
          <a:xfrm>
            <a:off x="1479068" y="4763534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개인의 자유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를 무엇보다 소중한 가치로 여기는 사상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2968664" y="3422671"/>
            <a:ext cx="7354779" cy="312032"/>
            <a:chOff x="4444577" y="5443200"/>
            <a:chExt cx="7354779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7255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자유주의적 정의관은 개인의 자유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공동체주의적 정의관은 공동체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E5FC2FC1-7524-CFD3-8390-62A025CB169A}"/>
              </a:ext>
            </a:extLst>
          </p:cNvPr>
          <p:cNvGrpSpPr/>
          <p:nvPr/>
        </p:nvGrpSpPr>
        <p:grpSpPr>
          <a:xfrm>
            <a:off x="1479068" y="5286849"/>
            <a:ext cx="9682395" cy="369332"/>
            <a:chOff x="1479068" y="4763534"/>
            <a:chExt cx="9682395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3D6EFF-3B33-64F8-21F2-595B4FA89F7F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모든 인간은 존엄하며 자신의 원하는 삶을 스스로 결정할 수 있는 자유와 권리를 지님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6" name="그림 2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54EC374-1F52-AE25-CA8D-F0900A69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9915730-9143-F905-8EEC-42040F335417}"/>
              </a:ext>
            </a:extLst>
          </p:cNvPr>
          <p:cNvGrpSpPr/>
          <p:nvPr/>
        </p:nvGrpSpPr>
        <p:grpSpPr>
          <a:xfrm>
            <a:off x="1479068" y="5813778"/>
            <a:ext cx="9682395" cy="369332"/>
            <a:chOff x="1479068" y="4763534"/>
            <a:chExt cx="9682395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518AF3-01EE-D6B5-85A2-3C1050F8A757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공동체는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개인의 자유와 권리를 최대한 보장해야 하며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 err="1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개인을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 억압 및 구속해선 안됨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1" name="그림 30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A23FC35-8B28-2A7B-879C-43FD305B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AEE2D2DD-5013-DE14-9241-1B9330E3FD0B}"/>
              </a:ext>
            </a:extLst>
          </p:cNvPr>
          <p:cNvSpPr/>
          <p:nvPr/>
        </p:nvSpPr>
        <p:spPr>
          <a:xfrm>
            <a:off x="1263002" y="2956764"/>
            <a:ext cx="9967863" cy="33230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76B1F6A-60E9-A934-2FAC-BAC9FA8FB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026" y="2964649"/>
            <a:ext cx="7628153" cy="281284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42C5B0D-F3E0-C285-6027-F36670B8C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16" y="3684818"/>
            <a:ext cx="2107975" cy="1509165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6A21DFEC-DCD3-5E1D-ADC9-1EC98FF26A2D}"/>
              </a:ext>
            </a:extLst>
          </p:cNvPr>
          <p:cNvGrpSpPr/>
          <p:nvPr/>
        </p:nvGrpSpPr>
        <p:grpSpPr>
          <a:xfrm>
            <a:off x="3721554" y="5705867"/>
            <a:ext cx="7354779" cy="523220"/>
            <a:chOff x="4444577" y="5443200"/>
            <a:chExt cx="7354779" cy="52322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CB1C61-C6E9-A2D7-E04A-B71A2CA7F13F}"/>
                </a:ext>
              </a:extLst>
            </p:cNvPr>
            <p:cNvSpPr txBox="1"/>
            <p:nvPr/>
          </p:nvSpPr>
          <p:spPr>
            <a:xfrm>
              <a:off x="4544268" y="5443200"/>
              <a:ext cx="7255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자유주의적 정의관에서 볼 때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개인의 표현의 자유를 침해한다는 점에서 정부의 규제를 반대할 것임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. 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41" name="그림 40" descr="원이(가) 표시된 사진&#10;&#10;자동 생성된 설명">
              <a:extLst>
                <a:ext uri="{FF2B5EF4-FFF2-40B4-BE49-F238E27FC236}">
                  <a16:creationId xmlns:a16="http://schemas.microsoft.com/office/drawing/2014/main" id="{A0202497-6058-D3AD-5D3C-DE7171B97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9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노직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(Nozick)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671375" y="3643300"/>
            <a:ext cx="7354779" cy="312032"/>
            <a:chOff x="4444577" y="5443200"/>
            <a:chExt cx="7354779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7255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정의가 실현되기 위해서는 개인의 자유와 소유 권리를 최우선을 보장해야 함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5F9F7A-5D94-1E2E-2565-1F158EF5C7D3}"/>
              </a:ext>
            </a:extLst>
          </p:cNvPr>
          <p:cNvGrpSpPr/>
          <p:nvPr/>
        </p:nvGrpSpPr>
        <p:grpSpPr>
          <a:xfrm>
            <a:off x="1479068" y="4190937"/>
            <a:ext cx="6627315" cy="646331"/>
            <a:chOff x="1479068" y="4763534"/>
            <a:chExt cx="6627315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E941A4-B2A5-48AC-3F30-7CDEE798087E}"/>
                </a:ext>
              </a:extLst>
            </p:cNvPr>
            <p:cNvSpPr txBox="1"/>
            <p:nvPr/>
          </p:nvSpPr>
          <p:spPr>
            <a:xfrm>
              <a:off x="1795501" y="4763534"/>
              <a:ext cx="6310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타인에게 피해를 주지 않고 정당하게 취득하거나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양도받은 소유물은 개인이 </a:t>
              </a:r>
              <a:r>
                <a:rPr lang="ko-KR" altLang="en-US" dirty="0" err="1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배타적ㆍ절대적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 권리를 가짐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248B96D3-1B93-C80F-574B-B39EC22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E63C887-7E17-AB7B-51BA-3218CA441795}"/>
              </a:ext>
            </a:extLst>
          </p:cNvPr>
          <p:cNvGrpSpPr/>
          <p:nvPr/>
        </p:nvGrpSpPr>
        <p:grpSpPr>
          <a:xfrm>
            <a:off x="1479068" y="3281193"/>
            <a:ext cx="2638975" cy="369332"/>
            <a:chOff x="1479068" y="4763534"/>
            <a:chExt cx="2638975" cy="3693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890A3F-0DDB-E7C6-274F-A8DA0F474968}"/>
                </a:ext>
              </a:extLst>
            </p:cNvPr>
            <p:cNvSpPr txBox="1"/>
            <p:nvPr/>
          </p:nvSpPr>
          <p:spPr>
            <a:xfrm>
              <a:off x="1795501" y="4763534"/>
              <a:ext cx="2322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소유 </a:t>
              </a:r>
              <a:r>
                <a:rPr lang="ko-KR" altLang="en-US" dirty="0" err="1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권리로서의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 정의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2" name="그림 3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D346EB-3066-D1DA-B7D8-6C5FEF29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4504A1-31FA-626D-80A8-A78212C8C363}"/>
              </a:ext>
            </a:extLst>
          </p:cNvPr>
          <p:cNvGrpSpPr/>
          <p:nvPr/>
        </p:nvGrpSpPr>
        <p:grpSpPr>
          <a:xfrm>
            <a:off x="1479068" y="5081383"/>
            <a:ext cx="6458702" cy="646331"/>
            <a:chOff x="1479068" y="4763534"/>
            <a:chExt cx="6458702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108D9A-B358-9C9C-A672-EA24471C815A}"/>
                </a:ext>
              </a:extLst>
            </p:cNvPr>
            <p:cNvSpPr txBox="1"/>
            <p:nvPr/>
          </p:nvSpPr>
          <p:spPr>
            <a:xfrm>
              <a:off x="1795501" y="4763534"/>
              <a:ext cx="6142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개인의 소유물을 어떻게 사용할 것인가는 개인의 자유로운 선택에 </a:t>
              </a:r>
              <a:r>
                <a:rPr lang="ko-KR" altLang="en-US" dirty="0" err="1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맡겨야함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C77E408-ECE6-7D5A-515B-5705DD83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A843C7AA-614A-EC9A-2DFC-01676B826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42" y="2484878"/>
            <a:ext cx="2661751" cy="40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롤스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(Rawls)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671375" y="3643300"/>
            <a:ext cx="2615280" cy="738664"/>
            <a:chOff x="4444577" y="5443200"/>
            <a:chExt cx="2615280" cy="738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25155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공정한 절차를 통해 합의된 정의의 원칙에 의해 사회 제도가 규제되어야 함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5F9F7A-5D94-1E2E-2565-1F158EF5C7D3}"/>
              </a:ext>
            </a:extLst>
          </p:cNvPr>
          <p:cNvGrpSpPr/>
          <p:nvPr/>
        </p:nvGrpSpPr>
        <p:grpSpPr>
          <a:xfrm>
            <a:off x="1479068" y="4733225"/>
            <a:ext cx="9312149" cy="646331"/>
            <a:chOff x="1479068" y="4763534"/>
            <a:chExt cx="9312149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E941A4-B2A5-48AC-3F30-7CDEE798087E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모든 사람이 동등하게 기본적 자유를 최대한 누리면서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어떤 지위에 오를 기회를 가질 수 있어야 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248B96D3-1B93-C80F-574B-B39EC22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E63C887-7E17-AB7B-51BA-3218CA441795}"/>
              </a:ext>
            </a:extLst>
          </p:cNvPr>
          <p:cNvGrpSpPr/>
          <p:nvPr/>
        </p:nvGrpSpPr>
        <p:grpSpPr>
          <a:xfrm>
            <a:off x="1479068" y="3281193"/>
            <a:ext cx="2638975" cy="369332"/>
            <a:chOff x="1479068" y="4763534"/>
            <a:chExt cx="2638975" cy="3693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890A3F-0DDB-E7C6-274F-A8DA0F474968}"/>
                </a:ext>
              </a:extLst>
            </p:cNvPr>
            <p:cNvSpPr txBox="1"/>
            <p:nvPr/>
          </p:nvSpPr>
          <p:spPr>
            <a:xfrm>
              <a:off x="1795501" y="4763534"/>
              <a:ext cx="2322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공정으로서의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 정의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2" name="그림 3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D346EB-3066-D1DA-B7D8-6C5FEF29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4504A1-31FA-626D-80A8-A78212C8C363}"/>
              </a:ext>
            </a:extLst>
          </p:cNvPr>
          <p:cNvGrpSpPr/>
          <p:nvPr/>
        </p:nvGrpSpPr>
        <p:grpSpPr>
          <a:xfrm>
            <a:off x="1479068" y="5673729"/>
            <a:ext cx="6458702" cy="369332"/>
            <a:chOff x="1479068" y="4763534"/>
            <a:chExt cx="6458702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108D9A-B358-9C9C-A672-EA24471C815A}"/>
                </a:ext>
              </a:extLst>
            </p:cNvPr>
            <p:cNvSpPr txBox="1"/>
            <p:nvPr/>
          </p:nvSpPr>
          <p:spPr>
            <a:xfrm>
              <a:off x="1795501" y="4763534"/>
              <a:ext cx="614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사회적 약자를 위한 배려가 있어야 정의로운 사회가 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5" name="그림 3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C77E408-ECE6-7D5A-515B-5705DD83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18FAA265-453A-1730-9463-6E549DF1B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55" y="3014777"/>
            <a:ext cx="6607860" cy="15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53834"/>
            <a:chOff x="1235798" y="2516101"/>
            <a:chExt cx="9967864" cy="3553834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340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자유주의 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자유주의적 정의관과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공동체주의적 정의관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자유주의적 정의관의 의미와 특징은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671375" y="3643300"/>
            <a:ext cx="8323690" cy="523220"/>
            <a:chOff x="4444577" y="5443200"/>
            <a:chExt cx="8323690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개인선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개인의 행복 추구나 자아실현 등 개인이 사적으로 누리는 이익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공동선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공공의 이익으로 특정 개인에게만 유익한 것이 아니라 공동체 구성원 모두에게 유익한 것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6" name="그림 15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EECBB85A-4A56-444E-2BC3-96D97E6355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156713" y="333662"/>
            <a:ext cx="813989" cy="506407"/>
          </a:xfrm>
          <a:prstGeom prst="rect">
            <a:avLst/>
          </a:prstGeom>
        </p:spPr>
      </p:pic>
      <p:pic>
        <p:nvPicPr>
          <p:cNvPr id="21" name="그림 20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3E00375C-AE54-112A-F57E-97BE638026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640887" y="773733"/>
            <a:ext cx="659629" cy="410375"/>
          </a:xfrm>
          <a:prstGeom prst="rect">
            <a:avLst/>
          </a:prstGeom>
        </p:spPr>
      </p:pic>
      <p:pic>
        <p:nvPicPr>
          <p:cNvPr id="22" name="그림 21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84EB8FB8-55F0-5D09-D344-C8500D5DDF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2" b="29324"/>
          <a:stretch/>
        </p:blipFill>
        <p:spPr>
          <a:xfrm>
            <a:off x="8432400" y="1180076"/>
            <a:ext cx="416974" cy="25941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5F9F7A-5D94-1E2E-2565-1F158EF5C7D3}"/>
              </a:ext>
            </a:extLst>
          </p:cNvPr>
          <p:cNvGrpSpPr/>
          <p:nvPr/>
        </p:nvGrpSpPr>
        <p:grpSpPr>
          <a:xfrm>
            <a:off x="1479068" y="4965439"/>
            <a:ext cx="9312149" cy="646331"/>
            <a:chOff x="1479068" y="4763534"/>
            <a:chExt cx="9312149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E941A4-B2A5-48AC-3F30-7CDEE798087E}"/>
                </a:ext>
              </a:extLst>
            </p:cNvPr>
            <p:cNvSpPr txBox="1"/>
            <p:nvPr/>
          </p:nvSpPr>
          <p:spPr>
            <a:xfrm>
              <a:off x="1795501" y="4763534"/>
              <a:ext cx="8995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나의 자유를 누리기에 앞서 다른 사람의 자유 역시 존중해야 하므로</a:t>
              </a:r>
              <a:r>
                <a:rPr lang="en-US" altLang="ko-KR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개인의 자유와 권리는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타인의 자유를 침해하지 않는 범위 내에서 </a:t>
              </a:r>
              <a:r>
                <a:rPr lang="ko-KR" altLang="en-US" dirty="0">
                  <a:highlight>
                    <a:srgbClr val="FFFFFF"/>
                  </a:highlight>
                  <a:latin typeface="+mj-lt"/>
                  <a:ea typeface="NanumGothicExtraBold" panose="020D0904000000000000" pitchFamily="50" charset="-127"/>
                </a:rPr>
                <a:t>행사해야 함</a:t>
              </a:r>
              <a:endParaRPr lang="en-US" altLang="ko-KR" dirty="0">
                <a:highlight>
                  <a:srgbClr val="FFFFFF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248B96D3-1B93-C80F-574B-B39EC22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E63C887-7E17-AB7B-51BA-3218CA441795}"/>
              </a:ext>
            </a:extLst>
          </p:cNvPr>
          <p:cNvGrpSpPr/>
          <p:nvPr/>
        </p:nvGrpSpPr>
        <p:grpSpPr>
          <a:xfrm>
            <a:off x="1479068" y="3281193"/>
            <a:ext cx="7567655" cy="369332"/>
            <a:chOff x="1479068" y="4763534"/>
            <a:chExt cx="7567655" cy="3693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890A3F-0DDB-E7C6-274F-A8DA0F474968}"/>
                </a:ext>
              </a:extLst>
            </p:cNvPr>
            <p:cNvSpPr txBox="1"/>
            <p:nvPr/>
          </p:nvSpPr>
          <p:spPr>
            <a:xfrm>
              <a:off x="1795501" y="4763534"/>
              <a:ext cx="7251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개인선과 공동선이 충돌할 경우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개인선을 실현하는 것이 정의로운 것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2" name="그림 3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AAD346EB-3066-D1DA-B7D8-6C5FEF29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7109C91-996F-4A4E-FA3A-FB5FD0942BFE}"/>
              </a:ext>
            </a:extLst>
          </p:cNvPr>
          <p:cNvGrpSpPr/>
          <p:nvPr/>
        </p:nvGrpSpPr>
        <p:grpSpPr>
          <a:xfrm>
            <a:off x="1671375" y="5611535"/>
            <a:ext cx="8323690" cy="312032"/>
            <a:chOff x="4444577" y="5443200"/>
            <a:chExt cx="8323690" cy="3120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7F3A22-56D0-59A0-703A-4888CAADD580}"/>
                </a:ext>
              </a:extLst>
            </p:cNvPr>
            <p:cNvSpPr txBox="1"/>
            <p:nvPr/>
          </p:nvSpPr>
          <p:spPr>
            <a:xfrm>
              <a:off x="4544268" y="5443200"/>
              <a:ext cx="8223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극단적 이기주의와 구별되는 점</a:t>
              </a:r>
            </a:p>
          </p:txBody>
        </p:sp>
        <p:pic>
          <p:nvPicPr>
            <p:cNvPr id="23" name="그림 22" descr="원이(가) 표시된 사진&#10;&#10;자동 생성된 설명">
              <a:extLst>
                <a:ext uri="{FF2B5EF4-FFF2-40B4-BE49-F238E27FC236}">
                  <a16:creationId xmlns:a16="http://schemas.microsoft.com/office/drawing/2014/main" id="{E14EA9CB-140D-4C61-D06C-FB3F9D14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0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latin typeface="+mj-lt"/>
                <a:ea typeface="NanumGothicExtraBold" panose="020D0904000000000000" pitchFamily="50" charset="-127"/>
              </a:rPr>
              <a:t>롤스의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 원초적 입장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8903976" y="5324376"/>
            <a:ext cx="771149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몽테스키외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BE5E440-E6BB-41A7-9CEF-25E463E8E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06" y="4062186"/>
            <a:ext cx="7211399" cy="15293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7175E02-4E3A-9810-6EEC-8F5980179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71" y="3357164"/>
            <a:ext cx="2452255" cy="261850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2139DB1-1A8E-EA76-6F05-794D12792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806" y="2245160"/>
            <a:ext cx="8093413" cy="168121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0F83B44-CEF4-116F-C164-5ED5BFB45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68" y="2711910"/>
            <a:ext cx="1233487" cy="7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795</Words>
  <Application>Microsoft Office PowerPoint</Application>
  <PresentationFormat>와이드스크린</PresentationFormat>
  <Paragraphs>147</Paragraphs>
  <Slides>19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5" baseType="lpstr">
      <vt:lpstr>맑은 고딕</vt:lpstr>
      <vt:lpstr>나눔고딕</vt:lpstr>
      <vt:lpstr>NanumGothicExtraBold</vt:lpstr>
      <vt:lpstr>Arial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USER</cp:lastModifiedBy>
  <cp:revision>32</cp:revision>
  <dcterms:created xsi:type="dcterms:W3CDTF">2024-07-30T05:05:06Z</dcterms:created>
  <dcterms:modified xsi:type="dcterms:W3CDTF">2024-09-03T04:16:40Z</dcterms:modified>
</cp:coreProperties>
</file>