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9"/>
  </p:notesMasterIdLst>
  <p:handoutMasterIdLst>
    <p:handoutMasterId r:id="rId20"/>
  </p:handoutMasterIdLst>
  <p:sldIdLst>
    <p:sldId id="300" r:id="rId5"/>
    <p:sldId id="305" r:id="rId6"/>
    <p:sldId id="304" r:id="rId7"/>
    <p:sldId id="367" r:id="rId8"/>
    <p:sldId id="374" r:id="rId9"/>
    <p:sldId id="375" r:id="rId10"/>
    <p:sldId id="372" r:id="rId11"/>
    <p:sldId id="376" r:id="rId12"/>
    <p:sldId id="377" r:id="rId13"/>
    <p:sldId id="373" r:id="rId14"/>
    <p:sldId id="378" r:id="rId15"/>
    <p:sldId id="309" r:id="rId16"/>
    <p:sldId id="316" r:id="rId17"/>
    <p:sldId id="295" r:id="rId18"/>
  </p:sldIdLst>
  <p:sldSz cx="12192000" cy="6858000"/>
  <p:notesSz cx="6858000" cy="9144000"/>
  <p:embeddedFontLst>
    <p:embeddedFont>
      <p:font typeface="NanumGothicExtraBold" panose="020D0904000000000000" pitchFamily="50" charset="-127"/>
      <p:bold r:id="rId21"/>
    </p:embeddedFont>
    <p:embeddedFont>
      <p:font typeface="나눔고딕" panose="020D0604000000000000" pitchFamily="50" charset="-127"/>
      <p:regular r:id="rId22"/>
      <p:bold r:id="rId23"/>
    </p:embeddedFont>
    <p:embeddedFont>
      <p:font typeface="나눔고딕" panose="020D0604000000000000" pitchFamily="50" charset="-127"/>
      <p:regular r:id="rId22"/>
      <p:bold r:id="rId23"/>
    </p:embeddedFont>
    <p:embeddedFont>
      <p:font typeface="맑은 고딕" panose="020B0503020000020004" pitchFamily="50" charset="-127"/>
      <p:regular r:id="rId24"/>
      <p:bold r:id="rId25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FAE00"/>
    <a:srgbClr val="DADF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1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3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2.fntdata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2025-11-11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microsoft.com/office/2007/relationships/media" Target="../media/media5.mp3"/><Relationship Id="rId7" Type="http://schemas.openxmlformats.org/officeDocument/2006/relationships/image" Target="../media/image15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5.mp3"/><Relationship Id="rId9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media" Target="../media/media2.mp3"/><Relationship Id="rId7" Type="http://schemas.openxmlformats.org/officeDocument/2006/relationships/slideLayout" Target="../slideLayouts/slideLayout3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5" Type="http://schemas.microsoft.com/office/2007/relationships/media" Target="../media/media3.mp3"/><Relationship Id="rId10" Type="http://schemas.openxmlformats.org/officeDocument/2006/relationships/image" Target="../media/image9.png"/><Relationship Id="rId4" Type="http://schemas.openxmlformats.org/officeDocument/2006/relationships/audio" Target="../media/media2.mp3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평시조 </a:t>
            </a:r>
            <a:r>
              <a:rPr lang="en-US" altLang="ko-KR" dirty="0"/>
              <a:t>‘</a:t>
            </a:r>
            <a:r>
              <a:rPr lang="ko-KR" altLang="en-US" dirty="0"/>
              <a:t>동창이</a:t>
            </a:r>
            <a:r>
              <a:rPr lang="en-US" altLang="ko-KR" dirty="0"/>
              <a:t>’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E6CF04-A561-0FDD-33A0-432B37BF0B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78E6672E-1129-47AE-F1E3-E0DE1C532D9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F83C1B82-FEE1-BE57-B5BB-2946EAFBC50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10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EEB81673-9EDA-D6C2-433C-C758C21BD889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평시조 장단을 무릎장단으로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7F6C461-5B67-CBBF-9033-3AD6C4B8183B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0335E69-6EBC-98CF-3475-124C8B608FFE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4045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평시조 장단 파악하기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DA8E0BED-13FC-215B-1C90-60D7F73001C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6228BA55-6347-28EF-6103-6AB13C7AC4A6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57A955D-F380-DD33-C327-AC21DE0F33D2}"/>
              </a:ext>
            </a:extLst>
          </p:cNvPr>
          <p:cNvSpPr txBox="1">
            <a:spLocks/>
          </p:cNvSpPr>
          <p:nvPr/>
        </p:nvSpPr>
        <p:spPr>
          <a:xfrm>
            <a:off x="791999" y="2499698"/>
            <a:ext cx="5441653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5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 장단과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 장단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구음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B1723BE4-DCB3-9456-462B-69A3AAB732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51733" y="1657899"/>
            <a:ext cx="2534004" cy="209579"/>
          </a:xfrm>
          <a:prstGeom prst="rect">
            <a:avLst/>
          </a:prstGeom>
        </p:spPr>
      </p:pic>
      <p:pic>
        <p:nvPicPr>
          <p:cNvPr id="23" name="그림 22">
            <a:extLst>
              <a:ext uri="{FF2B5EF4-FFF2-40B4-BE49-F238E27FC236}">
                <a16:creationId xmlns:a16="http://schemas.microsoft.com/office/drawing/2014/main" id="{2F995C2F-898E-BF98-B70F-FD92E210EAD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8263" y="3049356"/>
            <a:ext cx="6258798" cy="2524477"/>
          </a:xfrm>
          <a:prstGeom prst="rect">
            <a:avLst/>
          </a:prstGeom>
        </p:spPr>
      </p:pic>
      <p:pic>
        <p:nvPicPr>
          <p:cNvPr id="26" name="6-3-1-04 [평시조 '동창이'] 평시조 장단 1(5박)">
            <a:hlinkClick r:id="" action="ppaction://media"/>
            <a:extLst>
              <a:ext uri="{FF2B5EF4-FFF2-40B4-BE49-F238E27FC236}">
                <a16:creationId xmlns:a16="http://schemas.microsoft.com/office/drawing/2014/main" id="{2BFA0855-CCF7-9039-F3B4-2B91CA8B657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1733" y="3143234"/>
            <a:ext cx="446866" cy="446866"/>
          </a:xfrm>
          <a:prstGeom prst="rect">
            <a:avLst/>
          </a:prstGeom>
        </p:spPr>
      </p:pic>
      <p:pic>
        <p:nvPicPr>
          <p:cNvPr id="28" name="6-3-1-05 [평시조 '동창이'] 평시조 장단 2(8박)">
            <a:hlinkClick r:id="" action="ppaction://media"/>
            <a:extLst>
              <a:ext uri="{FF2B5EF4-FFF2-40B4-BE49-F238E27FC236}">
                <a16:creationId xmlns:a16="http://schemas.microsoft.com/office/drawing/2014/main" id="{45FCB50E-1223-AF31-F9BA-A26C86D1F8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51733" y="4376893"/>
            <a:ext cx="446866" cy="446866"/>
          </a:xfrm>
          <a:prstGeom prst="rect">
            <a:avLst/>
          </a:prstGeom>
        </p:spPr>
      </p:pic>
      <p:sp>
        <p:nvSpPr>
          <p:cNvPr id="29" name="텍스트 개체 틀 3">
            <a:extLst>
              <a:ext uri="{FF2B5EF4-FFF2-40B4-BE49-F238E27FC236}">
                <a16:creationId xmlns:a16="http://schemas.microsoft.com/office/drawing/2014/main" id="{3B44BB84-1650-8584-0A86-BA7BCE0D991D}"/>
              </a:ext>
            </a:extLst>
          </p:cNvPr>
          <p:cNvSpPr txBox="1">
            <a:spLocks/>
          </p:cNvSpPr>
          <p:nvPr/>
        </p:nvSpPr>
        <p:spPr>
          <a:xfrm>
            <a:off x="1094436" y="3623330"/>
            <a:ext cx="620452" cy="30502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5</a:t>
            </a:r>
            <a:r>
              <a:rPr kumimoji="1" lang="ko-KR" altLang="en-US" sz="1200" dirty="0">
                <a:solidFill>
                  <a:schemeClr val="tx1"/>
                </a:solidFill>
              </a:rPr>
              <a:t>박 장단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30" name="텍스트 개체 틀 3">
            <a:extLst>
              <a:ext uri="{FF2B5EF4-FFF2-40B4-BE49-F238E27FC236}">
                <a16:creationId xmlns:a16="http://schemas.microsoft.com/office/drawing/2014/main" id="{E921294A-729C-E24C-0A0A-212C04EAA722}"/>
              </a:ext>
            </a:extLst>
          </p:cNvPr>
          <p:cNvSpPr txBox="1">
            <a:spLocks/>
          </p:cNvSpPr>
          <p:nvPr/>
        </p:nvSpPr>
        <p:spPr>
          <a:xfrm>
            <a:off x="1093523" y="4864137"/>
            <a:ext cx="621365" cy="294754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en-US" altLang="ko-KR" sz="1200" dirty="0">
                <a:solidFill>
                  <a:schemeClr val="tx1"/>
                </a:solidFill>
              </a:rPr>
              <a:t>8</a:t>
            </a:r>
            <a:r>
              <a:rPr kumimoji="1" lang="ko-KR" altLang="en-US" sz="1200" dirty="0">
                <a:solidFill>
                  <a:schemeClr val="tx1"/>
                </a:solidFill>
              </a:rPr>
              <a:t>박 장단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4168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36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0952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CD7FB-9774-7791-BEC3-BA4EE155E9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그림 23">
            <a:extLst>
              <a:ext uri="{FF2B5EF4-FFF2-40B4-BE49-F238E27FC236}">
                <a16:creationId xmlns:a16="http://schemas.microsoft.com/office/drawing/2014/main" id="{BDA4E99B-748E-2C8E-B021-B89FD050C9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2356BB39-7B20-C43D-AC0C-7D80741DE05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B93E9A2E-D2C7-7307-93AD-CBF1542521F1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lang="ko-KR" altLang="en-US" b="0" dirty="0"/>
              <a:t>평시조 장단을 무릎장단으로 익혀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FC7A0059-FE5B-E744-C3CB-26D6EE1828F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BA7D9524-4923-1E01-FACE-9C48B061EFDC}"/>
              </a:ext>
            </a:extLst>
          </p:cNvPr>
          <p:cNvSpPr txBox="1">
            <a:spLocks/>
          </p:cNvSpPr>
          <p:nvPr/>
        </p:nvSpPr>
        <p:spPr>
          <a:xfrm>
            <a:off x="791999" y="997549"/>
            <a:ext cx="485171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무릎장단 연주 방법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6DCB12F-8EF0-7B4F-F200-0C0CE4644834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B7487A8E-C397-6925-B2C5-46C067FB0F1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DB374103-EBC4-896A-E775-CD972CBF72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258" y="1579463"/>
            <a:ext cx="7892762" cy="403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435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0DFA7ED4-A78F-DFDC-3330-8EA718EE20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44269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lang="ko-KR" altLang="en-US" b="0" dirty="0"/>
              <a:t>무릎장단을 치며 노래를 불러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6F2AFC38-3664-D21E-9903-CEB7F8DD7BEC}"/>
              </a:ext>
            </a:extLst>
          </p:cNvPr>
          <p:cNvSpPr txBox="1">
            <a:spLocks/>
          </p:cNvSpPr>
          <p:nvPr/>
        </p:nvSpPr>
        <p:spPr>
          <a:xfrm>
            <a:off x="792001" y="100692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전문가의 노래에 맞추어 무릎장단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AED7EDB-B311-120B-FD5B-10A6CF0A750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C26DDDB-F5D0-02C0-137D-73BA4B116E0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6FF2656-3AB6-F410-5C4E-3BBF7F48949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8" name="텍스트 개체 틀 3">
            <a:extLst>
              <a:ext uri="{FF2B5EF4-FFF2-40B4-BE49-F238E27FC236}">
                <a16:creationId xmlns:a16="http://schemas.microsoft.com/office/drawing/2014/main" id="{8507E29D-9ADF-B106-9466-D3BB40697BA9}"/>
              </a:ext>
            </a:extLst>
          </p:cNvPr>
          <p:cNvSpPr txBox="1">
            <a:spLocks/>
          </p:cNvSpPr>
          <p:nvPr/>
        </p:nvSpPr>
        <p:spPr>
          <a:xfrm>
            <a:off x="792000" y="2470776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무릎장단을 치며 노래 부르기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E854EC98-65E5-873E-005E-82172F52E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7967" y="3220169"/>
            <a:ext cx="2324424" cy="1857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13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1770983" y="2376882"/>
            <a:ext cx="8681883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063845" y="2730654"/>
            <a:ext cx="690317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평시조 장단을 알고 </a:t>
            </a:r>
            <a:endParaRPr lang="en-US" altLang="ko-KR" sz="2800" dirty="0"/>
          </a:p>
          <a:p>
            <a:r>
              <a:rPr lang="en-US" altLang="ko-KR" sz="2800" dirty="0"/>
              <a:t>‘</a:t>
            </a:r>
            <a:r>
              <a:rPr lang="ko-KR" altLang="en-US" sz="2800" dirty="0"/>
              <a:t>동창이</a:t>
            </a:r>
            <a:r>
              <a:rPr lang="en-US" altLang="ko-KR" sz="2800" dirty="0"/>
              <a:t>’</a:t>
            </a:r>
            <a:r>
              <a:rPr lang="ko-KR" altLang="en-US" sz="2800" dirty="0"/>
              <a:t>의 초장을 따라 부를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8967019" y="2997484"/>
            <a:ext cx="1075811" cy="420445"/>
          </a:xfrm>
          <a:prstGeom prst="rect">
            <a:avLst/>
          </a:prstGeom>
        </p:spPr>
      </p:pic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A52F5610-35A3-B746-8E62-B942B7C54BA3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E6AC9019-E085-77C2-4C2E-45F82D5E50E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01F9538E-617F-FD60-D5FB-D559A592487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70004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시조 </a:t>
            </a:r>
            <a:r>
              <a:rPr kumimoji="1" lang="en-US" altLang="ko-KR" sz="3200" dirty="0"/>
              <a:t>‘</a:t>
            </a:r>
            <a:r>
              <a:rPr kumimoji="1" lang="ko-KR" altLang="en-US" sz="3200" dirty="0"/>
              <a:t>동창이</a:t>
            </a:r>
            <a:r>
              <a:rPr kumimoji="1" lang="en-US" altLang="ko-KR" sz="3200" dirty="0"/>
              <a:t>’</a:t>
            </a:r>
            <a:r>
              <a:rPr kumimoji="1" lang="ko-KR" altLang="en-US" sz="3200" dirty="0"/>
              <a:t>를 읽고 느낌 이야기하기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95698FF3-B921-F5F1-32BF-364BF701E47D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868E088-669B-EE4E-6136-5BB87E0F60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4261" y="2247298"/>
            <a:ext cx="2343477" cy="2534004"/>
          </a:xfrm>
          <a:prstGeom prst="rect">
            <a:avLst/>
          </a:prstGeom>
          <a:ln w="19050">
            <a:solidFill>
              <a:srgbClr val="DFAE00"/>
            </a:solidFill>
          </a:ln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8B0A0B8E-911F-F66F-00CC-F8B15566E5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8556" y="5011721"/>
            <a:ext cx="2579044" cy="636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평시조의 장단을 알고 </a:t>
            </a:r>
            <a:endParaRPr kumimoji="1" lang="en-US" altLang="ko-KR" sz="3200" dirty="0"/>
          </a:p>
          <a:p>
            <a:pPr indent="0" algn="ctr">
              <a:buNone/>
            </a:pPr>
            <a:r>
              <a:rPr kumimoji="1" lang="en-US" altLang="ko-KR" sz="3200" dirty="0"/>
              <a:t>‘</a:t>
            </a:r>
            <a:r>
              <a:rPr kumimoji="1" lang="ko-KR" altLang="en-US" sz="3200" dirty="0"/>
              <a:t>동창이</a:t>
            </a:r>
            <a:r>
              <a:rPr kumimoji="1" lang="en-US" altLang="ko-KR" sz="3200" dirty="0"/>
              <a:t>’</a:t>
            </a:r>
            <a:r>
              <a:rPr kumimoji="1" lang="ko-KR" altLang="en-US" sz="3200" dirty="0"/>
              <a:t>의 초장을 따라 부를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7E240714-83C6-004B-4373-EFA0A717B99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D5A29F5A-992D-1F80-C381-D67E1886F8C2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4A1C67-48CC-BA51-EDFC-DA55B8497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25A383D-36DB-C3F6-DBDD-122436C9569D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평시조 ‘</a:t>
            </a:r>
            <a:r>
              <a:rPr lang="ko-KR" altLang="en-US" b="0" dirty="0" err="1"/>
              <a:t>동창이’를</a:t>
            </a:r>
            <a:r>
              <a:rPr lang="ko-KR" altLang="en-US" b="0" dirty="0"/>
              <a:t> 감상하고 시조 형식을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CF33D27-012D-73CE-FD86-44553417553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71ADCBE-932A-250A-F56C-A94E1E219D9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전문가의 노래를 감상하며 분위기 느끼기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8F93D86E-3C7B-0770-FA30-090219945332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35E5445D-4E87-321D-68DC-E0E80A94C29F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585A1A79-06EC-548D-9446-6957E8885D73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B6888CB0-8A6B-3852-9AB7-3A84643BDDF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613868"/>
            <a:ext cx="12192000" cy="3244132"/>
          </a:xfrm>
          <a:prstGeom prst="rect">
            <a:avLst/>
          </a:prstGeom>
        </p:spPr>
      </p:pic>
      <p:pic>
        <p:nvPicPr>
          <p:cNvPr id="21" name="그림 20">
            <a:extLst>
              <a:ext uri="{FF2B5EF4-FFF2-40B4-BE49-F238E27FC236}">
                <a16:creationId xmlns:a16="http://schemas.microsoft.com/office/drawing/2014/main" id="{BDA0CCA3-176B-B5F1-C263-5C8CB859005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00353" y="1747024"/>
            <a:ext cx="2381582" cy="905001"/>
          </a:xfrm>
          <a:prstGeom prst="rect">
            <a:avLst/>
          </a:prstGeom>
        </p:spPr>
      </p:pic>
      <p:pic>
        <p:nvPicPr>
          <p:cNvPr id="24" name="6-3-1-01 [평시조 '동창이'] 노래">
            <a:hlinkClick r:id="" action="ppaction://media"/>
            <a:extLst>
              <a:ext uri="{FF2B5EF4-FFF2-40B4-BE49-F238E27FC236}">
                <a16:creationId xmlns:a16="http://schemas.microsoft.com/office/drawing/2014/main" id="{0C2F51B1-464D-7CF0-31D0-A6D629CBA08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517001" y="2020995"/>
            <a:ext cx="453666" cy="453666"/>
          </a:xfrm>
          <a:prstGeom prst="rect">
            <a:avLst/>
          </a:prstGeom>
        </p:spPr>
      </p:pic>
      <p:pic>
        <p:nvPicPr>
          <p:cNvPr id="25" name="6-3-1-02 [평시조 '동창이'] 노래(전문가)">
            <a:hlinkClick r:id="" action="ppaction://media"/>
            <a:extLst>
              <a:ext uri="{FF2B5EF4-FFF2-40B4-BE49-F238E27FC236}">
                <a16:creationId xmlns:a16="http://schemas.microsoft.com/office/drawing/2014/main" id="{12C02136-87C2-0C2F-73B1-71E37935B80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629891" y="2016745"/>
            <a:ext cx="453666" cy="453666"/>
          </a:xfrm>
          <a:prstGeom prst="rect">
            <a:avLst/>
          </a:prstGeom>
        </p:spPr>
      </p:pic>
      <p:pic>
        <p:nvPicPr>
          <p:cNvPr id="26" name="6-3-1-03 [평시조 '동창이'] 반주">
            <a:hlinkClick r:id="" action="ppaction://media"/>
            <a:extLst>
              <a:ext uri="{FF2B5EF4-FFF2-40B4-BE49-F238E27FC236}">
                <a16:creationId xmlns:a16="http://schemas.microsoft.com/office/drawing/2014/main" id="{6324B27B-7703-5213-F100-F0AC02B9CC2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59972" y="1988921"/>
            <a:ext cx="453666" cy="453666"/>
          </a:xfrm>
          <a:prstGeom prst="rect">
            <a:avLst/>
          </a:prstGeom>
        </p:spPr>
      </p:pic>
      <p:sp>
        <p:nvSpPr>
          <p:cNvPr id="27" name="텍스트 개체 틀 3">
            <a:extLst>
              <a:ext uri="{FF2B5EF4-FFF2-40B4-BE49-F238E27FC236}">
                <a16:creationId xmlns:a16="http://schemas.microsoft.com/office/drawing/2014/main" id="{76E20330-9592-5A19-3434-36FB4947F9B8}"/>
              </a:ext>
            </a:extLst>
          </p:cNvPr>
          <p:cNvSpPr txBox="1">
            <a:spLocks/>
          </p:cNvSpPr>
          <p:nvPr/>
        </p:nvSpPr>
        <p:spPr>
          <a:xfrm>
            <a:off x="4621570" y="2530815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8" name="텍스트 개체 틀 3">
            <a:extLst>
              <a:ext uri="{FF2B5EF4-FFF2-40B4-BE49-F238E27FC236}">
                <a16:creationId xmlns:a16="http://schemas.microsoft.com/office/drawing/2014/main" id="{97BBDD6E-C611-6790-9C72-A74057CE42D6}"/>
              </a:ext>
            </a:extLst>
          </p:cNvPr>
          <p:cNvSpPr txBox="1">
            <a:spLocks/>
          </p:cNvSpPr>
          <p:nvPr/>
        </p:nvSpPr>
        <p:spPr>
          <a:xfrm>
            <a:off x="6764541" y="2530815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29" name="텍스트 개체 틀 3">
            <a:extLst>
              <a:ext uri="{FF2B5EF4-FFF2-40B4-BE49-F238E27FC236}">
                <a16:creationId xmlns:a16="http://schemas.microsoft.com/office/drawing/2014/main" id="{4E7BACFC-B33A-6924-155E-88B844A48627}"/>
              </a:ext>
            </a:extLst>
          </p:cNvPr>
          <p:cNvSpPr txBox="1">
            <a:spLocks/>
          </p:cNvSpPr>
          <p:nvPr/>
        </p:nvSpPr>
        <p:spPr>
          <a:xfrm>
            <a:off x="5478821" y="2504520"/>
            <a:ext cx="823655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전문가</a:t>
            </a:r>
            <a:r>
              <a:rPr kumimoji="1" lang="en-US" altLang="ko-KR" sz="1200" dirty="0">
                <a:solidFill>
                  <a:schemeClr val="tx1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67886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796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960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8796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862C48-3D4A-6F3D-784C-E1F0F4BB6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091C3C35-8543-620E-E41A-99A2661C1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AB6EFEA8-FB17-45B4-E301-2BE9135BAAEC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평시조 ‘</a:t>
            </a:r>
            <a:r>
              <a:rPr lang="ko-KR" altLang="en-US" b="0" dirty="0" err="1"/>
              <a:t>동창이’를</a:t>
            </a:r>
            <a:r>
              <a:rPr lang="ko-KR" altLang="en-US" b="0" dirty="0"/>
              <a:t> 감상하고 시조 형식을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916E4F96-0B59-DA93-AACD-14B3C71357C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56E49CA0-A5F8-11C6-950C-733A86E84C11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평시조 특징 이해하기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651916C8-C023-C857-56E6-8EAB274FE27F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E9ACD68D-77F9-611D-CD8B-F61C0FF1424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457C072B-0744-9C55-4973-D9AC485BB8C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B337F80D-145E-4A55-B861-9B5C329C7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232" y="1652115"/>
            <a:ext cx="8012190" cy="151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71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12CAC0-28EC-C964-E1ED-1714586E0F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그림 9">
            <a:extLst>
              <a:ext uri="{FF2B5EF4-FFF2-40B4-BE49-F238E27FC236}">
                <a16:creationId xmlns:a16="http://schemas.microsoft.com/office/drawing/2014/main" id="{8279F1EE-1663-82D3-1748-EAF0D08AE0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D5725834-E2AF-7A43-9F62-AD2F5A045E4A}"/>
              </a:ext>
            </a:extLst>
          </p:cNvPr>
          <p:cNvSpPr txBox="1">
            <a:spLocks/>
          </p:cNvSpPr>
          <p:nvPr/>
        </p:nvSpPr>
        <p:spPr>
          <a:xfrm>
            <a:off x="791999" y="271537"/>
            <a:ext cx="8263511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lang="ko-KR" altLang="en-US" b="0" dirty="0"/>
              <a:t>평시조 ‘</a:t>
            </a:r>
            <a:r>
              <a:rPr lang="ko-KR" altLang="en-US" b="0" dirty="0" err="1"/>
              <a:t>동창이’를</a:t>
            </a:r>
            <a:r>
              <a:rPr lang="ko-KR" altLang="en-US" b="0" dirty="0"/>
              <a:t> 감상하고 시조 형식을 알아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50FB0BA4-52E5-A609-A942-BD91F764DB6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D00BA8DB-EC13-A8FA-81D2-9EDCE82F7673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709347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한배를 생각하며 노랫말 읽기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13713D49-D963-6C6A-6EE7-2DF3E24E62F6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7DD9E8EA-0742-0D2F-AD4C-B2C24853FE6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1C092622-AE03-EED3-736C-8A10091EDFA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CE68AFB-339F-23EB-C0F6-295F0C010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5712" y="1451514"/>
            <a:ext cx="6702361" cy="4742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196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4EABAED-62C9-5FA0-A357-2AD5485230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손으로 </a:t>
            </a:r>
            <a:r>
              <a:rPr lang="ko-KR" altLang="en-US" b="0" dirty="0" err="1"/>
              <a:t>시김새를</a:t>
            </a:r>
            <a:r>
              <a:rPr lang="ko-KR" altLang="en-US" b="0" dirty="0"/>
              <a:t> 표현하며 ‘</a:t>
            </a:r>
            <a:r>
              <a:rPr lang="ko-KR" altLang="en-US" b="0" dirty="0" err="1"/>
              <a:t>동창이’를</a:t>
            </a:r>
            <a:r>
              <a:rPr lang="ko-KR" altLang="en-US" b="0" dirty="0"/>
              <a:t> 따라 불러 </a:t>
            </a:r>
            <a:r>
              <a:rPr lang="ko-KR" altLang="en-US" b="0" dirty="0" err="1"/>
              <a:t>불러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95F112B2-59CC-8F16-8D29-412185BD623F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‘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동창이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’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초장에 사용된 </a:t>
            </a:r>
            <a:r>
              <a:rPr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</a:rPr>
              <a:t>율명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</a:rPr>
              <a:t> 알기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8350473-A6D8-7DEE-4A0E-32970D6CBCD4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0E938683-5E13-EDA6-7316-4B5636A30D48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BDE7938-02F7-7C31-D1C0-CC57D7F6489A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3EC68D51-4BD1-643C-6453-6655BBE72A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844" y="1580103"/>
            <a:ext cx="6464982" cy="459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40154-A429-2181-5372-9F521E165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150FD84F-37CB-331C-E934-5E6EC4EFEF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7FF634D1-87FD-5446-0720-0C8C782FFED3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2A1D2239-C6E4-7191-4698-9CFCC1B6D496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손으로 </a:t>
            </a:r>
            <a:r>
              <a:rPr lang="ko-KR" altLang="en-US" b="0" dirty="0" err="1"/>
              <a:t>시김새를</a:t>
            </a:r>
            <a:r>
              <a:rPr lang="ko-KR" altLang="en-US" b="0" dirty="0"/>
              <a:t> 표현하며 ‘</a:t>
            </a:r>
            <a:r>
              <a:rPr lang="ko-KR" altLang="en-US" b="0" dirty="0" err="1"/>
              <a:t>동창이’를</a:t>
            </a:r>
            <a:r>
              <a:rPr lang="ko-KR" altLang="en-US" b="0" dirty="0"/>
              <a:t> 따라 불러 </a:t>
            </a:r>
            <a:r>
              <a:rPr lang="ko-KR" altLang="en-US" b="0" dirty="0" err="1"/>
              <a:t>불러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71D26F47-EAB3-6221-13C2-2F2C026EB5C4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손으로 음높이 표현하며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창이</a:t>
            </a:r>
            <a:r>
              <a:rPr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’ 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23D1D124-6028-A386-990F-9122F4A9526E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269E739D-831D-4F6A-2B3B-4DD04EE85055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1CD11152-4D6F-109F-32B7-A26A9FAA3A57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F3EA4767-E70A-1CD1-324D-EF88336BC6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48" y="1677451"/>
            <a:ext cx="6441384" cy="2332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7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305FFD-3D81-BCB5-F9BA-E903831F7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3A32CAF-9321-CB7B-FAA7-6C7C738A4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4684978-F796-3899-7430-DB07C822B740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191D77A-C1C3-BD0F-F236-C23DEA35FE97}"/>
              </a:ext>
            </a:extLst>
          </p:cNvPr>
          <p:cNvSpPr txBox="1">
            <a:spLocks/>
          </p:cNvSpPr>
          <p:nvPr/>
        </p:nvSpPr>
        <p:spPr>
          <a:xfrm>
            <a:off x="792000" y="249277"/>
            <a:ext cx="837166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lang="ko-KR" altLang="en-US" b="0" dirty="0"/>
              <a:t>손으로 </a:t>
            </a:r>
            <a:r>
              <a:rPr lang="ko-KR" altLang="en-US" b="0" dirty="0" err="1"/>
              <a:t>시김새를</a:t>
            </a:r>
            <a:r>
              <a:rPr lang="ko-KR" altLang="en-US" b="0" dirty="0"/>
              <a:t> 표현하며 ‘</a:t>
            </a:r>
            <a:r>
              <a:rPr lang="ko-KR" altLang="en-US" b="0" dirty="0" err="1"/>
              <a:t>동창이’를</a:t>
            </a:r>
            <a:r>
              <a:rPr lang="ko-KR" altLang="en-US" b="0" dirty="0"/>
              <a:t> 따라 불러 </a:t>
            </a:r>
            <a:r>
              <a:rPr lang="ko-KR" altLang="en-US" b="0" dirty="0" err="1"/>
              <a:t>불러</a:t>
            </a:r>
            <a:r>
              <a:rPr lang="ko-KR" altLang="en-US" b="0" dirty="0"/>
              <a:t> </a:t>
            </a:r>
            <a:r>
              <a:rPr kumimoji="1" lang="ko-KR" altLang="en-US" dirty="0"/>
              <a:t>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F4D970CE-1AA3-DE20-1E25-CD6B590F432A}"/>
              </a:ext>
            </a:extLst>
          </p:cNvPr>
          <p:cNvSpPr txBox="1">
            <a:spLocks/>
          </p:cNvSpPr>
          <p:nvPr/>
        </p:nvSpPr>
        <p:spPr>
          <a:xfrm>
            <a:off x="792000" y="1026448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시김새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표현하며 노래 부르</a:t>
            </a:r>
            <a:r>
              <a:rPr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C9653ED3-41E3-3916-2671-161A8A301085}"/>
              </a:ext>
            </a:extLst>
          </p:cNvPr>
          <p:cNvSpPr txBox="1">
            <a:spLocks/>
          </p:cNvSpPr>
          <p:nvPr/>
        </p:nvSpPr>
        <p:spPr>
          <a:xfrm>
            <a:off x="8967019" y="241661"/>
            <a:ext cx="2907997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3.</a:t>
            </a:r>
            <a:r>
              <a:rPr kumimoji="1" lang="ko-KR" altLang="en-US" sz="1800" dirty="0">
                <a:solidFill>
                  <a:schemeClr val="bg1"/>
                </a:solidFill>
              </a:rPr>
              <a:t> 아름다운 가을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행복한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7D25DC50-672C-49F3-AAB7-EBFC87A6F8C1}"/>
              </a:ext>
            </a:extLst>
          </p:cNvPr>
          <p:cNvSpPr txBox="1">
            <a:spLocks/>
          </p:cNvSpPr>
          <p:nvPr/>
        </p:nvSpPr>
        <p:spPr>
          <a:xfrm>
            <a:off x="10353366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평시조 </a:t>
            </a:r>
            <a:r>
              <a:rPr kumimoji="1" lang="en-US" altLang="ko-KR" sz="1400" dirty="0">
                <a:solidFill>
                  <a:schemeClr val="bg1"/>
                </a:solidFill>
              </a:rPr>
              <a:t>‘</a:t>
            </a:r>
            <a:r>
              <a:rPr kumimoji="1" lang="ko-KR" altLang="en-US" sz="1400" dirty="0">
                <a:solidFill>
                  <a:schemeClr val="bg1"/>
                </a:solidFill>
              </a:rPr>
              <a:t>동창이</a:t>
            </a:r>
            <a:r>
              <a:rPr kumimoji="1" lang="en-US" altLang="ko-KR" sz="1400" dirty="0">
                <a:solidFill>
                  <a:schemeClr val="bg1"/>
                </a:solidFill>
              </a:rPr>
              <a:t>’</a:t>
            </a:r>
            <a:endParaRPr kumimoji="1"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7" name="텍스트 개체 틀 1">
            <a:extLst>
              <a:ext uri="{FF2B5EF4-FFF2-40B4-BE49-F238E27FC236}">
                <a16:creationId xmlns:a16="http://schemas.microsoft.com/office/drawing/2014/main" id="{295751DF-46A1-A971-58FF-8EDDA955E0F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/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48~49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/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/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/>
                </a:solidFill>
              </a:rPr>
              <a:t>: 2</a:t>
            </a:r>
            <a:endParaRPr kumimoji="1" lang="ko-KR" altLang="en-US" sz="900" b="0" dirty="0">
              <a:solidFill>
                <a:schemeClr val="bg1"/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977DE1B1-AA9A-5571-9BD8-B79948C1D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5880" y="1662712"/>
            <a:ext cx="7363853" cy="3648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991806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4655</TotalTime>
  <Words>479</Words>
  <Application>Microsoft Office PowerPoint</Application>
  <PresentationFormat>와이드스크린</PresentationFormat>
  <Paragraphs>84</Paragraphs>
  <Slides>14</Slides>
  <Notes>0</Notes>
  <HiddenSlides>0</HiddenSlides>
  <MMClips>5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14</vt:i4>
      </vt:variant>
    </vt:vector>
  </HeadingPairs>
  <TitlesOfParts>
    <vt:vector size="23" baseType="lpstr">
      <vt:lpstr>나눔고딕</vt:lpstr>
      <vt:lpstr>NanumGothicExtraBold</vt:lpstr>
      <vt:lpstr>맑은 고딕</vt:lpstr>
      <vt:lpstr>Arial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230</cp:revision>
  <dcterms:created xsi:type="dcterms:W3CDTF">2024-07-03T01:17:18Z</dcterms:created>
  <dcterms:modified xsi:type="dcterms:W3CDTF">2025-11-11T05:51:22Z</dcterms:modified>
</cp:coreProperties>
</file>