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22" autoAdjust="0"/>
  </p:normalViewPr>
  <p:slideViewPr>
    <p:cSldViewPr>
      <p:cViewPr>
        <p:scale>
          <a:sx n="66" d="100"/>
          <a:sy n="66" d="100"/>
        </p:scale>
        <p:origin x="762" y="336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192061"/>
            <a:ext cx="18288000" cy="3094939"/>
            <a:chOff x="0" y="0"/>
            <a:chExt cx="4816593" cy="8151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15128"/>
            </a:xfrm>
            <a:custGeom>
              <a:avLst/>
              <a:gdLst/>
              <a:ahLst/>
              <a:cxnLst/>
              <a:rect l="l" t="t" r="r" b="b"/>
              <a:pathLst>
                <a:path w="4816592" h="815128">
                  <a:moveTo>
                    <a:pt x="0" y="0"/>
                  </a:moveTo>
                  <a:lnTo>
                    <a:pt x="4816592" y="0"/>
                  </a:lnTo>
                  <a:lnTo>
                    <a:pt x="4816592" y="815128"/>
                  </a:lnTo>
                  <a:lnTo>
                    <a:pt x="0" y="81512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28600"/>
              <a:ext cx="4816593" cy="1043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24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448188" y="4848066"/>
            <a:ext cx="0" cy="3568014"/>
          </a:xfrm>
          <a:prstGeom prst="line">
            <a:avLst/>
          </a:prstGeom>
          <a:ln w="9525" cap="flat">
            <a:solidFill>
              <a:srgbClr val="96766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167741" y="1685601"/>
            <a:ext cx="3081631" cy="1437328"/>
          </a:xfrm>
          <a:custGeom>
            <a:avLst/>
            <a:gdLst/>
            <a:ahLst/>
            <a:cxnLst/>
            <a:rect l="l" t="t" r="r" b="b"/>
            <a:pathLst>
              <a:path w="3081631" h="1437328">
                <a:moveTo>
                  <a:pt x="0" y="0"/>
                </a:moveTo>
                <a:lnTo>
                  <a:pt x="3081631" y="0"/>
                </a:lnTo>
                <a:lnTo>
                  <a:pt x="3081631" y="1437328"/>
                </a:lnTo>
                <a:lnTo>
                  <a:pt x="0" y="14373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753169" y="2012794"/>
            <a:ext cx="5009388" cy="865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70"/>
              </a:lnSpc>
            </a:pPr>
            <a:r>
              <a:rPr lang="en-US" sz="5240" spc="-157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  </a:t>
            </a:r>
            <a:r>
              <a:rPr lang="en-US" sz="5240" spc="-157">
                <a:solidFill>
                  <a:srgbClr val="341909"/>
                </a:solidFill>
                <a:latin typeface="Nanum Myeongjo Bold"/>
                <a:ea typeface="Nanum Myeongjo Bold"/>
                <a:cs typeface="Nanum Myeongjo Bold"/>
                <a:sym typeface="Nanum Myeongjo Bold"/>
              </a:rPr>
              <a:t>음악①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49634" y="1443056"/>
            <a:ext cx="2851096" cy="502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7"/>
              </a:lnSpc>
            </a:pPr>
            <a:r>
              <a:rPr lang="en-US" sz="2982" spc="-89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중학교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43426" y="3008629"/>
            <a:ext cx="10907203" cy="1408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42"/>
              </a:lnSpc>
            </a:pPr>
            <a:r>
              <a:rPr lang="en-US" sz="8528" spc="-255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알기 쉬운 한국음악사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090359" y="320744"/>
            <a:ext cx="1875687" cy="874854"/>
          </a:xfrm>
          <a:custGeom>
            <a:avLst/>
            <a:gdLst/>
            <a:ahLst/>
            <a:cxnLst/>
            <a:rect l="l" t="t" r="r" b="b"/>
            <a:pathLst>
              <a:path w="1875687" h="874854">
                <a:moveTo>
                  <a:pt x="0" y="0"/>
                </a:moveTo>
                <a:lnTo>
                  <a:pt x="1875687" y="0"/>
                </a:lnTo>
                <a:lnTo>
                  <a:pt x="1875687" y="874854"/>
                </a:lnTo>
                <a:lnTo>
                  <a:pt x="0" y="8748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443426" y="8930259"/>
            <a:ext cx="6838920" cy="401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9"/>
              </a:lnSpc>
            </a:pPr>
            <a:r>
              <a:rPr lang="en-US" sz="2999">
                <a:solidFill>
                  <a:srgbClr val="2B2727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III. 우리 함께 감상해요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028176"/>
            <a:ext cx="18288000" cy="7290167"/>
            <a:chOff x="0" y="0"/>
            <a:chExt cx="4816593" cy="19200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920044"/>
            </a:xfrm>
            <a:custGeom>
              <a:avLst/>
              <a:gdLst/>
              <a:ahLst/>
              <a:cxnLst/>
              <a:rect l="l" t="t" r="r" b="b"/>
              <a:pathLst>
                <a:path w="4816592" h="1920044">
                  <a:moveTo>
                    <a:pt x="0" y="0"/>
                  </a:moveTo>
                  <a:lnTo>
                    <a:pt x="4816592" y="0"/>
                  </a:lnTo>
                  <a:lnTo>
                    <a:pt x="4816592" y="1920044"/>
                  </a:lnTo>
                  <a:lnTo>
                    <a:pt x="0" y="192004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28600"/>
              <a:ext cx="4816593" cy="2148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2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25371" y="5728755"/>
            <a:ext cx="18538741" cy="4283144"/>
          </a:xfrm>
          <a:custGeom>
            <a:avLst/>
            <a:gdLst/>
            <a:ahLst/>
            <a:cxnLst/>
            <a:rect l="l" t="t" r="r" b="b"/>
            <a:pathLst>
              <a:path w="18538741" h="4283144">
                <a:moveTo>
                  <a:pt x="0" y="0"/>
                </a:moveTo>
                <a:lnTo>
                  <a:pt x="18538742" y="0"/>
                </a:lnTo>
                <a:lnTo>
                  <a:pt x="18538742" y="4283144"/>
                </a:lnTo>
                <a:lnTo>
                  <a:pt x="0" y="42831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293634" y="9258300"/>
            <a:ext cx="1742538" cy="841735"/>
          </a:xfrm>
          <a:custGeom>
            <a:avLst/>
            <a:gdLst/>
            <a:ahLst/>
            <a:cxnLst/>
            <a:rect l="l" t="t" r="r" b="b"/>
            <a:pathLst>
              <a:path w="1742538" h="841735">
                <a:moveTo>
                  <a:pt x="0" y="0"/>
                </a:moveTo>
                <a:lnTo>
                  <a:pt x="1742538" y="0"/>
                </a:lnTo>
                <a:lnTo>
                  <a:pt x="1742538" y="841735"/>
                </a:lnTo>
                <a:lnTo>
                  <a:pt x="0" y="8417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-667812" y="9817280"/>
            <a:ext cx="17113097" cy="0"/>
          </a:xfrm>
          <a:prstGeom prst="line">
            <a:avLst/>
          </a:prstGeom>
          <a:ln w="9525" cap="flat">
            <a:solidFill>
              <a:srgbClr val="341909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037675" y="2228536"/>
            <a:ext cx="11535630" cy="477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6"/>
              </a:lnSpc>
            </a:pPr>
            <a:r>
              <a:rPr lang="en-US" sz="2571" spc="-77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#임진왜란 이후 #궁중 음악 축소 # 풍류 음악 #민속 음악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578161" y="1532446"/>
            <a:ext cx="547036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54"/>
              </a:lnSpc>
            </a:pPr>
            <a:r>
              <a:rPr lang="en-US" sz="3499" spc="-104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1592~1897년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1001837"/>
            <a:ext cx="6817113" cy="111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70"/>
              </a:lnSpc>
            </a:pPr>
            <a:r>
              <a:rPr lang="en-US" sz="6744" spc="-202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조선 후기 음악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268107"/>
            <a:ext cx="6186900" cy="71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29"/>
              </a:lnSpc>
            </a:pPr>
            <a:r>
              <a:rPr lang="en-US" sz="3785" spc="-113">
                <a:solidFill>
                  <a:srgbClr val="341909"/>
                </a:solidFill>
                <a:latin typeface="Nanum Myeongjo Bold"/>
                <a:ea typeface="Nanum Myeongjo Bold"/>
                <a:cs typeface="Nanum Myeongjo Bold"/>
                <a:sym typeface="Nanum Myeongjo Bold"/>
              </a:rPr>
              <a:t>&lt; 선비들의 풍류 음악 &gt;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4027534"/>
            <a:ext cx="9729996" cy="1644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904" lvl="1" indent="-313452" algn="l">
              <a:lnSpc>
                <a:spcPts val="4355"/>
              </a:lnSpc>
              <a:buFont typeface="Arial"/>
              <a:buChar char="•"/>
            </a:pPr>
            <a:r>
              <a:rPr lang="en-US" sz="2903" spc="-87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선비의 악기 : 거문고</a:t>
            </a:r>
          </a:p>
          <a:p>
            <a:pPr marL="626904" lvl="1" indent="-313452" algn="l">
              <a:lnSpc>
                <a:spcPts val="4355"/>
              </a:lnSpc>
              <a:buFont typeface="Arial"/>
              <a:buChar char="•"/>
            </a:pPr>
            <a:r>
              <a:rPr lang="en-US" sz="2903" spc="-87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거문고 중심 줄풍류 (현악합주) 유행</a:t>
            </a:r>
          </a:p>
          <a:p>
            <a:pPr marL="626904" lvl="1" indent="-313452" algn="l">
              <a:lnSpc>
                <a:spcPts val="4355"/>
              </a:lnSpc>
              <a:buFont typeface="Arial"/>
              <a:buChar char="•"/>
            </a:pPr>
            <a:r>
              <a:rPr lang="en-US" sz="2903" spc="-87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줄풍류 대표곡 : 양청도드리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6833"/>
            <a:ext cx="18288000" cy="7290167"/>
            <a:chOff x="0" y="0"/>
            <a:chExt cx="4816593" cy="19200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920044"/>
            </a:xfrm>
            <a:custGeom>
              <a:avLst/>
              <a:gdLst/>
              <a:ahLst/>
              <a:cxnLst/>
              <a:rect l="l" t="t" r="r" b="b"/>
              <a:pathLst>
                <a:path w="4816592" h="1920044">
                  <a:moveTo>
                    <a:pt x="0" y="0"/>
                  </a:moveTo>
                  <a:lnTo>
                    <a:pt x="4816592" y="0"/>
                  </a:lnTo>
                  <a:lnTo>
                    <a:pt x="4816592" y="1920044"/>
                  </a:lnTo>
                  <a:lnTo>
                    <a:pt x="0" y="192004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28600"/>
              <a:ext cx="4816593" cy="2148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2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293634" y="9258300"/>
            <a:ext cx="1742538" cy="841735"/>
          </a:xfrm>
          <a:custGeom>
            <a:avLst/>
            <a:gdLst/>
            <a:ahLst/>
            <a:cxnLst/>
            <a:rect l="l" t="t" r="r" b="b"/>
            <a:pathLst>
              <a:path w="1742538" h="841735">
                <a:moveTo>
                  <a:pt x="0" y="0"/>
                </a:moveTo>
                <a:lnTo>
                  <a:pt x="1742538" y="0"/>
                </a:lnTo>
                <a:lnTo>
                  <a:pt x="1742538" y="841735"/>
                </a:lnTo>
                <a:lnTo>
                  <a:pt x="0" y="8417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-667812" y="9817280"/>
            <a:ext cx="17113097" cy="0"/>
          </a:xfrm>
          <a:prstGeom prst="line">
            <a:avLst/>
          </a:prstGeom>
          <a:ln w="9525" cap="flat">
            <a:solidFill>
              <a:srgbClr val="341909"/>
            </a:solidFill>
            <a:prstDash val="sysDot"/>
            <a:headEnd type="none" w="sm" len="sm"/>
            <a:tailEnd type="none" w="sm" len="sm"/>
          </a:ln>
        </p:spPr>
      </p:sp>
      <p:graphicFrame>
        <p:nvGraphicFramePr>
          <p:cNvPr id="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286022"/>
              </p:ext>
            </p:extLst>
          </p:nvPr>
        </p:nvGraphicFramePr>
        <p:xfrm>
          <a:off x="1223568" y="4064875"/>
          <a:ext cx="15941336" cy="5128260"/>
        </p:xfrm>
        <a:graphic>
          <a:graphicData uri="http://schemas.openxmlformats.org/drawingml/2006/table">
            <a:tbl>
              <a:tblPr/>
              <a:tblGrid>
                <a:gridCol w="1829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5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85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7837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   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Nanum Gothic Bold"/>
                          <a:ea typeface="Nanum Gothic Bold"/>
                          <a:cs typeface="Nanum Gothic Bold"/>
                          <a:sym typeface="Nanum Gothic Bold"/>
                        </a:rPr>
                        <a:t>산조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 dirty="0" err="1">
                          <a:solidFill>
                            <a:srgbClr val="000000"/>
                          </a:solidFill>
                          <a:latin typeface="Nanum Gothic Bold"/>
                          <a:ea typeface="Nanum Gothic Bold"/>
                          <a:cs typeface="Nanum Gothic Bold"/>
                          <a:sym typeface="Nanum Gothic Bold"/>
                        </a:rPr>
                        <a:t>시나위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0141"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dirty="0" err="1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연주형태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기악 독주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향피리 중심의 관현 합주</a:t>
                      </a:r>
                      <a:endParaRPr lang="en-US" sz="1100"/>
                    </a:p>
                    <a:p>
                      <a:pPr algn="ctr">
                        <a:lnSpc>
                          <a:spcPts val="3779"/>
                        </a:lnSpc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(향피리, 대금, 해금, 징 + 가야금, 거문고, 아쟁)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0141"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dirty="0" err="1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공통점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무속 음악의 영향을 받음.</a:t>
                      </a:r>
                      <a:endParaRPr lang="en-US" sz="1100"/>
                    </a:p>
                    <a:p>
                      <a:pPr algn="ctr">
                        <a:lnSpc>
                          <a:spcPts val="3779"/>
                        </a:lnSpc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즉흥성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무속 음악의 영향을 받음.</a:t>
                      </a:r>
                      <a:endParaRPr lang="en-US" sz="1100"/>
                    </a:p>
                    <a:p>
                      <a:pPr algn="ctr">
                        <a:lnSpc>
                          <a:spcPts val="3779"/>
                        </a:lnSpc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즉흥성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0141"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dirty="0" err="1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특징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느린 장단부터 점점 빨라진다.</a:t>
                      </a:r>
                      <a:endParaRPr lang="en-US" sz="1100"/>
                    </a:p>
                    <a:p>
                      <a:pPr algn="ctr">
                        <a:lnSpc>
                          <a:spcPts val="3779"/>
                        </a:lnSpc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가야금 산조, 피리 산조 등 다양함.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dirty="0" err="1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정해진</a:t>
                      </a:r>
                      <a:r>
                        <a:rPr lang="en-US" sz="2699" dirty="0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 </a:t>
                      </a:r>
                      <a:r>
                        <a:rPr lang="en-US" sz="2699" dirty="0" err="1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가락이</a:t>
                      </a:r>
                      <a:r>
                        <a:rPr lang="en-US" sz="2699" dirty="0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 </a:t>
                      </a:r>
                      <a:r>
                        <a:rPr lang="en-US" sz="2699" dirty="0" err="1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없어</a:t>
                      </a:r>
                      <a:r>
                        <a:rPr lang="en-US" sz="2699" dirty="0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 </a:t>
                      </a:r>
                      <a:r>
                        <a:rPr lang="en-US" sz="2699" dirty="0" err="1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서로</a:t>
                      </a:r>
                      <a:r>
                        <a:rPr lang="en-US" sz="2699" dirty="0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 </a:t>
                      </a:r>
                      <a:r>
                        <a:rPr lang="en-US" sz="2699" dirty="0" err="1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불협화음을</a:t>
                      </a:r>
                      <a:r>
                        <a:rPr lang="en-US" sz="2699" dirty="0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 </a:t>
                      </a:r>
                      <a:r>
                        <a:rPr lang="en-US" sz="2699" dirty="0" err="1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내는</a:t>
                      </a:r>
                      <a:r>
                        <a:rPr lang="en-US" sz="2699" dirty="0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 듯 </a:t>
                      </a:r>
                      <a:r>
                        <a:rPr lang="en-US" sz="2699" dirty="0" err="1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하면서도</a:t>
                      </a:r>
                      <a:r>
                        <a:rPr lang="en-US" sz="2699" dirty="0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 </a:t>
                      </a:r>
                      <a:r>
                        <a:rPr lang="en-US" sz="2699" dirty="0" err="1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조화를</a:t>
                      </a:r>
                      <a:r>
                        <a:rPr lang="en-US" sz="2699" dirty="0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 </a:t>
                      </a:r>
                      <a:r>
                        <a:rPr lang="en-US" sz="2699" dirty="0" err="1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이룬다</a:t>
                      </a:r>
                      <a:r>
                        <a:rPr lang="en-US" sz="2699" dirty="0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1037675" y="2228536"/>
            <a:ext cx="11535630" cy="477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6"/>
              </a:lnSpc>
            </a:pPr>
            <a:r>
              <a:rPr lang="en-US" sz="2571" spc="-77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#임진왜란 이후 #궁중 음악 축소 # 풍류 음악 #민속 음악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578161" y="1532446"/>
            <a:ext cx="547036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54"/>
              </a:lnSpc>
            </a:pPr>
            <a:r>
              <a:rPr lang="en-US" sz="3499" spc="-104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1592~1897년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1001837"/>
            <a:ext cx="6817113" cy="111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70"/>
              </a:lnSpc>
            </a:pPr>
            <a:r>
              <a:rPr lang="en-US" sz="6744" spc="-202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조선 후기 음악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50550" y="3152007"/>
            <a:ext cx="6186900" cy="71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29"/>
              </a:lnSpc>
            </a:pPr>
            <a:r>
              <a:rPr lang="en-US" sz="3785" spc="-113">
                <a:solidFill>
                  <a:srgbClr val="341909"/>
                </a:solidFill>
                <a:latin typeface="Nanum Myeongjo Bold"/>
                <a:ea typeface="Nanum Myeongjo Bold"/>
                <a:cs typeface="Nanum Myeongjo Bold"/>
                <a:sym typeface="Nanum Myeongjo Bold"/>
              </a:rPr>
              <a:t>&lt; 서민들의 민속 음악 &gt;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038183"/>
            <a:ext cx="18288000" cy="8517038"/>
            <a:chOff x="0" y="-228600"/>
            <a:chExt cx="4849205" cy="22431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49205" cy="2014571"/>
            </a:xfrm>
            <a:custGeom>
              <a:avLst/>
              <a:gdLst/>
              <a:ahLst/>
              <a:cxnLst/>
              <a:rect l="l" t="t" r="r" b="b"/>
              <a:pathLst>
                <a:path w="4849205" h="2014571">
                  <a:moveTo>
                    <a:pt x="0" y="0"/>
                  </a:moveTo>
                  <a:lnTo>
                    <a:pt x="4849205" y="0"/>
                  </a:lnTo>
                  <a:lnTo>
                    <a:pt x="4849205" y="2014571"/>
                  </a:lnTo>
                  <a:lnTo>
                    <a:pt x="0" y="20145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28600"/>
              <a:ext cx="4849205" cy="2243171"/>
            </a:xfrm>
            <a:prstGeom prst="rect">
              <a:avLst/>
            </a:prstGeom>
          </p:spPr>
          <p:txBody>
            <a:bodyPr lIns="50800" tIns="50800" rIns="50800" bIns="50800" anchor="ctr"/>
            <a:lstStyle/>
            <a:p>
              <a:pPr algn="ctr">
                <a:lnSpc>
                  <a:spcPts val="5324"/>
                </a:lnSpc>
                <a:defRPr/>
              </a:pPr>
              <a:endParaRPr lang="ko-KR" alt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16293634" y="9258300"/>
            <a:ext cx="1742538" cy="841735"/>
          </a:xfrm>
          <a:custGeom>
            <a:avLst/>
            <a:gdLst/>
            <a:ahLst/>
            <a:cxnLst/>
            <a:rect l="l" t="t" r="r" b="b"/>
            <a:pathLst>
              <a:path w="1742538" h="841735">
                <a:moveTo>
                  <a:pt x="0" y="0"/>
                </a:moveTo>
                <a:lnTo>
                  <a:pt x="1742538" y="0"/>
                </a:lnTo>
                <a:lnTo>
                  <a:pt x="1742538" y="841735"/>
                </a:lnTo>
                <a:lnTo>
                  <a:pt x="0" y="841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</p:spPr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AutoShape 6"/>
          <p:cNvSpPr/>
          <p:nvPr/>
        </p:nvSpPr>
        <p:spPr>
          <a:xfrm>
            <a:off x="-667812" y="9817280"/>
            <a:ext cx="17113096" cy="0"/>
          </a:xfrm>
          <a:prstGeom prst="line">
            <a:avLst/>
          </a:prstGeom>
          <a:ln w="9525" cap="flat">
            <a:solidFill>
              <a:srgbClr val="341909"/>
            </a:solidFill>
            <a:prstDash val="sysDot"/>
            <a:headEnd w="sm" len="sm"/>
            <a:tailEnd w="sm" len="sm"/>
          </a:ln>
        </p:spPr>
        <p:txBody>
          <a:bodyPr wrap="square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Freeform 7"/>
          <p:cNvSpPr/>
          <p:nvPr/>
        </p:nvSpPr>
        <p:spPr>
          <a:xfrm>
            <a:off x="10205844" y="4964041"/>
            <a:ext cx="6372790" cy="3789032"/>
          </a:xfrm>
          <a:custGeom>
            <a:avLst/>
            <a:gdLst/>
            <a:ahLst/>
            <a:cxnLst/>
            <a:rect l="l" t="t" r="r" b="b"/>
            <a:pathLst>
              <a:path w="6372790" h="3789032">
                <a:moveTo>
                  <a:pt x="0" y="0"/>
                </a:moveTo>
                <a:lnTo>
                  <a:pt x="6372791" y="0"/>
                </a:lnTo>
                <a:lnTo>
                  <a:pt x="6372791" y="3789032"/>
                </a:lnTo>
                <a:lnTo>
                  <a:pt x="0" y="3789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</p:spPr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Freeform 8"/>
          <p:cNvSpPr/>
          <p:nvPr/>
        </p:nvSpPr>
        <p:spPr>
          <a:xfrm>
            <a:off x="1009650" y="4868791"/>
            <a:ext cx="8657385" cy="3887258"/>
          </a:xfrm>
          <a:custGeom>
            <a:avLst/>
            <a:gdLst/>
            <a:ahLst/>
            <a:cxnLst/>
            <a:rect l="l" t="t" r="r" b="b"/>
            <a:pathLst>
              <a:path w="8657385" h="3887258">
                <a:moveTo>
                  <a:pt x="0" y="0"/>
                </a:moveTo>
                <a:lnTo>
                  <a:pt x="8657385" y="0"/>
                </a:lnTo>
                <a:lnTo>
                  <a:pt x="8657385" y="3887258"/>
                </a:lnTo>
                <a:lnTo>
                  <a:pt x="0" y="38872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</p:spPr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Box 9"/>
          <p:cNvSpPr txBox="1"/>
          <p:nvPr/>
        </p:nvSpPr>
        <p:spPr>
          <a:xfrm>
            <a:off x="1037675" y="2228536"/>
            <a:ext cx="11535630" cy="47758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l">
              <a:lnSpc>
                <a:spcPts val="3856"/>
              </a:lnSpc>
              <a:defRPr/>
            </a:pPr>
            <a:r>
              <a:rPr lang="en-US" sz="2571" spc="-77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#일제 강점기  #국립국악원  #국악의 재탄생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67576" y="1448121"/>
            <a:ext cx="5470364" cy="580390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l">
              <a:lnSpc>
                <a:spcPts val="4654"/>
              </a:lnSpc>
              <a:defRPr/>
            </a:pPr>
            <a:r>
              <a:rPr lang="en-US" sz="3499" spc="-104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1897년~현대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001837"/>
            <a:ext cx="6817113" cy="1111000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l">
              <a:lnSpc>
                <a:spcPts val="8970"/>
              </a:lnSpc>
              <a:defRPr/>
            </a:pPr>
            <a:r>
              <a:rPr lang="en-US" sz="6744" spc="-202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근현대 음악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51132" y="3059718"/>
            <a:ext cx="2541790" cy="70980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l">
              <a:lnSpc>
                <a:spcPts val="5818"/>
              </a:lnSpc>
              <a:defRPr/>
            </a:pPr>
            <a:r>
              <a:rPr lang="en-US" sz="3778" spc="-113">
                <a:solidFill>
                  <a:srgbClr val="341909"/>
                </a:solidFill>
                <a:latin typeface="Nanum Myeongjo Bold"/>
                <a:ea typeface="Nanum Myeongjo Bold"/>
                <a:cs typeface="Nanum Myeongjo Bold"/>
                <a:sym typeface="Nanum Myeongjo Bold"/>
              </a:rPr>
              <a:t>창작국악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05844" y="3050193"/>
            <a:ext cx="4011313" cy="70980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l">
              <a:lnSpc>
                <a:spcPts val="5818"/>
              </a:lnSpc>
              <a:defRPr/>
            </a:pPr>
            <a:r>
              <a:rPr lang="en-US" sz="3778" spc="-113">
                <a:solidFill>
                  <a:srgbClr val="341909"/>
                </a:solidFill>
                <a:latin typeface="Nanum Myeongjo Bold"/>
                <a:ea typeface="Nanum Myeongjo Bold"/>
                <a:cs typeface="Nanum Myeongjo Bold"/>
                <a:sym typeface="Nanum Myeongjo Bold"/>
              </a:rPr>
              <a:t>크로스오버 국악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51132" y="3824248"/>
            <a:ext cx="8258777" cy="96666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l">
              <a:lnSpc>
                <a:spcPts val="3941"/>
              </a:lnSpc>
              <a:defRPr/>
            </a:pPr>
            <a:r>
              <a:rPr lang="en-US" sz="2628" spc="-78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국악의 어법을 그대로 따르며 </a:t>
            </a:r>
          </a:p>
          <a:p>
            <a:pPr algn="l">
              <a:lnSpc>
                <a:spcPts val="3941"/>
              </a:lnSpc>
              <a:defRPr/>
            </a:pPr>
            <a:r>
              <a:rPr lang="en-US" sz="2628" spc="-78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현대에 새롭게 작곡된 음악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05844" y="3814723"/>
            <a:ext cx="5747791" cy="96666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l">
              <a:lnSpc>
                <a:spcPts val="3941"/>
              </a:lnSpc>
              <a:defRPr/>
            </a:pPr>
            <a:r>
              <a:rPr lang="en-US" sz="2628" spc="-78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재즈, 서양음악, 대중음악 등 다른 장르를 혼합하여 만들어진 국악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018221" y="8851299"/>
            <a:ext cx="5747791" cy="56089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l">
              <a:lnSpc>
                <a:spcPts val="4542"/>
              </a:lnSpc>
              <a:defRPr/>
            </a:pPr>
            <a:r>
              <a:rPr lang="en-US" sz="3028" spc="-90">
                <a:solidFill>
                  <a:srgbClr val="341909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류형선 - ‘헤이야’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123940" y="8851299"/>
            <a:ext cx="5747791" cy="56089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l">
              <a:lnSpc>
                <a:spcPts val="4542"/>
              </a:lnSpc>
              <a:defRPr/>
            </a:pPr>
            <a:r>
              <a:rPr lang="en-US" sz="3028" spc="-90">
                <a:solidFill>
                  <a:srgbClr val="341909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원일 - ‘신뱃놀이’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943938"/>
            <a:ext cx="9362158" cy="11757393"/>
          </a:xfrm>
          <a:custGeom>
            <a:avLst/>
            <a:gdLst/>
            <a:ahLst/>
            <a:cxnLst/>
            <a:rect l="l" t="t" r="r" b="b"/>
            <a:pathLst>
              <a:path w="9362158" h="11757393">
                <a:moveTo>
                  <a:pt x="0" y="0"/>
                </a:moveTo>
                <a:lnTo>
                  <a:pt x="9362158" y="0"/>
                </a:lnTo>
                <a:lnTo>
                  <a:pt x="9362158" y="11757393"/>
                </a:lnTo>
                <a:lnTo>
                  <a:pt x="0" y="117573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 t="-9760" b="-9760"/>
            </a:stretch>
          </a:blipFill>
        </p:spPr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1150380" y="2032070"/>
            <a:ext cx="15987241" cy="7226230"/>
            <a:chOff x="0" y="0"/>
            <a:chExt cx="4210631" cy="19032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0631" cy="1903205"/>
            </a:xfrm>
            <a:custGeom>
              <a:avLst/>
              <a:gdLst/>
              <a:ahLst/>
              <a:cxnLst/>
              <a:rect l="l" t="t" r="r" b="b"/>
              <a:pathLst>
                <a:path w="4210631" h="1903205">
                  <a:moveTo>
                    <a:pt x="0" y="0"/>
                  </a:moveTo>
                  <a:lnTo>
                    <a:pt x="4210631" y="0"/>
                  </a:lnTo>
                  <a:lnTo>
                    <a:pt x="4210631" y="1903205"/>
                  </a:lnTo>
                  <a:lnTo>
                    <a:pt x="0" y="19032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28600"/>
              <a:ext cx="4210631" cy="2131805"/>
            </a:xfrm>
            <a:prstGeom prst="rect">
              <a:avLst/>
            </a:prstGeom>
          </p:spPr>
          <p:txBody>
            <a:bodyPr lIns="50800" tIns="50800" rIns="50800" bIns="50800" anchor="ctr"/>
            <a:lstStyle/>
            <a:p>
              <a:pPr algn="ctr">
                <a:lnSpc>
                  <a:spcPts val="5324"/>
                </a:lnSpc>
                <a:defRPr/>
              </a:pPr>
              <a:endParaRPr lang="ko-KR" alt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6293634" y="9258300"/>
            <a:ext cx="1742538" cy="841735"/>
          </a:xfrm>
          <a:custGeom>
            <a:avLst/>
            <a:gdLst/>
            <a:ahLst/>
            <a:cxnLst/>
            <a:rect l="l" t="t" r="r" b="b"/>
            <a:pathLst>
              <a:path w="1742538" h="841735">
                <a:moveTo>
                  <a:pt x="0" y="0"/>
                </a:moveTo>
                <a:lnTo>
                  <a:pt x="1742538" y="0"/>
                </a:lnTo>
                <a:lnTo>
                  <a:pt x="1742538" y="841735"/>
                </a:lnTo>
                <a:lnTo>
                  <a:pt x="0" y="841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</p:spPr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AutoShape 7"/>
          <p:cNvSpPr/>
          <p:nvPr/>
        </p:nvSpPr>
        <p:spPr>
          <a:xfrm>
            <a:off x="-667812" y="9817280"/>
            <a:ext cx="17113096" cy="0"/>
          </a:xfrm>
          <a:prstGeom prst="line">
            <a:avLst/>
          </a:prstGeom>
          <a:ln w="9525" cap="flat">
            <a:solidFill>
              <a:srgbClr val="341909"/>
            </a:solidFill>
            <a:prstDash val="sysDot"/>
            <a:headEnd w="sm" len="sm"/>
            <a:tailEnd w="sm" len="sm"/>
          </a:ln>
        </p:spPr>
        <p:txBody>
          <a:bodyPr wrap="square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8"/>
          <p:cNvSpPr txBox="1"/>
          <p:nvPr/>
        </p:nvSpPr>
        <p:spPr>
          <a:xfrm>
            <a:off x="12779441" y="942975"/>
            <a:ext cx="5256732" cy="93624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l">
              <a:lnSpc>
                <a:spcPts val="7448"/>
              </a:lnSpc>
              <a:defRPr/>
            </a:pPr>
            <a:r>
              <a:rPr lang="en-US" sz="5600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단원 마무리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37636" y="2409014"/>
            <a:ext cx="15788364" cy="630636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722265" lvl="1" indent="-361132" algn="l">
              <a:lnSpc>
                <a:spcPts val="7125"/>
              </a:lnSpc>
              <a:buFont typeface="Arial"/>
              <a:buChar char="•"/>
              <a:defRPr/>
            </a:pP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한국음악의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시대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명칭을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순서대로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나열해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보세요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.</a:t>
            </a:r>
          </a:p>
          <a:p>
            <a:pPr marL="722265" lvl="1" indent="-361132" algn="l">
              <a:lnSpc>
                <a:spcPts val="7125"/>
              </a:lnSpc>
              <a:buFont typeface="Arial"/>
              <a:buChar char="•"/>
              <a:defRPr/>
            </a:pP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삼국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시대에는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중국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,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일본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등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주변국과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문화교류가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이루어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졌다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.                 ( O / X )</a:t>
            </a:r>
          </a:p>
          <a:p>
            <a:pPr marL="722265" lvl="1" indent="-361132" algn="l">
              <a:lnSpc>
                <a:spcPts val="7125"/>
              </a:lnSpc>
              <a:buFont typeface="Arial"/>
              <a:buChar char="•"/>
              <a:defRPr/>
            </a:pP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통일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신라시대에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향악의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기틀을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마련한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삼현삼죽을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설명해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보세요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.</a:t>
            </a:r>
          </a:p>
          <a:p>
            <a:pPr marL="722265" lvl="1" indent="-361132" algn="l">
              <a:lnSpc>
                <a:spcPts val="7125"/>
              </a:lnSpc>
              <a:buFont typeface="Arial"/>
              <a:buChar char="•"/>
              <a:defRPr/>
            </a:pP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고려시대에는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아악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,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당악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,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향악을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구분했다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.                                                ( O / X )</a:t>
            </a:r>
          </a:p>
          <a:p>
            <a:pPr marL="722265" lvl="1" indent="-361132" algn="l">
              <a:lnSpc>
                <a:spcPts val="7125"/>
              </a:lnSpc>
              <a:buFont typeface="Arial"/>
              <a:buChar char="•"/>
              <a:defRPr/>
            </a:pP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조선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전기에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정간보를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창안한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왕은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성종이다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.                                              ( O / X )</a:t>
            </a:r>
          </a:p>
          <a:p>
            <a:pPr marL="722265" lvl="1" indent="-361132" algn="l">
              <a:lnSpc>
                <a:spcPts val="7125"/>
              </a:lnSpc>
              <a:buFont typeface="Arial"/>
              <a:buChar char="•"/>
              <a:defRPr/>
            </a:pP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조선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후기에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선비들은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민속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음악을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,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서민들은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풍류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음악을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들었다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.             ( O / X )</a:t>
            </a:r>
          </a:p>
          <a:p>
            <a:pPr marL="722265" lvl="1" indent="-361132" algn="l">
              <a:lnSpc>
                <a:spcPts val="7125"/>
              </a:lnSpc>
              <a:buFont typeface="Arial"/>
              <a:buChar char="•"/>
              <a:defRPr/>
            </a:pP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세계에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국악을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널리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알리기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위해서는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어떻게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해야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ko-KR" alt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하는가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943938"/>
            <a:ext cx="9362158" cy="11757393"/>
          </a:xfrm>
          <a:custGeom>
            <a:avLst/>
            <a:gdLst/>
            <a:ahLst/>
            <a:cxnLst/>
            <a:rect l="l" t="t" r="r" b="b"/>
            <a:pathLst>
              <a:path w="9362158" h="11757393">
                <a:moveTo>
                  <a:pt x="0" y="0"/>
                </a:moveTo>
                <a:lnTo>
                  <a:pt x="9362158" y="0"/>
                </a:lnTo>
                <a:lnTo>
                  <a:pt x="9362158" y="11757393"/>
                </a:lnTo>
                <a:lnTo>
                  <a:pt x="0" y="117573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 t="-9760" b="-9760"/>
            </a:stretch>
          </a:blipFill>
        </p:spPr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1150380" y="2032070"/>
            <a:ext cx="15987241" cy="7226230"/>
            <a:chOff x="0" y="0"/>
            <a:chExt cx="4210631" cy="19032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0631" cy="1903205"/>
            </a:xfrm>
            <a:custGeom>
              <a:avLst/>
              <a:gdLst/>
              <a:ahLst/>
              <a:cxnLst/>
              <a:rect l="l" t="t" r="r" b="b"/>
              <a:pathLst>
                <a:path w="4210631" h="1903205">
                  <a:moveTo>
                    <a:pt x="0" y="0"/>
                  </a:moveTo>
                  <a:lnTo>
                    <a:pt x="4210631" y="0"/>
                  </a:lnTo>
                  <a:lnTo>
                    <a:pt x="4210631" y="1903205"/>
                  </a:lnTo>
                  <a:lnTo>
                    <a:pt x="0" y="19032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28600"/>
              <a:ext cx="4210631" cy="2131805"/>
            </a:xfrm>
            <a:prstGeom prst="rect">
              <a:avLst/>
            </a:prstGeom>
          </p:spPr>
          <p:txBody>
            <a:bodyPr lIns="50800" tIns="50800" rIns="50800" bIns="50800" anchor="ctr"/>
            <a:lstStyle/>
            <a:p>
              <a:pPr algn="ctr">
                <a:lnSpc>
                  <a:spcPts val="5324"/>
                </a:lnSpc>
                <a:defRPr/>
              </a:pPr>
              <a:endParaRPr lang="ko-KR" alt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37636" y="2409014"/>
            <a:ext cx="15712164" cy="630636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722265" lvl="1" indent="-361132" algn="l">
              <a:lnSpc>
                <a:spcPts val="7125"/>
              </a:lnSpc>
              <a:buFont typeface="Arial"/>
              <a:buChar char="•"/>
              <a:defRPr/>
            </a:pP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한국음악의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시대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명칭을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순서대로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나열해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보세요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.</a:t>
            </a:r>
          </a:p>
          <a:p>
            <a:pPr marL="722265" lvl="1" indent="-361132" algn="l">
              <a:lnSpc>
                <a:spcPts val="7125"/>
              </a:lnSpc>
              <a:buFont typeface="Arial"/>
              <a:buChar char="•"/>
              <a:defRPr/>
            </a:pP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삼국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시대에는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중국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,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일본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등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주변국과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문화교류가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이루어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졌다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.                 ( O / X )</a:t>
            </a:r>
          </a:p>
          <a:p>
            <a:pPr marL="722265" lvl="1" indent="-361132" algn="l">
              <a:lnSpc>
                <a:spcPts val="7125"/>
              </a:lnSpc>
              <a:buFont typeface="Arial"/>
              <a:buChar char="•"/>
              <a:defRPr/>
            </a:pP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통일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신라시대에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향악의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기틀을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마련한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삼현삼죽을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설명해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보세요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.</a:t>
            </a:r>
          </a:p>
          <a:p>
            <a:pPr marL="722265" lvl="1" indent="-361132" algn="l">
              <a:lnSpc>
                <a:spcPts val="7125"/>
              </a:lnSpc>
              <a:buFont typeface="Arial"/>
              <a:buChar char="•"/>
              <a:defRPr/>
            </a:pP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고려시대에는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아악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,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당악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,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향악을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구분했다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.                                                ( O / X )</a:t>
            </a:r>
          </a:p>
          <a:p>
            <a:pPr marL="722265" lvl="1" indent="-361132" algn="l">
              <a:lnSpc>
                <a:spcPts val="7125"/>
              </a:lnSpc>
              <a:buFont typeface="Arial"/>
              <a:buChar char="•"/>
              <a:defRPr/>
            </a:pP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조선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전기에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정간보를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창안한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왕은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성종이다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.                                              ( O / X )</a:t>
            </a:r>
          </a:p>
          <a:p>
            <a:pPr marL="722265" lvl="1" indent="-361132" algn="l">
              <a:lnSpc>
                <a:spcPts val="7125"/>
              </a:lnSpc>
              <a:buFont typeface="Arial"/>
              <a:buChar char="•"/>
              <a:defRPr/>
            </a:pP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조선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후기에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선비들은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민속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음악을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,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서민들은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풍류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음악을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들었다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.             ( O / X )</a:t>
            </a:r>
          </a:p>
          <a:p>
            <a:pPr marL="722265" lvl="1" indent="-361132" algn="l">
              <a:lnSpc>
                <a:spcPts val="7125"/>
              </a:lnSpc>
              <a:buFont typeface="Arial"/>
              <a:buChar char="•"/>
              <a:defRPr/>
            </a:pP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세계에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국악을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널리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알리기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위해서는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어떻게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3345" spc="-100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해야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ko-KR" alt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하는가</a:t>
            </a:r>
            <a:r>
              <a:rPr lang="en-US" sz="3345" spc="-100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?</a:t>
            </a:r>
          </a:p>
        </p:txBody>
      </p:sp>
      <p:sp>
        <p:nvSpPr>
          <p:cNvPr id="7" name="Freeform 7"/>
          <p:cNvSpPr/>
          <p:nvPr/>
        </p:nvSpPr>
        <p:spPr>
          <a:xfrm>
            <a:off x="16293634" y="9258300"/>
            <a:ext cx="1742538" cy="841735"/>
          </a:xfrm>
          <a:custGeom>
            <a:avLst/>
            <a:gdLst/>
            <a:ahLst/>
            <a:cxnLst/>
            <a:rect l="l" t="t" r="r" b="b"/>
            <a:pathLst>
              <a:path w="1742538" h="841735">
                <a:moveTo>
                  <a:pt x="0" y="0"/>
                </a:moveTo>
                <a:lnTo>
                  <a:pt x="1742538" y="0"/>
                </a:lnTo>
                <a:lnTo>
                  <a:pt x="1742538" y="841735"/>
                </a:lnTo>
                <a:lnTo>
                  <a:pt x="0" y="841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</p:spPr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AutoShape 8"/>
          <p:cNvSpPr/>
          <p:nvPr/>
        </p:nvSpPr>
        <p:spPr>
          <a:xfrm>
            <a:off x="-667812" y="9817280"/>
            <a:ext cx="17113096" cy="0"/>
          </a:xfrm>
          <a:prstGeom prst="line">
            <a:avLst/>
          </a:prstGeom>
          <a:ln w="9525" cap="flat">
            <a:solidFill>
              <a:srgbClr val="341909"/>
            </a:solidFill>
            <a:prstDash val="sysDot"/>
            <a:headEnd w="sm" len="sm"/>
            <a:tailEnd w="sm" len="sm"/>
          </a:ln>
        </p:spPr>
        <p:txBody>
          <a:bodyPr wrap="square"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Freeform 9"/>
          <p:cNvSpPr/>
          <p:nvPr/>
        </p:nvSpPr>
        <p:spPr>
          <a:xfrm>
            <a:off x="14814731" y="3413084"/>
            <a:ext cx="1046386" cy="983603"/>
          </a:xfrm>
          <a:custGeom>
            <a:avLst/>
            <a:gdLst/>
            <a:ahLst/>
            <a:cxnLst/>
            <a:rect l="l" t="t" r="r" b="b"/>
            <a:pathLst>
              <a:path w="1046386" h="983603">
                <a:moveTo>
                  <a:pt x="0" y="0"/>
                </a:moveTo>
                <a:lnTo>
                  <a:pt x="1046386" y="0"/>
                </a:lnTo>
                <a:lnTo>
                  <a:pt x="1046386" y="983603"/>
                </a:lnTo>
                <a:lnTo>
                  <a:pt x="0" y="9836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</p:spPr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TextBox 10"/>
          <p:cNvSpPr txBox="1"/>
          <p:nvPr/>
        </p:nvSpPr>
        <p:spPr>
          <a:xfrm>
            <a:off x="12779441" y="942975"/>
            <a:ext cx="5256732" cy="93624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l">
              <a:lnSpc>
                <a:spcPts val="7448"/>
              </a:lnSpc>
              <a:defRPr/>
            </a:pPr>
            <a:r>
              <a:rPr lang="en-US" sz="5600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단원 마무리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480553" y="2467318"/>
            <a:ext cx="5813158" cy="99562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l">
              <a:lnSpc>
                <a:spcPts val="4008"/>
              </a:lnSpc>
              <a:defRPr/>
            </a:pPr>
            <a:r>
              <a:rPr lang="en-US" sz="2672" spc="-80" dirty="0" err="1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상고시대</a:t>
            </a:r>
            <a:r>
              <a:rPr lang="en-US" sz="2672" spc="-80" dirty="0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 - </a:t>
            </a:r>
            <a:r>
              <a:rPr lang="en-US" sz="2672" spc="-80" dirty="0" err="1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삼국시대</a:t>
            </a:r>
            <a:r>
              <a:rPr lang="en-US" sz="2672" spc="-80" dirty="0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 - </a:t>
            </a:r>
            <a:r>
              <a:rPr lang="en-US" sz="2672" spc="-80" dirty="0" err="1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통일신라와</a:t>
            </a:r>
            <a:r>
              <a:rPr lang="en-US" sz="2672" spc="-80" dirty="0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 </a:t>
            </a:r>
            <a:r>
              <a:rPr lang="en-US" sz="2672" spc="-80" dirty="0" err="1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발해</a:t>
            </a:r>
            <a:r>
              <a:rPr lang="en-US" sz="2672" spc="-80" dirty="0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 - </a:t>
            </a:r>
            <a:r>
              <a:rPr lang="en-US" sz="2672" spc="-80" dirty="0" err="1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고려시대</a:t>
            </a:r>
            <a:r>
              <a:rPr lang="en-US" sz="2672" spc="-80" dirty="0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 - </a:t>
            </a:r>
            <a:r>
              <a:rPr lang="en-US" sz="2672" spc="-80" dirty="0" err="1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조선</a:t>
            </a:r>
            <a:r>
              <a:rPr lang="en-US" sz="2672" spc="-80" dirty="0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 </a:t>
            </a:r>
            <a:r>
              <a:rPr lang="en-US" sz="2672" spc="-80" dirty="0" err="1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전기</a:t>
            </a:r>
            <a:r>
              <a:rPr lang="en-US" sz="2672" spc="-80" dirty="0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 - </a:t>
            </a:r>
            <a:r>
              <a:rPr lang="en-US" sz="2672" spc="-80" dirty="0" err="1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조선후기</a:t>
            </a:r>
            <a:r>
              <a:rPr lang="en-US" sz="2672" spc="-80" dirty="0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 - </a:t>
            </a:r>
            <a:r>
              <a:rPr lang="en-US" sz="2672" spc="-80" dirty="0" err="1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근현대</a:t>
            </a:r>
            <a:endParaRPr lang="en-US" sz="2672" spc="-80" dirty="0">
              <a:solidFill>
                <a:srgbClr val="FF3131"/>
              </a:solidFill>
              <a:latin typeface="Nanum Gothic Bold"/>
              <a:ea typeface="Nanum Gothic Bold"/>
              <a:cs typeface="Nanum Gothic Bold"/>
              <a:sym typeface="Nanum Gothic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4478000" y="5239920"/>
            <a:ext cx="999906" cy="939911"/>
          </a:xfrm>
          <a:custGeom>
            <a:avLst/>
            <a:gdLst/>
            <a:ahLst/>
            <a:cxnLst/>
            <a:rect l="l" t="t" r="r" b="b"/>
            <a:pathLst>
              <a:path w="999906" h="939911">
                <a:moveTo>
                  <a:pt x="0" y="0"/>
                </a:moveTo>
                <a:lnTo>
                  <a:pt x="999905" y="0"/>
                </a:lnTo>
                <a:lnTo>
                  <a:pt x="999905" y="939911"/>
                </a:lnTo>
                <a:lnTo>
                  <a:pt x="0" y="9399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</p:spPr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Freeform 13"/>
          <p:cNvSpPr/>
          <p:nvPr/>
        </p:nvSpPr>
        <p:spPr>
          <a:xfrm>
            <a:off x="14677033" y="6133896"/>
            <a:ext cx="999906" cy="939911"/>
          </a:xfrm>
          <a:custGeom>
            <a:avLst/>
            <a:gdLst/>
            <a:ahLst/>
            <a:cxnLst/>
            <a:rect l="l" t="t" r="r" b="b"/>
            <a:pathLst>
              <a:path w="999906" h="939911">
                <a:moveTo>
                  <a:pt x="0" y="0"/>
                </a:moveTo>
                <a:lnTo>
                  <a:pt x="999906" y="0"/>
                </a:lnTo>
                <a:lnTo>
                  <a:pt x="999906" y="939912"/>
                </a:lnTo>
                <a:lnTo>
                  <a:pt x="0" y="9399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</p:spPr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Freeform 14"/>
          <p:cNvSpPr/>
          <p:nvPr/>
        </p:nvSpPr>
        <p:spPr>
          <a:xfrm>
            <a:off x="15605022" y="7073808"/>
            <a:ext cx="999906" cy="939911"/>
          </a:xfrm>
          <a:custGeom>
            <a:avLst/>
            <a:gdLst/>
            <a:ahLst/>
            <a:cxnLst/>
            <a:rect l="l" t="t" r="r" b="b"/>
            <a:pathLst>
              <a:path w="999906" h="939911">
                <a:moveTo>
                  <a:pt x="0" y="0"/>
                </a:moveTo>
                <a:lnTo>
                  <a:pt x="999906" y="0"/>
                </a:lnTo>
                <a:lnTo>
                  <a:pt x="999906" y="939911"/>
                </a:lnTo>
                <a:lnTo>
                  <a:pt x="0" y="9399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</p:spPr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" name="TextBox 15"/>
          <p:cNvSpPr txBox="1"/>
          <p:nvPr/>
        </p:nvSpPr>
        <p:spPr>
          <a:xfrm>
            <a:off x="14277495" y="4315202"/>
            <a:ext cx="4545738" cy="96643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l">
              <a:lnSpc>
                <a:spcPts val="3921"/>
              </a:lnSpc>
              <a:defRPr/>
            </a:pPr>
            <a:r>
              <a:rPr lang="en-US" sz="2614" spc="-78" dirty="0" err="1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삼현</a:t>
            </a:r>
            <a:r>
              <a:rPr lang="en-US" sz="2614" spc="-78" dirty="0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 : </a:t>
            </a:r>
            <a:r>
              <a:rPr lang="en-US" sz="2614" spc="-78" dirty="0" err="1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가야금</a:t>
            </a:r>
            <a:r>
              <a:rPr lang="en-US" sz="2614" spc="-78" dirty="0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, </a:t>
            </a:r>
            <a:r>
              <a:rPr lang="en-US" sz="2614" spc="-78" dirty="0" err="1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거문고</a:t>
            </a:r>
            <a:r>
              <a:rPr lang="en-US" sz="2614" spc="-78" dirty="0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, </a:t>
            </a:r>
            <a:r>
              <a:rPr lang="en-US" sz="2614" spc="-78" dirty="0" err="1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향비파</a:t>
            </a:r>
            <a:endParaRPr lang="en-US" sz="2614" spc="-78" dirty="0">
              <a:solidFill>
                <a:srgbClr val="FF3131"/>
              </a:solidFill>
              <a:latin typeface="Nanum Gothic Bold"/>
              <a:ea typeface="Nanum Gothic Bold"/>
              <a:cs typeface="Nanum Gothic Bold"/>
              <a:sym typeface="Nanum Gothic Bold"/>
            </a:endParaRPr>
          </a:p>
          <a:p>
            <a:pPr algn="l">
              <a:lnSpc>
                <a:spcPts val="3921"/>
              </a:lnSpc>
              <a:defRPr/>
            </a:pPr>
            <a:r>
              <a:rPr lang="en-US" sz="2614" spc="-78" dirty="0" err="1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삼죽</a:t>
            </a:r>
            <a:r>
              <a:rPr lang="en-US" sz="2614" spc="-78" dirty="0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 : </a:t>
            </a:r>
            <a:r>
              <a:rPr lang="en-US" sz="2614" spc="-78" dirty="0" err="1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대금</a:t>
            </a:r>
            <a:r>
              <a:rPr lang="en-US" sz="2614" spc="-78" dirty="0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, </a:t>
            </a:r>
            <a:r>
              <a:rPr lang="en-US" sz="2614" spc="-78" dirty="0" err="1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중금</a:t>
            </a:r>
            <a:r>
              <a:rPr lang="en-US" sz="2614" spc="-78" dirty="0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, </a:t>
            </a:r>
            <a:r>
              <a:rPr lang="en-US" sz="2614" spc="-78" dirty="0" err="1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소금</a:t>
            </a:r>
            <a:endParaRPr lang="en-US" sz="2614" spc="-78" dirty="0">
              <a:solidFill>
                <a:srgbClr val="FF3131"/>
              </a:solidFill>
              <a:latin typeface="Nanum Gothic Bold"/>
              <a:ea typeface="Nanum Gothic Bold"/>
              <a:cs typeface="Nanum Gothic Bold"/>
              <a:sym typeface="Nanum Gothic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589478" y="6258673"/>
            <a:ext cx="5320822" cy="50497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l">
              <a:lnSpc>
                <a:spcPts val="4159"/>
              </a:lnSpc>
              <a:defRPr/>
            </a:pPr>
            <a:r>
              <a:rPr lang="en-US" sz="2772" spc="-83" dirty="0" err="1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세종입니다</a:t>
            </a:r>
            <a:r>
              <a:rPr lang="en-US" sz="2772" spc="-83" dirty="0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277495" y="7182494"/>
            <a:ext cx="5074131" cy="53651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l">
              <a:lnSpc>
                <a:spcPts val="4377"/>
              </a:lnSpc>
              <a:defRPr/>
            </a:pPr>
            <a:r>
              <a:rPr lang="en-US" sz="2918" spc="-87" dirty="0" err="1">
                <a:solidFill>
                  <a:srgbClr val="FF3131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반대</a:t>
            </a:r>
            <a:endParaRPr lang="en-US" sz="2918" spc="-87" dirty="0">
              <a:solidFill>
                <a:srgbClr val="FF3131"/>
              </a:solidFill>
              <a:latin typeface="Nanum Gothic Bold"/>
              <a:ea typeface="Nanum Gothic Bold"/>
              <a:cs typeface="Nanum Gothic Bold"/>
              <a:sym typeface="Nanum Gothic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41051" y="5851655"/>
            <a:ext cx="5815423" cy="244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8"/>
              </a:lnSpc>
            </a:pPr>
            <a:r>
              <a:rPr lang="en-US" sz="1833" spc="229">
                <a:solidFill>
                  <a:srgbClr val="2B2727"/>
                </a:solidFill>
                <a:latin typeface="Nanum Gothic Bold"/>
                <a:ea typeface="Nanum Gothic Bold"/>
                <a:cs typeface="Nanum Gothic Bold"/>
                <a:sym typeface="Nanum Gothic Bold"/>
              </a:rPr>
              <a:t>THANK YOU</a:t>
            </a:r>
          </a:p>
        </p:txBody>
      </p:sp>
      <p:sp>
        <p:nvSpPr>
          <p:cNvPr id="3" name="AutoShape 3"/>
          <p:cNvSpPr/>
          <p:nvPr/>
        </p:nvSpPr>
        <p:spPr>
          <a:xfrm>
            <a:off x="9144000" y="7017281"/>
            <a:ext cx="0" cy="2241019"/>
          </a:xfrm>
          <a:prstGeom prst="line">
            <a:avLst/>
          </a:prstGeom>
          <a:ln w="9525" cap="flat">
            <a:solidFill>
              <a:srgbClr val="96766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9144000" y="1028700"/>
            <a:ext cx="0" cy="2241019"/>
          </a:xfrm>
          <a:prstGeom prst="line">
            <a:avLst/>
          </a:prstGeom>
          <a:ln w="9525" cap="flat">
            <a:solidFill>
              <a:srgbClr val="96766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6612737" y="3598150"/>
            <a:ext cx="5062527" cy="2361253"/>
          </a:xfrm>
          <a:custGeom>
            <a:avLst/>
            <a:gdLst/>
            <a:ahLst/>
            <a:cxnLst/>
            <a:rect l="l" t="t" r="r" b="b"/>
            <a:pathLst>
              <a:path w="5062527" h="2361253">
                <a:moveTo>
                  <a:pt x="0" y="0"/>
                </a:moveTo>
                <a:lnTo>
                  <a:pt x="5062526" y="0"/>
                </a:lnTo>
                <a:lnTo>
                  <a:pt x="5062526" y="2361253"/>
                </a:lnTo>
                <a:lnTo>
                  <a:pt x="0" y="23612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951997" y="942975"/>
            <a:ext cx="4084176" cy="1111000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l">
              <a:lnSpc>
                <a:spcPts val="8970"/>
              </a:lnSpc>
              <a:defRPr/>
            </a:pPr>
            <a:r>
              <a:rPr lang="en-US" sz="6744" spc="-202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학습목표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" y="1645341"/>
            <a:ext cx="18288000" cy="8641658"/>
            <a:chOff x="0" y="-228600"/>
            <a:chExt cx="5722203" cy="30178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22203" cy="2789255"/>
            </a:xfrm>
            <a:custGeom>
              <a:avLst/>
              <a:gdLst/>
              <a:ahLst/>
              <a:cxnLst/>
              <a:rect l="l" t="t" r="r" b="b"/>
              <a:pathLst>
                <a:path w="5722203" h="2789255">
                  <a:moveTo>
                    <a:pt x="0" y="0"/>
                  </a:moveTo>
                  <a:lnTo>
                    <a:pt x="5722203" y="0"/>
                  </a:lnTo>
                  <a:lnTo>
                    <a:pt x="5722203" y="2789255"/>
                  </a:lnTo>
                  <a:lnTo>
                    <a:pt x="0" y="27892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28600"/>
              <a:ext cx="5722202" cy="3017855"/>
            </a:xfrm>
            <a:prstGeom prst="rect">
              <a:avLst/>
            </a:prstGeom>
          </p:spPr>
          <p:txBody>
            <a:bodyPr lIns="50800" tIns="50800" rIns="50800" bIns="50800" anchor="ctr"/>
            <a:lstStyle/>
            <a:p>
              <a:pPr algn="ctr">
                <a:lnSpc>
                  <a:spcPts val="5324"/>
                </a:lnSpc>
                <a:defRPr/>
              </a:pPr>
              <a:endParaRPr lang="ko-KR" alt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3588350"/>
            <a:ext cx="15513684" cy="229547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834600" lvl="1" indent="-417300" algn="l">
              <a:lnSpc>
                <a:spcPts val="9664"/>
              </a:lnSpc>
              <a:buFont typeface="Arial"/>
              <a:buChar char="•"/>
              <a:defRPr/>
            </a:pPr>
            <a:r>
              <a:rPr lang="en-US" sz="3865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한국음악의 각 시대별 명칭을 순서에 맞게 나열할 수 있다.</a:t>
            </a:r>
          </a:p>
          <a:p>
            <a:pPr marL="834600" lvl="1" indent="-417300" algn="l">
              <a:lnSpc>
                <a:spcPts val="9664"/>
              </a:lnSpc>
              <a:buFont typeface="Arial"/>
              <a:buChar char="•"/>
              <a:defRPr/>
            </a:pPr>
            <a:r>
              <a:rPr lang="en-US" sz="3865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한국음악의 각 시대별 특징을 이해할 수 있다.</a:t>
            </a:r>
          </a:p>
        </p:txBody>
      </p:sp>
      <p:sp>
        <p:nvSpPr>
          <p:cNvPr id="7" name="Freeform 7"/>
          <p:cNvSpPr/>
          <p:nvPr/>
        </p:nvSpPr>
        <p:spPr>
          <a:xfrm>
            <a:off x="16293634" y="9258300"/>
            <a:ext cx="1742538" cy="841735"/>
          </a:xfrm>
          <a:custGeom>
            <a:avLst/>
            <a:gdLst/>
            <a:ahLst/>
            <a:cxnLst/>
            <a:rect l="l" t="t" r="r" b="b"/>
            <a:pathLst>
              <a:path w="1742538" h="841735">
                <a:moveTo>
                  <a:pt x="0" y="0"/>
                </a:moveTo>
                <a:lnTo>
                  <a:pt x="1742538" y="0"/>
                </a:lnTo>
                <a:lnTo>
                  <a:pt x="1742538" y="841735"/>
                </a:lnTo>
                <a:lnTo>
                  <a:pt x="0" y="841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</p:spPr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AutoShape 8"/>
          <p:cNvSpPr/>
          <p:nvPr/>
        </p:nvSpPr>
        <p:spPr>
          <a:xfrm>
            <a:off x="-667812" y="9817280"/>
            <a:ext cx="17113096" cy="0"/>
          </a:xfrm>
          <a:prstGeom prst="line">
            <a:avLst/>
          </a:prstGeom>
          <a:ln w="9525" cap="flat">
            <a:solidFill>
              <a:srgbClr val="341909"/>
            </a:solidFill>
            <a:prstDash val="sysDot"/>
            <a:headEnd w="sm" len="sm"/>
            <a:tailEnd w="sm" len="sm"/>
          </a:ln>
        </p:spPr>
        <p:txBody>
          <a:bodyPr wrap="square"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4180" y="2637858"/>
            <a:ext cx="3897180" cy="6213388"/>
            <a:chOff x="0" y="0"/>
            <a:chExt cx="1144111" cy="182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44111" cy="1824089"/>
            </a:xfrm>
            <a:custGeom>
              <a:avLst/>
              <a:gdLst/>
              <a:ahLst/>
              <a:cxnLst/>
              <a:rect l="l" t="t" r="r" b="b"/>
              <a:pathLst>
                <a:path w="1144111" h="1824089">
                  <a:moveTo>
                    <a:pt x="0" y="0"/>
                  </a:moveTo>
                  <a:lnTo>
                    <a:pt x="1144111" y="0"/>
                  </a:lnTo>
                  <a:lnTo>
                    <a:pt x="1144111" y="1824089"/>
                  </a:lnTo>
                  <a:lnTo>
                    <a:pt x="0" y="18240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28600"/>
              <a:ext cx="1144111" cy="2052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2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12492" y="2656908"/>
            <a:ext cx="3897180" cy="6213388"/>
            <a:chOff x="0" y="0"/>
            <a:chExt cx="1144111" cy="18240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4111" cy="1824089"/>
            </a:xfrm>
            <a:custGeom>
              <a:avLst/>
              <a:gdLst/>
              <a:ahLst/>
              <a:cxnLst/>
              <a:rect l="l" t="t" r="r" b="b"/>
              <a:pathLst>
                <a:path w="1144111" h="1824089">
                  <a:moveTo>
                    <a:pt x="0" y="0"/>
                  </a:moveTo>
                  <a:lnTo>
                    <a:pt x="1144111" y="0"/>
                  </a:lnTo>
                  <a:lnTo>
                    <a:pt x="1144111" y="1824089"/>
                  </a:lnTo>
                  <a:lnTo>
                    <a:pt x="0" y="18240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28600"/>
              <a:ext cx="1144111" cy="2052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2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80512" y="2656908"/>
            <a:ext cx="3897180" cy="6213388"/>
            <a:chOff x="0" y="0"/>
            <a:chExt cx="1144111" cy="182408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44111" cy="1824089"/>
            </a:xfrm>
            <a:custGeom>
              <a:avLst/>
              <a:gdLst/>
              <a:ahLst/>
              <a:cxnLst/>
              <a:rect l="l" t="t" r="r" b="b"/>
              <a:pathLst>
                <a:path w="1144111" h="1824089">
                  <a:moveTo>
                    <a:pt x="0" y="0"/>
                  </a:moveTo>
                  <a:lnTo>
                    <a:pt x="1144111" y="0"/>
                  </a:lnTo>
                  <a:lnTo>
                    <a:pt x="1144111" y="1824089"/>
                  </a:lnTo>
                  <a:lnTo>
                    <a:pt x="0" y="18240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28600"/>
              <a:ext cx="1144111" cy="2052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24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45093" y="4682942"/>
            <a:ext cx="309535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54"/>
              </a:lnSpc>
            </a:pPr>
            <a:r>
              <a:rPr lang="en-US" sz="3499" spc="-104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기원전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45093" y="3151788"/>
            <a:ext cx="3095683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94"/>
              </a:lnSpc>
            </a:pPr>
            <a:r>
              <a:rPr lang="en-US" sz="5499" spc="-109">
                <a:solidFill>
                  <a:srgbClr val="D1B8AD"/>
                </a:solidFill>
                <a:latin typeface="Nanum Myeongjo Bold"/>
                <a:ea typeface="Nanum Myeongjo Bold"/>
                <a:cs typeface="Nanum Myeongjo Bold"/>
                <a:sym typeface="Nanum Myeongjo Bold"/>
              </a:rPr>
              <a:t>상고 시대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513259" y="3151788"/>
            <a:ext cx="3095354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94"/>
              </a:lnSpc>
            </a:pPr>
            <a:r>
              <a:rPr lang="en-US" sz="5499" spc="-109">
                <a:solidFill>
                  <a:srgbClr val="D1B8AD"/>
                </a:solidFill>
                <a:latin typeface="Nanum Myeongjo Bold"/>
                <a:ea typeface="Nanum Myeongjo Bold"/>
                <a:cs typeface="Nanum Myeongjo Bold"/>
                <a:sym typeface="Nanum Myeongjo Bold"/>
              </a:rPr>
              <a:t>삼국 시대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624239" y="2945582"/>
            <a:ext cx="3553453" cy="1604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69"/>
              </a:lnSpc>
            </a:pPr>
            <a:r>
              <a:rPr lang="en-US" sz="5499" spc="-109" dirty="0" err="1">
                <a:solidFill>
                  <a:srgbClr val="D1B8AD"/>
                </a:solidFill>
                <a:latin typeface="Nanum Myeongjo Bold"/>
                <a:ea typeface="Nanum Myeongjo Bold"/>
                <a:cs typeface="Nanum Myeongjo Bold"/>
                <a:sym typeface="Nanum Myeongjo Bold"/>
              </a:rPr>
              <a:t>통일신라와</a:t>
            </a:r>
            <a:r>
              <a:rPr lang="en-US" sz="5499" spc="-109" dirty="0">
                <a:solidFill>
                  <a:srgbClr val="D1B8AD"/>
                </a:solidFill>
                <a:latin typeface="Nanum Myeongjo Bold"/>
                <a:ea typeface="Nanum Myeongjo Bold"/>
                <a:cs typeface="Nanum Myeongjo Bold"/>
                <a:sym typeface="Nanum Myeongjo Bold"/>
              </a:rPr>
              <a:t> </a:t>
            </a:r>
            <a:r>
              <a:rPr lang="en-US" sz="5499" spc="-109" dirty="0" err="1">
                <a:solidFill>
                  <a:srgbClr val="D1B8AD"/>
                </a:solidFill>
                <a:latin typeface="Nanum Myeongjo Bold"/>
                <a:ea typeface="Nanum Myeongjo Bold"/>
                <a:cs typeface="Nanum Myeongjo Bold"/>
                <a:sym typeface="Nanum Myeongjo Bold"/>
              </a:rPr>
              <a:t>발해</a:t>
            </a:r>
            <a:endParaRPr lang="en-US" sz="5499" spc="-109" dirty="0">
              <a:solidFill>
                <a:srgbClr val="D1B8AD"/>
              </a:solidFill>
              <a:latin typeface="Nanum Myeongjo Bold"/>
              <a:ea typeface="Nanum Myeongjo Bold"/>
              <a:cs typeface="Nanum Myeongjo Bold"/>
              <a:sym typeface="Nanum Myeongjo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513259" y="4682942"/>
            <a:ext cx="3630741" cy="528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6"/>
              </a:lnSpc>
            </a:pPr>
            <a:r>
              <a:rPr lang="en-US" sz="3200" spc="-96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BC57~AD676년경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681389" y="4682942"/>
            <a:ext cx="309535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54"/>
              </a:lnSpc>
            </a:pPr>
            <a:r>
              <a:rPr lang="en-US" sz="3499" spc="-104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676~918년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49191" y="5755413"/>
            <a:ext cx="3095354" cy="892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1" lvl="1" indent="-248285" algn="l">
              <a:lnSpc>
                <a:spcPts val="3611"/>
              </a:lnSpc>
              <a:buFont typeface="Arial"/>
              <a:buChar char="•"/>
            </a:pPr>
            <a:r>
              <a:rPr lang="en-US" sz="2300" spc="-69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유물로 추측</a:t>
            </a:r>
          </a:p>
          <a:p>
            <a:pPr marL="496571" lvl="1" indent="-248285" algn="l">
              <a:lnSpc>
                <a:spcPts val="3611"/>
              </a:lnSpc>
              <a:buFont typeface="Arial"/>
              <a:buChar char="•"/>
            </a:pPr>
            <a:r>
              <a:rPr lang="en-US" sz="2300" spc="-69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제천 의식 음악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313654" y="5755413"/>
            <a:ext cx="3095354" cy="2263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1" lvl="1" indent="-248285" algn="l">
              <a:lnSpc>
                <a:spcPts val="3611"/>
              </a:lnSpc>
              <a:buFont typeface="Arial"/>
              <a:buChar char="•"/>
            </a:pPr>
            <a:r>
              <a:rPr lang="en-US" sz="2300" spc="-69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중국, 서역, 일본 등 주변 국가와 교류</a:t>
            </a:r>
          </a:p>
          <a:p>
            <a:pPr marL="496571" lvl="1" indent="-248285" algn="l">
              <a:lnSpc>
                <a:spcPts val="3611"/>
              </a:lnSpc>
              <a:buFont typeface="Arial"/>
              <a:buChar char="•"/>
            </a:pPr>
            <a:r>
              <a:rPr lang="en-US" sz="2300" spc="-69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거문고 제작</a:t>
            </a:r>
          </a:p>
          <a:p>
            <a:pPr marL="496571" lvl="1" indent="-248285" algn="l">
              <a:lnSpc>
                <a:spcPts val="3611"/>
              </a:lnSpc>
              <a:buFont typeface="Arial"/>
              <a:buChar char="•"/>
            </a:pPr>
            <a:r>
              <a:rPr lang="en-US" sz="2300" spc="-69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가야금 음악 발달</a:t>
            </a:r>
          </a:p>
          <a:p>
            <a:pPr marL="496571" lvl="1" indent="-248285" algn="l">
              <a:lnSpc>
                <a:spcPts val="3611"/>
              </a:lnSpc>
              <a:buFont typeface="Arial"/>
              <a:buChar char="•"/>
            </a:pPr>
            <a:r>
              <a:rPr lang="en-US" sz="2300" spc="-69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신라 ‘음성서’ 설치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501089" y="5755413"/>
            <a:ext cx="3475356" cy="1349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1" lvl="1" indent="-248285" algn="l">
              <a:lnSpc>
                <a:spcPts val="3611"/>
              </a:lnSpc>
              <a:buFont typeface="Arial"/>
              <a:buChar char="•"/>
            </a:pPr>
            <a:r>
              <a:rPr lang="en-US" sz="2300" spc="-69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향악의 기틀 (삼현삼죽)</a:t>
            </a:r>
          </a:p>
          <a:p>
            <a:pPr marL="496571" lvl="1" indent="-248285" algn="l">
              <a:lnSpc>
                <a:spcPts val="3611"/>
              </a:lnSpc>
              <a:buFont typeface="Arial"/>
              <a:buChar char="•"/>
            </a:pPr>
            <a:r>
              <a:rPr lang="en-US" sz="2300" spc="-69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불교음악 ‘범패’ 발전</a:t>
            </a:r>
          </a:p>
          <a:p>
            <a:pPr marL="496571" lvl="1" indent="-248285" algn="l">
              <a:lnSpc>
                <a:spcPts val="3611"/>
              </a:lnSpc>
              <a:buFont typeface="Arial"/>
              <a:buChar char="•"/>
            </a:pPr>
            <a:r>
              <a:rPr lang="en-US" sz="2300" spc="-69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발해 ‘태상시’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24481" y="1313610"/>
            <a:ext cx="8929117" cy="936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47"/>
              </a:lnSpc>
            </a:pPr>
            <a:r>
              <a:rPr lang="en-US" sz="5599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한 눈에 보는 한국음악사</a:t>
            </a:r>
          </a:p>
        </p:txBody>
      </p:sp>
      <p:sp>
        <p:nvSpPr>
          <p:cNvPr id="21" name="Freeform 21"/>
          <p:cNvSpPr/>
          <p:nvPr/>
        </p:nvSpPr>
        <p:spPr>
          <a:xfrm>
            <a:off x="16293634" y="9258300"/>
            <a:ext cx="1742538" cy="841735"/>
          </a:xfrm>
          <a:custGeom>
            <a:avLst/>
            <a:gdLst/>
            <a:ahLst/>
            <a:cxnLst/>
            <a:rect l="l" t="t" r="r" b="b"/>
            <a:pathLst>
              <a:path w="1742538" h="841735">
                <a:moveTo>
                  <a:pt x="0" y="0"/>
                </a:moveTo>
                <a:lnTo>
                  <a:pt x="1742538" y="0"/>
                </a:lnTo>
                <a:lnTo>
                  <a:pt x="1742538" y="841735"/>
                </a:lnTo>
                <a:lnTo>
                  <a:pt x="0" y="8417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AutoShape 22"/>
          <p:cNvSpPr/>
          <p:nvPr/>
        </p:nvSpPr>
        <p:spPr>
          <a:xfrm>
            <a:off x="-667812" y="9817280"/>
            <a:ext cx="17113097" cy="0"/>
          </a:xfrm>
          <a:prstGeom prst="line">
            <a:avLst/>
          </a:prstGeom>
          <a:ln w="9525" cap="flat">
            <a:solidFill>
              <a:srgbClr val="341909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13446640" y="2656908"/>
            <a:ext cx="3897180" cy="6213388"/>
            <a:chOff x="0" y="0"/>
            <a:chExt cx="1144111" cy="182408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144111" cy="1824089"/>
            </a:xfrm>
            <a:custGeom>
              <a:avLst/>
              <a:gdLst/>
              <a:ahLst/>
              <a:cxnLst/>
              <a:rect l="l" t="t" r="r" b="b"/>
              <a:pathLst>
                <a:path w="1144111" h="1824089">
                  <a:moveTo>
                    <a:pt x="0" y="0"/>
                  </a:moveTo>
                  <a:lnTo>
                    <a:pt x="1144111" y="0"/>
                  </a:lnTo>
                  <a:lnTo>
                    <a:pt x="1144111" y="1824089"/>
                  </a:lnTo>
                  <a:lnTo>
                    <a:pt x="0" y="18240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228600"/>
              <a:ext cx="1144111" cy="2052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24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3847517" y="3151788"/>
            <a:ext cx="2938057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94"/>
              </a:lnSpc>
            </a:pPr>
            <a:r>
              <a:rPr lang="en-US" sz="5499" spc="-109">
                <a:solidFill>
                  <a:srgbClr val="D1B8AD"/>
                </a:solidFill>
                <a:latin typeface="Nanum Myeongjo Bold"/>
                <a:ea typeface="Nanum Myeongjo Bold"/>
                <a:cs typeface="Nanum Myeongjo Bold"/>
                <a:sym typeface="Nanum Myeongjo Bold"/>
              </a:rPr>
              <a:t>고려 시대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847517" y="4682942"/>
            <a:ext cx="309535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54"/>
              </a:lnSpc>
            </a:pPr>
            <a:r>
              <a:rPr lang="en-US" sz="3499" spc="-104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918~1392년경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644417" y="5755413"/>
            <a:ext cx="3676602" cy="1806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1" lvl="1" indent="-248285" algn="l">
              <a:lnSpc>
                <a:spcPts val="3611"/>
              </a:lnSpc>
              <a:buFont typeface="Arial"/>
              <a:buChar char="•"/>
            </a:pPr>
            <a:r>
              <a:rPr lang="en-US" sz="2300" spc="-69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연등회</a:t>
            </a:r>
            <a:r>
              <a:rPr lang="en-US" sz="2300" spc="-69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, </a:t>
            </a:r>
            <a:r>
              <a:rPr lang="en-US" sz="2300" spc="-69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팔관회</a:t>
            </a:r>
            <a:endParaRPr lang="en-US" sz="2300" spc="-69" dirty="0">
              <a:solidFill>
                <a:srgbClr val="341909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496571" lvl="1" indent="-248285" algn="l">
              <a:lnSpc>
                <a:spcPts val="3611"/>
              </a:lnSpc>
              <a:buFont typeface="Arial"/>
              <a:buChar char="•"/>
            </a:pPr>
            <a:r>
              <a:rPr lang="en-US" sz="2300" spc="-69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아악</a:t>
            </a:r>
            <a:r>
              <a:rPr lang="en-US" sz="2300" spc="-69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, </a:t>
            </a:r>
            <a:r>
              <a:rPr lang="en-US" sz="2300" spc="-69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당악</a:t>
            </a:r>
            <a:r>
              <a:rPr lang="en-US" sz="2300" spc="-69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, </a:t>
            </a:r>
            <a:r>
              <a:rPr lang="en-US" sz="2300" spc="-69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향악</a:t>
            </a:r>
            <a:r>
              <a:rPr lang="en-US" sz="2300" spc="-69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2300" spc="-69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구분</a:t>
            </a:r>
            <a:endParaRPr lang="en-US" sz="2300" spc="-69" dirty="0">
              <a:solidFill>
                <a:srgbClr val="341909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496571" lvl="1" indent="-248285" algn="l">
              <a:lnSpc>
                <a:spcPts val="3611"/>
              </a:lnSpc>
              <a:buFont typeface="Arial"/>
              <a:buChar char="•"/>
            </a:pPr>
            <a:r>
              <a:rPr lang="en-US" sz="2300" spc="-69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고려가요</a:t>
            </a:r>
            <a:endParaRPr lang="en-US" sz="2300" spc="-69" dirty="0">
              <a:solidFill>
                <a:srgbClr val="341909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496571" lvl="1" indent="-248285" algn="l">
              <a:lnSpc>
                <a:spcPts val="3611"/>
              </a:lnSpc>
              <a:buFont typeface="Arial"/>
              <a:buChar char="•"/>
            </a:pPr>
            <a:r>
              <a:rPr lang="en-US" sz="2300" spc="-69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정재</a:t>
            </a:r>
            <a:r>
              <a:rPr lang="en-US" sz="2300" spc="-69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2300" spc="-69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발달</a:t>
            </a:r>
            <a:endParaRPr lang="en-US" sz="2300" spc="-69" dirty="0">
              <a:solidFill>
                <a:srgbClr val="341909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4481" y="2879341"/>
            <a:ext cx="4918351" cy="6213388"/>
            <a:chOff x="0" y="0"/>
            <a:chExt cx="1443900" cy="182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3900" cy="1824089"/>
            </a:xfrm>
            <a:custGeom>
              <a:avLst/>
              <a:gdLst/>
              <a:ahLst/>
              <a:cxnLst/>
              <a:rect l="l" t="t" r="r" b="b"/>
              <a:pathLst>
                <a:path w="1443900" h="1824089">
                  <a:moveTo>
                    <a:pt x="0" y="0"/>
                  </a:moveTo>
                  <a:lnTo>
                    <a:pt x="1443900" y="0"/>
                  </a:lnTo>
                  <a:lnTo>
                    <a:pt x="1443900" y="1824089"/>
                  </a:lnTo>
                  <a:lnTo>
                    <a:pt x="0" y="18240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28600"/>
              <a:ext cx="1443900" cy="2052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2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85009" y="2879341"/>
            <a:ext cx="4918351" cy="6213388"/>
            <a:chOff x="0" y="0"/>
            <a:chExt cx="1443900" cy="18240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3900" cy="1824089"/>
            </a:xfrm>
            <a:custGeom>
              <a:avLst/>
              <a:gdLst/>
              <a:ahLst/>
              <a:cxnLst/>
              <a:rect l="l" t="t" r="r" b="b"/>
              <a:pathLst>
                <a:path w="1443900" h="1824089">
                  <a:moveTo>
                    <a:pt x="0" y="0"/>
                  </a:moveTo>
                  <a:lnTo>
                    <a:pt x="1443900" y="0"/>
                  </a:lnTo>
                  <a:lnTo>
                    <a:pt x="1443900" y="1824089"/>
                  </a:lnTo>
                  <a:lnTo>
                    <a:pt x="0" y="18240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28600"/>
              <a:ext cx="1443900" cy="2052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2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945168" y="2879341"/>
            <a:ext cx="4918351" cy="6213388"/>
            <a:chOff x="0" y="0"/>
            <a:chExt cx="1443900" cy="182408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3900" cy="1824089"/>
            </a:xfrm>
            <a:custGeom>
              <a:avLst/>
              <a:gdLst/>
              <a:ahLst/>
              <a:cxnLst/>
              <a:rect l="l" t="t" r="r" b="b"/>
              <a:pathLst>
                <a:path w="1443900" h="1824089">
                  <a:moveTo>
                    <a:pt x="0" y="0"/>
                  </a:moveTo>
                  <a:lnTo>
                    <a:pt x="1443900" y="0"/>
                  </a:lnTo>
                  <a:lnTo>
                    <a:pt x="1443900" y="1824089"/>
                  </a:lnTo>
                  <a:lnTo>
                    <a:pt x="0" y="18240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28600"/>
              <a:ext cx="1443900" cy="2052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24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930444" y="4905375"/>
            <a:ext cx="390642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54"/>
              </a:lnSpc>
            </a:pPr>
            <a:r>
              <a:rPr lang="en-US" sz="3499" spc="-104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1392~1592년경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30444" y="3355171"/>
            <a:ext cx="4235270" cy="12191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675"/>
              </a:lnSpc>
            </a:pPr>
            <a:r>
              <a:rPr lang="en-US" sz="7500" spc="-150" dirty="0" err="1">
                <a:solidFill>
                  <a:srgbClr val="D1B8AD"/>
                </a:solidFill>
                <a:latin typeface="Nanum Myeongjo Bold"/>
                <a:ea typeface="Nanum Myeongjo Bold"/>
                <a:cs typeface="Nanum Myeongjo Bold"/>
                <a:sym typeface="Nanum Myeongjo Bold"/>
              </a:rPr>
              <a:t>조선</a:t>
            </a:r>
            <a:r>
              <a:rPr lang="en-US" sz="7500" spc="-150" dirty="0">
                <a:solidFill>
                  <a:srgbClr val="D1B8AD"/>
                </a:solidFill>
                <a:latin typeface="Nanum Myeongjo Bold"/>
                <a:ea typeface="Nanum Myeongjo Bold"/>
                <a:cs typeface="Nanum Myeongjo Bold"/>
                <a:sym typeface="Nanum Myeongjo Bold"/>
              </a:rPr>
              <a:t> </a:t>
            </a:r>
            <a:r>
              <a:rPr lang="en-US" sz="7500" spc="-150" dirty="0" err="1">
                <a:solidFill>
                  <a:srgbClr val="D1B8AD"/>
                </a:solidFill>
                <a:latin typeface="Nanum Myeongjo Bold"/>
                <a:ea typeface="Nanum Myeongjo Bold"/>
                <a:cs typeface="Nanum Myeongjo Bold"/>
                <a:sym typeface="Nanum Myeongjo Bold"/>
              </a:rPr>
              <a:t>전기</a:t>
            </a:r>
            <a:endParaRPr lang="en-US" sz="7500" spc="-150" dirty="0">
              <a:solidFill>
                <a:srgbClr val="D1B8AD"/>
              </a:solidFill>
              <a:latin typeface="Nanum Myeongjo Bold"/>
              <a:ea typeface="Nanum Myeongjo Bold"/>
              <a:cs typeface="Nanum Myeongjo Bold"/>
              <a:sym typeface="Nanum Myeongjo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190787" y="3355171"/>
            <a:ext cx="4248371" cy="12191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675"/>
              </a:lnSpc>
            </a:pPr>
            <a:r>
              <a:rPr lang="en-US" sz="7500" spc="-150" dirty="0" err="1">
                <a:solidFill>
                  <a:srgbClr val="D1B8AD"/>
                </a:solidFill>
                <a:latin typeface="Nanum Myeongjo Bold"/>
                <a:ea typeface="Nanum Myeongjo Bold"/>
                <a:cs typeface="Nanum Myeongjo Bold"/>
                <a:sym typeface="Nanum Myeongjo Bold"/>
              </a:rPr>
              <a:t>조선</a:t>
            </a:r>
            <a:r>
              <a:rPr lang="en-US" sz="7500" spc="-150" dirty="0">
                <a:solidFill>
                  <a:srgbClr val="D1B8AD"/>
                </a:solidFill>
                <a:latin typeface="Nanum Myeongjo Bold"/>
                <a:ea typeface="Nanum Myeongjo Bold"/>
                <a:cs typeface="Nanum Myeongjo Bold"/>
                <a:sym typeface="Nanum Myeongjo Bold"/>
              </a:rPr>
              <a:t> </a:t>
            </a:r>
            <a:r>
              <a:rPr lang="en-US" sz="7500" spc="-150" dirty="0" err="1">
                <a:solidFill>
                  <a:srgbClr val="D1B8AD"/>
                </a:solidFill>
                <a:latin typeface="Nanum Myeongjo Bold"/>
                <a:ea typeface="Nanum Myeongjo Bold"/>
                <a:cs typeface="Nanum Myeongjo Bold"/>
                <a:sym typeface="Nanum Myeongjo Bold"/>
              </a:rPr>
              <a:t>후기</a:t>
            </a:r>
            <a:endParaRPr lang="en-US" sz="7500" spc="-150" dirty="0">
              <a:solidFill>
                <a:srgbClr val="D1B8AD"/>
              </a:solidFill>
              <a:latin typeface="Nanum Myeongjo Bold"/>
              <a:ea typeface="Nanum Myeongjo Bold"/>
              <a:cs typeface="Nanum Myeongjo Bold"/>
              <a:sym typeface="Nanum Myeongj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451086" y="3355171"/>
            <a:ext cx="3906424" cy="1219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75"/>
              </a:lnSpc>
            </a:pPr>
            <a:r>
              <a:rPr lang="en-US" sz="7500" spc="-150" dirty="0" err="1">
                <a:solidFill>
                  <a:srgbClr val="D1B8AD"/>
                </a:solidFill>
                <a:latin typeface="Nanum Myeongjo Bold"/>
                <a:ea typeface="Nanum Myeongjo Bold"/>
                <a:cs typeface="Nanum Myeongjo Bold"/>
                <a:sym typeface="Nanum Myeongjo Bold"/>
              </a:rPr>
              <a:t>근현대</a:t>
            </a:r>
            <a:endParaRPr lang="en-US" sz="7500" spc="-150" dirty="0">
              <a:solidFill>
                <a:srgbClr val="D1B8AD"/>
              </a:solidFill>
              <a:latin typeface="Nanum Myeongjo Bold"/>
              <a:ea typeface="Nanum Myeongjo Bold"/>
              <a:cs typeface="Nanum Myeongjo Bold"/>
              <a:sym typeface="Nanum Myeongjo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190788" y="4905375"/>
            <a:ext cx="390642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54"/>
              </a:lnSpc>
            </a:pPr>
            <a:r>
              <a:rPr lang="en-US" sz="3499" spc="-104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1592~1897년경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451086" y="4905375"/>
            <a:ext cx="390642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54"/>
              </a:lnSpc>
            </a:pPr>
            <a:r>
              <a:rPr lang="en-US" sz="3499" spc="-104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1897~현재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01600" y="5781040"/>
            <a:ext cx="4741232" cy="2263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6571" lvl="1" indent="-248285" algn="l">
              <a:lnSpc>
                <a:spcPts val="3611"/>
              </a:lnSpc>
              <a:buFont typeface="Arial"/>
              <a:buChar char="•"/>
            </a:pPr>
            <a:r>
              <a:rPr lang="en-US" sz="2300" spc="-69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세종</a:t>
            </a:r>
            <a:r>
              <a:rPr lang="en-US" sz="2300" spc="-69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2300" spc="-69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정간보</a:t>
            </a:r>
            <a:r>
              <a:rPr lang="en-US" sz="2300" spc="-69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2300" spc="-69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창안</a:t>
            </a:r>
            <a:endParaRPr lang="en-US" sz="2300" spc="-69" dirty="0">
              <a:solidFill>
                <a:srgbClr val="341909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496571" lvl="1" indent="-248285" algn="l">
              <a:lnSpc>
                <a:spcPts val="3611"/>
              </a:lnSpc>
              <a:buFont typeface="Arial"/>
              <a:buChar char="•"/>
            </a:pPr>
            <a:r>
              <a:rPr lang="en-US" sz="2300" spc="-69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향악</a:t>
            </a:r>
            <a:r>
              <a:rPr lang="en-US" sz="2300" spc="-69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2300" spc="-69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창작</a:t>
            </a:r>
            <a:r>
              <a:rPr lang="en-US" sz="2300" spc="-69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(</a:t>
            </a:r>
            <a:r>
              <a:rPr lang="en-US" sz="2300" spc="-69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여민락</a:t>
            </a:r>
            <a:r>
              <a:rPr lang="en-US" sz="2300" spc="-69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, </a:t>
            </a:r>
            <a:r>
              <a:rPr lang="en-US" sz="2300" spc="-69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정대업</a:t>
            </a:r>
            <a:r>
              <a:rPr lang="en-US" sz="2300" spc="-69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, </a:t>
            </a:r>
            <a:r>
              <a:rPr lang="en-US" sz="2300" spc="-69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보태평</a:t>
            </a:r>
            <a:r>
              <a:rPr lang="en-US" sz="2300" spc="-69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)</a:t>
            </a:r>
          </a:p>
          <a:p>
            <a:pPr marL="496571" lvl="1" indent="-248285" algn="l">
              <a:lnSpc>
                <a:spcPts val="3611"/>
              </a:lnSpc>
              <a:buFont typeface="Arial"/>
              <a:buChar char="•"/>
            </a:pPr>
            <a:r>
              <a:rPr lang="en-US" sz="2300" spc="-69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세조</a:t>
            </a:r>
            <a:r>
              <a:rPr lang="en-US" sz="2300" spc="-69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2300" spc="-69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오음악보</a:t>
            </a:r>
            <a:r>
              <a:rPr lang="en-US" sz="2300" spc="-69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2300" spc="-69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창안</a:t>
            </a:r>
            <a:endParaRPr lang="en-US" sz="2300" spc="-69" dirty="0">
              <a:solidFill>
                <a:srgbClr val="341909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496571" lvl="1" indent="-248285" algn="l">
              <a:lnSpc>
                <a:spcPts val="3611"/>
              </a:lnSpc>
              <a:buFont typeface="Arial"/>
              <a:buChar char="•"/>
            </a:pPr>
            <a:r>
              <a:rPr lang="en-US" sz="2300" spc="-69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종묘제례악</a:t>
            </a:r>
            <a:r>
              <a:rPr lang="en-US" sz="2300" spc="-69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-US" sz="2300" spc="-69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제정</a:t>
            </a:r>
            <a:endParaRPr lang="en-US" sz="2300" spc="-69" dirty="0">
              <a:solidFill>
                <a:srgbClr val="341909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marL="496571" lvl="1" indent="-248285" algn="l">
              <a:lnSpc>
                <a:spcPts val="3611"/>
              </a:lnSpc>
              <a:buFont typeface="Arial"/>
              <a:buChar char="•"/>
            </a:pPr>
            <a:r>
              <a:rPr lang="en-US" sz="2300" spc="-69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성종</a:t>
            </a:r>
            <a:r>
              <a:rPr lang="en-US" sz="2300" spc="-69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&lt;</a:t>
            </a:r>
            <a:r>
              <a:rPr lang="en-US" sz="2300" spc="-69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악학궤범</a:t>
            </a:r>
            <a:r>
              <a:rPr lang="en-US" sz="2300" spc="-69" dirty="0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&gt;</a:t>
            </a:r>
            <a:r>
              <a:rPr lang="en-US" sz="2300" spc="-69" dirty="0" err="1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편찬</a:t>
            </a:r>
            <a:endParaRPr lang="en-US" sz="2300" spc="-69" dirty="0">
              <a:solidFill>
                <a:srgbClr val="341909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909231" y="5787390"/>
            <a:ext cx="4159406" cy="2354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768"/>
              </a:lnSpc>
              <a:buFont typeface="Arial"/>
              <a:buChar char="•"/>
            </a:pPr>
            <a:r>
              <a:rPr lang="en-US" sz="2400" spc="-72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궁중 음악 쇠퇴</a:t>
            </a:r>
          </a:p>
          <a:p>
            <a:pPr marL="518160" lvl="1" indent="-259080" algn="l">
              <a:lnSpc>
                <a:spcPts val="3768"/>
              </a:lnSpc>
              <a:buFont typeface="Arial"/>
              <a:buChar char="•"/>
            </a:pPr>
            <a:r>
              <a:rPr lang="en-US" sz="2400" spc="-72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풍류 음악 발달</a:t>
            </a:r>
          </a:p>
          <a:p>
            <a:pPr algn="l">
              <a:lnSpc>
                <a:spcPts val="3768"/>
              </a:lnSpc>
            </a:pPr>
            <a:r>
              <a:rPr lang="en-US" sz="2400" spc="-72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     (가곡, 시조, 영산회상)</a:t>
            </a:r>
          </a:p>
          <a:p>
            <a:pPr marL="518160" lvl="1" indent="-259080" algn="l">
              <a:lnSpc>
                <a:spcPts val="3768"/>
              </a:lnSpc>
              <a:buFont typeface="Arial"/>
              <a:buChar char="•"/>
            </a:pPr>
            <a:r>
              <a:rPr lang="en-US" sz="2400" spc="-72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민속 음악 발달 </a:t>
            </a:r>
          </a:p>
          <a:p>
            <a:pPr algn="l">
              <a:lnSpc>
                <a:spcPts val="3768"/>
              </a:lnSpc>
            </a:pPr>
            <a:r>
              <a:rPr lang="en-US" sz="2400" spc="-72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      (민요, 판소리, 산조)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212961" y="5787390"/>
            <a:ext cx="4543672" cy="1349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1" lvl="1" indent="-248285" algn="l">
              <a:lnSpc>
                <a:spcPts val="3611"/>
              </a:lnSpc>
              <a:buFont typeface="Arial"/>
              <a:buChar char="•"/>
            </a:pPr>
            <a:r>
              <a:rPr lang="en-US" sz="2300" spc="-69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서양 음악 유입</a:t>
            </a:r>
          </a:p>
          <a:p>
            <a:pPr marL="496571" lvl="1" indent="-248285" algn="l">
              <a:lnSpc>
                <a:spcPts val="3611"/>
              </a:lnSpc>
              <a:buFont typeface="Arial"/>
              <a:buChar char="•"/>
            </a:pPr>
            <a:r>
              <a:rPr lang="en-US" sz="2300" spc="-69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국립국악원 개원</a:t>
            </a:r>
          </a:p>
          <a:p>
            <a:pPr marL="496571" lvl="1" indent="-248285" algn="l">
              <a:lnSpc>
                <a:spcPts val="3611"/>
              </a:lnSpc>
              <a:buFont typeface="Arial"/>
              <a:buChar char="•"/>
            </a:pPr>
            <a:r>
              <a:rPr lang="en-US" sz="2300" spc="-69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창작 국악, 크로스오버</a:t>
            </a:r>
          </a:p>
        </p:txBody>
      </p:sp>
      <p:sp>
        <p:nvSpPr>
          <p:cNvPr id="20" name="Freeform 20"/>
          <p:cNvSpPr/>
          <p:nvPr/>
        </p:nvSpPr>
        <p:spPr>
          <a:xfrm>
            <a:off x="16293634" y="9258300"/>
            <a:ext cx="1742538" cy="841735"/>
          </a:xfrm>
          <a:custGeom>
            <a:avLst/>
            <a:gdLst/>
            <a:ahLst/>
            <a:cxnLst/>
            <a:rect l="l" t="t" r="r" b="b"/>
            <a:pathLst>
              <a:path w="1742538" h="841735">
                <a:moveTo>
                  <a:pt x="0" y="0"/>
                </a:moveTo>
                <a:lnTo>
                  <a:pt x="1742538" y="0"/>
                </a:lnTo>
                <a:lnTo>
                  <a:pt x="1742538" y="841735"/>
                </a:lnTo>
                <a:lnTo>
                  <a:pt x="0" y="8417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AutoShape 21"/>
          <p:cNvSpPr/>
          <p:nvPr/>
        </p:nvSpPr>
        <p:spPr>
          <a:xfrm>
            <a:off x="-667812" y="9817280"/>
            <a:ext cx="17113097" cy="0"/>
          </a:xfrm>
          <a:prstGeom prst="line">
            <a:avLst/>
          </a:prstGeom>
          <a:ln w="9525" cap="flat">
            <a:solidFill>
              <a:srgbClr val="341909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2" name="TextBox 22"/>
          <p:cNvSpPr txBox="1"/>
          <p:nvPr/>
        </p:nvSpPr>
        <p:spPr>
          <a:xfrm>
            <a:off x="1424481" y="1313610"/>
            <a:ext cx="8929117" cy="936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47"/>
              </a:lnSpc>
            </a:pPr>
            <a:r>
              <a:rPr lang="en-US" sz="5599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한 눈에 보는 한국음악사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350368"/>
            <a:ext cx="18288000" cy="7089667"/>
            <a:chOff x="0" y="0"/>
            <a:chExt cx="4816593" cy="18672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867237"/>
            </a:xfrm>
            <a:custGeom>
              <a:avLst/>
              <a:gdLst/>
              <a:ahLst/>
              <a:cxnLst/>
              <a:rect l="l" t="t" r="r" b="b"/>
              <a:pathLst>
                <a:path w="4816592" h="1867237">
                  <a:moveTo>
                    <a:pt x="0" y="0"/>
                  </a:moveTo>
                  <a:lnTo>
                    <a:pt x="4816592" y="0"/>
                  </a:lnTo>
                  <a:lnTo>
                    <a:pt x="4816592" y="1867237"/>
                  </a:lnTo>
                  <a:lnTo>
                    <a:pt x="0" y="186723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28600"/>
              <a:ext cx="4816593" cy="20958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2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293634" y="9258300"/>
            <a:ext cx="1742538" cy="841735"/>
          </a:xfrm>
          <a:custGeom>
            <a:avLst/>
            <a:gdLst/>
            <a:ahLst/>
            <a:cxnLst/>
            <a:rect l="l" t="t" r="r" b="b"/>
            <a:pathLst>
              <a:path w="1742538" h="841735">
                <a:moveTo>
                  <a:pt x="0" y="0"/>
                </a:moveTo>
                <a:lnTo>
                  <a:pt x="1742538" y="0"/>
                </a:lnTo>
                <a:lnTo>
                  <a:pt x="1742538" y="841735"/>
                </a:lnTo>
                <a:lnTo>
                  <a:pt x="0" y="8417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-667812" y="9817280"/>
            <a:ext cx="17113097" cy="0"/>
          </a:xfrm>
          <a:prstGeom prst="line">
            <a:avLst/>
          </a:prstGeom>
          <a:ln w="9525" cap="flat">
            <a:solidFill>
              <a:srgbClr val="341909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0" y="3591716"/>
            <a:ext cx="18083918" cy="4549654"/>
          </a:xfrm>
          <a:custGeom>
            <a:avLst/>
            <a:gdLst/>
            <a:ahLst/>
            <a:cxnLst/>
            <a:rect l="l" t="t" r="r" b="b"/>
            <a:pathLst>
              <a:path w="18083918" h="4549654">
                <a:moveTo>
                  <a:pt x="0" y="0"/>
                </a:moveTo>
                <a:lnTo>
                  <a:pt x="18083918" y="0"/>
                </a:lnTo>
                <a:lnTo>
                  <a:pt x="18083918" y="4549654"/>
                </a:lnTo>
                <a:lnTo>
                  <a:pt x="0" y="45496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37675" y="2228536"/>
            <a:ext cx="11535630" cy="477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6"/>
              </a:lnSpc>
            </a:pPr>
            <a:r>
              <a:rPr lang="en-US" sz="2571" spc="-77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#제천 의식 # 고대 악기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552474" y="1532446"/>
            <a:ext cx="390642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54"/>
              </a:lnSpc>
            </a:pPr>
            <a:r>
              <a:rPr lang="en-US" sz="3499" spc="-104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기원전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1001837"/>
            <a:ext cx="5523774" cy="111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70"/>
              </a:lnSpc>
            </a:pPr>
            <a:r>
              <a:rPr lang="en-US" sz="6744" spc="-202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상고 시대 음악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848998"/>
            <a:ext cx="18288000" cy="7583503"/>
            <a:chOff x="0" y="0"/>
            <a:chExt cx="4816593" cy="19973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997301"/>
            </a:xfrm>
            <a:custGeom>
              <a:avLst/>
              <a:gdLst/>
              <a:ahLst/>
              <a:cxnLst/>
              <a:rect l="l" t="t" r="r" b="b"/>
              <a:pathLst>
                <a:path w="4816592" h="1997301">
                  <a:moveTo>
                    <a:pt x="0" y="0"/>
                  </a:moveTo>
                  <a:lnTo>
                    <a:pt x="4816592" y="0"/>
                  </a:lnTo>
                  <a:lnTo>
                    <a:pt x="4816592" y="1997301"/>
                  </a:lnTo>
                  <a:lnTo>
                    <a:pt x="0" y="199730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28600"/>
              <a:ext cx="4816593" cy="22259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2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293634" y="9258300"/>
            <a:ext cx="1742538" cy="841735"/>
          </a:xfrm>
          <a:custGeom>
            <a:avLst/>
            <a:gdLst/>
            <a:ahLst/>
            <a:cxnLst/>
            <a:rect l="l" t="t" r="r" b="b"/>
            <a:pathLst>
              <a:path w="1742538" h="841735">
                <a:moveTo>
                  <a:pt x="0" y="0"/>
                </a:moveTo>
                <a:lnTo>
                  <a:pt x="1742538" y="0"/>
                </a:lnTo>
                <a:lnTo>
                  <a:pt x="1742538" y="841735"/>
                </a:lnTo>
                <a:lnTo>
                  <a:pt x="0" y="8417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-667812" y="9817280"/>
            <a:ext cx="17113097" cy="0"/>
          </a:xfrm>
          <a:prstGeom prst="line">
            <a:avLst/>
          </a:prstGeom>
          <a:ln w="9525" cap="flat">
            <a:solidFill>
              <a:srgbClr val="341909"/>
            </a:solidFill>
            <a:prstDash val="sysDot"/>
            <a:headEnd type="none" w="sm" len="sm"/>
            <a:tailEnd type="none" w="sm" len="sm"/>
          </a:ln>
        </p:spPr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706418" y="3166082"/>
          <a:ext cx="14875164" cy="6186477"/>
        </p:xfrm>
        <a:graphic>
          <a:graphicData uri="http://schemas.openxmlformats.org/drawingml/2006/table">
            <a:tbl>
              <a:tblPr/>
              <a:tblGrid>
                <a:gridCol w="144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0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0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0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8039"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   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620"/>
                        </a:lnSpc>
                        <a:defRPr/>
                      </a:pPr>
                      <a:r>
                        <a:rPr lang="en-US" sz="3300">
                          <a:solidFill>
                            <a:srgbClr val="402A1E"/>
                          </a:solidFill>
                          <a:latin typeface="Nanum Gothic Bold"/>
                          <a:ea typeface="Nanum Gothic Bold"/>
                          <a:cs typeface="Nanum Gothic Bold"/>
                          <a:sym typeface="Nanum Gothic Bold"/>
                        </a:rPr>
                        <a:t>고구려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620"/>
                        </a:lnSpc>
                        <a:defRPr/>
                      </a:pPr>
                      <a:r>
                        <a:rPr lang="en-US" sz="3300">
                          <a:solidFill>
                            <a:srgbClr val="402A1E"/>
                          </a:solidFill>
                          <a:latin typeface="Nanum Gothic Bold"/>
                          <a:ea typeface="Nanum Gothic Bold"/>
                          <a:cs typeface="Nanum Gothic Bold"/>
                          <a:sym typeface="Nanum Gothic Bold"/>
                        </a:rPr>
                        <a:t>백제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620"/>
                        </a:lnSpc>
                        <a:defRPr/>
                      </a:pPr>
                      <a:r>
                        <a:rPr lang="en-US" sz="3300">
                          <a:solidFill>
                            <a:srgbClr val="402A1E"/>
                          </a:solidFill>
                          <a:latin typeface="Nanum Gothic Bold"/>
                          <a:ea typeface="Nanum Gothic Bold"/>
                          <a:cs typeface="Nanum Gothic Bold"/>
                          <a:sym typeface="Nanum Gothic Bold"/>
                        </a:rPr>
                        <a:t>신라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5380"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대표 악기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왕산악이 거문고 제작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우륵이 가야에서 </a:t>
                      </a:r>
                      <a:endParaRPr lang="en-US" sz="1100"/>
                    </a:p>
                    <a:p>
                      <a:pPr algn="ctr">
                        <a:lnSpc>
                          <a:spcPts val="4060"/>
                        </a:lnSpc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가야금을 가지고 옴.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5380"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문화 교류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중국, 서역과 교류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일본에 가면극 ‘기악’ 전파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8173">
                <a:tc rowSpan="2"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유물 및 </a:t>
                      </a:r>
                      <a:endParaRPr lang="en-US" sz="1100"/>
                    </a:p>
                    <a:p>
                      <a:pPr algn="ctr">
                        <a:lnSpc>
                          <a:spcPts val="4060"/>
                        </a:lnSpc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유적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무용총 고분 벽화</a:t>
                      </a:r>
                      <a:endParaRPr lang="en-US" sz="1100"/>
                    </a:p>
                    <a:p>
                      <a:pPr algn="ctr">
                        <a:lnSpc>
                          <a:spcPts val="4060"/>
                        </a:lnSpc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‘거문고 타는 신선’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백제 금동 대향로에 새겨진 악기들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가야금을 연주하는 </a:t>
                      </a:r>
                      <a:endParaRPr lang="en-US" sz="1100"/>
                    </a:p>
                    <a:p>
                      <a:pPr algn="ctr">
                        <a:lnSpc>
                          <a:spcPts val="3920"/>
                        </a:lnSpc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신라 토우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9505">
                <a:tc vMerge="1"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유물 및 </a:t>
                      </a:r>
                      <a:endParaRPr lang="en-US" sz="1100"/>
                    </a:p>
                    <a:p>
                      <a:pPr algn="ctr">
                        <a:lnSpc>
                          <a:spcPts val="4060"/>
                        </a:lnSpc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유적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무용총 고분 벽화</a:t>
                      </a:r>
                      <a:endParaRPr lang="en-US" sz="1100"/>
                    </a:p>
                    <a:p>
                      <a:pPr algn="ctr">
                        <a:lnSpc>
                          <a:spcPts val="4060"/>
                        </a:lnSpc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‘거문고 타는 신선’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4060"/>
                        </a:lnSpc>
                        <a:defRPr/>
                      </a:pPr>
                      <a:r>
                        <a:rPr lang="en-US" sz="2900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백제 금동 대향로에 새겨진 악기들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음악기관 ‘음성서’ 설치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67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1037675" y="2228536"/>
            <a:ext cx="11535630" cy="477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6"/>
              </a:lnSpc>
            </a:pPr>
            <a:r>
              <a:rPr lang="en-US" sz="2571" spc="-77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#국가 간 문화 교류 #왕산악 거문고 # 우륵 가야금 #신라 음성서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10540" y="1484504"/>
            <a:ext cx="3906424" cy="117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54"/>
              </a:lnSpc>
            </a:pPr>
            <a:r>
              <a:rPr lang="en-US" sz="3499" spc="-104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BC57~AD676년경</a:t>
            </a:r>
          </a:p>
          <a:p>
            <a:pPr algn="l">
              <a:lnSpc>
                <a:spcPts val="4654"/>
              </a:lnSpc>
            </a:pPr>
            <a:endParaRPr lang="en-US" sz="3499" spc="-104">
              <a:solidFill>
                <a:srgbClr val="341909"/>
              </a:solidFill>
              <a:latin typeface="Nanum Myeongjo"/>
              <a:ea typeface="Nanum Myeongjo"/>
              <a:cs typeface="Nanum Myeongjo"/>
              <a:sym typeface="Nanum Myeongj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1001837"/>
            <a:ext cx="6817113" cy="111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70"/>
              </a:lnSpc>
            </a:pPr>
            <a:r>
              <a:rPr lang="en-US" sz="6744" spc="-202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삼국 시대 음악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173588"/>
            <a:ext cx="18288000" cy="7150925"/>
            <a:chOff x="0" y="0"/>
            <a:chExt cx="4816593" cy="18833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883371"/>
            </a:xfrm>
            <a:custGeom>
              <a:avLst/>
              <a:gdLst/>
              <a:ahLst/>
              <a:cxnLst/>
              <a:rect l="l" t="t" r="r" b="b"/>
              <a:pathLst>
                <a:path w="4816592" h="1883371">
                  <a:moveTo>
                    <a:pt x="0" y="0"/>
                  </a:moveTo>
                  <a:lnTo>
                    <a:pt x="4816592" y="0"/>
                  </a:lnTo>
                  <a:lnTo>
                    <a:pt x="4816592" y="1883371"/>
                  </a:lnTo>
                  <a:lnTo>
                    <a:pt x="0" y="188337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28600"/>
              <a:ext cx="4816593" cy="21119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2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293634" y="9258300"/>
            <a:ext cx="1742538" cy="841735"/>
          </a:xfrm>
          <a:custGeom>
            <a:avLst/>
            <a:gdLst/>
            <a:ahLst/>
            <a:cxnLst/>
            <a:rect l="l" t="t" r="r" b="b"/>
            <a:pathLst>
              <a:path w="1742538" h="841735">
                <a:moveTo>
                  <a:pt x="0" y="0"/>
                </a:moveTo>
                <a:lnTo>
                  <a:pt x="1742538" y="0"/>
                </a:lnTo>
                <a:lnTo>
                  <a:pt x="1742538" y="841735"/>
                </a:lnTo>
                <a:lnTo>
                  <a:pt x="0" y="8417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-667812" y="9817280"/>
            <a:ext cx="17113097" cy="0"/>
          </a:xfrm>
          <a:prstGeom prst="line">
            <a:avLst/>
          </a:prstGeom>
          <a:ln w="9525" cap="flat">
            <a:solidFill>
              <a:srgbClr val="341909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809030" y="3382425"/>
            <a:ext cx="10808300" cy="5875875"/>
          </a:xfrm>
          <a:custGeom>
            <a:avLst/>
            <a:gdLst/>
            <a:ahLst/>
            <a:cxnLst/>
            <a:rect l="l" t="t" r="r" b="b"/>
            <a:pathLst>
              <a:path w="10808300" h="5875875">
                <a:moveTo>
                  <a:pt x="0" y="0"/>
                </a:moveTo>
                <a:lnTo>
                  <a:pt x="10808300" y="0"/>
                </a:lnTo>
                <a:lnTo>
                  <a:pt x="10808300" y="5875875"/>
                </a:lnTo>
                <a:lnTo>
                  <a:pt x="0" y="58758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2543500" y="3734412"/>
            <a:ext cx="7212703" cy="68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6"/>
              </a:lnSpc>
            </a:pPr>
            <a:r>
              <a:rPr lang="en-US" sz="3686" spc="-110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삼현삼죽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228536"/>
            <a:ext cx="13163056" cy="477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6"/>
              </a:lnSpc>
            </a:pPr>
            <a:r>
              <a:rPr lang="en-US" sz="2571" spc="-77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#삼국통일 #삼현삼죽 #범패 #태상시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257632" y="4546925"/>
            <a:ext cx="6030368" cy="1097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1298" lvl="1" indent="-315649" algn="l">
              <a:lnSpc>
                <a:spcPts val="4386"/>
              </a:lnSpc>
              <a:buFont typeface="Arial"/>
              <a:buChar char="•"/>
            </a:pPr>
            <a:r>
              <a:rPr lang="en-US" sz="2924" spc="-87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3개의 현악기와 3개의 관악기</a:t>
            </a:r>
          </a:p>
          <a:p>
            <a:pPr marL="631298" lvl="1" indent="-315649" algn="l">
              <a:lnSpc>
                <a:spcPts val="4386"/>
              </a:lnSpc>
              <a:buFont typeface="Arial"/>
              <a:buChar char="•"/>
            </a:pPr>
            <a:r>
              <a:rPr lang="en-US" sz="2924" spc="-87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향악의 기틀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030996" y="1532446"/>
            <a:ext cx="547036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54"/>
              </a:lnSpc>
            </a:pPr>
            <a:r>
              <a:rPr lang="en-US" sz="3499" spc="-104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676~918년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1001837"/>
            <a:ext cx="8299994" cy="111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70"/>
              </a:lnSpc>
            </a:pPr>
            <a:r>
              <a:rPr lang="en-US" sz="6744" spc="-202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통일 신라와 발해 음악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043100"/>
            <a:ext cx="18288000" cy="7243900"/>
            <a:chOff x="0" y="0"/>
            <a:chExt cx="4816593" cy="19078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907859"/>
            </a:xfrm>
            <a:custGeom>
              <a:avLst/>
              <a:gdLst/>
              <a:ahLst/>
              <a:cxnLst/>
              <a:rect l="l" t="t" r="r" b="b"/>
              <a:pathLst>
                <a:path w="4816592" h="1907859">
                  <a:moveTo>
                    <a:pt x="0" y="0"/>
                  </a:moveTo>
                  <a:lnTo>
                    <a:pt x="4816592" y="0"/>
                  </a:lnTo>
                  <a:lnTo>
                    <a:pt x="4816592" y="1907859"/>
                  </a:lnTo>
                  <a:lnTo>
                    <a:pt x="0" y="190785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28600"/>
              <a:ext cx="4816593" cy="21364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2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293634" y="9258300"/>
            <a:ext cx="1742538" cy="841735"/>
          </a:xfrm>
          <a:custGeom>
            <a:avLst/>
            <a:gdLst/>
            <a:ahLst/>
            <a:cxnLst/>
            <a:rect l="l" t="t" r="r" b="b"/>
            <a:pathLst>
              <a:path w="1742538" h="841735">
                <a:moveTo>
                  <a:pt x="0" y="0"/>
                </a:moveTo>
                <a:lnTo>
                  <a:pt x="1742538" y="0"/>
                </a:lnTo>
                <a:lnTo>
                  <a:pt x="1742538" y="841735"/>
                </a:lnTo>
                <a:lnTo>
                  <a:pt x="0" y="8417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-667812" y="9817280"/>
            <a:ext cx="17113097" cy="0"/>
          </a:xfrm>
          <a:prstGeom prst="line">
            <a:avLst/>
          </a:prstGeom>
          <a:ln w="9525" cap="flat">
            <a:solidFill>
              <a:srgbClr val="341909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2048534" y="3507333"/>
            <a:ext cx="14190932" cy="5510915"/>
            <a:chOff x="0" y="0"/>
            <a:chExt cx="18921242" cy="7347887"/>
          </a:xfrm>
        </p:grpSpPr>
        <p:sp>
          <p:nvSpPr>
            <p:cNvPr id="8" name="Freeform 8"/>
            <p:cNvSpPr/>
            <p:nvPr/>
          </p:nvSpPr>
          <p:spPr>
            <a:xfrm>
              <a:off x="25400" y="966893"/>
              <a:ext cx="7428812" cy="3992986"/>
            </a:xfrm>
            <a:custGeom>
              <a:avLst/>
              <a:gdLst/>
              <a:ahLst/>
              <a:cxnLst/>
              <a:rect l="l" t="t" r="r" b="b"/>
              <a:pathLst>
                <a:path w="7428812" h="3992986">
                  <a:moveTo>
                    <a:pt x="0" y="0"/>
                  </a:moveTo>
                  <a:lnTo>
                    <a:pt x="7428812" y="0"/>
                  </a:lnTo>
                  <a:lnTo>
                    <a:pt x="7428812" y="3992986"/>
                  </a:lnTo>
                  <a:lnTo>
                    <a:pt x="0" y="3992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0537246" y="966893"/>
              <a:ext cx="8383996" cy="3992986"/>
            </a:xfrm>
            <a:custGeom>
              <a:avLst/>
              <a:gdLst/>
              <a:ahLst/>
              <a:cxnLst/>
              <a:rect l="l" t="t" r="r" b="b"/>
              <a:pathLst>
                <a:path w="8383996" h="3992986">
                  <a:moveTo>
                    <a:pt x="0" y="0"/>
                  </a:moveTo>
                  <a:lnTo>
                    <a:pt x="8383996" y="0"/>
                  </a:lnTo>
                  <a:lnTo>
                    <a:pt x="8383996" y="3992986"/>
                  </a:lnTo>
                  <a:lnTo>
                    <a:pt x="0" y="3992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3979" t="-24886" r="-6078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133350"/>
              <a:ext cx="6494977" cy="944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59"/>
                </a:lnSpc>
              </a:pPr>
              <a:r>
                <a:rPr lang="en-US" sz="3999" spc="-119">
                  <a:solidFill>
                    <a:srgbClr val="341909"/>
                  </a:solidFill>
                  <a:latin typeface="Nanum Myeongjo Bold"/>
                  <a:ea typeface="Nanum Myeongjo Bold"/>
                  <a:cs typeface="Nanum Myeongjo Bold"/>
                  <a:sym typeface="Nanum Myeongjo Bold"/>
                </a:rPr>
                <a:t>&lt;</a:t>
              </a:r>
              <a:r>
                <a:rPr lang="en-US" sz="3999" spc="-119">
                  <a:solidFill>
                    <a:srgbClr val="341909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  <a:t> 아악 -</a:t>
              </a:r>
              <a:r>
                <a:rPr lang="en-US" sz="3999" spc="-119">
                  <a:solidFill>
                    <a:srgbClr val="341909"/>
                  </a:solidFill>
                  <a:latin typeface="Nanum Myeongjo Bold"/>
                  <a:ea typeface="Nanum Myeongjo Bold"/>
                  <a:cs typeface="Nanum Myeongjo Bold"/>
                  <a:sym typeface="Nanum Myeongjo Bold"/>
                </a:rPr>
                <a:t> 문묘제례악 &gt;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511846" y="-133350"/>
              <a:ext cx="5547542" cy="944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59"/>
                </a:lnSpc>
              </a:pPr>
              <a:r>
                <a:rPr lang="en-US" sz="3999" spc="-119">
                  <a:solidFill>
                    <a:srgbClr val="341909"/>
                  </a:solidFill>
                  <a:latin typeface="Nanum Myeongjo Bold"/>
                  <a:ea typeface="Nanum Myeongjo Bold"/>
                  <a:cs typeface="Nanum Myeongjo Bold"/>
                  <a:sym typeface="Nanum Myeongjo Bold"/>
                </a:rPr>
                <a:t>&lt;</a:t>
              </a:r>
              <a:r>
                <a:rPr lang="en-US" sz="3999" spc="-119">
                  <a:solidFill>
                    <a:srgbClr val="341909"/>
                  </a:solidFill>
                  <a:latin typeface="Nanum Myeongjo"/>
                  <a:ea typeface="Nanum Myeongjo"/>
                  <a:cs typeface="Nanum Myeongjo"/>
                  <a:sym typeface="Nanum Myeongjo"/>
                </a:rPr>
                <a:t> 당악 -</a:t>
              </a:r>
              <a:r>
                <a:rPr lang="en-US" sz="3999" spc="-119">
                  <a:solidFill>
                    <a:srgbClr val="341909"/>
                  </a:solidFill>
                  <a:latin typeface="Nanum Myeongjo Bold"/>
                  <a:ea typeface="Nanum Myeongjo Bold"/>
                  <a:cs typeface="Nanum Myeongjo Bold"/>
                  <a:sym typeface="Nanum Myeongjo Bold"/>
                </a:rPr>
                <a:t> 보허자 &gt;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5400" y="5392829"/>
              <a:ext cx="7264459" cy="1955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70368" lvl="1" indent="-285184" algn="l">
                <a:lnSpc>
                  <a:spcPts val="3962"/>
                </a:lnSpc>
                <a:buFont typeface="Arial"/>
                <a:buChar char="•"/>
              </a:pPr>
              <a:r>
                <a:rPr lang="en-US" sz="2641" spc="-79">
                  <a:solidFill>
                    <a:srgbClr val="341909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악, 가, 무 일체</a:t>
              </a:r>
            </a:p>
            <a:p>
              <a:pPr marL="570368" lvl="1" indent="-285184" algn="l">
                <a:lnSpc>
                  <a:spcPts val="3962"/>
                </a:lnSpc>
                <a:buFont typeface="Arial"/>
                <a:buChar char="•"/>
              </a:pPr>
              <a:r>
                <a:rPr lang="en-US" sz="2641" spc="-79">
                  <a:solidFill>
                    <a:srgbClr val="341909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중국에서 들어온 제례악</a:t>
              </a:r>
            </a:p>
            <a:p>
              <a:pPr marL="570368" lvl="1" indent="-285184" algn="l">
                <a:lnSpc>
                  <a:spcPts val="3962"/>
                </a:lnSpc>
                <a:buFont typeface="Arial"/>
                <a:buChar char="•"/>
              </a:pPr>
              <a:r>
                <a:rPr lang="en-US" sz="2641" spc="-79">
                  <a:solidFill>
                    <a:srgbClr val="341909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현존하는 유일한 아악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537246" y="5392829"/>
              <a:ext cx="7264459" cy="12840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70368" lvl="1" indent="-285184" algn="l">
                <a:lnSpc>
                  <a:spcPts val="3962"/>
                </a:lnSpc>
                <a:buFont typeface="Arial"/>
                <a:buChar char="•"/>
              </a:pPr>
              <a:r>
                <a:rPr lang="en-US" sz="2641" spc="-79">
                  <a:solidFill>
                    <a:srgbClr val="341909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각종 궁중의식, 무용 반주에 사용</a:t>
              </a:r>
            </a:p>
            <a:p>
              <a:pPr marL="570368" lvl="1" indent="-285184" algn="l">
                <a:lnSpc>
                  <a:spcPts val="3962"/>
                </a:lnSpc>
                <a:buFont typeface="Arial"/>
                <a:buChar char="•"/>
              </a:pPr>
              <a:r>
                <a:rPr lang="en-US" sz="2641" spc="-79">
                  <a:solidFill>
                    <a:srgbClr val="341909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당악 합주 (당악기 사용)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37675" y="2228536"/>
            <a:ext cx="14116498" cy="477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6"/>
              </a:lnSpc>
            </a:pPr>
            <a:r>
              <a:rPr lang="en-US" sz="2571" spc="-77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#불교 #연등회 #팔관회 #아악 #당악 #향악 #정재 #고려 가요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69055" y="1495746"/>
            <a:ext cx="547036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54"/>
              </a:lnSpc>
            </a:pPr>
            <a:r>
              <a:rPr lang="en-US" sz="3499" spc="-104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918~1392년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1001837"/>
            <a:ext cx="6817113" cy="111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70"/>
              </a:lnSpc>
            </a:pPr>
            <a:r>
              <a:rPr lang="en-US" sz="6744" spc="-202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고려 시대 음악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242737"/>
            <a:ext cx="18288000" cy="7075606"/>
            <a:chOff x="0" y="0"/>
            <a:chExt cx="4816593" cy="18635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863534"/>
            </a:xfrm>
            <a:custGeom>
              <a:avLst/>
              <a:gdLst/>
              <a:ahLst/>
              <a:cxnLst/>
              <a:rect l="l" t="t" r="r" b="b"/>
              <a:pathLst>
                <a:path w="4816592" h="1863534">
                  <a:moveTo>
                    <a:pt x="0" y="0"/>
                  </a:moveTo>
                  <a:lnTo>
                    <a:pt x="4816592" y="0"/>
                  </a:lnTo>
                  <a:lnTo>
                    <a:pt x="4816592" y="1863534"/>
                  </a:lnTo>
                  <a:lnTo>
                    <a:pt x="0" y="186353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28600"/>
              <a:ext cx="4816593" cy="20921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2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293634" y="9258300"/>
            <a:ext cx="1742538" cy="841735"/>
          </a:xfrm>
          <a:custGeom>
            <a:avLst/>
            <a:gdLst/>
            <a:ahLst/>
            <a:cxnLst/>
            <a:rect l="l" t="t" r="r" b="b"/>
            <a:pathLst>
              <a:path w="1742538" h="841735">
                <a:moveTo>
                  <a:pt x="0" y="0"/>
                </a:moveTo>
                <a:lnTo>
                  <a:pt x="1742538" y="0"/>
                </a:lnTo>
                <a:lnTo>
                  <a:pt x="1742538" y="841735"/>
                </a:lnTo>
                <a:lnTo>
                  <a:pt x="0" y="8417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-667812" y="9817280"/>
            <a:ext cx="17113097" cy="0"/>
          </a:xfrm>
          <a:prstGeom prst="line">
            <a:avLst/>
          </a:prstGeom>
          <a:ln w="9525" cap="flat">
            <a:solidFill>
              <a:srgbClr val="341909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037675" y="2228536"/>
            <a:ext cx="11535630" cy="477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6"/>
              </a:lnSpc>
            </a:pPr>
            <a:r>
              <a:rPr lang="en-US" sz="2571" spc="-77">
                <a:solidFill>
                  <a:srgbClr val="341909"/>
                </a:solidFill>
                <a:latin typeface="Nanum Gothic"/>
                <a:ea typeface="Nanum Gothic"/>
                <a:cs typeface="Nanum Gothic"/>
                <a:sym typeface="Nanum Gothic"/>
              </a:rPr>
              <a:t>#유교사상 #예악사상 #궁중음악발달 #세종 #음악을 국가 통치의 수단으로 활용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50208" y="1532446"/>
            <a:ext cx="547036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54"/>
              </a:lnSpc>
            </a:pPr>
            <a:r>
              <a:rPr lang="en-US" sz="3499" spc="-104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1392~1592년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001837"/>
            <a:ext cx="6817113" cy="111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70"/>
              </a:lnSpc>
            </a:pPr>
            <a:r>
              <a:rPr lang="en-US" sz="6744" spc="-202">
                <a:solidFill>
                  <a:srgbClr val="341909"/>
                </a:solidFill>
                <a:latin typeface="Nanum Myeongjo"/>
                <a:ea typeface="Nanum Myeongjo"/>
                <a:cs typeface="Nanum Myeongjo"/>
                <a:sym typeface="Nanum Myeongjo"/>
              </a:rPr>
              <a:t>조선 전기 음악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777418" y="2801373"/>
            <a:ext cx="15481882" cy="6688778"/>
            <a:chOff x="0" y="0"/>
            <a:chExt cx="20642509" cy="8918371"/>
          </a:xfrm>
        </p:grpSpPr>
        <p:sp>
          <p:nvSpPr>
            <p:cNvPr id="11" name="Freeform 11"/>
            <p:cNvSpPr/>
            <p:nvPr/>
          </p:nvSpPr>
          <p:spPr>
            <a:xfrm>
              <a:off x="0" y="1243955"/>
              <a:ext cx="20642509" cy="7674416"/>
            </a:xfrm>
            <a:custGeom>
              <a:avLst/>
              <a:gdLst/>
              <a:ahLst/>
              <a:cxnLst/>
              <a:rect l="l" t="t" r="r" b="b"/>
              <a:pathLst>
                <a:path w="20642509" h="7674416">
                  <a:moveTo>
                    <a:pt x="0" y="0"/>
                  </a:moveTo>
                  <a:lnTo>
                    <a:pt x="20642509" y="0"/>
                  </a:lnTo>
                  <a:lnTo>
                    <a:pt x="20642509" y="7674416"/>
                  </a:lnTo>
                  <a:lnTo>
                    <a:pt x="0" y="7674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9817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25400" y="0"/>
              <a:ext cx="4333219" cy="3820964"/>
            </a:xfrm>
            <a:custGeom>
              <a:avLst/>
              <a:gdLst/>
              <a:ahLst/>
              <a:cxnLst/>
              <a:rect l="l" t="t" r="r" b="b"/>
              <a:pathLst>
                <a:path w="4333219" h="3820964">
                  <a:moveTo>
                    <a:pt x="0" y="0"/>
                  </a:moveTo>
                  <a:lnTo>
                    <a:pt x="4333219" y="0"/>
                  </a:lnTo>
                  <a:lnTo>
                    <a:pt x="4333219" y="3820964"/>
                  </a:lnTo>
                  <a:lnTo>
                    <a:pt x="0" y="3820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6031" r="-363446" b="-128089"/>
              </a:stretch>
            </a:blipFill>
          </p:spPr>
        </p: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723</Words>
  <Application>Microsoft Office PowerPoint</Application>
  <PresentationFormat>사용자 지정</PresentationFormat>
  <Paragraphs>152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2" baseType="lpstr">
      <vt:lpstr>Nanum Gothic</vt:lpstr>
      <vt:lpstr>Nanum Gothic Bold</vt:lpstr>
      <vt:lpstr>Nanum Myeongjo</vt:lpstr>
      <vt:lpstr>Nanum Myeongjo Bold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중학1 3단원 한국음악사 1차</dc:title>
  <dc:creator>USER</dc:creator>
  <cp:lastModifiedBy>황근식</cp:lastModifiedBy>
  <cp:revision>3</cp:revision>
  <dcterms:created xsi:type="dcterms:W3CDTF">2006-08-16T00:00:00Z</dcterms:created>
  <dcterms:modified xsi:type="dcterms:W3CDTF">2024-08-29T02:07:35Z</dcterms:modified>
  <cp:version/>
</cp:coreProperties>
</file>