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29" r:id="rId3"/>
    <p:sldId id="330" r:id="rId4"/>
    <p:sldId id="327" r:id="rId5"/>
    <p:sldId id="315" r:id="rId6"/>
    <p:sldId id="331" r:id="rId7"/>
    <p:sldId id="332" r:id="rId8"/>
    <p:sldId id="32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92F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5663" autoAdjust="0"/>
  </p:normalViewPr>
  <p:slideViewPr>
    <p:cSldViewPr snapToGrid="0">
      <p:cViewPr varScale="1">
        <p:scale>
          <a:sx n="152" d="100"/>
          <a:sy n="152" d="100"/>
        </p:scale>
        <p:origin x="51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E8E0A9-B6F2-452F-B64F-8E8C1CF83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1953954-4583-4140-A4D6-4CE02BCD2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A76EEB8-80B8-4EDE-B504-18531C0E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D64769-2392-4B60-A961-A0192A3E2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07466E1-FCEB-4CC7-8448-4A39602D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113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0041B7-B440-4AFB-BB25-916B94157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11AB6F9-5823-4018-AF69-57C333203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018B275-730D-4958-817E-C7A49590A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0CED679-104D-4A2B-9D16-AFF46ACE8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A166754-0BD6-4A69-8B16-0F08EBEA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78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C200EC0-462A-4D28-8004-AA31B3FF78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127AB22-1C6C-43F8-9258-652476E74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ABEA49-34C9-41ED-824E-283C6A231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5DA2C75-815F-4C5B-9D69-863FF2AC1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37B7B7-E86D-425F-9FF6-0F35256E7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4229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텍스트 개체 틀 25">
            <a:extLst>
              <a:ext uri="{FF2B5EF4-FFF2-40B4-BE49-F238E27FC236}">
                <a16:creationId xmlns:a16="http://schemas.microsoft.com/office/drawing/2014/main" id="{5F2EA367-C772-EEA5-14E3-A7884B8D7B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6000" y="3384000"/>
            <a:ext cx="5760000" cy="792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4800" b="1" i="0">
                <a:solidFill>
                  <a:schemeClr val="tx1"/>
                </a:solidFill>
                <a:latin typeface="NanumGothicExtraBold" panose="020D0604000000000000" pitchFamily="34" charset="-127"/>
                <a:ea typeface="NanumGothicExtraBold" panose="020D0604000000000000" pitchFamily="34" charset="-127"/>
              </a:defRPr>
            </a:lvl1pPr>
          </a:lstStyle>
          <a:p>
            <a:pPr lvl="0"/>
            <a:r>
              <a:rPr kumimoji="1" lang="ko-KR" altLang="en-US" dirty="0"/>
              <a:t>표지 제목 입력란</a:t>
            </a:r>
            <a:endParaRPr kumimoji="1" lang="en-US" altLang="ko-KR" dirty="0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37CF9D1-464D-9185-76CC-DCD8054904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16000" y="3060000"/>
            <a:ext cx="3960000" cy="28800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2000" b="1" i="0">
                <a:solidFill>
                  <a:srgbClr val="46BEFA"/>
                </a:solidFill>
                <a:latin typeface="NanumGothic" panose="020D0604000000000000" pitchFamily="34" charset="-127"/>
                <a:ea typeface="NanumGothic" panose="020D0604000000000000" pitchFamily="34" charset="-127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ko-KR" altLang="en-US" dirty="0"/>
              <a:t>교과 과목 입력란 </a:t>
            </a:r>
            <a:r>
              <a:rPr kumimoji="1" lang="en-US" altLang="ko-KR" dirty="0"/>
              <a:t>|</a:t>
            </a:r>
            <a:r>
              <a:rPr kumimoji="1" lang="ko-KR" altLang="en-US" dirty="0"/>
              <a:t> 학년 구분 입력란</a:t>
            </a:r>
          </a:p>
        </p:txBody>
      </p:sp>
    </p:spTree>
    <p:extLst>
      <p:ext uri="{BB962C8B-B14F-4D97-AF65-F5344CB8AC3E}">
        <p14:creationId xmlns:p14="http://schemas.microsoft.com/office/powerpoint/2010/main" val="2856934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211">
          <p15:clr>
            <a:srgbClr val="FBAE40"/>
          </p15:clr>
        </p15:guide>
        <p15:guide id="4" pos="7469">
          <p15:clr>
            <a:srgbClr val="FBAE40"/>
          </p15:clr>
        </p15:guide>
        <p15:guide id="5" orient="horz" pos="210">
          <p15:clr>
            <a:srgbClr val="FBAE40"/>
          </p15:clr>
        </p15:guide>
        <p15:guide id="6" orient="horz" pos="411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15693E-5FFF-4DCA-8372-F18CD7BD8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184FD96-0F93-46CF-8BAD-6932DEA1A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9CEC6BF-B77C-4603-9AC7-BC4E980C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1931F9-1E81-48DF-9B6B-228FB57C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295296D-AFAA-4C72-AF2E-8C61AEE86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548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813CC5-4FAE-4AC2-9893-1EC596A3C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D5F3F64-80B5-412C-A7E4-95F5D94EB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D05BB16-7CB3-48A9-8BEA-4DD4B30D0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3F5121-B971-45A5-8B33-19871B9DD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91D77C-5E5C-4F72-A765-D34D406A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43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1F9B9F-676A-479D-8B30-B9548E793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0C0776-D7D6-454C-9380-C331600C95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1344936-F770-422B-9569-5A3B3981D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1C2B2E2-6965-4E2B-9F78-44242753F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ED1FB3A-C2A4-4F16-9DD4-E8EA3D4F3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DBEAD07-2DDA-46B5-86E0-A4C4BEDF6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33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34AEBA-7168-4357-A61E-96852AA3B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0F6DF7-9A57-4161-B614-75BB63732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A56D9F4-69E5-4AFE-A190-BC447955D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4E4FB53-0082-498D-A3B1-A98E028123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7061F81-A003-4ABD-8A0F-70416E80EE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F3868DE-673B-49EA-ABF9-376382F4E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227DD43-A7A4-468F-A621-E71CAE01A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86157B6-008D-4113-BB44-B4A434FC3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718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FEEFD1D-D246-4680-9757-466AB1594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5314D89-C87E-49E5-938E-79F7BD577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B08C225-259F-45C0-BC4D-AEE893B5B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39D961C-4A63-4F8C-AC8B-72AFCD97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1728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9DDE491-215B-4CAB-917B-14219EFC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5E37312-EBC0-42AC-8B92-DDFD8D82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72107EE-7D68-4153-8B44-45B7D56AB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543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CBF78D-2700-4EEF-A1E4-566F563E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2A89AF0-37A6-4E62-9438-47FE662C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E8F2DB6-1370-4098-95C6-BF2C36750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AFDDEB3-9D9C-4BE4-939A-8A703B209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57211E0-D989-4325-B081-B025E9457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A496D1-14B5-486D-ADE9-50DA7C6B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419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7F60A83-6D58-4AA5-9ACF-888552901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8CFA4BC-EEBE-48F5-8FF9-6F972EC6F3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0B6C05F-EC3E-4CE4-9FE9-257E77C5F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076D92-CDAB-486D-AD37-AD71C778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A6CDB2B-A4F5-45C2-AB34-0D438715C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0B730F0-2DFD-47C7-9800-572D81C4E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8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4D71DDF-FED7-436C-96A2-2DC95907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A71C2F9-C2E0-4CC0-933C-818D2AD54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3AFA905-0909-456E-818F-E6E886010A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6993A-172C-4C7E-BA8A-A0920DF4104B}" type="datetimeFigureOut">
              <a:rPr lang="ko-KR" altLang="en-US" smtClean="0"/>
              <a:t>2024-08-30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C5EC89-493C-474E-9CB4-C231117618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A9F6E10-8217-42B7-A710-7150AAB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16C3E-F11B-4F99-B890-F2778B7DF38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995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71756B37-E44F-921A-E189-6879282A7117}"/>
              </a:ext>
            </a:extLst>
          </p:cNvPr>
          <p:cNvCxnSpPr>
            <a:cxnSpLocks/>
          </p:cNvCxnSpPr>
          <p:nvPr/>
        </p:nvCxnSpPr>
        <p:spPr>
          <a:xfrm flipH="1">
            <a:off x="4044285" y="4655539"/>
            <a:ext cx="541228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E6F6DD45-BED4-E836-1E0B-C0B612B09FC4}"/>
              </a:ext>
            </a:extLst>
          </p:cNvPr>
          <p:cNvCxnSpPr>
            <a:cxnSpLocks/>
          </p:cNvCxnSpPr>
          <p:nvPr/>
        </p:nvCxnSpPr>
        <p:spPr>
          <a:xfrm flipH="1" flipV="1">
            <a:off x="2058583" y="4370743"/>
            <a:ext cx="440038" cy="24354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53DC8EF1-08C9-E5D4-616B-27CB29CD50E4}"/>
              </a:ext>
            </a:extLst>
          </p:cNvPr>
          <p:cNvCxnSpPr>
            <a:cxnSpLocks/>
          </p:cNvCxnSpPr>
          <p:nvPr/>
        </p:nvCxnSpPr>
        <p:spPr>
          <a:xfrm flipH="1">
            <a:off x="1969476" y="3379227"/>
            <a:ext cx="529145" cy="339769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>
            <a:extLst>
              <a:ext uri="{FF2B5EF4-FFF2-40B4-BE49-F238E27FC236}">
                <a16:creationId xmlns:a16="http://schemas.microsoft.com/office/drawing/2014/main" id="{DDD652C9-7AD0-736E-1E6A-ABA55D10F16B}"/>
              </a:ext>
            </a:extLst>
          </p:cNvPr>
          <p:cNvCxnSpPr>
            <a:cxnSpLocks/>
          </p:cNvCxnSpPr>
          <p:nvPr/>
        </p:nvCxnSpPr>
        <p:spPr>
          <a:xfrm flipH="1">
            <a:off x="3809331" y="3310807"/>
            <a:ext cx="735200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9C95C4F6-E674-49DA-381F-01FA48CDE264}"/>
              </a:ext>
            </a:extLst>
          </p:cNvPr>
          <p:cNvSpPr/>
          <p:nvPr/>
        </p:nvSpPr>
        <p:spPr>
          <a:xfrm>
            <a:off x="137160" y="146304"/>
            <a:ext cx="11859768" cy="6547104"/>
          </a:xfrm>
          <a:prstGeom prst="rect">
            <a:avLst/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455681FA-B460-F7F1-271F-1990BE4294E5}"/>
              </a:ext>
            </a:extLst>
          </p:cNvPr>
          <p:cNvCxnSpPr/>
          <p:nvPr/>
        </p:nvCxnSpPr>
        <p:spPr>
          <a:xfrm>
            <a:off x="2734057" y="1202293"/>
            <a:ext cx="6830568" cy="0"/>
          </a:xfrm>
          <a:prstGeom prst="line">
            <a:avLst/>
          </a:prstGeom>
          <a:ln>
            <a:solidFill>
              <a:srgbClr val="4592F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48FCE84-67D1-A084-EB9A-5C03AEB0E2C1}"/>
              </a:ext>
            </a:extLst>
          </p:cNvPr>
          <p:cNvSpPr txBox="1"/>
          <p:nvPr/>
        </p:nvSpPr>
        <p:spPr>
          <a:xfrm>
            <a:off x="3308870" y="628048"/>
            <a:ext cx="5160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>
                <a:latin typeface="+mj-lt"/>
                <a:ea typeface="G마켓 산스 TTF Bold" panose="02000000000000000000" pitchFamily="2" charset="-127"/>
              </a:rPr>
              <a:t>１단원 배운 내용 정리하기</a:t>
            </a:r>
          </a:p>
        </p:txBody>
      </p:sp>
      <p:pic>
        <p:nvPicPr>
          <p:cNvPr id="11" name="그림 10" descr="그래픽, 스크린샷, 디자인, 폰트이(가) 표시된 사진&#10;&#10;자동 생성된 설명">
            <a:extLst>
              <a:ext uri="{FF2B5EF4-FFF2-40B4-BE49-F238E27FC236}">
                <a16:creationId xmlns:a16="http://schemas.microsoft.com/office/drawing/2014/main" id="{4DC2AA2F-A8A5-A414-5D00-CF11BCA104B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07903" y="161168"/>
            <a:ext cx="730808" cy="584647"/>
          </a:xfrm>
          <a:prstGeom prst="rect">
            <a:avLst/>
          </a:prstGeom>
        </p:spPr>
      </p:pic>
      <p:pic>
        <p:nvPicPr>
          <p:cNvPr id="56" name="그림 55" descr="블랙, 어둠이(가) 표시된 사진&#10;&#10;자동 생성된 설명">
            <a:extLst>
              <a:ext uri="{FF2B5EF4-FFF2-40B4-BE49-F238E27FC236}">
                <a16:creationId xmlns:a16="http://schemas.microsoft.com/office/drawing/2014/main" id="{AD71BC56-1687-A02A-2A9C-108A35411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162" y="333375"/>
            <a:ext cx="866351" cy="37331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6A28DBA-BC92-0D0E-2C5E-84DB252BCF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375" y="1034823"/>
            <a:ext cx="1914792" cy="666843"/>
          </a:xfrm>
          <a:prstGeom prst="rect">
            <a:avLst/>
          </a:prstGeom>
        </p:spPr>
      </p:pic>
      <p:sp>
        <p:nvSpPr>
          <p:cNvPr id="9" name="타원 8">
            <a:extLst>
              <a:ext uri="{FF2B5EF4-FFF2-40B4-BE49-F238E27FC236}">
                <a16:creationId xmlns:a16="http://schemas.microsoft.com/office/drawing/2014/main" id="{101A35B1-424D-3185-A252-66EEA37DE47A}"/>
              </a:ext>
            </a:extLst>
          </p:cNvPr>
          <p:cNvSpPr/>
          <p:nvPr/>
        </p:nvSpPr>
        <p:spPr>
          <a:xfrm>
            <a:off x="345415" y="3067250"/>
            <a:ext cx="2038977" cy="189934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대통령과 행정부</a:t>
            </a: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B4092FC0-0A47-2C78-D7AD-6D7900E7B1F3}"/>
              </a:ext>
            </a:extLst>
          </p:cNvPr>
          <p:cNvSpPr/>
          <p:nvPr/>
        </p:nvSpPr>
        <p:spPr>
          <a:xfrm>
            <a:off x="2444364" y="2824916"/>
            <a:ext cx="1599921" cy="100582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정부 형태</a:t>
            </a:r>
          </a:p>
        </p:txBody>
      </p:sp>
      <p:sp>
        <p:nvSpPr>
          <p:cNvPr id="26" name="사각형: 둥근 모서리 25">
            <a:extLst>
              <a:ext uri="{FF2B5EF4-FFF2-40B4-BE49-F238E27FC236}">
                <a16:creationId xmlns:a16="http://schemas.microsoft.com/office/drawing/2014/main" id="{532C5550-EE26-8D83-E052-60CC447B27B0}"/>
              </a:ext>
            </a:extLst>
          </p:cNvPr>
          <p:cNvSpPr/>
          <p:nvPr/>
        </p:nvSpPr>
        <p:spPr>
          <a:xfrm>
            <a:off x="2433355" y="4246185"/>
            <a:ext cx="1713168" cy="8187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</a:rPr>
              <a:t>대통령과 행정부</a:t>
            </a:r>
          </a:p>
        </p:txBody>
      </p:sp>
      <p:sp>
        <p:nvSpPr>
          <p:cNvPr id="38" name="사각형: 둥근 모서리 37">
            <a:extLst>
              <a:ext uri="{FF2B5EF4-FFF2-40B4-BE49-F238E27FC236}">
                <a16:creationId xmlns:a16="http://schemas.microsoft.com/office/drawing/2014/main" id="{685B5A5C-B6B5-71D3-43B1-489A39834E99}"/>
              </a:ext>
            </a:extLst>
          </p:cNvPr>
          <p:cNvSpPr/>
          <p:nvPr/>
        </p:nvSpPr>
        <p:spPr>
          <a:xfrm>
            <a:off x="4388788" y="2328177"/>
            <a:ext cx="7158707" cy="162152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400" dirty="0">
                <a:solidFill>
                  <a:schemeClr val="tx1"/>
                </a:solidFill>
              </a:rPr>
              <a:t>·</a:t>
            </a:r>
            <a:r>
              <a:rPr lang="ko-KR" altLang="en-US" sz="1400" dirty="0">
                <a:solidFill>
                  <a:schemeClr val="tx1"/>
                </a:solidFill>
              </a:rPr>
              <a:t>대통령제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대통령이 행정부의 최고 책임자로서 독립적으로 행정권을 행사하는 정부 형태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algn="just"/>
            <a:r>
              <a:rPr lang="en-US" altLang="ko-KR" sz="1400" dirty="0">
                <a:solidFill>
                  <a:schemeClr val="tx1"/>
                </a:solidFill>
              </a:rPr>
              <a:t>·</a:t>
            </a:r>
            <a:r>
              <a:rPr lang="ko-KR" altLang="en-US" sz="1400" dirty="0">
                <a:solidFill>
                  <a:schemeClr val="tx1"/>
                </a:solidFill>
              </a:rPr>
              <a:t>의원내각제</a:t>
            </a:r>
            <a:r>
              <a:rPr lang="en-US" altLang="ko-KR" sz="1400" dirty="0">
                <a:solidFill>
                  <a:schemeClr val="tx1"/>
                </a:solidFill>
              </a:rPr>
              <a:t>: </a:t>
            </a:r>
            <a:r>
              <a:rPr lang="ko-KR" altLang="en-US" sz="1400" dirty="0">
                <a:solidFill>
                  <a:schemeClr val="tx1"/>
                </a:solidFill>
              </a:rPr>
              <a:t>가장 많은 의석을 가진 정당의 대표가 총리가 되어 의회</a:t>
            </a:r>
            <a:r>
              <a:rPr lang="en-US" altLang="ko-KR" sz="1400" dirty="0">
                <a:solidFill>
                  <a:schemeClr val="tx1"/>
                </a:solidFill>
              </a:rPr>
              <a:t> </a:t>
            </a:r>
            <a:r>
              <a:rPr lang="ko-KR" altLang="en-US" sz="1400" dirty="0">
                <a:solidFill>
                  <a:schemeClr val="tx1"/>
                </a:solidFill>
              </a:rPr>
              <a:t>내각을 구성하는 정부 형태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820C49CB-6FB7-6013-66A7-EAACB6100590}"/>
              </a:ext>
            </a:extLst>
          </p:cNvPr>
          <p:cNvSpPr/>
          <p:nvPr/>
        </p:nvSpPr>
        <p:spPr>
          <a:xfrm>
            <a:off x="4409415" y="4053597"/>
            <a:ext cx="7158707" cy="120388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2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대통령</a:t>
            </a:r>
            <a:r>
              <a:rPr lang="en-US" altLang="ko-KR" sz="1600" dirty="0">
                <a:solidFill>
                  <a:schemeClr val="tx1"/>
                </a:solidFill>
              </a:rPr>
              <a:t>: </a:t>
            </a:r>
            <a:r>
              <a:rPr lang="ko-KR" altLang="en-US" sz="1600" dirty="0">
                <a:solidFill>
                  <a:schemeClr val="tx1"/>
                </a:solidFill>
              </a:rPr>
              <a:t>국가의 원수로서 국가를 대표하며</a:t>
            </a:r>
            <a:r>
              <a:rPr lang="en-US" altLang="ko-KR" sz="1600" dirty="0">
                <a:solidFill>
                  <a:schemeClr val="tx1"/>
                </a:solidFill>
              </a:rPr>
              <a:t>, </a:t>
            </a:r>
            <a:r>
              <a:rPr lang="ko-KR" altLang="en-US" sz="1600" dirty="0">
                <a:solidFill>
                  <a:schemeClr val="tx1"/>
                </a:solidFill>
              </a:rPr>
              <a:t>행정부의 수반으로서 모든 행정 작용의 최종 결정권을 가짐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altLang="ko-KR" sz="1600" dirty="0">
                <a:solidFill>
                  <a:schemeClr val="tx1"/>
                </a:solidFill>
              </a:rPr>
              <a:t>·</a:t>
            </a:r>
            <a:r>
              <a:rPr lang="ko-KR" altLang="en-US" sz="1600" dirty="0">
                <a:solidFill>
                  <a:schemeClr val="tx1"/>
                </a:solidFill>
              </a:rPr>
              <a:t>행정부</a:t>
            </a:r>
            <a:r>
              <a:rPr lang="en-US" altLang="ko-KR" sz="1600" dirty="0">
                <a:solidFill>
                  <a:schemeClr val="tx1"/>
                </a:solidFill>
              </a:rPr>
              <a:t>: </a:t>
            </a:r>
            <a:r>
              <a:rPr lang="ko-KR" altLang="en-US" sz="1600" dirty="0">
                <a:solidFill>
                  <a:schemeClr val="tx1"/>
                </a:solidFill>
              </a:rPr>
              <a:t>행정 작용의 기준과 원칙을 법률에 근거하여 구체적인 정책으로 만들고 이를 실행함</a:t>
            </a:r>
            <a:r>
              <a:rPr lang="en-US" altLang="ko-KR" sz="1600" dirty="0">
                <a:solidFill>
                  <a:schemeClr val="tx1"/>
                </a:solidFill>
              </a:rPr>
              <a:t>.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0F10587E-265B-818E-9809-1854858137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텍스트 개체 틀 1">
            <a:extLst>
              <a:ext uri="{FF2B5EF4-FFF2-40B4-BE49-F238E27FC236}">
                <a16:creationId xmlns:a16="http://schemas.microsoft.com/office/drawing/2014/main" id="{79DE3582-3267-A8F6-7CFA-651AC3148D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216000" y="3384000"/>
            <a:ext cx="5760000" cy="792000"/>
          </a:xfrm>
        </p:spPr>
        <p:txBody>
          <a:bodyPr>
            <a:normAutofit/>
          </a:bodyPr>
          <a:lstStyle/>
          <a:p>
            <a:r>
              <a:rPr kumimoji="1" lang="en-US" altLang="ko-KR" dirty="0">
                <a:latin typeface="+mn-lt"/>
              </a:rPr>
              <a:t>1. </a:t>
            </a:r>
            <a:r>
              <a:rPr kumimoji="1" lang="ko-KR" altLang="en-US" dirty="0">
                <a:latin typeface="+mn-lt"/>
              </a:rPr>
              <a:t>헌법과 국가기관</a:t>
            </a:r>
          </a:p>
        </p:txBody>
      </p:sp>
      <p:sp>
        <p:nvSpPr>
          <p:cNvPr id="8" name="텍스트 개체 틀 2">
            <a:extLst>
              <a:ext uri="{FF2B5EF4-FFF2-40B4-BE49-F238E27FC236}">
                <a16:creationId xmlns:a16="http://schemas.microsoft.com/office/drawing/2014/main" id="{A2FD63AB-56C5-90DE-18FB-288EA600C2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16000" y="3060000"/>
            <a:ext cx="3960000" cy="288000"/>
          </a:xfrm>
        </p:spPr>
        <p:txBody>
          <a:bodyPr>
            <a:normAutofit fontScale="85000" lnSpcReduction="20000"/>
          </a:bodyPr>
          <a:lstStyle/>
          <a:p>
            <a:pPr marL="0" marR="0" indent="0" fontAlgn="base" latinLnBrk="1">
              <a:lnSpc>
                <a:spcPct val="160000"/>
              </a:lnSpc>
              <a:spcBef>
                <a:spcPts val="0"/>
              </a:spcBef>
              <a:spcAft>
                <a:spcPts val="0"/>
              </a:spcAft>
            </a:pPr>
            <a:r>
              <a:rPr lang="ko-KR" altLang="en-US" sz="1800" kern="0" dirty="0">
                <a:solidFill>
                  <a:srgbClr val="000000"/>
                </a:solidFill>
                <a:latin typeface="+mn-lt"/>
                <a:ea typeface="함초롬바탕" panose="02030604000101010101" pitchFamily="18" charset="-127"/>
              </a:rPr>
              <a:t>대단원 마무리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66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2D07BB4-B9CA-63A5-B345-9BAE4A47A7C4}"/>
              </a:ext>
            </a:extLst>
          </p:cNvPr>
          <p:cNvCxnSpPr>
            <a:cxnSpLocks/>
          </p:cNvCxnSpPr>
          <p:nvPr/>
        </p:nvCxnSpPr>
        <p:spPr>
          <a:xfrm flipH="1">
            <a:off x="4113143" y="3150427"/>
            <a:ext cx="541228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직사각형 3">
            <a:extLst>
              <a:ext uri="{FF2B5EF4-FFF2-40B4-BE49-F238E27FC236}">
                <a16:creationId xmlns:a16="http://schemas.microsoft.com/office/drawing/2014/main" id="{9C95C4F6-E674-49DA-381F-01FA48CDE264}"/>
              </a:ext>
            </a:extLst>
          </p:cNvPr>
          <p:cNvSpPr/>
          <p:nvPr/>
        </p:nvSpPr>
        <p:spPr>
          <a:xfrm>
            <a:off x="137160" y="146304"/>
            <a:ext cx="11859768" cy="6547104"/>
          </a:xfrm>
          <a:prstGeom prst="rect">
            <a:avLst/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455681FA-B460-F7F1-271F-1990BE4294E5}"/>
              </a:ext>
            </a:extLst>
          </p:cNvPr>
          <p:cNvCxnSpPr/>
          <p:nvPr/>
        </p:nvCxnSpPr>
        <p:spPr>
          <a:xfrm>
            <a:off x="2734057" y="1202293"/>
            <a:ext cx="6830568" cy="0"/>
          </a:xfrm>
          <a:prstGeom prst="line">
            <a:avLst/>
          </a:prstGeom>
          <a:ln>
            <a:solidFill>
              <a:srgbClr val="4592F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48FCE84-67D1-A084-EB9A-5C03AEB0E2C1}"/>
              </a:ext>
            </a:extLst>
          </p:cNvPr>
          <p:cNvSpPr txBox="1"/>
          <p:nvPr/>
        </p:nvSpPr>
        <p:spPr>
          <a:xfrm>
            <a:off x="3308870" y="628048"/>
            <a:ext cx="5160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1</a:t>
            </a:r>
            <a:r>
              <a:rPr lang="ko-KR" altLang="en-US" sz="2800" b="1" dirty="0"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단원 배운 내용 정리하기</a:t>
            </a:r>
          </a:p>
        </p:txBody>
      </p:sp>
      <p:pic>
        <p:nvPicPr>
          <p:cNvPr id="11" name="그림 10" descr="그래픽, 스크린샷, 디자인, 폰트이(가) 표시된 사진&#10;&#10;자동 생성된 설명">
            <a:extLst>
              <a:ext uri="{FF2B5EF4-FFF2-40B4-BE49-F238E27FC236}">
                <a16:creationId xmlns:a16="http://schemas.microsoft.com/office/drawing/2014/main" id="{4DC2AA2F-A8A5-A414-5D00-CF11BCA104B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66458" y="227709"/>
            <a:ext cx="730808" cy="584647"/>
          </a:xfrm>
          <a:prstGeom prst="rect">
            <a:avLst/>
          </a:prstGeom>
        </p:spPr>
      </p:pic>
      <p:pic>
        <p:nvPicPr>
          <p:cNvPr id="56" name="그림 55" descr="블랙, 어둠이(가) 표시된 사진&#10;&#10;자동 생성된 설명">
            <a:extLst>
              <a:ext uri="{FF2B5EF4-FFF2-40B4-BE49-F238E27FC236}">
                <a16:creationId xmlns:a16="http://schemas.microsoft.com/office/drawing/2014/main" id="{AD71BC56-1687-A02A-2A9C-108A35411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162" y="333375"/>
            <a:ext cx="866351" cy="37331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6A28DBA-BC92-0D0E-2C5E-84DB252BCF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375" y="1034823"/>
            <a:ext cx="1914792" cy="666843"/>
          </a:xfrm>
          <a:prstGeom prst="rect">
            <a:avLst/>
          </a:prstGeom>
        </p:spPr>
      </p:pic>
      <p:cxnSp>
        <p:nvCxnSpPr>
          <p:cNvPr id="2" name="직선 연결선 1">
            <a:extLst>
              <a:ext uri="{FF2B5EF4-FFF2-40B4-BE49-F238E27FC236}">
                <a16:creationId xmlns:a16="http://schemas.microsoft.com/office/drawing/2014/main" id="{37BE957A-4BE8-1E77-A510-7476638814F4}"/>
              </a:ext>
            </a:extLst>
          </p:cNvPr>
          <p:cNvCxnSpPr>
            <a:cxnSpLocks/>
          </p:cNvCxnSpPr>
          <p:nvPr/>
        </p:nvCxnSpPr>
        <p:spPr>
          <a:xfrm flipH="1" flipV="1">
            <a:off x="2080394" y="4356473"/>
            <a:ext cx="440038" cy="243547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4BAAD16E-BA94-0BEA-9A38-1C23769B1327}"/>
              </a:ext>
            </a:extLst>
          </p:cNvPr>
          <p:cNvCxnSpPr>
            <a:cxnSpLocks/>
          </p:cNvCxnSpPr>
          <p:nvPr/>
        </p:nvCxnSpPr>
        <p:spPr>
          <a:xfrm flipH="1">
            <a:off x="1979215" y="3501316"/>
            <a:ext cx="541217" cy="255874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타원 7">
            <a:extLst>
              <a:ext uri="{FF2B5EF4-FFF2-40B4-BE49-F238E27FC236}">
                <a16:creationId xmlns:a16="http://schemas.microsoft.com/office/drawing/2014/main" id="{5F9EEAD9-0C31-C6F9-DE34-67E28847177F}"/>
              </a:ext>
            </a:extLst>
          </p:cNvPr>
          <p:cNvSpPr/>
          <p:nvPr/>
        </p:nvSpPr>
        <p:spPr>
          <a:xfrm>
            <a:off x="279872" y="3121510"/>
            <a:ext cx="1914791" cy="17435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국회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B66B1E58-5347-802E-B131-32D2DA5B3185}"/>
              </a:ext>
            </a:extLst>
          </p:cNvPr>
          <p:cNvSpPr/>
          <p:nvPr/>
        </p:nvSpPr>
        <p:spPr>
          <a:xfrm>
            <a:off x="2370588" y="2509125"/>
            <a:ext cx="1914791" cy="131201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국회의 입법 기능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080EA9C3-81D5-DB78-B04E-D589633638B8}"/>
              </a:ext>
            </a:extLst>
          </p:cNvPr>
          <p:cNvSpPr/>
          <p:nvPr/>
        </p:nvSpPr>
        <p:spPr>
          <a:xfrm>
            <a:off x="2399988" y="4330588"/>
            <a:ext cx="1914791" cy="112676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국회의 역할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136209F0-C25A-35AF-6211-74A3BD187714}"/>
              </a:ext>
            </a:extLst>
          </p:cNvPr>
          <p:cNvSpPr/>
          <p:nvPr/>
        </p:nvSpPr>
        <p:spPr>
          <a:xfrm>
            <a:off x="4637228" y="2344422"/>
            <a:ext cx="7002965" cy="153414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입법</a:t>
            </a:r>
            <a:r>
              <a:rPr lang="en-US" altLang="ko-KR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국회가 국민의 뜻에 따라 법률을 제정하거나 개정하는 활동</a:t>
            </a:r>
            <a:endParaRPr lang="en-US" altLang="ko-KR" dirty="0">
              <a:solidFill>
                <a:schemeClr val="tx1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algn="just"/>
            <a:r>
              <a:rPr lang="en-US" altLang="ko-KR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입법 절차</a:t>
            </a:r>
            <a:r>
              <a:rPr lang="en-US" altLang="ko-KR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: </a:t>
            </a:r>
            <a:r>
              <a:rPr lang="ko-KR" altLang="en-US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법률안 </a:t>
            </a:r>
            <a:r>
              <a:rPr lang="ko-KR" altLang="en-US" dirty="0" err="1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제출→상임</a:t>
            </a:r>
            <a:r>
              <a:rPr lang="ko-KR" altLang="en-US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위원회 심의→본회의 </a:t>
            </a:r>
            <a:r>
              <a:rPr lang="ko-KR" altLang="en-US" dirty="0" err="1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의결→법률</a:t>
            </a:r>
            <a:r>
              <a:rPr lang="ko-KR" altLang="en-US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공포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F0CB82D0-9A56-9240-B7A6-B4239234AE93}"/>
              </a:ext>
            </a:extLst>
          </p:cNvPr>
          <p:cNvCxnSpPr>
            <a:cxnSpLocks/>
          </p:cNvCxnSpPr>
          <p:nvPr/>
        </p:nvCxnSpPr>
        <p:spPr>
          <a:xfrm flipH="1">
            <a:off x="4285379" y="4936947"/>
            <a:ext cx="541228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E8881D32-AE8A-90AD-708F-06F79F190751}"/>
              </a:ext>
            </a:extLst>
          </p:cNvPr>
          <p:cNvSpPr/>
          <p:nvPr/>
        </p:nvSpPr>
        <p:spPr>
          <a:xfrm>
            <a:off x="4654371" y="4292556"/>
            <a:ext cx="7002965" cy="136315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재정 관련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: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예산안 심의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sz="1600" dirty="0" err="1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확정권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예산 결산 심사권 등</a:t>
            </a:r>
            <a:endParaRPr lang="en-US" altLang="ko-KR" sz="1600" dirty="0">
              <a:solidFill>
                <a:schemeClr val="tx1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algn="just"/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일반 국정 관련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: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국정 감사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국정 조사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주요 국가기관 구성 시 임명 </a:t>
            </a:r>
            <a:r>
              <a:rPr lang="ko-KR" altLang="en-US" sz="1600" dirty="0" err="1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동의권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탄핵 소추권 등</a:t>
            </a:r>
          </a:p>
        </p:txBody>
      </p:sp>
    </p:spTree>
    <p:extLst>
      <p:ext uri="{BB962C8B-B14F-4D97-AF65-F5344CB8AC3E}">
        <p14:creationId xmlns:p14="http://schemas.microsoft.com/office/powerpoint/2010/main" val="28860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C95C4F6-E674-49DA-381F-01FA48CDE264}"/>
              </a:ext>
            </a:extLst>
          </p:cNvPr>
          <p:cNvSpPr/>
          <p:nvPr/>
        </p:nvSpPr>
        <p:spPr>
          <a:xfrm>
            <a:off x="137160" y="146304"/>
            <a:ext cx="11859768" cy="6547104"/>
          </a:xfrm>
          <a:prstGeom prst="rect">
            <a:avLst/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455681FA-B460-F7F1-271F-1990BE4294E5}"/>
              </a:ext>
            </a:extLst>
          </p:cNvPr>
          <p:cNvCxnSpPr/>
          <p:nvPr/>
        </p:nvCxnSpPr>
        <p:spPr>
          <a:xfrm>
            <a:off x="2734057" y="1202293"/>
            <a:ext cx="6830568" cy="0"/>
          </a:xfrm>
          <a:prstGeom prst="line">
            <a:avLst/>
          </a:prstGeom>
          <a:ln>
            <a:solidFill>
              <a:srgbClr val="4592F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48FCE84-67D1-A084-EB9A-5C03AEB0E2C1}"/>
              </a:ext>
            </a:extLst>
          </p:cNvPr>
          <p:cNvSpPr txBox="1"/>
          <p:nvPr/>
        </p:nvSpPr>
        <p:spPr>
          <a:xfrm>
            <a:off x="3308870" y="628048"/>
            <a:ext cx="5160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latin typeface="+mj-lt"/>
                <a:ea typeface="G마켓 산스 TTF Bold" panose="02000000000000000000" pitchFamily="2" charset="-127"/>
              </a:rPr>
              <a:t>１단원 배운 내용 정리하기</a:t>
            </a:r>
          </a:p>
        </p:txBody>
      </p:sp>
      <p:pic>
        <p:nvPicPr>
          <p:cNvPr id="11" name="그림 10" descr="그래픽, 스크린샷, 디자인, 폰트이(가) 표시된 사진&#10;&#10;자동 생성된 설명">
            <a:extLst>
              <a:ext uri="{FF2B5EF4-FFF2-40B4-BE49-F238E27FC236}">
                <a16:creationId xmlns:a16="http://schemas.microsoft.com/office/drawing/2014/main" id="{4DC2AA2F-A8A5-A414-5D00-CF11BCA104B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72764" y="227709"/>
            <a:ext cx="730808" cy="584647"/>
          </a:xfrm>
          <a:prstGeom prst="rect">
            <a:avLst/>
          </a:prstGeom>
        </p:spPr>
      </p:pic>
      <p:pic>
        <p:nvPicPr>
          <p:cNvPr id="56" name="그림 55" descr="블랙, 어둠이(가) 표시된 사진&#10;&#10;자동 생성된 설명">
            <a:extLst>
              <a:ext uri="{FF2B5EF4-FFF2-40B4-BE49-F238E27FC236}">
                <a16:creationId xmlns:a16="http://schemas.microsoft.com/office/drawing/2014/main" id="{AD71BC56-1687-A02A-2A9C-108A35411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162" y="333375"/>
            <a:ext cx="866351" cy="373316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6A28DBA-BC92-0D0E-2C5E-84DB252BCF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375" y="1034823"/>
            <a:ext cx="1914792" cy="666843"/>
          </a:xfrm>
          <a:prstGeom prst="rect">
            <a:avLst/>
          </a:prstGeom>
        </p:spPr>
      </p:pic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9B7E7FFF-A7CE-7AEB-3A1C-5261E5AB2C00}"/>
              </a:ext>
            </a:extLst>
          </p:cNvPr>
          <p:cNvCxnSpPr>
            <a:cxnSpLocks/>
          </p:cNvCxnSpPr>
          <p:nvPr/>
        </p:nvCxnSpPr>
        <p:spPr>
          <a:xfrm flipH="1">
            <a:off x="4286213" y="4717114"/>
            <a:ext cx="541228" cy="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연결선 13">
            <a:extLst>
              <a:ext uri="{FF2B5EF4-FFF2-40B4-BE49-F238E27FC236}">
                <a16:creationId xmlns:a16="http://schemas.microsoft.com/office/drawing/2014/main" id="{9D9CF75F-FB53-04BA-0F62-49C5F93ABA97}"/>
              </a:ext>
            </a:extLst>
          </p:cNvPr>
          <p:cNvCxnSpPr>
            <a:cxnSpLocks/>
            <a:stCxn id="23" idx="1"/>
          </p:cNvCxnSpPr>
          <p:nvPr/>
        </p:nvCxnSpPr>
        <p:spPr>
          <a:xfrm flipH="1" flipV="1">
            <a:off x="4225915" y="2994133"/>
            <a:ext cx="541228" cy="1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0D90DA9C-7993-3F16-FD96-79C47921B7E3}"/>
              </a:ext>
            </a:extLst>
          </p:cNvPr>
          <p:cNvCxnSpPr>
            <a:cxnSpLocks/>
          </p:cNvCxnSpPr>
          <p:nvPr/>
        </p:nvCxnSpPr>
        <p:spPr>
          <a:xfrm flipH="1" flipV="1">
            <a:off x="2291826" y="4493769"/>
            <a:ext cx="562426" cy="8426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174C3342-46D2-1AD4-7C00-DF5EDF099906}"/>
              </a:ext>
            </a:extLst>
          </p:cNvPr>
          <p:cNvCxnSpPr>
            <a:cxnSpLocks/>
          </p:cNvCxnSpPr>
          <p:nvPr/>
        </p:nvCxnSpPr>
        <p:spPr>
          <a:xfrm flipH="1">
            <a:off x="2250293" y="3097945"/>
            <a:ext cx="649920" cy="367935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타원 19">
            <a:extLst>
              <a:ext uri="{FF2B5EF4-FFF2-40B4-BE49-F238E27FC236}">
                <a16:creationId xmlns:a16="http://schemas.microsoft.com/office/drawing/2014/main" id="{437D48B7-B3DC-AF50-BD1D-34B5D2B8B4EF}"/>
              </a:ext>
            </a:extLst>
          </p:cNvPr>
          <p:cNvSpPr/>
          <p:nvPr/>
        </p:nvSpPr>
        <p:spPr>
          <a:xfrm>
            <a:off x="509530" y="3097945"/>
            <a:ext cx="1982048" cy="190329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법원과 헌법재판소</a:t>
            </a: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C7F7C4E9-5D2F-AD4F-1931-43776CCCD14E}"/>
              </a:ext>
            </a:extLst>
          </p:cNvPr>
          <p:cNvSpPr/>
          <p:nvPr/>
        </p:nvSpPr>
        <p:spPr>
          <a:xfrm>
            <a:off x="2758621" y="2258283"/>
            <a:ext cx="1628191" cy="1518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법원의 역할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B6F02C22-A290-FDA9-135C-DE8E32C54B7C}"/>
              </a:ext>
            </a:extLst>
          </p:cNvPr>
          <p:cNvSpPr/>
          <p:nvPr/>
        </p:nvSpPr>
        <p:spPr>
          <a:xfrm>
            <a:off x="2745742" y="3981264"/>
            <a:ext cx="1628191" cy="14717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chemeClr val="tx1"/>
                </a:solidFill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헌법재판소의 역할</a:t>
            </a: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3EA51352-3396-8843-5915-AEB4A90F9B85}"/>
              </a:ext>
            </a:extLst>
          </p:cNvPr>
          <p:cNvSpPr/>
          <p:nvPr/>
        </p:nvSpPr>
        <p:spPr>
          <a:xfrm>
            <a:off x="4767143" y="2258283"/>
            <a:ext cx="7002965" cy="14717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사법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: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법적 기준에 따라 옳고 그름을 판단해 주는 국가의 활동</a:t>
            </a:r>
            <a:endParaRPr lang="en-US" altLang="ko-KR" sz="1600" dirty="0">
              <a:solidFill>
                <a:schemeClr val="tx1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pPr algn="just"/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사법부의 독립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: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공정한 재판이 이루어지도록 독립적으로 재판을 함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  <a:endParaRPr lang="ko-KR" altLang="en-US" sz="1600" dirty="0">
              <a:solidFill>
                <a:schemeClr val="tx1"/>
              </a:solidFill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0AE075C0-8B3D-15E2-6618-552B5DFF1EDB}"/>
              </a:ext>
            </a:extLst>
          </p:cNvPr>
          <p:cNvSpPr/>
          <p:nvPr/>
        </p:nvSpPr>
        <p:spPr>
          <a:xfrm>
            <a:off x="4753548" y="3981264"/>
            <a:ext cx="7002965" cy="14717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모든 국가 작용이 헌법에 어긋나는지 여부를 심판하는 역할을 함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pPr algn="just"/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·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헌법 재판의 종류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: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위헌 법률 심판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헌법 소원 심판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탄핵 심판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정당 해산 심판</a:t>
            </a:r>
            <a:r>
              <a:rPr lang="en-US" altLang="ko-KR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sz="1600" dirty="0">
                <a:solidFill>
                  <a:schemeClr val="tx1"/>
                </a:solidFill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권한 쟁의 심판</a:t>
            </a:r>
          </a:p>
        </p:txBody>
      </p:sp>
    </p:spTree>
    <p:extLst>
      <p:ext uri="{BB962C8B-B14F-4D97-AF65-F5344CB8AC3E}">
        <p14:creationId xmlns:p14="http://schemas.microsoft.com/office/powerpoint/2010/main" val="391525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9C95C4F6-E674-49DA-381F-01FA48CDE264}"/>
              </a:ext>
            </a:extLst>
          </p:cNvPr>
          <p:cNvSpPr/>
          <p:nvPr/>
        </p:nvSpPr>
        <p:spPr>
          <a:xfrm>
            <a:off x="137160" y="146304"/>
            <a:ext cx="11859768" cy="6547104"/>
          </a:xfrm>
          <a:prstGeom prst="rect">
            <a:avLst/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455681FA-B460-F7F1-271F-1990BE4294E5}"/>
              </a:ext>
            </a:extLst>
          </p:cNvPr>
          <p:cNvCxnSpPr/>
          <p:nvPr/>
        </p:nvCxnSpPr>
        <p:spPr>
          <a:xfrm>
            <a:off x="2734057" y="1202293"/>
            <a:ext cx="6830568" cy="0"/>
          </a:xfrm>
          <a:prstGeom prst="line">
            <a:avLst/>
          </a:prstGeom>
          <a:ln>
            <a:solidFill>
              <a:srgbClr val="4592F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48FCE84-67D1-A084-EB9A-5C03AEB0E2C1}"/>
              </a:ext>
            </a:extLst>
          </p:cNvPr>
          <p:cNvSpPr txBox="1"/>
          <p:nvPr/>
        </p:nvSpPr>
        <p:spPr>
          <a:xfrm>
            <a:off x="3308870" y="628048"/>
            <a:ext cx="5160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>
                <a:latin typeface="+mj-lt"/>
                <a:ea typeface="G마켓 산스 TTF Bold" panose="02000000000000000000" pitchFamily="2" charset="-127"/>
              </a:rPr>
              <a:t>１단원　배운 내용 글쓰기</a:t>
            </a:r>
          </a:p>
        </p:txBody>
      </p:sp>
      <p:pic>
        <p:nvPicPr>
          <p:cNvPr id="11" name="그림 10" descr="그래픽, 스크린샷, 디자인, 폰트이(가) 표시된 사진&#10;&#10;자동 생성된 설명">
            <a:extLst>
              <a:ext uri="{FF2B5EF4-FFF2-40B4-BE49-F238E27FC236}">
                <a16:creationId xmlns:a16="http://schemas.microsoft.com/office/drawing/2014/main" id="{4DC2AA2F-A8A5-A414-5D00-CF11BCA104B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22314" y="205895"/>
            <a:ext cx="730808" cy="584647"/>
          </a:xfrm>
          <a:prstGeom prst="rect">
            <a:avLst/>
          </a:prstGeom>
        </p:spPr>
      </p:pic>
      <p:pic>
        <p:nvPicPr>
          <p:cNvPr id="56" name="그림 55" descr="블랙, 어둠이(가) 표시된 사진&#10;&#10;자동 생성된 설명">
            <a:extLst>
              <a:ext uri="{FF2B5EF4-FFF2-40B4-BE49-F238E27FC236}">
                <a16:creationId xmlns:a16="http://schemas.microsoft.com/office/drawing/2014/main" id="{AD71BC56-1687-A02A-2A9C-108A354114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0162" y="333375"/>
            <a:ext cx="866351" cy="373316"/>
          </a:xfrm>
          <a:prstGeom prst="rect">
            <a:avLst/>
          </a:prstGeom>
        </p:spPr>
      </p:pic>
      <p:pic>
        <p:nvPicPr>
          <p:cNvPr id="3" name="그림 2" descr="텍스트, 로고, 폰트, 그래픽이(가) 표시된 사진&#10;&#10;자동 생성된 설명">
            <a:extLst>
              <a:ext uri="{FF2B5EF4-FFF2-40B4-BE49-F238E27FC236}">
                <a16:creationId xmlns:a16="http://schemas.microsoft.com/office/drawing/2014/main" id="{2F2A4A0A-659F-479B-1D79-BFB2A1382F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49" y="1032191"/>
            <a:ext cx="1819529" cy="6382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48BF23B-BA57-E23D-10B7-02B7F2D91A18}"/>
              </a:ext>
            </a:extLst>
          </p:cNvPr>
          <p:cNvSpPr txBox="1"/>
          <p:nvPr/>
        </p:nvSpPr>
        <p:spPr>
          <a:xfrm>
            <a:off x="592710" y="1747302"/>
            <a:ext cx="10948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1. </a:t>
            </a:r>
            <a:r>
              <a:rPr lang="ko-KR" altLang="en-US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우리나라의 정부 형태에서 의원내각제 요소를 서술해 보자</a:t>
            </a:r>
            <a:r>
              <a:rPr lang="en-US" altLang="ko-KR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.</a:t>
            </a:r>
            <a:endParaRPr lang="ko-KR" altLang="en-US" sz="1400" b="1" dirty="0">
              <a:latin typeface="나눔스퀘어 네오 OTF Bold" panose="00000800000000000000" pitchFamily="50" charset="-127"/>
              <a:ea typeface="나눔스퀘어 네오 OTF Bold" panose="00000800000000000000" pitchFamily="50" charset="-127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41B29D9-FF41-0621-8263-FD66BB3A9D32}"/>
              </a:ext>
            </a:extLst>
          </p:cNvPr>
          <p:cNvSpPr txBox="1"/>
          <p:nvPr/>
        </p:nvSpPr>
        <p:spPr>
          <a:xfrm>
            <a:off x="592710" y="2990091"/>
            <a:ext cx="10948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2. </a:t>
            </a:r>
            <a:r>
              <a:rPr lang="ko-KR" altLang="en-US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국회에서 법률이 만들어지는 과정을 순서대로 서술해 보자</a:t>
            </a:r>
            <a:r>
              <a:rPr lang="en-US" altLang="ko-KR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.</a:t>
            </a:r>
            <a:endParaRPr lang="ko-KR" altLang="en-US" sz="1400" b="1" dirty="0">
              <a:latin typeface="나눔스퀘어 네오 OTF Bold" panose="00000800000000000000" pitchFamily="50" charset="-127"/>
              <a:ea typeface="나눔스퀘어 네오 OTF Bold" panose="00000800000000000000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41CEC8-95A0-EF07-BC75-096B134A7593}"/>
              </a:ext>
            </a:extLst>
          </p:cNvPr>
          <p:cNvSpPr txBox="1"/>
          <p:nvPr/>
        </p:nvSpPr>
        <p:spPr>
          <a:xfrm>
            <a:off x="621666" y="4232880"/>
            <a:ext cx="10948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3. </a:t>
            </a:r>
            <a:r>
              <a:rPr lang="ko-KR" altLang="en-US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다음 단어를 모두 사용하여 입법부</a:t>
            </a:r>
            <a:r>
              <a:rPr lang="en-US" altLang="ko-KR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, </a:t>
            </a:r>
            <a:r>
              <a:rPr lang="ko-KR" altLang="en-US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행정부</a:t>
            </a:r>
            <a:r>
              <a:rPr lang="en-US" altLang="ko-KR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, </a:t>
            </a:r>
            <a:r>
              <a:rPr lang="ko-KR" altLang="en-US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사법부의 역할을 서술해 보자</a:t>
            </a:r>
            <a:r>
              <a:rPr lang="en-US" altLang="ko-KR" sz="1400" b="1" dirty="0">
                <a:latin typeface="나눔스퀘어 네오 OTF Bold" panose="00000800000000000000" pitchFamily="50" charset="-127"/>
                <a:ea typeface="나눔스퀘어 네오 OTF Bold" panose="00000800000000000000" pitchFamily="50" charset="-127"/>
              </a:rPr>
              <a:t>.</a:t>
            </a:r>
            <a:endParaRPr lang="ko-KR" altLang="en-US" sz="1400" b="1" dirty="0">
              <a:latin typeface="나눔스퀘어 네오 OTF Bold" panose="00000800000000000000" pitchFamily="50" charset="-127"/>
              <a:ea typeface="나눔스퀘어 네오 OTF Bold" panose="00000800000000000000" pitchFamily="50" charset="-127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68BF544-9D87-B797-31B3-7C781AC0312C}"/>
              </a:ext>
            </a:extLst>
          </p:cNvPr>
          <p:cNvSpPr txBox="1"/>
          <p:nvPr/>
        </p:nvSpPr>
        <p:spPr>
          <a:xfrm>
            <a:off x="844324" y="2121598"/>
            <a:ext cx="10503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행정부가 법률안을 제출할 수 있고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,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국회는 대통령에게 국무총리와 국무 위원의 해임을 건의할 수 있다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국회의 동의를 얻어 대통령이 임명한 국무총리가 행정 각부를 통일하고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,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국회는 국무총리나 국무 위원에게 국회 출석을 요구할 수 있으며 국회의원이 국무총리나 국무 위원을 겸할 수 있다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</a:t>
            </a:r>
            <a:endParaRPr lang="ko-KR" altLang="en-US" sz="1400" dirty="0"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138ABEF-5E9A-E778-80EA-3D8400EA6320}"/>
              </a:ext>
            </a:extLst>
          </p:cNvPr>
          <p:cNvSpPr txBox="1"/>
          <p:nvPr/>
        </p:nvSpPr>
        <p:spPr>
          <a:xfrm>
            <a:off x="725549" y="3330717"/>
            <a:ext cx="10503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6">
                    <a:lumMod val="75000"/>
                  </a:schemeClr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1)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새로운 법률이 필요하거나 기존의 법률을 개정해야 하는 요구가 있을 때 국회의원 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10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명 이상이 발의하거나 행정부가 법률안을 제출한다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</a:t>
            </a:r>
            <a:r>
              <a:rPr lang="en-US" altLang="ko-KR" sz="1400" b="1" dirty="0">
                <a:solidFill>
                  <a:schemeClr val="accent6">
                    <a:lumMod val="75000"/>
                  </a:schemeClr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2)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국회 의장은 법률안을 상임 위원회에서 미리 </a:t>
            </a:r>
            <a:r>
              <a:rPr lang="ko-KR" altLang="en-US" sz="1400" dirty="0" err="1">
                <a:latin typeface="나눔고딕OTF" panose="020D0604000000000000" pitchFamily="34" charset="-127"/>
                <a:ea typeface="나눔고딕OTF" panose="020D0604000000000000" pitchFamily="34" charset="-127"/>
              </a:rPr>
              <a:t>심의받도록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 한다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</a:t>
            </a:r>
            <a:r>
              <a:rPr lang="en-US" altLang="ko-KR" sz="1400" b="1" dirty="0">
                <a:solidFill>
                  <a:schemeClr val="accent6">
                    <a:lumMod val="75000"/>
                  </a:schemeClr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3)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심의를 마친 법률안은 본회의로 보내지고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,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본회의에서 제정이나 개정 여부를 최종적으로 의결한다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</a:t>
            </a:r>
            <a:r>
              <a:rPr lang="en-US" altLang="ko-KR" sz="1400" b="1" dirty="0">
                <a:solidFill>
                  <a:schemeClr val="accent6">
                    <a:lumMod val="75000"/>
                  </a:schemeClr>
                </a:solidFill>
                <a:latin typeface="나눔고딕OTF" panose="020D0604000000000000" pitchFamily="34" charset="-127"/>
                <a:ea typeface="나눔고딕OTF" panose="020D0604000000000000" pitchFamily="34" charset="-127"/>
              </a:rPr>
              <a:t>4)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의결된 법률안은 대통령이 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15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일 이내 공포하면 일정 기간 후 효력이 발생한다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</a:t>
            </a:r>
            <a:endParaRPr lang="ko-KR" altLang="en-US" sz="1400" dirty="0"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64F30F3-FE1C-CCE3-4AF9-AD56B2C528B1}"/>
              </a:ext>
            </a:extLst>
          </p:cNvPr>
          <p:cNvSpPr txBox="1"/>
          <p:nvPr/>
        </p:nvSpPr>
        <p:spPr>
          <a:xfrm>
            <a:off x="818467" y="5334067"/>
            <a:ext cx="10317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행정부는 법률에 근거하여 구체적인 정책을 만들고 이를 실행한다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따라서 행정부는 국민의 생명과 재산을 지키기 위해 치안을 유지하는 일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,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국민의 인간다운 삶을 보장하고자 복지 정책을 만들고 실행하는 일 등을 한다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입법부는 국민이 선거를 통해 대표자를 선출하여 법을 만들고 국가의 중요한 일을 결정하는 기관이다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</a:t>
            </a:r>
            <a:r>
              <a:rPr lang="ko-KR" altLang="en-US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사법부는 국민의 인권을 보장하기 위해 법을 근거로 하여 재판이 이루어지는 기관이다</a:t>
            </a:r>
            <a:r>
              <a:rPr lang="en-US" altLang="ko-KR" sz="1400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</a:t>
            </a:r>
            <a:endParaRPr lang="ko-KR" altLang="en-US" sz="1400" dirty="0"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37854D22-FF8C-89AD-E538-1D534CC13654}"/>
              </a:ext>
            </a:extLst>
          </p:cNvPr>
          <p:cNvSpPr/>
          <p:nvPr/>
        </p:nvSpPr>
        <p:spPr>
          <a:xfrm>
            <a:off x="1290146" y="4710413"/>
            <a:ext cx="9553794" cy="47044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·</a:t>
            </a:r>
            <a:r>
              <a:rPr lang="ko-KR" altLang="en-US" b="1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법     </a:t>
            </a:r>
            <a:r>
              <a:rPr lang="en-US" altLang="ko-KR" b="1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·</a:t>
            </a:r>
            <a:r>
              <a:rPr lang="ko-KR" altLang="en-US" b="1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국민     </a:t>
            </a:r>
            <a:r>
              <a:rPr lang="en-US" altLang="ko-KR" b="1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·</a:t>
            </a:r>
            <a:r>
              <a:rPr lang="ko-KR" altLang="en-US" b="1" dirty="0">
                <a:solidFill>
                  <a:schemeClr val="tx1"/>
                </a:solidFill>
                <a:latin typeface="나눔스퀘어OTF Bold" panose="020B0600000101010101" pitchFamily="34" charset="-127"/>
                <a:ea typeface="나눔스퀘어OTF Bold" panose="020B0600000101010101" pitchFamily="34" charset="-127"/>
              </a:rPr>
              <a:t>인권</a:t>
            </a:r>
          </a:p>
        </p:txBody>
      </p:sp>
    </p:spTree>
    <p:extLst>
      <p:ext uri="{BB962C8B-B14F-4D97-AF65-F5344CB8AC3E}">
        <p14:creationId xmlns:p14="http://schemas.microsoft.com/office/powerpoint/2010/main" val="59747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10D36B8-362E-44EE-9C04-C44C82D33527}"/>
              </a:ext>
            </a:extLst>
          </p:cNvPr>
          <p:cNvSpPr/>
          <p:nvPr/>
        </p:nvSpPr>
        <p:spPr>
          <a:xfrm>
            <a:off x="559692" y="2802356"/>
            <a:ext cx="2309532" cy="957529"/>
          </a:xfrm>
          <a:prstGeom prst="roundRect">
            <a:avLst>
              <a:gd name="adj" fmla="val 8413"/>
            </a:avLst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C95C4F6-E674-49DA-381F-01FA48CDE264}"/>
              </a:ext>
            </a:extLst>
          </p:cNvPr>
          <p:cNvSpPr/>
          <p:nvPr/>
        </p:nvSpPr>
        <p:spPr>
          <a:xfrm>
            <a:off x="137160" y="152242"/>
            <a:ext cx="11859768" cy="6547104"/>
          </a:xfrm>
          <a:prstGeom prst="rect">
            <a:avLst/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pic>
        <p:nvPicPr>
          <p:cNvPr id="56" name="그림 55" descr="블랙, 어둠이(가) 표시된 사진&#10;&#10;자동 생성된 설명">
            <a:extLst>
              <a:ext uri="{FF2B5EF4-FFF2-40B4-BE49-F238E27FC236}">
                <a16:creationId xmlns:a16="http://schemas.microsoft.com/office/drawing/2014/main" id="{AD71BC56-1687-A02A-2A9C-108A35411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88" y="6225309"/>
            <a:ext cx="866351" cy="373316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201259AA-7B69-496F-C699-9197D75DCDB0}"/>
              </a:ext>
            </a:extLst>
          </p:cNvPr>
          <p:cNvGrpSpPr/>
          <p:nvPr/>
        </p:nvGrpSpPr>
        <p:grpSpPr>
          <a:xfrm>
            <a:off x="2705256" y="490626"/>
            <a:ext cx="6043969" cy="707886"/>
            <a:chOff x="2323589" y="536808"/>
            <a:chExt cx="6043969" cy="7078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48FCE84-67D1-A084-EB9A-5C03AEB0E2C1}"/>
                </a:ext>
              </a:extLst>
            </p:cNvPr>
            <p:cNvSpPr txBox="1"/>
            <p:nvPr/>
          </p:nvSpPr>
          <p:spPr>
            <a:xfrm>
              <a:off x="2323589" y="536808"/>
              <a:ext cx="51600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b="1" dirty="0">
                  <a:latin typeface="+mj-lt"/>
                  <a:ea typeface="G마켓 산스 TTF Bold" panose="02000000000000000000" pitchFamily="2" charset="-127"/>
                </a:rPr>
                <a:t>대단원 마무리 </a:t>
              </a:r>
            </a:p>
          </p:txBody>
        </p:sp>
        <p:pic>
          <p:nvPicPr>
            <p:cNvPr id="3" name="그림 2" descr="블랙, 어둠이(가) 표시된 사진&#10;&#10;자동 생성된 설명">
              <a:extLst>
                <a:ext uri="{FF2B5EF4-FFF2-40B4-BE49-F238E27FC236}">
                  <a16:creationId xmlns:a16="http://schemas.microsoft.com/office/drawing/2014/main" id="{C268EF46-ADF5-1AD2-EDA2-AA38CCFB21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7036" y="536808"/>
              <a:ext cx="1730522" cy="635438"/>
            </a:xfrm>
            <a:prstGeom prst="rect">
              <a:avLst/>
            </a:prstGeom>
          </p:spPr>
        </p:pic>
      </p:grpSp>
      <p:pic>
        <p:nvPicPr>
          <p:cNvPr id="8" name="그림 7" descr="별, 클립아트, 창의성, 천문학이(가) 표시된 사진&#10;&#10;자동 생성된 설명">
            <a:extLst>
              <a:ext uri="{FF2B5EF4-FFF2-40B4-BE49-F238E27FC236}">
                <a16:creationId xmlns:a16="http://schemas.microsoft.com/office/drawing/2014/main" id="{EE6D65D2-4E0D-CBEE-CCBA-3C794F2549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937" y="255842"/>
            <a:ext cx="870222" cy="8702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F84F74C-2E19-63BF-9838-9B70A662A132}"/>
              </a:ext>
            </a:extLst>
          </p:cNvPr>
          <p:cNvSpPr txBox="1"/>
          <p:nvPr/>
        </p:nvSpPr>
        <p:spPr>
          <a:xfrm>
            <a:off x="953858" y="3194958"/>
            <a:ext cx="1521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6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592FA"/>
                </a:solidFill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헌법과 국가기관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5F8FF064-EE00-41D9-8BEF-BF51092A8F0D}"/>
              </a:ext>
            </a:extLst>
          </p:cNvPr>
          <p:cNvSpPr/>
          <p:nvPr/>
        </p:nvSpPr>
        <p:spPr>
          <a:xfrm>
            <a:off x="2964690" y="1536896"/>
            <a:ext cx="1843978" cy="938058"/>
          </a:xfrm>
          <a:prstGeom prst="roundRect">
            <a:avLst>
              <a:gd name="adj" fmla="val 28528"/>
            </a:avLst>
          </a:prstGeom>
          <a:solidFill>
            <a:srgbClr val="4592FA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대통령과 행정부</a:t>
            </a:r>
            <a:endParaRPr lang="en-US" altLang="ko-KR" sz="1400" dirty="0">
              <a:latin typeface="나눔스퀘어 네오 Heavy" panose="00000A00000000000000" pitchFamily="2" charset="-127"/>
              <a:ea typeface="나눔스퀘어 네오 Heavy" panose="00000A00000000000000" pitchFamily="2" charset="-127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19E2D926-E8F6-47AB-A526-69C4228542B7}"/>
              </a:ext>
            </a:extLst>
          </p:cNvPr>
          <p:cNvSpPr/>
          <p:nvPr/>
        </p:nvSpPr>
        <p:spPr>
          <a:xfrm>
            <a:off x="3033129" y="2604275"/>
            <a:ext cx="7492503" cy="34355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63500" dir="81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latinLnBrk="0">
              <a:defRPr/>
            </a:pPr>
            <a:endParaRPr 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1373EB3-B12C-48A0-A713-DD252D4A7A50}"/>
              </a:ext>
            </a:extLst>
          </p:cNvPr>
          <p:cNvSpPr txBox="1"/>
          <p:nvPr/>
        </p:nvSpPr>
        <p:spPr>
          <a:xfrm>
            <a:off x="3155188" y="2890903"/>
            <a:ext cx="72248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권력분립의 원리는 오늘날 대부분의 민주 국가에서 국가 권력을 적절하게 분산하여 국가기관이 서로 견제와 균형을 이루도록 하는 방법이다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endParaRPr lang="en-US" altLang="ko-KR" dirty="0">
              <a:latin typeface="+mj-ea"/>
              <a:ea typeface="+mj-ea"/>
            </a:endParaRPr>
          </a:p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대통령제는 국민이 선거로 의회의 의원과 대통령을 각각 선출하며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선출된 대통령이 행정부를 구성하는 정부 형태이다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endParaRPr lang="en-US" altLang="ko-KR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의원내각제는 국민이 선거로 의회의 의원을 선출하면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의회에서 가장 많은 의석을 가진 정당의 대표가 총리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(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수상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)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가 되어 내각을 구성하는 정부 형태이다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  <a:endParaRPr lang="ko-KR" altLang="en-US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</p:txBody>
      </p:sp>
      <p:pic>
        <p:nvPicPr>
          <p:cNvPr id="37" name="그림 36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DA223785-ED2E-47BD-8FC3-349B5D18DD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5432" y="2855202"/>
            <a:ext cx="339756" cy="339756"/>
          </a:xfrm>
          <a:prstGeom prst="rect">
            <a:avLst/>
          </a:prstGeom>
        </p:spPr>
      </p:pic>
      <p:pic>
        <p:nvPicPr>
          <p:cNvPr id="38" name="그림 37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9CDFCA73-07E6-4B87-A435-EF4D4E0B23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2111" y="3891932"/>
            <a:ext cx="339756" cy="339756"/>
          </a:xfrm>
          <a:prstGeom prst="rect">
            <a:avLst/>
          </a:prstGeom>
        </p:spPr>
      </p:pic>
      <p:pic>
        <p:nvPicPr>
          <p:cNvPr id="39" name="그림 38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07829CC3-D2F5-4C5B-8A9B-F02906B6F3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1937" y="4851648"/>
            <a:ext cx="339756" cy="339756"/>
          </a:xfrm>
          <a:prstGeom prst="rect">
            <a:avLst/>
          </a:prstGeom>
        </p:spPr>
      </p:pic>
      <p:pic>
        <p:nvPicPr>
          <p:cNvPr id="5" name="그림 4" descr="화이트, 디자인, 주방용품이(가) 표시된 사진&#10;&#10;자동 생성된 설명">
            <a:extLst>
              <a:ext uri="{FF2B5EF4-FFF2-40B4-BE49-F238E27FC236}">
                <a16:creationId xmlns:a16="http://schemas.microsoft.com/office/drawing/2014/main" id="{66B75100-925C-2A0E-E938-81CC2D4AD4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188" y="2826210"/>
            <a:ext cx="934236" cy="4659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3E0418-44C7-8F61-33E5-A5BE0AE9A81D}"/>
              </a:ext>
            </a:extLst>
          </p:cNvPr>
          <p:cNvSpPr txBox="1"/>
          <p:nvPr/>
        </p:nvSpPr>
        <p:spPr>
          <a:xfrm>
            <a:off x="3102658" y="2878472"/>
            <a:ext cx="10308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권력분립</a:t>
            </a:r>
          </a:p>
        </p:txBody>
      </p:sp>
      <p:pic>
        <p:nvPicPr>
          <p:cNvPr id="11" name="그림 10" descr="화이트, 디자인, 주방용품이(가) 표시된 사진&#10;&#10;자동 생성된 설명">
            <a:extLst>
              <a:ext uri="{FF2B5EF4-FFF2-40B4-BE49-F238E27FC236}">
                <a16:creationId xmlns:a16="http://schemas.microsoft.com/office/drawing/2014/main" id="{2F2D4717-C66A-9966-20F7-DFBB984498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773" y="3679133"/>
            <a:ext cx="901905" cy="36933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DEDDCEA-5015-EE83-2392-E53752D8DDCD}"/>
              </a:ext>
            </a:extLst>
          </p:cNvPr>
          <p:cNvSpPr txBox="1"/>
          <p:nvPr/>
        </p:nvSpPr>
        <p:spPr>
          <a:xfrm>
            <a:off x="3143102" y="3701051"/>
            <a:ext cx="139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대통령제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76132338-DE81-4C0C-82DD-CB6D982ADF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79" y="4815604"/>
            <a:ext cx="542611" cy="36001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083EBB4-2E86-6F1A-D148-D8D43D683CE7}"/>
              </a:ext>
            </a:extLst>
          </p:cNvPr>
          <p:cNvSpPr txBox="1"/>
          <p:nvPr/>
        </p:nvSpPr>
        <p:spPr>
          <a:xfrm>
            <a:off x="7144379" y="4851648"/>
            <a:ext cx="728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내각</a:t>
            </a:r>
          </a:p>
        </p:txBody>
      </p:sp>
    </p:spTree>
    <p:extLst>
      <p:ext uri="{BB962C8B-B14F-4D97-AF65-F5344CB8AC3E}">
        <p14:creationId xmlns:p14="http://schemas.microsoft.com/office/powerpoint/2010/main" val="338010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10D36B8-362E-44EE-9C04-C44C82D33527}"/>
              </a:ext>
            </a:extLst>
          </p:cNvPr>
          <p:cNvSpPr/>
          <p:nvPr/>
        </p:nvSpPr>
        <p:spPr>
          <a:xfrm>
            <a:off x="559692" y="2802356"/>
            <a:ext cx="2309532" cy="957529"/>
          </a:xfrm>
          <a:prstGeom prst="roundRect">
            <a:avLst>
              <a:gd name="adj" fmla="val 8413"/>
            </a:avLst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C95C4F6-E674-49DA-381F-01FA48CDE264}"/>
              </a:ext>
            </a:extLst>
          </p:cNvPr>
          <p:cNvSpPr/>
          <p:nvPr/>
        </p:nvSpPr>
        <p:spPr>
          <a:xfrm>
            <a:off x="137160" y="152242"/>
            <a:ext cx="11859768" cy="6547104"/>
          </a:xfrm>
          <a:prstGeom prst="rect">
            <a:avLst/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pic>
        <p:nvPicPr>
          <p:cNvPr id="56" name="그림 55" descr="블랙, 어둠이(가) 표시된 사진&#10;&#10;자동 생성된 설명">
            <a:extLst>
              <a:ext uri="{FF2B5EF4-FFF2-40B4-BE49-F238E27FC236}">
                <a16:creationId xmlns:a16="http://schemas.microsoft.com/office/drawing/2014/main" id="{AD71BC56-1687-A02A-2A9C-108A35411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88" y="6225309"/>
            <a:ext cx="866351" cy="373316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201259AA-7B69-496F-C699-9197D75DCDB0}"/>
              </a:ext>
            </a:extLst>
          </p:cNvPr>
          <p:cNvGrpSpPr/>
          <p:nvPr/>
        </p:nvGrpSpPr>
        <p:grpSpPr>
          <a:xfrm>
            <a:off x="2705256" y="490626"/>
            <a:ext cx="6043969" cy="707886"/>
            <a:chOff x="2323589" y="536808"/>
            <a:chExt cx="6043969" cy="7078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48FCE84-67D1-A084-EB9A-5C03AEB0E2C1}"/>
                </a:ext>
              </a:extLst>
            </p:cNvPr>
            <p:cNvSpPr txBox="1"/>
            <p:nvPr/>
          </p:nvSpPr>
          <p:spPr>
            <a:xfrm>
              <a:off x="2323589" y="536808"/>
              <a:ext cx="51600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b="1" dirty="0">
                  <a:latin typeface="+mj-lt"/>
                  <a:ea typeface="G마켓 산스 TTF Bold" panose="02000000000000000000" pitchFamily="2" charset="-127"/>
                </a:rPr>
                <a:t>대단원 마무리</a:t>
              </a:r>
              <a:r>
                <a:rPr lang="ko-KR" altLang="en-US" sz="4000" dirty="0">
                  <a:latin typeface="+mj-lt"/>
                  <a:ea typeface="G마켓 산스 TTF Bold" panose="02000000000000000000" pitchFamily="2" charset="-127"/>
                </a:rPr>
                <a:t> </a:t>
              </a:r>
            </a:p>
          </p:txBody>
        </p:sp>
        <p:pic>
          <p:nvPicPr>
            <p:cNvPr id="3" name="그림 2" descr="블랙, 어둠이(가) 표시된 사진&#10;&#10;자동 생성된 설명">
              <a:extLst>
                <a:ext uri="{FF2B5EF4-FFF2-40B4-BE49-F238E27FC236}">
                  <a16:creationId xmlns:a16="http://schemas.microsoft.com/office/drawing/2014/main" id="{C268EF46-ADF5-1AD2-EDA2-AA38CCFB21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7036" y="536808"/>
              <a:ext cx="1730522" cy="635438"/>
            </a:xfrm>
            <a:prstGeom prst="rect">
              <a:avLst/>
            </a:prstGeom>
          </p:spPr>
        </p:pic>
      </p:grpSp>
      <p:pic>
        <p:nvPicPr>
          <p:cNvPr id="8" name="그림 7" descr="별, 클립아트, 창의성, 천문학이(가) 표시된 사진&#10;&#10;자동 생성된 설명">
            <a:extLst>
              <a:ext uri="{FF2B5EF4-FFF2-40B4-BE49-F238E27FC236}">
                <a16:creationId xmlns:a16="http://schemas.microsoft.com/office/drawing/2014/main" id="{EE6D65D2-4E0D-CBEE-CCBA-3C794F2549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937" y="255842"/>
            <a:ext cx="870222" cy="8702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F84F74C-2E19-63BF-9838-9B70A662A132}"/>
              </a:ext>
            </a:extLst>
          </p:cNvPr>
          <p:cNvSpPr txBox="1"/>
          <p:nvPr/>
        </p:nvSpPr>
        <p:spPr>
          <a:xfrm>
            <a:off x="953858" y="3183274"/>
            <a:ext cx="1521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6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592FA"/>
                </a:solidFill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헌법과 국가기관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5F8FF064-EE00-41D9-8BEF-BF51092A8F0D}"/>
              </a:ext>
            </a:extLst>
          </p:cNvPr>
          <p:cNvSpPr/>
          <p:nvPr/>
        </p:nvSpPr>
        <p:spPr>
          <a:xfrm>
            <a:off x="2964690" y="1536896"/>
            <a:ext cx="1843978" cy="938058"/>
          </a:xfrm>
          <a:prstGeom prst="roundRect">
            <a:avLst>
              <a:gd name="adj" fmla="val 28528"/>
            </a:avLst>
          </a:prstGeom>
          <a:solidFill>
            <a:srgbClr val="4592FA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국회</a:t>
            </a:r>
            <a:endParaRPr lang="en-US" altLang="ko-KR" dirty="0">
              <a:latin typeface="나눔스퀘어 네오 Heavy" panose="00000A00000000000000" pitchFamily="2" charset="-127"/>
              <a:ea typeface="나눔스퀘어 네오 Heavy" panose="00000A00000000000000" pitchFamily="2" charset="-127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19E2D926-E8F6-47AB-A526-69C4228542B7}"/>
              </a:ext>
            </a:extLst>
          </p:cNvPr>
          <p:cNvSpPr/>
          <p:nvPr/>
        </p:nvSpPr>
        <p:spPr>
          <a:xfrm>
            <a:off x="3033129" y="2604275"/>
            <a:ext cx="7492503" cy="34355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63500" dir="81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latinLnBrk="0">
              <a:defRPr/>
            </a:pPr>
            <a:endParaRPr 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1373EB3-B12C-48A0-A713-DD252D4A7A50}"/>
              </a:ext>
            </a:extLst>
          </p:cNvPr>
          <p:cNvSpPr txBox="1"/>
          <p:nvPr/>
        </p:nvSpPr>
        <p:spPr>
          <a:xfrm>
            <a:off x="3155188" y="2614547"/>
            <a:ext cx="75589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국회는 각 지역구에 출마한 후보 중에서 선출되는 지역구 의원과 각 정당의 득표율에 비례하여 선출되는 비례 대표 의원으로 구성되며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이들의 임기는 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4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년이다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endParaRPr lang="en-US" altLang="ko-KR" dirty="0">
              <a:latin typeface="+mj-ea"/>
              <a:ea typeface="+mj-ea"/>
            </a:endParaRPr>
          </a:p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국회는 헌법 개정안을 제안하거나 의결하며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대통령이 체결한 조약에 관해 동의권을 행사하는 등 </a:t>
            </a:r>
            <a:r>
              <a:rPr lang="ko-KR" altLang="en-US" dirty="0" err="1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입법기관으로서의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 역할을 한다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endParaRPr lang="en-US" altLang="ko-KR" dirty="0">
              <a:latin typeface="+mj-ea"/>
              <a:ea typeface="+mj-ea"/>
            </a:endParaRPr>
          </a:p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국회는 매년 정기적으로 국정 감사를 하여 국가 정책의 잘못된 부분을 찾아내어 바로잡도록 하고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, </a:t>
            </a:r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특별한 사안이 발생했을 때는 국정 조사를 하기도 한다</a:t>
            </a:r>
            <a:r>
              <a:rPr lang="en-US" altLang="ko-KR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.</a:t>
            </a:r>
          </a:p>
          <a:p>
            <a:endParaRPr lang="ko-KR" altLang="en-US" dirty="0">
              <a:latin typeface="+mj-ea"/>
              <a:ea typeface="+mj-ea"/>
            </a:endParaRPr>
          </a:p>
        </p:txBody>
      </p:sp>
      <p:pic>
        <p:nvPicPr>
          <p:cNvPr id="37" name="그림 36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DA223785-ED2E-47BD-8FC3-349B5D18DD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4513" y="2614547"/>
            <a:ext cx="339756" cy="339756"/>
          </a:xfrm>
          <a:prstGeom prst="rect">
            <a:avLst/>
          </a:prstGeom>
        </p:spPr>
      </p:pic>
      <p:pic>
        <p:nvPicPr>
          <p:cNvPr id="38" name="그림 37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9CDFCA73-07E6-4B87-A435-EF4D4E0B23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69224" y="3499569"/>
            <a:ext cx="339756" cy="339756"/>
          </a:xfrm>
          <a:prstGeom prst="rect">
            <a:avLst/>
          </a:prstGeom>
        </p:spPr>
      </p:pic>
      <p:pic>
        <p:nvPicPr>
          <p:cNvPr id="39" name="그림 38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07829CC3-D2F5-4C5B-8A9B-F02906B6F3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4513" y="4360066"/>
            <a:ext cx="339756" cy="339756"/>
          </a:xfrm>
          <a:prstGeom prst="rect">
            <a:avLst/>
          </a:prstGeom>
        </p:spPr>
      </p:pic>
      <p:pic>
        <p:nvPicPr>
          <p:cNvPr id="11" name="그림 10" descr="화이트, 디자인, 주방용품이(가) 표시된 사진&#10;&#10;자동 생성된 설명">
            <a:extLst>
              <a:ext uri="{FF2B5EF4-FFF2-40B4-BE49-F238E27FC236}">
                <a16:creationId xmlns:a16="http://schemas.microsoft.com/office/drawing/2014/main" id="{2F2D4717-C66A-9966-20F7-DFBB984498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266" y="3718409"/>
            <a:ext cx="849357" cy="36933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DEDDCEA-5015-EE83-2392-E53752D8DDCD}"/>
              </a:ext>
            </a:extLst>
          </p:cNvPr>
          <p:cNvSpPr txBox="1"/>
          <p:nvPr/>
        </p:nvSpPr>
        <p:spPr>
          <a:xfrm>
            <a:off x="4731923" y="3737801"/>
            <a:ext cx="1106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입법기관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76132338-DE81-4C0C-82DD-CB6D982ADF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534" y="4259575"/>
            <a:ext cx="486788" cy="36200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083EBB4-2E86-6F1A-D148-D8D43D683CE7}"/>
              </a:ext>
            </a:extLst>
          </p:cNvPr>
          <p:cNvSpPr txBox="1"/>
          <p:nvPr/>
        </p:nvSpPr>
        <p:spPr>
          <a:xfrm>
            <a:off x="5396674" y="4283642"/>
            <a:ext cx="728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국정</a:t>
            </a: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9B16CD2-EDF9-EB04-685D-50772CD3002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537" y="2874120"/>
            <a:ext cx="477808" cy="3620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33E0418-44C7-8F61-33E5-A5BE0AE9A81D}"/>
              </a:ext>
            </a:extLst>
          </p:cNvPr>
          <p:cNvSpPr txBox="1"/>
          <p:nvPr/>
        </p:nvSpPr>
        <p:spPr>
          <a:xfrm>
            <a:off x="5408535" y="2887554"/>
            <a:ext cx="739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비례</a:t>
            </a:r>
          </a:p>
        </p:txBody>
      </p:sp>
      <p:pic>
        <p:nvPicPr>
          <p:cNvPr id="10" name="그림 9">
            <a:extLst>
              <a:ext uri="{FF2B5EF4-FFF2-40B4-BE49-F238E27FC236}">
                <a16:creationId xmlns:a16="http://schemas.microsoft.com/office/drawing/2014/main" id="{029D010C-FCC4-5852-F0CF-91342D95F0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5321" y="4272108"/>
            <a:ext cx="510811" cy="36200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5A17D6B-176F-54F3-6126-FD2B3DEAFB1E}"/>
              </a:ext>
            </a:extLst>
          </p:cNvPr>
          <p:cNvSpPr txBox="1"/>
          <p:nvPr/>
        </p:nvSpPr>
        <p:spPr>
          <a:xfrm>
            <a:off x="5902200" y="4272552"/>
            <a:ext cx="728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스퀘어OTF" panose="020B0600000101010101" pitchFamily="34" charset="-127"/>
                <a:ea typeface="나눔스퀘어OTF" panose="020B0600000101010101" pitchFamily="34" charset="-127"/>
              </a:rPr>
              <a:t>감사</a:t>
            </a:r>
          </a:p>
        </p:txBody>
      </p:sp>
    </p:spTree>
    <p:extLst>
      <p:ext uri="{BB962C8B-B14F-4D97-AF65-F5344CB8AC3E}">
        <p14:creationId xmlns:p14="http://schemas.microsoft.com/office/powerpoint/2010/main" val="19388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6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10D36B8-362E-44EE-9C04-C44C82D33527}"/>
              </a:ext>
            </a:extLst>
          </p:cNvPr>
          <p:cNvSpPr/>
          <p:nvPr/>
        </p:nvSpPr>
        <p:spPr>
          <a:xfrm>
            <a:off x="559692" y="2802356"/>
            <a:ext cx="2309532" cy="957529"/>
          </a:xfrm>
          <a:prstGeom prst="roundRect">
            <a:avLst>
              <a:gd name="adj" fmla="val 8413"/>
            </a:avLst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C95C4F6-E674-49DA-381F-01FA48CDE264}"/>
              </a:ext>
            </a:extLst>
          </p:cNvPr>
          <p:cNvSpPr/>
          <p:nvPr/>
        </p:nvSpPr>
        <p:spPr>
          <a:xfrm>
            <a:off x="137160" y="152242"/>
            <a:ext cx="11859768" cy="6547104"/>
          </a:xfrm>
          <a:prstGeom prst="rect">
            <a:avLst/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j-lt"/>
            </a:endParaRPr>
          </a:p>
        </p:txBody>
      </p:sp>
      <p:pic>
        <p:nvPicPr>
          <p:cNvPr id="56" name="그림 55" descr="블랙, 어둠이(가) 표시된 사진&#10;&#10;자동 생성된 설명">
            <a:extLst>
              <a:ext uri="{FF2B5EF4-FFF2-40B4-BE49-F238E27FC236}">
                <a16:creationId xmlns:a16="http://schemas.microsoft.com/office/drawing/2014/main" id="{AD71BC56-1687-A02A-2A9C-108A35411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88" y="6225309"/>
            <a:ext cx="866351" cy="373316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201259AA-7B69-496F-C699-9197D75DCDB0}"/>
              </a:ext>
            </a:extLst>
          </p:cNvPr>
          <p:cNvGrpSpPr/>
          <p:nvPr/>
        </p:nvGrpSpPr>
        <p:grpSpPr>
          <a:xfrm>
            <a:off x="2705256" y="490626"/>
            <a:ext cx="6043969" cy="707886"/>
            <a:chOff x="2323589" y="536808"/>
            <a:chExt cx="6043969" cy="7078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48FCE84-67D1-A084-EB9A-5C03AEB0E2C1}"/>
                </a:ext>
              </a:extLst>
            </p:cNvPr>
            <p:cNvSpPr txBox="1"/>
            <p:nvPr/>
          </p:nvSpPr>
          <p:spPr>
            <a:xfrm>
              <a:off x="2323589" y="536808"/>
              <a:ext cx="51600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b="1" dirty="0">
                  <a:latin typeface="+mj-lt"/>
                  <a:ea typeface="G마켓 산스 TTF Bold" panose="02000000000000000000" pitchFamily="2" charset="-127"/>
                </a:rPr>
                <a:t>대단원 마무리</a:t>
              </a:r>
              <a:r>
                <a:rPr lang="ko-KR" altLang="en-US" sz="4000" dirty="0">
                  <a:latin typeface="+mj-lt"/>
                  <a:ea typeface="G마켓 산스 TTF Bold" panose="02000000000000000000" pitchFamily="2" charset="-127"/>
                </a:rPr>
                <a:t> </a:t>
              </a:r>
            </a:p>
          </p:txBody>
        </p:sp>
        <p:pic>
          <p:nvPicPr>
            <p:cNvPr id="3" name="그림 2" descr="블랙, 어둠이(가) 표시된 사진&#10;&#10;자동 생성된 설명">
              <a:extLst>
                <a:ext uri="{FF2B5EF4-FFF2-40B4-BE49-F238E27FC236}">
                  <a16:creationId xmlns:a16="http://schemas.microsoft.com/office/drawing/2014/main" id="{C268EF46-ADF5-1AD2-EDA2-AA38CCFB21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7036" y="536808"/>
              <a:ext cx="1730522" cy="635438"/>
            </a:xfrm>
            <a:prstGeom prst="rect">
              <a:avLst/>
            </a:prstGeom>
          </p:spPr>
        </p:pic>
      </p:grpSp>
      <p:pic>
        <p:nvPicPr>
          <p:cNvPr id="8" name="그림 7" descr="별, 클립아트, 창의성, 천문학이(가) 표시된 사진&#10;&#10;자동 생성된 설명">
            <a:extLst>
              <a:ext uri="{FF2B5EF4-FFF2-40B4-BE49-F238E27FC236}">
                <a16:creationId xmlns:a16="http://schemas.microsoft.com/office/drawing/2014/main" id="{EE6D65D2-4E0D-CBEE-CCBA-3C794F2549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937" y="255842"/>
            <a:ext cx="870222" cy="8702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F84F74C-2E19-63BF-9838-9B70A662A132}"/>
              </a:ext>
            </a:extLst>
          </p:cNvPr>
          <p:cNvSpPr txBox="1"/>
          <p:nvPr/>
        </p:nvSpPr>
        <p:spPr>
          <a:xfrm>
            <a:off x="953858" y="3149180"/>
            <a:ext cx="152120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6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592FA"/>
                </a:solidFill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헌법과 국가기관</a:t>
            </a:r>
          </a:p>
        </p:txBody>
      </p:sp>
      <p:sp>
        <p:nvSpPr>
          <p:cNvPr id="27" name="사각형: 둥근 모서리 26">
            <a:extLst>
              <a:ext uri="{FF2B5EF4-FFF2-40B4-BE49-F238E27FC236}">
                <a16:creationId xmlns:a16="http://schemas.microsoft.com/office/drawing/2014/main" id="{5F8FF064-EE00-41D9-8BEF-BF51092A8F0D}"/>
              </a:ext>
            </a:extLst>
          </p:cNvPr>
          <p:cNvSpPr/>
          <p:nvPr/>
        </p:nvSpPr>
        <p:spPr>
          <a:xfrm>
            <a:off x="2964690" y="1536896"/>
            <a:ext cx="1843978" cy="938058"/>
          </a:xfrm>
          <a:prstGeom prst="roundRect">
            <a:avLst>
              <a:gd name="adj" fmla="val 28528"/>
            </a:avLst>
          </a:prstGeom>
          <a:solidFill>
            <a:srgbClr val="4592FA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법원과 헌법재판소</a:t>
            </a:r>
            <a:endParaRPr lang="en-US" altLang="ko-KR" sz="1400" dirty="0">
              <a:latin typeface="나눔스퀘어 네오 Heavy" panose="00000A00000000000000" pitchFamily="2" charset="-127"/>
              <a:ea typeface="나눔스퀘어 네오 Heavy" panose="00000A00000000000000" pitchFamily="2" charset="-127"/>
            </a:endParaRPr>
          </a:p>
        </p:txBody>
      </p:sp>
      <p:sp>
        <p:nvSpPr>
          <p:cNvPr id="29" name="Rectangle 7">
            <a:extLst>
              <a:ext uri="{FF2B5EF4-FFF2-40B4-BE49-F238E27FC236}">
                <a16:creationId xmlns:a16="http://schemas.microsoft.com/office/drawing/2014/main" id="{19E2D926-E8F6-47AB-A526-69C4228542B7}"/>
              </a:ext>
            </a:extLst>
          </p:cNvPr>
          <p:cNvSpPr/>
          <p:nvPr/>
        </p:nvSpPr>
        <p:spPr>
          <a:xfrm>
            <a:off x="3033129" y="2604275"/>
            <a:ext cx="7492503" cy="34355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63500" dir="81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latinLnBrk="0">
              <a:defRPr/>
            </a:pPr>
            <a:endParaRPr 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1373EB3-B12C-48A0-A713-DD252D4A7A50}"/>
              </a:ext>
            </a:extLst>
          </p:cNvPr>
          <p:cNvSpPr txBox="1"/>
          <p:nvPr/>
        </p:nvSpPr>
        <p:spPr>
          <a:xfrm>
            <a:off x="3155188" y="2614547"/>
            <a:ext cx="755893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법률을 해석하고 적용하는 국가 활동을 사법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(</a:t>
            </a:r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司法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)</a:t>
            </a:r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이라고 하며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, </a:t>
            </a:r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사법권은 법원에서 재판을 통해 행사한다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</a:t>
            </a:r>
          </a:p>
          <a:p>
            <a:endParaRPr lang="en-US" altLang="ko-KR" dirty="0">
              <a:latin typeface="나눔스퀘어OTF" panose="020B0600000101010101" pitchFamily="34" charset="-127"/>
              <a:ea typeface="나눔스퀘어OTF" panose="020B0600000101010101" pitchFamily="34" charset="-127"/>
            </a:endParaRPr>
          </a:p>
          <a:p>
            <a:endParaRPr lang="en-US" altLang="ko-KR" dirty="0">
              <a:latin typeface="+mj-ea"/>
              <a:ea typeface="+mj-ea"/>
            </a:endParaRPr>
          </a:p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법원의 가장 중요한 역할은 재판으로 법적 분쟁을 해결하는 일이며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, </a:t>
            </a:r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특히 여러 번 재판을 받을 수 있도록 보장하는 심급 제도를 통해 국민의 자유와 권리를 보장하고 있다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</a:t>
            </a:r>
          </a:p>
          <a:p>
            <a:endParaRPr lang="en-US" altLang="ko-KR" dirty="0">
              <a:latin typeface="+mj-ea"/>
              <a:ea typeface="+mj-ea"/>
            </a:endParaRPr>
          </a:p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국회에서 만든 법률의 내용이나 국가기관의 행위가 헌법에 어긋나 국민의 기본권을 침해하는 경우에 이것을 막기 위한 제도적 장치가 필요하며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, </a:t>
            </a:r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이를 담당하는 국가기관이 헌법재판소이다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</a:t>
            </a:r>
            <a:endParaRPr lang="ko-KR" altLang="en-US" dirty="0"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</p:txBody>
      </p:sp>
      <p:pic>
        <p:nvPicPr>
          <p:cNvPr id="37" name="그림 36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DA223785-ED2E-47BD-8FC3-349B5D18DD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4513" y="2614547"/>
            <a:ext cx="339756" cy="339756"/>
          </a:xfrm>
          <a:prstGeom prst="rect">
            <a:avLst/>
          </a:prstGeom>
        </p:spPr>
      </p:pic>
      <p:pic>
        <p:nvPicPr>
          <p:cNvPr id="38" name="그림 37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9CDFCA73-07E6-4B87-A435-EF4D4E0B23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4513" y="3742749"/>
            <a:ext cx="339756" cy="339756"/>
          </a:xfrm>
          <a:prstGeom prst="rect">
            <a:avLst/>
          </a:prstGeom>
        </p:spPr>
      </p:pic>
      <p:pic>
        <p:nvPicPr>
          <p:cNvPr id="39" name="그림 38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07829CC3-D2F5-4C5B-8A9B-F02906B6F35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29094" y="4860264"/>
            <a:ext cx="339756" cy="339756"/>
          </a:xfrm>
          <a:prstGeom prst="rect">
            <a:avLst/>
          </a:prstGeom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76132338-DE81-4C0C-82DD-CB6D982ADF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726" y="3989806"/>
            <a:ext cx="567534" cy="362001"/>
          </a:xfrm>
          <a:prstGeom prst="rect">
            <a:avLst/>
          </a:prstGeom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D6DD16F2-C885-8655-F332-636AF1E11F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8174" y="2873457"/>
            <a:ext cx="567534" cy="362001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C3207BC3-8266-6E72-770A-FBD658C5D38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260" y="3979534"/>
            <a:ext cx="567534" cy="36200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DEDDCEA-5015-EE83-2392-E53752D8DDCD}"/>
              </a:ext>
            </a:extLst>
          </p:cNvPr>
          <p:cNvSpPr txBox="1"/>
          <p:nvPr/>
        </p:nvSpPr>
        <p:spPr>
          <a:xfrm>
            <a:off x="7686405" y="4009276"/>
            <a:ext cx="780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심급</a:t>
            </a:r>
          </a:p>
        </p:txBody>
      </p:sp>
      <p:pic>
        <p:nvPicPr>
          <p:cNvPr id="26" name="그림 25">
            <a:extLst>
              <a:ext uri="{FF2B5EF4-FFF2-40B4-BE49-F238E27FC236}">
                <a16:creationId xmlns:a16="http://schemas.microsoft.com/office/drawing/2014/main" id="{068B201E-2F0B-87F1-4F64-524E6AED67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8668" y="5394808"/>
            <a:ext cx="1169143" cy="3590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083EBB4-2E86-6F1A-D148-D8D43D683CE7}"/>
              </a:ext>
            </a:extLst>
          </p:cNvPr>
          <p:cNvSpPr txBox="1"/>
          <p:nvPr/>
        </p:nvSpPr>
        <p:spPr>
          <a:xfrm>
            <a:off x="8261183" y="4001945"/>
            <a:ext cx="753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제도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3E0418-44C7-8F61-33E5-A5BE0AE9A81D}"/>
              </a:ext>
            </a:extLst>
          </p:cNvPr>
          <p:cNvSpPr txBox="1"/>
          <p:nvPr/>
        </p:nvSpPr>
        <p:spPr>
          <a:xfrm>
            <a:off x="3428277" y="2898588"/>
            <a:ext cx="720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법원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1E4888F-43A0-00D2-2E2D-792016B7D8C2}"/>
              </a:ext>
            </a:extLst>
          </p:cNvPr>
          <p:cNvSpPr txBox="1"/>
          <p:nvPr/>
        </p:nvSpPr>
        <p:spPr>
          <a:xfrm>
            <a:off x="4808668" y="5398691"/>
            <a:ext cx="1443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헌법재판소</a:t>
            </a:r>
          </a:p>
        </p:txBody>
      </p:sp>
    </p:spTree>
    <p:extLst>
      <p:ext uri="{BB962C8B-B14F-4D97-AF65-F5344CB8AC3E}">
        <p14:creationId xmlns:p14="http://schemas.microsoft.com/office/powerpoint/2010/main" val="903409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0" grpId="0"/>
      <p:bldP spid="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610D36B8-362E-44EE-9C04-C44C82D33527}"/>
              </a:ext>
            </a:extLst>
          </p:cNvPr>
          <p:cNvSpPr/>
          <p:nvPr/>
        </p:nvSpPr>
        <p:spPr>
          <a:xfrm>
            <a:off x="559692" y="2802356"/>
            <a:ext cx="2309532" cy="957529"/>
          </a:xfrm>
          <a:prstGeom prst="roundRect">
            <a:avLst>
              <a:gd name="adj" fmla="val 8413"/>
            </a:avLst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C95C4F6-E674-49DA-381F-01FA48CDE264}"/>
              </a:ext>
            </a:extLst>
          </p:cNvPr>
          <p:cNvSpPr/>
          <p:nvPr/>
        </p:nvSpPr>
        <p:spPr>
          <a:xfrm>
            <a:off x="137160" y="146304"/>
            <a:ext cx="11859768" cy="6547104"/>
          </a:xfrm>
          <a:prstGeom prst="rect">
            <a:avLst/>
          </a:prstGeom>
          <a:noFill/>
          <a:ln>
            <a:solidFill>
              <a:srgbClr val="4592F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pic>
        <p:nvPicPr>
          <p:cNvPr id="56" name="그림 55" descr="블랙, 어둠이(가) 표시된 사진&#10;&#10;자동 생성된 설명">
            <a:extLst>
              <a:ext uri="{FF2B5EF4-FFF2-40B4-BE49-F238E27FC236}">
                <a16:creationId xmlns:a16="http://schemas.microsoft.com/office/drawing/2014/main" id="{AD71BC56-1687-A02A-2A9C-108A354114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688" y="6225309"/>
            <a:ext cx="866351" cy="373316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201259AA-7B69-496F-C699-9197D75DCDB0}"/>
              </a:ext>
            </a:extLst>
          </p:cNvPr>
          <p:cNvGrpSpPr/>
          <p:nvPr/>
        </p:nvGrpSpPr>
        <p:grpSpPr>
          <a:xfrm>
            <a:off x="2705256" y="490626"/>
            <a:ext cx="6043969" cy="707886"/>
            <a:chOff x="2323589" y="536808"/>
            <a:chExt cx="6043969" cy="70788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48FCE84-67D1-A084-EB9A-5C03AEB0E2C1}"/>
                </a:ext>
              </a:extLst>
            </p:cNvPr>
            <p:cNvSpPr txBox="1"/>
            <p:nvPr/>
          </p:nvSpPr>
          <p:spPr>
            <a:xfrm>
              <a:off x="2323589" y="536808"/>
              <a:ext cx="51600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4000" b="1" dirty="0">
                  <a:latin typeface="+mn-ea"/>
                </a:rPr>
                <a:t>대단원 마무리 </a:t>
              </a:r>
            </a:p>
          </p:txBody>
        </p:sp>
        <p:pic>
          <p:nvPicPr>
            <p:cNvPr id="3" name="그림 2" descr="블랙, 어둠이(가) 표시된 사진&#10;&#10;자동 생성된 설명">
              <a:extLst>
                <a:ext uri="{FF2B5EF4-FFF2-40B4-BE49-F238E27FC236}">
                  <a16:creationId xmlns:a16="http://schemas.microsoft.com/office/drawing/2014/main" id="{C268EF46-ADF5-1AD2-EDA2-AA38CCFB21B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37036" y="536808"/>
              <a:ext cx="1730522" cy="635438"/>
            </a:xfrm>
            <a:prstGeom prst="rect">
              <a:avLst/>
            </a:prstGeom>
          </p:spPr>
        </p:pic>
      </p:grpSp>
      <p:pic>
        <p:nvPicPr>
          <p:cNvPr id="8" name="그림 7" descr="별, 클립아트, 창의성, 천문학이(가) 표시된 사진&#10;&#10;자동 생성된 설명">
            <a:extLst>
              <a:ext uri="{FF2B5EF4-FFF2-40B4-BE49-F238E27FC236}">
                <a16:creationId xmlns:a16="http://schemas.microsoft.com/office/drawing/2014/main" id="{EE6D65D2-4E0D-CBEE-CCBA-3C794F2549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937" y="255842"/>
            <a:ext cx="870222" cy="8702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F84F74C-2E19-63BF-9838-9B70A662A132}"/>
              </a:ext>
            </a:extLst>
          </p:cNvPr>
          <p:cNvSpPr txBox="1"/>
          <p:nvPr/>
        </p:nvSpPr>
        <p:spPr>
          <a:xfrm>
            <a:off x="920374" y="3158009"/>
            <a:ext cx="1588168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ko-KR" altLang="en-US" sz="1600" spc="-8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rgbClr val="4592FA"/>
                </a:solidFill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헌법과 국가기관</a:t>
            </a:r>
          </a:p>
        </p:txBody>
      </p:sp>
      <p:sp>
        <p:nvSpPr>
          <p:cNvPr id="32" name="사각형: 둥근 모서리 31">
            <a:extLst>
              <a:ext uri="{FF2B5EF4-FFF2-40B4-BE49-F238E27FC236}">
                <a16:creationId xmlns:a16="http://schemas.microsoft.com/office/drawing/2014/main" id="{35BDDBD9-BFE6-4026-A588-6B9EB3B8B124}"/>
              </a:ext>
            </a:extLst>
          </p:cNvPr>
          <p:cNvSpPr/>
          <p:nvPr/>
        </p:nvSpPr>
        <p:spPr>
          <a:xfrm>
            <a:off x="5036127" y="1521032"/>
            <a:ext cx="2119746" cy="938058"/>
          </a:xfrm>
          <a:prstGeom prst="roundRect">
            <a:avLst>
              <a:gd name="adj" fmla="val 28528"/>
            </a:avLst>
          </a:prstGeom>
          <a:solidFill>
            <a:srgbClr val="4592FA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국회</a:t>
            </a:r>
            <a:endParaRPr lang="en-US" altLang="ko-KR" sz="1600" dirty="0">
              <a:latin typeface="나눔스퀘어 네오 Heavy" panose="00000A00000000000000" pitchFamily="2" charset="-127"/>
              <a:ea typeface="나눔스퀘어 네오 Heavy" panose="00000A00000000000000" pitchFamily="2" charset="-127"/>
            </a:endParaRPr>
          </a:p>
        </p:txBody>
      </p:sp>
      <p:sp>
        <p:nvSpPr>
          <p:cNvPr id="28" name="Rectangle 7">
            <a:extLst>
              <a:ext uri="{FF2B5EF4-FFF2-40B4-BE49-F238E27FC236}">
                <a16:creationId xmlns:a16="http://schemas.microsoft.com/office/drawing/2014/main" id="{1FDDEB2B-09B5-4BC4-B58F-988093756CAD}"/>
              </a:ext>
            </a:extLst>
          </p:cNvPr>
          <p:cNvSpPr/>
          <p:nvPr/>
        </p:nvSpPr>
        <p:spPr>
          <a:xfrm>
            <a:off x="3033129" y="2604274"/>
            <a:ext cx="7492503" cy="37631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88900" dist="63500" dir="8100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latinLnBrk="0">
              <a:defRPr/>
            </a:pPr>
            <a:endParaRPr lang="en-US" dirty="0">
              <a:solidFill>
                <a:prstClr val="white"/>
              </a:solidFill>
              <a:latin typeface="+mj-ea"/>
              <a:ea typeface="+mj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F0D4E1-7501-4C9E-896F-1DA40A6AABAD}"/>
              </a:ext>
            </a:extLst>
          </p:cNvPr>
          <p:cNvSpPr txBox="1"/>
          <p:nvPr/>
        </p:nvSpPr>
        <p:spPr>
          <a:xfrm>
            <a:off x="3155188" y="2612418"/>
            <a:ext cx="7558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우리나라는 대통령제를 기본으로 하면서도 의원내각제 요소를 일부 가미한 정부 형태를 채택하고 있다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( O        ,        X  )</a:t>
            </a:r>
            <a:endParaRPr lang="ko-KR" altLang="en-US" dirty="0"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</p:txBody>
      </p:sp>
      <p:pic>
        <p:nvPicPr>
          <p:cNvPr id="36" name="그림 35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294FDEEC-36A3-4C77-9EC9-215688B1FF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4513" y="2614547"/>
            <a:ext cx="339756" cy="339756"/>
          </a:xfrm>
          <a:prstGeom prst="rect">
            <a:avLst/>
          </a:prstGeom>
        </p:spPr>
      </p:pic>
      <p:pic>
        <p:nvPicPr>
          <p:cNvPr id="37" name="그림 36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8A701BA0-2E55-40CD-9270-BFE581C5CA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7633" y="3521021"/>
            <a:ext cx="339756" cy="339756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91FBF171-0A59-48F5-9848-E640BD9B5249}"/>
              </a:ext>
            </a:extLst>
          </p:cNvPr>
          <p:cNvSpPr txBox="1"/>
          <p:nvPr/>
        </p:nvSpPr>
        <p:spPr>
          <a:xfrm>
            <a:off x="3155188" y="3481103"/>
            <a:ext cx="75589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국회의 의사를 최종적으로 결정하는 곳은 사법부이며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, </a:t>
            </a:r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여기에서 법률을 제정하거나 개정할지를 최종 결정한다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( O        ,        X  )</a:t>
            </a:r>
          </a:p>
          <a:p>
            <a:endParaRPr lang="en-US" altLang="ko-KR" dirty="0">
              <a:latin typeface="+mj-ea"/>
              <a:ea typeface="+mj-ea"/>
            </a:endParaRPr>
          </a:p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재판을 공정하게 하기 위해서는 사법부는 다른 기관의 간섭 없이 독립적으로 재판할 수 있어야 한다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( O        ,        X  )</a:t>
            </a:r>
          </a:p>
          <a:p>
            <a:endParaRPr lang="en-US" altLang="ko-KR" dirty="0">
              <a:latin typeface="+mj-ea"/>
              <a:ea typeface="+mj-ea"/>
            </a:endParaRPr>
          </a:p>
          <a:p>
            <a:r>
              <a:rPr lang="ko-KR" altLang="en-US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헌법 재판소는 헌법 재판을 통해 헌법을 수호하고 국민의 기본권을 보장하는 행정부 소속 기관이다</a:t>
            </a:r>
            <a:r>
              <a:rPr lang="en-US" altLang="ko-KR" dirty="0">
                <a:latin typeface="나눔고딕OTF" panose="020D0604000000000000" pitchFamily="34" charset="-127"/>
                <a:ea typeface="나눔고딕OTF" panose="020D0604000000000000" pitchFamily="34" charset="-127"/>
              </a:rPr>
              <a:t>. ( O        ,        X  )</a:t>
            </a:r>
            <a:endParaRPr lang="ko-KR" altLang="en-US" dirty="0">
              <a:latin typeface="나눔고딕OTF" panose="020D0604000000000000" pitchFamily="34" charset="-127"/>
              <a:ea typeface="나눔고딕OTF" panose="020D0604000000000000" pitchFamily="34" charset="-127"/>
            </a:endParaRPr>
          </a:p>
        </p:txBody>
      </p:sp>
      <p:pic>
        <p:nvPicPr>
          <p:cNvPr id="50" name="그림 49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FF681DE9-FA8C-4225-964E-C833273CD6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98943" y="4466380"/>
            <a:ext cx="339756" cy="353091"/>
          </a:xfrm>
          <a:prstGeom prst="rect">
            <a:avLst/>
          </a:prstGeom>
        </p:spPr>
      </p:pic>
      <p:pic>
        <p:nvPicPr>
          <p:cNvPr id="51" name="그림 50" descr="그래픽, 그래픽 디자인, 클립아트, 로고이(가) 표시된 사진&#10;&#10;자동 생성된 설명">
            <a:extLst>
              <a:ext uri="{FF2B5EF4-FFF2-40B4-BE49-F238E27FC236}">
                <a16:creationId xmlns:a16="http://schemas.microsoft.com/office/drawing/2014/main" id="{00484795-65B0-4B85-BA88-85462D7DB5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6439" y="5231089"/>
            <a:ext cx="339756" cy="339756"/>
          </a:xfrm>
          <a:prstGeom prst="rect">
            <a:avLst/>
          </a:prstGeom>
        </p:spPr>
      </p:pic>
      <p:pic>
        <p:nvPicPr>
          <p:cNvPr id="53" name="그림 52" descr="원, 봄, 코일 스프링, 자연이(가) 표시된 사진&#10;&#10;자동 생성된 설명">
            <a:extLst>
              <a:ext uri="{FF2B5EF4-FFF2-40B4-BE49-F238E27FC236}">
                <a16:creationId xmlns:a16="http://schemas.microsoft.com/office/drawing/2014/main" id="{7A016F18-561A-4FFB-A792-ED70F0A5CF7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4500" b="87500" l="68000" r="87200">
                        <a14:foregroundMark x1="69000" y1="80200" x2="69000" y2="80200"/>
                        <a14:foregroundMark x1="69000" y1="80700" x2="69000" y2="80700"/>
                        <a14:foregroundMark x1="68600" y1="82000" x2="68600" y2="82000"/>
                        <a14:foregroundMark x1="68000" y1="82900" x2="68000" y2="82900"/>
                        <a14:foregroundMark x1="80900" y1="74500" x2="80900" y2="74500"/>
                        <a14:foregroundMark x1="77400" y1="87400" x2="77400" y2="874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726" t="73028" r="10436" b="10818"/>
          <a:stretch/>
        </p:blipFill>
        <p:spPr>
          <a:xfrm>
            <a:off x="5747473" y="2861263"/>
            <a:ext cx="528297" cy="373669"/>
          </a:xfrm>
          <a:prstGeom prst="rect">
            <a:avLst/>
          </a:prstGeom>
        </p:spPr>
      </p:pic>
      <p:pic>
        <p:nvPicPr>
          <p:cNvPr id="54" name="그림 53" descr="원, 봄, 코일 스프링, 자연이(가) 표시된 사진&#10;&#10;자동 생성된 설명">
            <a:extLst>
              <a:ext uri="{FF2B5EF4-FFF2-40B4-BE49-F238E27FC236}">
                <a16:creationId xmlns:a16="http://schemas.microsoft.com/office/drawing/2014/main" id="{E0939028-A690-4976-AD36-71999445F8D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4500" b="87500" l="68000" r="87200">
                        <a14:foregroundMark x1="69000" y1="80200" x2="69000" y2="80200"/>
                        <a14:foregroundMark x1="69000" y1="80700" x2="69000" y2="80700"/>
                        <a14:foregroundMark x1="68600" y1="82000" x2="68600" y2="82000"/>
                        <a14:foregroundMark x1="68000" y1="82900" x2="68000" y2="82900"/>
                        <a14:foregroundMark x1="80900" y1="74500" x2="80900" y2="74500"/>
                        <a14:foregroundMark x1="77400" y1="87400" x2="77400" y2="874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726" t="73028" r="10436" b="10818"/>
          <a:stretch/>
        </p:blipFill>
        <p:spPr>
          <a:xfrm>
            <a:off x="6670505" y="5415758"/>
            <a:ext cx="528297" cy="373669"/>
          </a:xfrm>
          <a:prstGeom prst="rect">
            <a:avLst/>
          </a:prstGeom>
        </p:spPr>
      </p:pic>
      <p:pic>
        <p:nvPicPr>
          <p:cNvPr id="55" name="그림 54" descr="원, 봄, 코일 스프링, 자연이(가) 표시된 사진&#10;&#10;자동 생성된 설명">
            <a:extLst>
              <a:ext uri="{FF2B5EF4-FFF2-40B4-BE49-F238E27FC236}">
                <a16:creationId xmlns:a16="http://schemas.microsoft.com/office/drawing/2014/main" id="{AB4B9962-426F-4090-9DAF-9FCD8038778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4500" b="87500" l="68000" r="87200">
                        <a14:foregroundMark x1="69000" y1="80200" x2="69000" y2="80200"/>
                        <a14:foregroundMark x1="69000" y1="80700" x2="69000" y2="80700"/>
                        <a14:foregroundMark x1="68600" y1="82000" x2="68600" y2="82000"/>
                        <a14:foregroundMark x1="68000" y1="82900" x2="68000" y2="82900"/>
                        <a14:foregroundMark x1="80900" y1="74500" x2="80900" y2="74500"/>
                        <a14:foregroundMark x1="77400" y1="87400" x2="77400" y2="874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726" t="73028" r="10436" b="10818"/>
          <a:stretch/>
        </p:blipFill>
        <p:spPr>
          <a:xfrm>
            <a:off x="5567703" y="4554951"/>
            <a:ext cx="528297" cy="373669"/>
          </a:xfrm>
          <a:prstGeom prst="rect">
            <a:avLst/>
          </a:prstGeom>
        </p:spPr>
      </p:pic>
      <p:pic>
        <p:nvPicPr>
          <p:cNvPr id="57" name="그림 56" descr="원, 봄, 코일 스프링, 자연이(가) 표시된 사진&#10;&#10;자동 생성된 설명">
            <a:extLst>
              <a:ext uri="{FF2B5EF4-FFF2-40B4-BE49-F238E27FC236}">
                <a16:creationId xmlns:a16="http://schemas.microsoft.com/office/drawing/2014/main" id="{79752790-38EE-413E-A90A-4C16A4D615F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4500" b="87500" l="68000" r="87200">
                        <a14:foregroundMark x1="69000" y1="80200" x2="69000" y2="80200"/>
                        <a14:foregroundMark x1="69000" y1="80700" x2="69000" y2="80700"/>
                        <a14:foregroundMark x1="68600" y1="82000" x2="68600" y2="82000"/>
                        <a14:foregroundMark x1="68000" y1="82900" x2="68000" y2="82900"/>
                        <a14:foregroundMark x1="80900" y1="74500" x2="80900" y2="74500"/>
                        <a14:foregroundMark x1="77400" y1="87400" x2="77400" y2="874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6726" t="73028" r="10436" b="10818"/>
          <a:stretch/>
        </p:blipFill>
        <p:spPr>
          <a:xfrm>
            <a:off x="7823518" y="3759885"/>
            <a:ext cx="528297" cy="373669"/>
          </a:xfrm>
          <a:prstGeom prst="rect">
            <a:avLst/>
          </a:prstGeom>
        </p:spPr>
      </p:pic>
      <p:sp>
        <p:nvSpPr>
          <p:cNvPr id="65" name="사각형: 둥근 모서리 64">
            <a:extLst>
              <a:ext uri="{FF2B5EF4-FFF2-40B4-BE49-F238E27FC236}">
                <a16:creationId xmlns:a16="http://schemas.microsoft.com/office/drawing/2014/main" id="{AE8689F3-0765-4555-81E9-2E9265C79AC3}"/>
              </a:ext>
            </a:extLst>
          </p:cNvPr>
          <p:cNvSpPr/>
          <p:nvPr/>
        </p:nvSpPr>
        <p:spPr>
          <a:xfrm>
            <a:off x="7291942" y="1532531"/>
            <a:ext cx="2119746" cy="938058"/>
          </a:xfrm>
          <a:prstGeom prst="roundRect">
            <a:avLst>
              <a:gd name="adj" fmla="val 28528"/>
            </a:avLst>
          </a:prstGeom>
          <a:solidFill>
            <a:srgbClr val="4592FA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법원과 헌법재판소</a:t>
            </a:r>
            <a:endParaRPr lang="en-US" altLang="ko-KR" sz="1400" dirty="0">
              <a:latin typeface="나눔스퀘어 네오 Heavy" panose="00000A00000000000000" pitchFamily="2" charset="-127"/>
              <a:ea typeface="나눔스퀘어 네오 Heavy" panose="00000A00000000000000" pitchFamily="2" charset="-127"/>
            </a:endParaRP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651165A0-BFF7-DCC5-A9B9-0549BD9A5B54}"/>
              </a:ext>
            </a:extLst>
          </p:cNvPr>
          <p:cNvSpPr/>
          <p:nvPr/>
        </p:nvSpPr>
        <p:spPr>
          <a:xfrm>
            <a:off x="2821937" y="1518067"/>
            <a:ext cx="2119746" cy="938058"/>
          </a:xfrm>
          <a:prstGeom prst="roundRect">
            <a:avLst>
              <a:gd name="adj" fmla="val 28528"/>
            </a:avLst>
          </a:prstGeom>
          <a:solidFill>
            <a:srgbClr val="4592FA"/>
          </a:solidFill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latin typeface="나눔스퀘어 네오 Heavy" panose="00000A00000000000000" pitchFamily="2" charset="-127"/>
                <a:ea typeface="나눔스퀘어 네오 Heavy" panose="00000A00000000000000" pitchFamily="2" charset="-127"/>
              </a:rPr>
              <a:t>대통령과 행정부</a:t>
            </a:r>
            <a:endParaRPr lang="en-US" altLang="ko-KR" sz="1600" dirty="0">
              <a:latin typeface="나눔스퀘어 네오 Heavy" panose="00000A00000000000000" pitchFamily="2" charset="-127"/>
              <a:ea typeface="나눔스퀘어 네오 Heavy" panose="00000A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7764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731</Words>
  <Application>Microsoft Office PowerPoint</Application>
  <PresentationFormat>와이드스크린</PresentationFormat>
  <Paragraphs>81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8" baseType="lpstr">
      <vt:lpstr>NanumGothicExtraBold</vt:lpstr>
      <vt:lpstr>NanumGothic</vt:lpstr>
      <vt:lpstr>나눔고딕OTF</vt:lpstr>
      <vt:lpstr>나눔스퀘어 네오 Heavy</vt:lpstr>
      <vt:lpstr>나눔스퀘어 네오 OTF Bold</vt:lpstr>
      <vt:lpstr>나눔스퀘어OTF</vt:lpstr>
      <vt:lpstr>나눔스퀘어OTF 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1774</cp:lastModifiedBy>
  <cp:revision>89</cp:revision>
  <dcterms:created xsi:type="dcterms:W3CDTF">2024-08-13T00:36:33Z</dcterms:created>
  <dcterms:modified xsi:type="dcterms:W3CDTF">2024-08-30T04:56:14Z</dcterms:modified>
</cp:coreProperties>
</file>