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308" r:id="rId5"/>
    <p:sldId id="295" r:id="rId6"/>
    <p:sldId id="316" r:id="rId7"/>
    <p:sldId id="309" r:id="rId8"/>
    <p:sldId id="310" r:id="rId9"/>
    <p:sldId id="311" r:id="rId10"/>
    <p:sldId id="313" r:id="rId11"/>
    <p:sldId id="314" r:id="rId12"/>
    <p:sldId id="290" r:id="rId13"/>
  </p:sldIdLst>
  <p:sldSz cx="12192000" cy="6858000"/>
  <p:notesSz cx="6858000" cy="9144000"/>
  <p:embeddedFontLst>
    <p:embeddedFont>
      <p:font typeface="Arial Black" panose="020B0A04020102020204" pitchFamily="34" charset="0"/>
      <p:bold r:id="rId14"/>
    </p:embeddedFont>
    <p:embeddedFont>
      <p:font typeface="나눔스퀘어 ExtraBold" panose="020B0600000101010101" pitchFamily="50" charset="-127"/>
      <p:bold r:id="rId15"/>
    </p:embeddedFont>
    <p:embeddedFont>
      <p:font typeface="나눔스퀘어라운드 ExtraBold" panose="020B0600000101010101" pitchFamily="50" charset="-127"/>
      <p:bold r:id="rId16"/>
    </p:embeddedFont>
    <p:embeddedFont>
      <p:font typeface="나눔스퀘어라운드 Regular" panose="020B0600000101010101" pitchFamily="50" charset="-127"/>
      <p:regular r:id="rId17"/>
    </p:embeddedFont>
    <p:embeddedFont>
      <p:font typeface="맑은 고딕" panose="020B0503020000020004" pitchFamily="50" charset="-127"/>
      <p:regular r:id="rId18"/>
      <p:bold r:id="rId19"/>
    </p:embeddedFont>
    <p:embeddedFont>
      <p:font typeface="함초롬바탕" panose="02030604000101010101" pitchFamily="18" charset="-127"/>
      <p:regular r:id="rId20"/>
      <p:bold r:id="rId21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4193D"/>
    <a:srgbClr val="0000FF"/>
    <a:srgbClr val="CC0000"/>
    <a:srgbClr val="FFFFFF"/>
    <a:srgbClr val="F1657C"/>
    <a:srgbClr val="F3FCFF"/>
    <a:srgbClr val="F8FCF6"/>
    <a:srgbClr val="E1F7FF"/>
    <a:srgbClr val="EAE8DA"/>
    <a:srgbClr val="F5F4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726" autoAdjust="0"/>
    <p:restoredTop sz="96279" autoAdjust="0"/>
  </p:normalViewPr>
  <p:slideViewPr>
    <p:cSldViewPr snapToGrid="0">
      <p:cViewPr varScale="1">
        <p:scale>
          <a:sx n="108" d="100"/>
          <a:sy n="108" d="100"/>
        </p:scale>
        <p:origin x="588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9979C17-FB09-44AA-8FB6-F52D7E0BC7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7BAB6092-311D-4E37-82CE-A0B509E581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9D27CC99-E870-474D-B07A-08AA5B979E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DDFBF-B041-441B-AC5F-0D1431A0AA39}" type="datetimeFigureOut">
              <a:rPr lang="ko-KR" altLang="en-US" smtClean="0"/>
              <a:t>2022-03-31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013839BD-C58A-4388-A26E-45CCC72085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D7A5EE1E-414A-412E-B593-335E6C27A0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8D171-DB86-4BE5-98A9-7D68B46196F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554036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7B8B999D-5267-435D-AEDF-381DDDEDDE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CA13E40C-C2D3-4A8B-85DB-7F36E4D82C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495C2856-E95E-49CD-805D-4708CBB90C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DDFBF-B041-441B-AC5F-0D1431A0AA39}" type="datetimeFigureOut">
              <a:rPr lang="ko-KR" altLang="en-US" smtClean="0"/>
              <a:t>2022-03-31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BDEF1EEA-6841-48A3-8735-CE93D33880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AFA0C097-11ED-439D-873F-3AF06DF8B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8D171-DB86-4BE5-98A9-7D68B46196F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89264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17E623D9-7AC1-4840-A089-BA3553C8566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ED499381-3192-4A5B-80F1-0A441FA764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2B25E976-BFCA-4446-997E-D4BDED28FD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DDFBF-B041-441B-AC5F-0D1431A0AA39}" type="datetimeFigureOut">
              <a:rPr lang="ko-KR" altLang="en-US" smtClean="0"/>
              <a:t>2022-03-31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153DB779-0663-4FDE-A97B-B32D9EE66D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6F1DC18B-287D-45D2-8914-A89355018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8D171-DB86-4BE5-98A9-7D68B46196F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864787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BFEBFC09-5F76-4202-8D82-13332E4B2B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60A99A91-C4D6-4515-A57F-33E7EA42C9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56C58999-4EF6-4830-BBC0-73A8DE662E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DDFBF-B041-441B-AC5F-0D1431A0AA39}" type="datetimeFigureOut">
              <a:rPr lang="ko-KR" altLang="en-US" smtClean="0"/>
              <a:t>2022-03-31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FAF292F7-C1F5-4D2D-96CB-9D6F9B6B2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89455DB4-3BD6-4F54-937A-FC5D9D3B3E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8D171-DB86-4BE5-98A9-7D68B46196F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96895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20784531-FED1-4101-8364-B22809CDC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CBA61B2F-9714-4B3D-AF6C-A758E756CB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9CB34EB8-61BA-40B8-96EF-A409E6ACD8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DDFBF-B041-441B-AC5F-0D1431A0AA39}" type="datetimeFigureOut">
              <a:rPr lang="ko-KR" altLang="en-US" smtClean="0"/>
              <a:t>2022-03-31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A9A0002F-D92D-414E-9FDD-1A7E4989D1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C721666A-2B6B-4308-B685-6A9190864E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8D171-DB86-4BE5-98A9-7D68B46196F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90992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F3094F1-4634-4F43-914B-3759F7F74D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3F24E716-4BAF-4FBC-A7A8-E6EF8E7BC2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29C3AD20-548C-4E81-AAD2-5BD4DC87CB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B32BD354-156F-42B6-B149-2E395875AF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DDFBF-B041-441B-AC5F-0D1431A0AA39}" type="datetimeFigureOut">
              <a:rPr lang="ko-KR" altLang="en-US" smtClean="0"/>
              <a:t>2022-03-31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D4CA28A2-35A9-40E0-A20D-B10FF64A5A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E38A95ED-8EC4-43C5-995D-8E468B3C4F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8D171-DB86-4BE5-98A9-7D68B46196F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826441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AD5CC64-4324-405B-91D7-FF8AFF8FB5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968DAA0F-C126-4512-B10A-3C7BF34E6E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6CEFE777-B97F-45AA-B90F-FBF8C4F7F0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273B4B64-D237-44D0-9D80-D4D46830C0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5F3046D9-F0B4-4FD5-963B-0D3B009CCAA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6D09A8AB-C4B1-4F73-B4DF-07155CED3D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DDFBF-B041-441B-AC5F-0D1431A0AA39}" type="datetimeFigureOut">
              <a:rPr lang="ko-KR" altLang="en-US" smtClean="0"/>
              <a:t>2022-03-31</a:t>
            </a:fld>
            <a:endParaRPr lang="ko-KR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784FDE22-6B4E-4BCB-BCEE-A7125CC6D0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6EA913DB-339F-4D05-A5C2-A04828D654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8D171-DB86-4BE5-98A9-7D68B46196F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647364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788061DD-D184-4E1B-ABB2-C616B5F5D8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C3B23BA7-4D8A-4631-A99A-E7B7290AC2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DDFBF-B041-441B-AC5F-0D1431A0AA39}" type="datetimeFigureOut">
              <a:rPr lang="ko-KR" altLang="en-US" smtClean="0"/>
              <a:t>2022-03-31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CB111F32-EEE2-444B-9B3A-7EF0BA3C5D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5F693498-C288-45D0-8284-47FEB0D01B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8D171-DB86-4BE5-98A9-7D68B46196F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330887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51D64814-2BD2-4393-98DB-7E920BB437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DDFBF-B041-441B-AC5F-0D1431A0AA39}" type="datetimeFigureOut">
              <a:rPr lang="ko-KR" altLang="en-US" smtClean="0"/>
              <a:t>2022-03-31</a:t>
            </a:fld>
            <a:endParaRPr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2FCB419C-3BC0-46A8-BC85-B1F45F717C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8BFC5FD3-C891-4FDB-8003-A8E7C4F51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8D171-DB86-4BE5-98A9-7D68B46196F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942403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B30FF3A-5034-45F8-8D47-E9F6025450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35101DB0-4CB8-4CBE-93CA-BA740816C2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6D079A57-7C3E-4F48-B784-827B999A09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0601F5ED-72CB-4732-98FC-00725EA819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DDFBF-B041-441B-AC5F-0D1431A0AA39}" type="datetimeFigureOut">
              <a:rPr lang="ko-KR" altLang="en-US" smtClean="0"/>
              <a:t>2022-03-31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01C9AACC-18ED-4285-8FA4-2F6FF82D70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49D51094-CE85-4481-88A4-FD492CA426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8D171-DB86-4BE5-98A9-7D68B46196F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121236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0F6AA63D-3AC4-4131-9B1D-85DC26A6F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3EC29CCC-B495-46F9-8CA4-554BEA08581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0403F09D-6E1C-47FB-982F-A94CC30C21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7A88CB9A-D213-4075-A00F-B71D37B4C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DDFBF-B041-441B-AC5F-0D1431A0AA39}" type="datetimeFigureOut">
              <a:rPr lang="ko-KR" altLang="en-US" smtClean="0"/>
              <a:t>2022-03-31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F3994422-662C-4E25-8B9B-00515C5D69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626CB583-09C8-4640-8F3C-521590A2CF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8D171-DB86-4BE5-98A9-7D68B46196F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152081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7C49ABA5-78C9-4C7E-8938-F7F2E4ADC0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B61FB04C-8F49-4517-9A32-8056E87E49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7C5FBB4B-286A-4744-A683-AFF0D99520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DDFBF-B041-441B-AC5F-0D1431A0AA39}" type="datetimeFigureOut">
              <a:rPr lang="ko-KR" altLang="en-US" smtClean="0"/>
              <a:t>2022-03-31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25385EA8-12D0-49A2-B595-91E23ADD61F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3C19F82F-CEA8-441E-B3DC-966CD9C60A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F8D171-DB86-4BE5-98A9-7D68B46196F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547065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hyperlink" Target="https://youtu.be/rF1d6bgZnS0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microsoft.com/office/2007/relationships/hdphoto" Target="../media/hdphoto1.wdp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85uz8gVnUu4" TargetMode="External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s://youtu.be/Y4oFSakU9a0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hyperlink" Target="https://youtu.be/fQX_E7CPbHg?t=361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20.png"/><Relationship Id="rId7" Type="http://schemas.openxmlformats.org/officeDocument/2006/relationships/image" Target="../media/image2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hyperlink" Target="https://youtu.be/i6amjYJiNEs?t=9" TargetMode="Externa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그룹 12">
            <a:extLst>
              <a:ext uri="{FF2B5EF4-FFF2-40B4-BE49-F238E27FC236}">
                <a16:creationId xmlns:a16="http://schemas.microsoft.com/office/drawing/2014/main" id="{8CCCD552-C849-4945-A085-EDF205B1F84F}"/>
              </a:ext>
            </a:extLst>
          </p:cNvPr>
          <p:cNvGrpSpPr/>
          <p:nvPr/>
        </p:nvGrpSpPr>
        <p:grpSpPr>
          <a:xfrm>
            <a:off x="1972043" y="1536159"/>
            <a:ext cx="7598084" cy="2572776"/>
            <a:chOff x="2238374" y="1531413"/>
            <a:chExt cx="7598084" cy="2572776"/>
          </a:xfrm>
        </p:grpSpPr>
        <p:grpSp>
          <p:nvGrpSpPr>
            <p:cNvPr id="14" name="그룹 13">
              <a:extLst>
                <a:ext uri="{FF2B5EF4-FFF2-40B4-BE49-F238E27FC236}">
                  <a16:creationId xmlns:a16="http://schemas.microsoft.com/office/drawing/2014/main" id="{AB38A362-D8D0-4AC8-A363-C3C9C541095C}"/>
                </a:ext>
              </a:extLst>
            </p:cNvPr>
            <p:cNvGrpSpPr/>
            <p:nvPr/>
          </p:nvGrpSpPr>
          <p:grpSpPr>
            <a:xfrm>
              <a:off x="2238374" y="1531413"/>
              <a:ext cx="7598084" cy="2572776"/>
              <a:chOff x="2554664" y="1478147"/>
              <a:chExt cx="8006327" cy="2572776"/>
            </a:xfrm>
          </p:grpSpPr>
          <p:grpSp>
            <p:nvGrpSpPr>
              <p:cNvPr id="18" name="그룹 17">
                <a:extLst>
                  <a:ext uri="{FF2B5EF4-FFF2-40B4-BE49-F238E27FC236}">
                    <a16:creationId xmlns:a16="http://schemas.microsoft.com/office/drawing/2014/main" id="{2B5E91FE-4DAD-4A18-8FCD-8B9880E62E06}"/>
                  </a:ext>
                </a:extLst>
              </p:cNvPr>
              <p:cNvGrpSpPr/>
              <p:nvPr/>
            </p:nvGrpSpPr>
            <p:grpSpPr>
              <a:xfrm>
                <a:off x="2554664" y="1478147"/>
                <a:ext cx="1863539" cy="1250315"/>
                <a:chOff x="7560297" y="1244338"/>
                <a:chExt cx="2720768" cy="1250315"/>
              </a:xfrm>
            </p:grpSpPr>
            <p:sp>
              <p:nvSpPr>
                <p:cNvPr id="27" name="사각형: 둥근 모서리 26">
                  <a:extLst>
                    <a:ext uri="{FF2B5EF4-FFF2-40B4-BE49-F238E27FC236}">
                      <a16:creationId xmlns:a16="http://schemas.microsoft.com/office/drawing/2014/main" id="{E6CD872B-7F17-469A-9B12-2A11137A9789}"/>
                    </a:ext>
                  </a:extLst>
                </p:cNvPr>
                <p:cNvSpPr/>
                <p:nvPr/>
              </p:nvSpPr>
              <p:spPr>
                <a:xfrm>
                  <a:off x="7560297" y="1244338"/>
                  <a:ext cx="2554664" cy="914400"/>
                </a:xfrm>
                <a:prstGeom prst="roundRect">
                  <a:avLst/>
                </a:prstGeom>
                <a:noFill/>
                <a:ln w="38100">
                  <a:solidFill>
                    <a:srgbClr val="9E103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28" name="직사각형 27">
                  <a:extLst>
                    <a:ext uri="{FF2B5EF4-FFF2-40B4-BE49-F238E27FC236}">
                      <a16:creationId xmlns:a16="http://schemas.microsoft.com/office/drawing/2014/main" id="{6A644BEA-9362-4217-8284-7F87A71B67F0}"/>
                    </a:ext>
                  </a:extLst>
                </p:cNvPr>
                <p:cNvSpPr/>
                <p:nvPr/>
              </p:nvSpPr>
              <p:spPr>
                <a:xfrm>
                  <a:off x="7584999" y="1467131"/>
                  <a:ext cx="2696066" cy="1027522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cxnSp>
            <p:nvCxnSpPr>
              <p:cNvPr id="19" name="직선 연결선 18">
                <a:extLst>
                  <a:ext uri="{FF2B5EF4-FFF2-40B4-BE49-F238E27FC236}">
                    <a16:creationId xmlns:a16="http://schemas.microsoft.com/office/drawing/2014/main" id="{8E2D5281-434B-4C10-A0B9-1FCB0217DFB7}"/>
                  </a:ext>
                </a:extLst>
              </p:cNvPr>
              <p:cNvCxnSpPr/>
              <p:nvPr/>
            </p:nvCxnSpPr>
            <p:spPr>
              <a:xfrm>
                <a:off x="4304433" y="1664078"/>
                <a:ext cx="0" cy="2226586"/>
              </a:xfrm>
              <a:prstGeom prst="line">
                <a:avLst/>
              </a:prstGeom>
              <a:ln w="38100">
                <a:solidFill>
                  <a:srgbClr val="9E103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사각형: 둥근 모서리 19">
                <a:extLst>
                  <a:ext uri="{FF2B5EF4-FFF2-40B4-BE49-F238E27FC236}">
                    <a16:creationId xmlns:a16="http://schemas.microsoft.com/office/drawing/2014/main" id="{AC38D40F-36BE-42AB-866A-6D4064A7D086}"/>
                  </a:ext>
                </a:extLst>
              </p:cNvPr>
              <p:cNvSpPr/>
              <p:nvPr/>
            </p:nvSpPr>
            <p:spPr>
              <a:xfrm>
                <a:off x="4304432" y="3014470"/>
                <a:ext cx="6256559" cy="1036453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9E103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6" name="직사각형 25">
                <a:extLst>
                  <a:ext uri="{FF2B5EF4-FFF2-40B4-BE49-F238E27FC236}">
                    <a16:creationId xmlns:a16="http://schemas.microsoft.com/office/drawing/2014/main" id="{C2B3917A-503A-4BA9-BD57-6E6479BB7404}"/>
                  </a:ext>
                </a:extLst>
              </p:cNvPr>
              <p:cNvSpPr/>
              <p:nvPr/>
            </p:nvSpPr>
            <p:spPr>
              <a:xfrm>
                <a:off x="4332163" y="2912882"/>
                <a:ext cx="4883079" cy="103645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EECCD63-6D91-4533-A6FA-C2A96CEB8C97}"/>
                </a:ext>
              </a:extLst>
            </p:cNvPr>
            <p:cNvSpPr txBox="1"/>
            <p:nvPr/>
          </p:nvSpPr>
          <p:spPr>
            <a:xfrm>
              <a:off x="4205715" y="2830637"/>
              <a:ext cx="5284514" cy="76944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ko-KR" altLang="en-US" sz="4400"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일상 속에 스면든 판화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6782046-6EE7-4601-A0FD-4F4780EF2F4A}"/>
                </a:ext>
              </a:extLst>
            </p:cNvPr>
            <p:cNvSpPr txBox="1"/>
            <p:nvPr/>
          </p:nvSpPr>
          <p:spPr>
            <a:xfrm>
              <a:off x="2478658" y="1630308"/>
              <a:ext cx="1338354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ko-KR" sz="7200">
                  <a:solidFill>
                    <a:srgbClr val="FFDFB9"/>
                  </a:solidFill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09</a:t>
              </a:r>
              <a:endParaRPr lang="ko-KR" altLang="en-US" sz="7200">
                <a:solidFill>
                  <a:srgbClr val="FFDFB9"/>
                </a:solidFill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BE4E6CA-8D6B-49F1-82C6-2422CB2CB3AD}"/>
                </a:ext>
              </a:extLst>
            </p:cNvPr>
            <p:cNvSpPr txBox="1"/>
            <p:nvPr/>
          </p:nvSpPr>
          <p:spPr>
            <a:xfrm>
              <a:off x="2414539" y="1542906"/>
              <a:ext cx="1338354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ko-KR" sz="7200">
                  <a:solidFill>
                    <a:srgbClr val="A4193D"/>
                  </a:solidFill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09</a:t>
              </a:r>
              <a:endParaRPr lang="ko-KR" altLang="en-US" sz="7200">
                <a:solidFill>
                  <a:srgbClr val="A4193D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516584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B092E756-DB19-4261-92D5-E58C692E9074}"/>
              </a:ext>
            </a:extLst>
          </p:cNvPr>
          <p:cNvSpPr txBox="1"/>
          <p:nvPr/>
        </p:nvSpPr>
        <p:spPr>
          <a:xfrm>
            <a:off x="2764041" y="114191"/>
            <a:ext cx="9080983" cy="55399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ko-KR" altLang="en-US" sz="3000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스텐실로 생활용품 꾸미기</a:t>
            </a:r>
          </a:p>
        </p:txBody>
      </p:sp>
      <p:sp>
        <p:nvSpPr>
          <p:cNvPr id="9" name="사각형: 둥근 모서리 8">
            <a:extLst>
              <a:ext uri="{FF2B5EF4-FFF2-40B4-BE49-F238E27FC236}">
                <a16:creationId xmlns:a16="http://schemas.microsoft.com/office/drawing/2014/main" id="{25866EFF-5D92-47F5-8A40-13B47A4060D5}"/>
              </a:ext>
            </a:extLst>
          </p:cNvPr>
          <p:cNvSpPr/>
          <p:nvPr/>
        </p:nvSpPr>
        <p:spPr>
          <a:xfrm>
            <a:off x="1004969" y="124175"/>
            <a:ext cx="1759072" cy="553998"/>
          </a:xfrm>
          <a:prstGeom prst="roundRect">
            <a:avLst/>
          </a:prstGeom>
          <a:solidFill>
            <a:srgbClr val="F165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표현 활동</a:t>
            </a:r>
            <a:r>
              <a:rPr lang="en-US" altLang="ko-KR" sz="2400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4</a:t>
            </a:r>
            <a:endParaRPr lang="ko-KR" altLang="en-US" sz="24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2655A7D-BFB3-4B64-89D0-A4E67100A90A}"/>
              </a:ext>
            </a:extLst>
          </p:cNvPr>
          <p:cNvSpPr txBox="1"/>
          <p:nvPr/>
        </p:nvSpPr>
        <p:spPr>
          <a:xfrm>
            <a:off x="522031" y="4545098"/>
            <a:ext cx="4625327" cy="17257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ko-KR" altLang="en-US" sz="1200" dirty="0">
                <a:latin typeface="한컴 말랑말랑 Regular" panose="020F0303000000000000" pitchFamily="50" charset="-127"/>
                <a:ea typeface="한컴 말랑말랑 Regular" panose="020F0303000000000000" pitchFamily="50" charset="-127"/>
              </a:rPr>
              <a:t>① 생활용품에 넣을 문양이나 글자를 스케치한다</a:t>
            </a:r>
            <a:r>
              <a:rPr lang="en-US" altLang="ko-KR" sz="1200" dirty="0">
                <a:latin typeface="한컴 말랑말랑 Regular" panose="020F0303000000000000" pitchFamily="50" charset="-127"/>
                <a:ea typeface="한컴 말랑말랑 Regular" panose="020F0303000000000000" pitchFamily="50" charset="-127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ko-KR" altLang="en-US" sz="1200" dirty="0">
                <a:latin typeface="한컴 말랑말랑 Regular" panose="020F0303000000000000" pitchFamily="50" charset="-127"/>
                <a:ea typeface="한컴 말랑말랑 Regular" panose="020F0303000000000000" pitchFamily="50" charset="-127"/>
              </a:rPr>
              <a:t>② 스케치한 부분을 칼로 잘라내어 테이프 등으로 생활용품 표면에 고정한다</a:t>
            </a:r>
            <a:r>
              <a:rPr lang="en-US" altLang="ko-KR" sz="1200" dirty="0">
                <a:latin typeface="한컴 말랑말랑 Regular" panose="020F0303000000000000" pitchFamily="50" charset="-127"/>
                <a:ea typeface="한컴 말랑말랑 Regular" panose="020F0303000000000000" pitchFamily="50" charset="-127"/>
              </a:rPr>
              <a:t>. </a:t>
            </a:r>
          </a:p>
          <a:p>
            <a:pPr algn="just">
              <a:lnSpc>
                <a:spcPct val="150000"/>
              </a:lnSpc>
            </a:pPr>
            <a:r>
              <a:rPr lang="ko-KR" altLang="en-US" sz="1200" dirty="0">
                <a:latin typeface="한컴 말랑말랑 Regular" panose="020F0303000000000000" pitchFamily="50" charset="-127"/>
                <a:ea typeface="한컴 말랑말랑 Regular" panose="020F0303000000000000" pitchFamily="50" charset="-127"/>
              </a:rPr>
              <a:t>③ 스펀지</a:t>
            </a:r>
            <a:r>
              <a:rPr lang="en-US" altLang="ko-KR" sz="1200" dirty="0">
                <a:latin typeface="한컴 말랑말랑 Regular" panose="020F0303000000000000" pitchFamily="50" charset="-127"/>
                <a:ea typeface="한컴 말랑말랑 Regular" panose="020F0303000000000000" pitchFamily="50" charset="-127"/>
              </a:rPr>
              <a:t>, </a:t>
            </a:r>
            <a:r>
              <a:rPr lang="ko-KR" altLang="en-US" sz="1200" dirty="0">
                <a:latin typeface="한컴 말랑말랑 Regular" panose="020F0303000000000000" pitchFamily="50" charset="-127"/>
                <a:ea typeface="한컴 말랑말랑 Regular" panose="020F0303000000000000" pitchFamily="50" charset="-127"/>
              </a:rPr>
              <a:t>붓 등을 이용해 아크릴 물감을 잘라 낸 부분에 칠한다</a:t>
            </a:r>
            <a:r>
              <a:rPr lang="en-US" altLang="ko-KR" sz="1200" dirty="0">
                <a:latin typeface="한컴 말랑말랑 Regular" panose="020F0303000000000000" pitchFamily="50" charset="-127"/>
                <a:ea typeface="한컴 말랑말랑 Regular" panose="020F0303000000000000" pitchFamily="50" charset="-127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ko-KR" altLang="en-US" sz="1200" dirty="0">
                <a:latin typeface="한컴 말랑말랑 Regular" panose="020F0303000000000000" pitchFamily="50" charset="-127"/>
                <a:ea typeface="한컴 말랑말랑 Regular" panose="020F0303000000000000" pitchFamily="50" charset="-127"/>
              </a:rPr>
              <a:t>④ 문양이 깔끔하게 찍혔는지 확인한 후</a:t>
            </a:r>
            <a:r>
              <a:rPr lang="en-US" altLang="ko-KR" sz="1200" dirty="0">
                <a:latin typeface="한컴 말랑말랑 Regular" panose="020F0303000000000000" pitchFamily="50" charset="-127"/>
                <a:ea typeface="한컴 말랑말랑 Regular" panose="020F0303000000000000" pitchFamily="50" charset="-127"/>
              </a:rPr>
              <a:t>, </a:t>
            </a:r>
            <a:r>
              <a:rPr lang="ko-KR" altLang="en-US" sz="1200" dirty="0">
                <a:latin typeface="한컴 말랑말랑 Regular" panose="020F0303000000000000" pitchFamily="50" charset="-127"/>
                <a:ea typeface="한컴 말랑말랑 Regular" panose="020F0303000000000000" pitchFamily="50" charset="-127"/>
              </a:rPr>
              <a:t>종이를 제거하고 </a:t>
            </a:r>
            <a:r>
              <a:rPr lang="ko-KR" altLang="en-US" sz="1200">
                <a:latin typeface="한컴 말랑말랑 Regular" panose="020F0303000000000000" pitchFamily="50" charset="-127"/>
                <a:ea typeface="한컴 말랑말랑 Regular" panose="020F0303000000000000" pitchFamily="50" charset="-127"/>
              </a:rPr>
              <a:t>마무리한다</a:t>
            </a:r>
            <a:r>
              <a:rPr lang="en-US" altLang="ko-KR" sz="1200">
                <a:latin typeface="한컴 말랑말랑 Regular" panose="020F0303000000000000" pitchFamily="50" charset="-127"/>
                <a:ea typeface="한컴 말랑말랑 Regular" panose="020F0303000000000000" pitchFamily="50" charset="-127"/>
              </a:rPr>
              <a:t>.</a:t>
            </a:r>
            <a:endParaRPr lang="ko-KR" altLang="en-US" sz="1200" dirty="0">
              <a:latin typeface="나눔스퀘어라운드 Regular" panose="020B0600000101010101" pitchFamily="50" charset="-127"/>
              <a:ea typeface="나눔스퀘어라운드 Regular" panose="020B0600000101010101" pitchFamily="50" charset="-127"/>
            </a:endParaRPr>
          </a:p>
        </p:txBody>
      </p:sp>
      <p:sp>
        <p:nvSpPr>
          <p:cNvPr id="15" name="직사각형 14"/>
          <p:cNvSpPr/>
          <p:nvPr/>
        </p:nvSpPr>
        <p:spPr>
          <a:xfrm>
            <a:off x="1039088" y="761657"/>
            <a:ext cx="4766907" cy="30777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ko-KR" altLang="en-US" sz="1400" b="1" dirty="0">
                <a:solidFill>
                  <a:srgbClr val="211D1E"/>
                </a:solidFill>
                <a:latin typeface="한컴 말랑말랑 Bold" panose="020F0803000000000000" pitchFamily="50" charset="-127"/>
                <a:ea typeface="한컴 말랑말랑 Bold" panose="020F0803000000000000" pitchFamily="50" charset="-127"/>
              </a:rPr>
              <a:t>준비물 </a:t>
            </a:r>
            <a:r>
              <a:rPr lang="en-US" altLang="ko-KR" sz="1400" b="1" dirty="0">
                <a:solidFill>
                  <a:srgbClr val="211D1E"/>
                </a:solidFill>
                <a:latin typeface="한컴 말랑말랑 Bold" panose="020F0803000000000000" pitchFamily="50" charset="-127"/>
                <a:ea typeface="한컴 말랑말랑 Bold" panose="020F0803000000000000" pitchFamily="50" charset="-127"/>
              </a:rPr>
              <a:t>: </a:t>
            </a:r>
            <a:r>
              <a:rPr lang="ko-KR" altLang="en-US" sz="1400" b="1" dirty="0">
                <a:solidFill>
                  <a:srgbClr val="211D1E"/>
                </a:solidFill>
                <a:latin typeface="한컴 말랑말랑 Bold" panose="020F0803000000000000" pitchFamily="50" charset="-127"/>
                <a:ea typeface="한컴 말랑말랑 Bold" panose="020F0803000000000000" pitchFamily="50" charset="-127"/>
              </a:rPr>
              <a:t>종이</a:t>
            </a:r>
            <a:r>
              <a:rPr lang="en-US" altLang="ko-KR" sz="1400" b="1" dirty="0">
                <a:solidFill>
                  <a:srgbClr val="211D1E"/>
                </a:solidFill>
                <a:latin typeface="한컴 말랑말랑 Bold" panose="020F0803000000000000" pitchFamily="50" charset="-127"/>
                <a:ea typeface="한컴 말랑말랑 Bold" panose="020F0803000000000000" pitchFamily="50" charset="-127"/>
              </a:rPr>
              <a:t>, </a:t>
            </a:r>
            <a:r>
              <a:rPr lang="ko-KR" altLang="en-US" sz="1400" b="1" dirty="0">
                <a:solidFill>
                  <a:srgbClr val="211D1E"/>
                </a:solidFill>
                <a:latin typeface="한컴 말랑말랑 Bold" panose="020F0803000000000000" pitchFamily="50" charset="-127"/>
                <a:ea typeface="한컴 말랑말랑 Bold" panose="020F0803000000000000" pitchFamily="50" charset="-127"/>
              </a:rPr>
              <a:t>자</a:t>
            </a:r>
            <a:r>
              <a:rPr lang="en-US" altLang="ko-KR" sz="1400" b="1" dirty="0">
                <a:solidFill>
                  <a:srgbClr val="211D1E"/>
                </a:solidFill>
                <a:latin typeface="한컴 말랑말랑 Bold" panose="020F0803000000000000" pitchFamily="50" charset="-127"/>
                <a:ea typeface="한컴 말랑말랑 Bold" panose="020F0803000000000000" pitchFamily="50" charset="-127"/>
              </a:rPr>
              <a:t>, </a:t>
            </a:r>
            <a:r>
              <a:rPr lang="ko-KR" altLang="en-US" sz="1400" b="1" dirty="0">
                <a:solidFill>
                  <a:srgbClr val="211D1E"/>
                </a:solidFill>
                <a:latin typeface="한컴 말랑말랑 Bold" panose="020F0803000000000000" pitchFamily="50" charset="-127"/>
                <a:ea typeface="한컴 말랑말랑 Bold" panose="020F0803000000000000" pitchFamily="50" charset="-127"/>
              </a:rPr>
              <a:t>칼</a:t>
            </a:r>
            <a:r>
              <a:rPr lang="en-US" altLang="ko-KR" sz="1400" b="1" dirty="0">
                <a:solidFill>
                  <a:srgbClr val="211D1E"/>
                </a:solidFill>
                <a:latin typeface="한컴 말랑말랑 Bold" panose="020F0803000000000000" pitchFamily="50" charset="-127"/>
                <a:ea typeface="한컴 말랑말랑 Bold" panose="020F0803000000000000" pitchFamily="50" charset="-127"/>
              </a:rPr>
              <a:t>, </a:t>
            </a:r>
            <a:r>
              <a:rPr lang="ko-KR" altLang="en-US" sz="1400" b="1" dirty="0">
                <a:solidFill>
                  <a:srgbClr val="211D1E"/>
                </a:solidFill>
                <a:latin typeface="한컴 말랑말랑 Bold" panose="020F0803000000000000" pitchFamily="50" charset="-127"/>
                <a:ea typeface="한컴 말랑말랑 Bold" panose="020F0803000000000000" pitchFamily="50" charset="-127"/>
              </a:rPr>
              <a:t>아크릴 물감</a:t>
            </a:r>
            <a:r>
              <a:rPr lang="en-US" altLang="ko-KR" sz="1400" b="1" dirty="0">
                <a:solidFill>
                  <a:srgbClr val="211D1E"/>
                </a:solidFill>
                <a:latin typeface="한컴 말랑말랑 Bold" panose="020F0803000000000000" pitchFamily="50" charset="-127"/>
                <a:ea typeface="한컴 말랑말랑 Bold" panose="020F0803000000000000" pitchFamily="50" charset="-127"/>
              </a:rPr>
              <a:t>, </a:t>
            </a:r>
            <a:r>
              <a:rPr lang="ko-KR" altLang="en-US" sz="1400" b="1" dirty="0">
                <a:solidFill>
                  <a:srgbClr val="211D1E"/>
                </a:solidFill>
                <a:latin typeface="한컴 말랑말랑 Bold" panose="020F0803000000000000" pitchFamily="50" charset="-127"/>
                <a:ea typeface="한컴 말랑말랑 Bold" panose="020F0803000000000000" pitchFamily="50" charset="-127"/>
              </a:rPr>
              <a:t>스펀지</a:t>
            </a:r>
            <a:r>
              <a:rPr lang="en-US" altLang="ko-KR" sz="1400" b="1" dirty="0">
                <a:solidFill>
                  <a:srgbClr val="211D1E"/>
                </a:solidFill>
                <a:latin typeface="한컴 말랑말랑 Bold" panose="020F0803000000000000" pitchFamily="50" charset="-127"/>
                <a:ea typeface="한컴 말랑말랑 Bold" panose="020F0803000000000000" pitchFamily="50" charset="-127"/>
              </a:rPr>
              <a:t>, </a:t>
            </a:r>
            <a:r>
              <a:rPr lang="ko-KR" altLang="en-US" sz="1400" b="1" dirty="0">
                <a:solidFill>
                  <a:srgbClr val="211D1E"/>
                </a:solidFill>
                <a:latin typeface="한컴 말랑말랑 Bold" panose="020F0803000000000000" pitchFamily="50" charset="-127"/>
                <a:ea typeface="한컴 말랑말랑 Bold" panose="020F0803000000000000" pitchFamily="50" charset="-127"/>
              </a:rPr>
              <a:t>붓</a:t>
            </a:r>
            <a:endParaRPr lang="ko-KR" altLang="en-US" sz="1400" dirty="0">
              <a:latin typeface="한컴 말랑말랑 Bold" panose="020F0803000000000000" pitchFamily="50" charset="-127"/>
              <a:ea typeface="한컴 말랑말랑 Bold" panose="020F0803000000000000" pitchFamily="50" charset="-127"/>
            </a:endParaRPr>
          </a:p>
        </p:txBody>
      </p:sp>
      <p:sp>
        <p:nvSpPr>
          <p:cNvPr id="16" name="직사각형 15"/>
          <p:cNvSpPr/>
          <p:nvPr/>
        </p:nvSpPr>
        <p:spPr>
          <a:xfrm>
            <a:off x="953368" y="3484170"/>
            <a:ext cx="396322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ko-KR" altLang="en-US" sz="1000" b="1" dirty="0">
                <a:solidFill>
                  <a:srgbClr val="00B0F0"/>
                </a:solidFill>
                <a:latin typeface="+mn-ea"/>
              </a:rPr>
              <a:t>▶▷</a:t>
            </a:r>
            <a:r>
              <a:rPr lang="ko-KR" altLang="en-US" sz="1000" b="1" dirty="0">
                <a:solidFill>
                  <a:srgbClr val="211D1E"/>
                </a:solidFill>
                <a:latin typeface="+mn-ea"/>
              </a:rPr>
              <a:t>이민우</a:t>
            </a:r>
            <a:r>
              <a:rPr lang="en-US" altLang="ko-KR" sz="1000" dirty="0">
                <a:solidFill>
                  <a:srgbClr val="211D1E"/>
                </a:solidFill>
                <a:latin typeface="+mn-ea"/>
              </a:rPr>
              <a:t>(</a:t>
            </a:r>
            <a:r>
              <a:rPr lang="ko-KR" altLang="en-US" sz="1000" dirty="0">
                <a:solidFill>
                  <a:srgbClr val="211D1E"/>
                </a:solidFill>
                <a:latin typeface="+mn-ea"/>
              </a:rPr>
              <a:t>학생 작품</a:t>
            </a:r>
            <a:r>
              <a:rPr lang="en-US" altLang="ko-KR" sz="1000" dirty="0">
                <a:solidFill>
                  <a:srgbClr val="211D1E"/>
                </a:solidFill>
                <a:latin typeface="+mn-ea"/>
              </a:rPr>
              <a:t>) </a:t>
            </a:r>
            <a:r>
              <a:rPr lang="ko-KR" altLang="en-US" sz="1000" b="1" dirty="0">
                <a:solidFill>
                  <a:srgbClr val="211D1E"/>
                </a:solidFill>
                <a:latin typeface="+mn-ea"/>
              </a:rPr>
              <a:t>정리함</a:t>
            </a:r>
            <a:r>
              <a:rPr lang="en-US" altLang="ko-KR" sz="1000" dirty="0">
                <a:solidFill>
                  <a:srgbClr val="211D1E"/>
                </a:solidFill>
                <a:latin typeface="+mn-ea"/>
              </a:rPr>
              <a:t>(</a:t>
            </a:r>
            <a:r>
              <a:rPr lang="ko-KR" altLang="en-US" sz="1000" dirty="0">
                <a:solidFill>
                  <a:srgbClr val="211D1E"/>
                </a:solidFill>
                <a:latin typeface="+mn-ea"/>
              </a:rPr>
              <a:t>스텐실</a:t>
            </a:r>
            <a:r>
              <a:rPr lang="en-US" altLang="ko-KR" sz="1000" dirty="0">
                <a:solidFill>
                  <a:srgbClr val="211D1E"/>
                </a:solidFill>
                <a:latin typeface="+mn-ea"/>
              </a:rPr>
              <a:t>/15x20x13cm/2015</a:t>
            </a:r>
            <a:r>
              <a:rPr lang="ko-KR" altLang="en-US" sz="1000" dirty="0">
                <a:solidFill>
                  <a:srgbClr val="211D1E"/>
                </a:solidFill>
                <a:latin typeface="+mn-ea"/>
              </a:rPr>
              <a:t>년 작</a:t>
            </a:r>
            <a:r>
              <a:rPr lang="en-US" altLang="ko-KR" sz="1000" dirty="0">
                <a:solidFill>
                  <a:srgbClr val="211D1E"/>
                </a:solidFill>
                <a:latin typeface="+mn-ea"/>
              </a:rPr>
              <a:t>) </a:t>
            </a:r>
            <a:endParaRPr lang="ko-KR" altLang="en-US" sz="1000" dirty="0">
              <a:solidFill>
                <a:schemeClr val="bg2">
                  <a:lumMod val="50000"/>
                </a:schemeClr>
              </a:solidFill>
              <a:latin typeface="+mn-ea"/>
              <a:cs typeface="함초롬바탕" panose="02030604000101010101" pitchFamily="18" charset="-127"/>
            </a:endParaRPr>
          </a:p>
        </p:txBody>
      </p:sp>
      <p:sp>
        <p:nvSpPr>
          <p:cNvPr id="28" name="직사각형 27">
            <a:hlinkClick r:id="rId2"/>
            <a:extLst>
              <a:ext uri="{FF2B5EF4-FFF2-40B4-BE49-F238E27FC236}">
                <a16:creationId xmlns:a16="http://schemas.microsoft.com/office/drawing/2014/main" id="{7A8838EB-0C79-4E02-A3A1-FDECAB8F40E3}"/>
              </a:ext>
            </a:extLst>
          </p:cNvPr>
          <p:cNvSpPr/>
          <p:nvPr/>
        </p:nvSpPr>
        <p:spPr>
          <a:xfrm>
            <a:off x="10171413" y="3680780"/>
            <a:ext cx="1297651" cy="272118"/>
          </a:xfrm>
          <a:prstGeom prst="rect">
            <a:avLst/>
          </a:prstGeom>
          <a:solidFill>
            <a:srgbClr val="00B05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900" b="1">
                <a:latin typeface="한컴 말랑말랑 Regular" panose="020F0303000000000000" pitchFamily="50" charset="-127"/>
                <a:ea typeface="한컴 말랑말랑 Regular" panose="020F0303000000000000" pitchFamily="50" charset="-127"/>
              </a:rPr>
              <a:t>뱅크시 더 알아보기</a:t>
            </a:r>
            <a:endParaRPr lang="en-US" altLang="ko-KR" sz="900" b="1" dirty="0">
              <a:latin typeface="한컴 말랑말랑 Regular" panose="020F0303000000000000" pitchFamily="50" charset="-127"/>
              <a:ea typeface="한컴 말랑말랑 Regular" panose="020F0303000000000000" pitchFamily="50" charset="-127"/>
            </a:endParaRP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3A11942E-8B49-4986-AC20-D13E06B7ADAA}"/>
              </a:ext>
            </a:extLst>
          </p:cNvPr>
          <p:cNvGrpSpPr/>
          <p:nvPr/>
        </p:nvGrpSpPr>
        <p:grpSpPr>
          <a:xfrm>
            <a:off x="6056331" y="4406026"/>
            <a:ext cx="5930736" cy="2126572"/>
            <a:chOff x="6011942" y="3083093"/>
            <a:chExt cx="5930736" cy="2126572"/>
          </a:xfrm>
        </p:grpSpPr>
        <p:sp>
          <p:nvSpPr>
            <p:cNvPr id="26" name="직사각형 25"/>
            <p:cNvSpPr/>
            <p:nvPr/>
          </p:nvSpPr>
          <p:spPr>
            <a:xfrm>
              <a:off x="6051611" y="4686124"/>
              <a:ext cx="5664328" cy="5235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ko-KR" altLang="en-US" sz="1000" b="1">
                  <a:solidFill>
                    <a:srgbClr val="A4193D"/>
                  </a:solidFill>
                  <a:latin typeface="+mn-ea"/>
                </a:rPr>
                <a:t>▲</a:t>
              </a:r>
              <a:r>
                <a:rPr lang="ko-KR" altLang="en-US" sz="1000" b="1">
                  <a:solidFill>
                    <a:srgbClr val="00B0F0"/>
                  </a:solidFill>
                  <a:latin typeface="+mn-ea"/>
                </a:rPr>
                <a:t> </a:t>
              </a:r>
              <a:r>
                <a:rPr lang="ko-KR" altLang="en-US" sz="1000" b="1">
                  <a:solidFill>
                    <a:srgbClr val="211D1E"/>
                  </a:solidFill>
                  <a:latin typeface="+mn-ea"/>
                </a:rPr>
                <a:t>뱅크시</a:t>
              </a:r>
              <a:r>
                <a:rPr lang="en-US" altLang="ko-KR" sz="1000" dirty="0">
                  <a:solidFill>
                    <a:srgbClr val="211D1E"/>
                  </a:solidFill>
                  <a:latin typeface="+mn-ea"/>
                </a:rPr>
                <a:t>(Banksy/</a:t>
              </a:r>
              <a:r>
                <a:rPr lang="ko-KR" altLang="en-US" sz="1000" dirty="0">
                  <a:solidFill>
                    <a:srgbClr val="211D1E"/>
                  </a:solidFill>
                  <a:latin typeface="+mn-ea"/>
                </a:rPr>
                <a:t>영국</a:t>
              </a:r>
              <a:r>
                <a:rPr lang="en-US" altLang="ko-KR" sz="1000" dirty="0">
                  <a:solidFill>
                    <a:srgbClr val="211D1E"/>
                  </a:solidFill>
                  <a:latin typeface="+mn-ea"/>
                </a:rPr>
                <a:t>/1974~) </a:t>
              </a:r>
              <a:r>
                <a:rPr lang="ko-KR" altLang="en-US" sz="1000" b="1" dirty="0">
                  <a:solidFill>
                    <a:srgbClr val="211D1E"/>
                  </a:solidFill>
                  <a:latin typeface="+mn-ea"/>
                </a:rPr>
                <a:t>누구도 나를 좋아하지 않아</a:t>
              </a:r>
              <a:r>
                <a:rPr lang="en-US" altLang="ko-KR" sz="1000" dirty="0">
                  <a:solidFill>
                    <a:srgbClr val="211D1E"/>
                  </a:solidFill>
                  <a:latin typeface="+mn-ea"/>
                </a:rPr>
                <a:t>(</a:t>
              </a:r>
              <a:r>
                <a:rPr lang="ko-KR" altLang="en-US" sz="1000" dirty="0">
                  <a:solidFill>
                    <a:srgbClr val="211D1E"/>
                  </a:solidFill>
                  <a:latin typeface="+mn-ea"/>
                </a:rPr>
                <a:t>스텐실</a:t>
              </a:r>
              <a:r>
                <a:rPr lang="en-US" altLang="ko-KR" sz="1000" dirty="0">
                  <a:solidFill>
                    <a:srgbClr val="211D1E"/>
                  </a:solidFill>
                  <a:latin typeface="+mn-ea"/>
                </a:rPr>
                <a:t>/</a:t>
              </a:r>
              <a:r>
                <a:rPr lang="ko-KR" altLang="en-US" sz="1000" dirty="0">
                  <a:solidFill>
                    <a:srgbClr val="211D1E"/>
                  </a:solidFill>
                  <a:latin typeface="+mn-ea"/>
                </a:rPr>
                <a:t>실물 크기</a:t>
              </a:r>
              <a:r>
                <a:rPr lang="en-US" altLang="ko-KR" sz="1000" dirty="0">
                  <a:solidFill>
                    <a:srgbClr val="211D1E"/>
                  </a:solidFill>
                  <a:latin typeface="+mn-ea"/>
                </a:rPr>
                <a:t>/2014</a:t>
              </a:r>
              <a:r>
                <a:rPr lang="ko-KR" altLang="en-US" sz="1000" dirty="0">
                  <a:solidFill>
                    <a:srgbClr val="211D1E"/>
                  </a:solidFill>
                  <a:latin typeface="+mn-ea"/>
                </a:rPr>
                <a:t>년 작</a:t>
              </a:r>
              <a:r>
                <a:rPr lang="en-US" altLang="ko-KR" sz="1000" dirty="0">
                  <a:solidFill>
                    <a:srgbClr val="211D1E"/>
                  </a:solidFill>
                  <a:latin typeface="+mn-ea"/>
                  <a:cs typeface="함초롬바탕" panose="02030604000101010101" pitchFamily="18" charset="-127"/>
                </a:rPr>
                <a:t>)</a:t>
              </a:r>
              <a:r>
                <a:rPr lang="ko-KR" altLang="en-US" sz="1000" dirty="0">
                  <a:latin typeface="+mn-ea"/>
                  <a:cs typeface="함초롬바탕" panose="02030604000101010101" pitchFamily="18" charset="-127"/>
                </a:rPr>
                <a:t> </a:t>
              </a:r>
              <a:endParaRPr lang="en-US" altLang="ko-KR" sz="1000" dirty="0">
                <a:latin typeface="+mn-ea"/>
                <a:cs typeface="함초롬바탕" panose="02030604000101010101" pitchFamily="18" charset="-127"/>
              </a:endParaRPr>
            </a:p>
            <a:p>
              <a:pPr algn="just">
                <a:lnSpc>
                  <a:spcPct val="150000"/>
                </a:lnSpc>
              </a:pPr>
              <a:r>
                <a:rPr lang="ko-KR" altLang="en-US" sz="1000" dirty="0">
                  <a:solidFill>
                    <a:schemeClr val="bg2">
                      <a:lumMod val="50000"/>
                    </a:schemeClr>
                  </a:solidFill>
                  <a:latin typeface="함초롬바탕" panose="02030604000101010101" pitchFamily="18" charset="-127"/>
                  <a:ea typeface="함초롬바탕" panose="02030604000101010101" pitchFamily="18" charset="-127"/>
                  <a:cs typeface="함초롬바탕" panose="02030604000101010101" pitchFamily="18" charset="-127"/>
                </a:rPr>
                <a:t>인터넷 댓글에 의해 좌우되는 현대인의 생활을 비판하는 작품이다 </a:t>
              </a:r>
              <a:r>
                <a:rPr lang="en-US" altLang="ko-KR" sz="1000" dirty="0">
                  <a:solidFill>
                    <a:schemeClr val="bg2">
                      <a:lumMod val="50000"/>
                    </a:schemeClr>
                  </a:solidFill>
                  <a:latin typeface="함초롬바탕" panose="02030604000101010101" pitchFamily="18" charset="-127"/>
                  <a:ea typeface="함초롬바탕" panose="02030604000101010101" pitchFamily="18" charset="-127"/>
                  <a:cs typeface="함초롬바탕" panose="02030604000101010101" pitchFamily="18" charset="-127"/>
                </a:rPr>
                <a:t> </a:t>
              </a:r>
            </a:p>
          </p:txBody>
        </p:sp>
        <p:sp>
          <p:nvSpPr>
            <p:cNvPr id="12" name="직사각형 11"/>
            <p:cNvSpPr/>
            <p:nvPr/>
          </p:nvSpPr>
          <p:spPr>
            <a:xfrm>
              <a:off x="6011942" y="3083093"/>
              <a:ext cx="5930736" cy="144161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ko-KR" altLang="en-US" sz="1200" dirty="0" err="1">
                  <a:solidFill>
                    <a:srgbClr val="211D1E"/>
                  </a:solidFill>
                  <a:latin typeface="한컴 말랑말랑 Regular" panose="020F0303000000000000" pitchFamily="50" charset="-127"/>
                  <a:ea typeface="한컴 말랑말랑 Regular" panose="020F0303000000000000" pitchFamily="50" charset="-127"/>
                </a:rPr>
                <a:t>뱅크시는</a:t>
              </a:r>
              <a:r>
                <a:rPr lang="ko-KR" altLang="en-US" sz="1200" dirty="0">
                  <a:solidFill>
                    <a:srgbClr val="211D1E"/>
                  </a:solidFill>
                  <a:latin typeface="한컴 말랑말랑 Regular" panose="020F0303000000000000" pitchFamily="50" charset="-127"/>
                  <a:ea typeface="한컴 말랑말랑 Regular" panose="020F0303000000000000" pitchFamily="50" charset="-127"/>
                </a:rPr>
                <a:t> 길거리 일상적인 공간에 작품을 불시에 그리고</a:t>
              </a:r>
              <a:r>
                <a:rPr lang="en-US" altLang="ko-KR" sz="1200" dirty="0">
                  <a:solidFill>
                    <a:srgbClr val="211D1E"/>
                  </a:solidFill>
                  <a:latin typeface="한컴 말랑말랑 Regular" panose="020F0303000000000000" pitchFamily="50" charset="-127"/>
                  <a:ea typeface="한컴 말랑말랑 Regular" panose="020F0303000000000000" pitchFamily="50" charset="-127"/>
                </a:rPr>
                <a:t>, </a:t>
              </a:r>
              <a:r>
                <a:rPr lang="ko-KR" altLang="en-US" sz="1200" dirty="0">
                  <a:solidFill>
                    <a:srgbClr val="211D1E"/>
                  </a:solidFill>
                  <a:latin typeface="한컴 말랑말랑 Regular" panose="020F0303000000000000" pitchFamily="50" charset="-127"/>
                  <a:ea typeface="한컴 말랑말랑 Regular" panose="020F0303000000000000" pitchFamily="50" charset="-127"/>
                </a:rPr>
                <a:t>길을 지나다니는 행인과 직접적으로 소통하는 미술 작품을 제작하는 작가이다</a:t>
              </a:r>
              <a:r>
                <a:rPr lang="en-US" altLang="ko-KR" sz="1200" dirty="0">
                  <a:solidFill>
                    <a:srgbClr val="211D1E"/>
                  </a:solidFill>
                  <a:latin typeface="한컴 말랑말랑 Regular" panose="020F0303000000000000" pitchFamily="50" charset="-127"/>
                  <a:ea typeface="한컴 말랑말랑 Regular" panose="020F0303000000000000" pitchFamily="50" charset="-127"/>
                </a:rPr>
                <a:t>. </a:t>
              </a:r>
              <a:r>
                <a:rPr lang="ko-KR" altLang="en-US" sz="1200" dirty="0">
                  <a:solidFill>
                    <a:srgbClr val="211D1E"/>
                  </a:solidFill>
                  <a:latin typeface="한컴 말랑말랑 Regular" panose="020F0303000000000000" pitchFamily="50" charset="-127"/>
                  <a:ea typeface="한컴 말랑말랑 Regular" panose="020F0303000000000000" pitchFamily="50" charset="-127"/>
                </a:rPr>
                <a:t>메시지로 많은 이들에게 질문을 던지고 그들의 생각을 이끌어 내어 공감과 사랑을 받고 있다</a:t>
              </a:r>
              <a:r>
                <a:rPr lang="en-US" altLang="ko-KR" sz="1200" dirty="0">
                  <a:solidFill>
                    <a:srgbClr val="211D1E"/>
                  </a:solidFill>
                  <a:latin typeface="한컴 말랑말랑 Regular" panose="020F0303000000000000" pitchFamily="50" charset="-127"/>
                  <a:ea typeface="한컴 말랑말랑 Regular" panose="020F0303000000000000" pitchFamily="50" charset="-127"/>
                </a:rPr>
                <a:t>. </a:t>
              </a:r>
              <a:r>
                <a:rPr lang="ko-KR" altLang="en-US" sz="1200" dirty="0">
                  <a:solidFill>
                    <a:srgbClr val="211D1E"/>
                  </a:solidFill>
                  <a:latin typeface="한컴 말랑말랑 Regular" panose="020F0303000000000000" pitchFamily="50" charset="-127"/>
                  <a:ea typeface="한컴 말랑말랑 Regular" panose="020F0303000000000000" pitchFamily="50" charset="-127"/>
                </a:rPr>
                <a:t>또한 그는 스텐실 기법을 사용해 빠른 시간 안에 그림을 완성하고 사라지는 자신만의 개성적인 표현 방식으로도 유명하다</a:t>
              </a:r>
              <a:r>
                <a:rPr lang="en-US" altLang="ko-KR" sz="1200" dirty="0">
                  <a:solidFill>
                    <a:srgbClr val="211D1E"/>
                  </a:solidFill>
                  <a:latin typeface="한컴 말랑말랑 Regular" panose="020F0303000000000000" pitchFamily="50" charset="-127"/>
                  <a:ea typeface="한컴 말랑말랑 Regular" panose="020F0303000000000000" pitchFamily="50" charset="-127"/>
                </a:rPr>
                <a:t>. </a:t>
              </a:r>
              <a:endParaRPr lang="ko-KR" altLang="en-US" sz="1200" dirty="0">
                <a:latin typeface="한컴 말랑말랑 Regular" panose="020F0303000000000000" pitchFamily="50" charset="-127"/>
                <a:ea typeface="한컴 말랑말랑 Regular" panose="020F0303000000000000" pitchFamily="50" charset="-127"/>
              </a:endParaRPr>
            </a:p>
          </p:txBody>
        </p:sp>
      </p:grpSp>
      <p:pic>
        <p:nvPicPr>
          <p:cNvPr id="4" name="그림 3">
            <a:extLst>
              <a:ext uri="{FF2B5EF4-FFF2-40B4-BE49-F238E27FC236}">
                <a16:creationId xmlns:a16="http://schemas.microsoft.com/office/drawing/2014/main" id="{8B070567-540B-44E2-9D57-65E8CD7AB5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0024" y="829607"/>
            <a:ext cx="3798244" cy="3473289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775C99F0-B38F-4F5A-A760-0BF8D732AFB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347" b="92937" l="4453" r="97434">
                        <a14:foregroundMark x1="23019" y1="9310" x2="28528" y2="11236"/>
                        <a14:foregroundMark x1="19925" y1="12360" x2="9283" y2="26645"/>
                        <a14:foregroundMark x1="9283" y1="26645" x2="9283" y2="26645"/>
                        <a14:foregroundMark x1="17208" y1="13323" x2="17208" y2="13323"/>
                        <a14:foregroundMark x1="95170" y1="32263" x2="95547" y2="45746"/>
                        <a14:foregroundMark x1="95547" y1="45746" x2="93132" y2="68218"/>
                        <a14:foregroundMark x1="93132" y1="68218" x2="83774" y2="76244"/>
                        <a14:foregroundMark x1="83774" y1="76244" x2="72830" y2="76083"/>
                        <a14:foregroundMark x1="72830" y1="76083" x2="62642" y2="62279"/>
                        <a14:foregroundMark x1="62642" y1="62279" x2="63774" y2="53291"/>
                        <a14:foregroundMark x1="47321" y1="29053" x2="64604" y2="68058"/>
                        <a14:foregroundMark x1="64604" y1="68058" x2="64679" y2="68058"/>
                        <a14:foregroundMark x1="13132" y1="30658" x2="32528" y2="66774"/>
                        <a14:foregroundMark x1="32528" y1="66774" x2="56755" y2="86356"/>
                        <a14:foregroundMark x1="56755" y1="86356" x2="64830" y2="86035"/>
                        <a14:foregroundMark x1="4453" y1="35474" x2="7245" y2="48957"/>
                        <a14:foregroundMark x1="4830" y1="38523" x2="7321" y2="52167"/>
                        <a14:foregroundMark x1="17585" y1="13162" x2="17585" y2="13162"/>
                        <a14:foregroundMark x1="20830" y1="8828" x2="20830" y2="8828"/>
                        <a14:foregroundMark x1="18113" y1="12360" x2="18113" y2="12360"/>
                        <a14:foregroundMark x1="23321" y1="8347" x2="23321" y2="8347"/>
                        <a14:foregroundMark x1="16151" y1="14928" x2="16151" y2="14928"/>
                        <a14:foregroundMark x1="16302" y1="15249" x2="16302" y2="15249"/>
                        <a14:foregroundMark x1="97434" y1="36276" x2="97434" y2="36276"/>
                        <a14:foregroundMark x1="93208" y1="38042" x2="93208" y2="38042"/>
                        <a14:foregroundMark x1="16604" y1="69984" x2="20755" y2="78331"/>
                        <a14:foregroundMark x1="20755" y1="78331" x2="44604" y2="86998"/>
                        <a14:foregroundMark x1="49208" y1="92937" x2="73208" y2="88604"/>
                        <a14:foregroundMark x1="73208" y1="88604" x2="73208" y2="88604"/>
                        <a14:foregroundMark x1="11094" y1="65490" x2="14491" y2="79775"/>
                      </a14:backgroundRemoval>
                    </a14:imgEffect>
                  </a14:imgLayer>
                </a14:imgProps>
              </a:ext>
            </a:extLst>
          </a:blip>
          <a:srcRect l="2933"/>
          <a:stretch/>
        </p:blipFill>
        <p:spPr>
          <a:xfrm>
            <a:off x="690114" y="1343823"/>
            <a:ext cx="4147854" cy="2009220"/>
          </a:xfrm>
          <a:prstGeom prst="rect">
            <a:avLst/>
          </a:prstGeom>
        </p:spPr>
      </p:pic>
      <p:sp>
        <p:nvSpPr>
          <p:cNvPr id="21" name="사각형: 둥근 모서리 20">
            <a:extLst>
              <a:ext uri="{FF2B5EF4-FFF2-40B4-BE49-F238E27FC236}">
                <a16:creationId xmlns:a16="http://schemas.microsoft.com/office/drawing/2014/main" id="{EE069BAA-4987-4EA4-A283-96B96B770C23}"/>
              </a:ext>
            </a:extLst>
          </p:cNvPr>
          <p:cNvSpPr/>
          <p:nvPr/>
        </p:nvSpPr>
        <p:spPr>
          <a:xfrm>
            <a:off x="499414" y="4203716"/>
            <a:ext cx="4671298" cy="2134940"/>
          </a:xfrm>
          <a:prstGeom prst="roundRect">
            <a:avLst>
              <a:gd name="adj" fmla="val 4508"/>
            </a:avLst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0" name="그림 19">
            <a:extLst>
              <a:ext uri="{FF2B5EF4-FFF2-40B4-BE49-F238E27FC236}">
                <a16:creationId xmlns:a16="http://schemas.microsoft.com/office/drawing/2014/main" id="{69E7A389-71EE-4A9C-A868-FBEAFE9F34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9014" y="4012620"/>
            <a:ext cx="1319898" cy="382193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AFA2C2DA-52F3-46D1-8B6E-C9AA0C32AA8D}"/>
              </a:ext>
            </a:extLst>
          </p:cNvPr>
          <p:cNvSpPr txBox="1"/>
          <p:nvPr/>
        </p:nvSpPr>
        <p:spPr>
          <a:xfrm>
            <a:off x="10090367" y="3933564"/>
            <a:ext cx="160907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900">
                <a:solidFill>
                  <a:srgbClr val="A4193D"/>
                </a:solidFill>
              </a:rPr>
              <a:t>https://www.youtube.com/watch?v=rF1d6bgZnS0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C0D0AFF-A0E0-475F-8FE5-5441CA4B2560}"/>
              </a:ext>
            </a:extLst>
          </p:cNvPr>
          <p:cNvSpPr txBox="1"/>
          <p:nvPr/>
        </p:nvSpPr>
        <p:spPr>
          <a:xfrm>
            <a:off x="214244" y="-157978"/>
            <a:ext cx="7254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800">
                <a:ln w="12700">
                  <a:noFill/>
                </a:ln>
                <a:solidFill>
                  <a:srgbClr val="EFAAA3"/>
                </a:solidFill>
                <a:latin typeface="Arial Black" panose="020B0A04020102020204" pitchFamily="34" charset="0"/>
              </a:rPr>
              <a:t>“</a:t>
            </a:r>
            <a:endParaRPr lang="ko-KR" altLang="en-US" sz="8800">
              <a:ln w="12700">
                <a:noFill/>
              </a:ln>
              <a:solidFill>
                <a:srgbClr val="EFAAA3"/>
              </a:solidFill>
              <a:latin typeface="Arial Black" panose="020B0A040201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1A5E530-637C-46B2-BA59-810E2421AFCA}"/>
              </a:ext>
            </a:extLst>
          </p:cNvPr>
          <p:cNvSpPr txBox="1"/>
          <p:nvPr/>
        </p:nvSpPr>
        <p:spPr>
          <a:xfrm>
            <a:off x="139490" y="-196204"/>
            <a:ext cx="7254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800">
                <a:ln w="12700">
                  <a:solidFill>
                    <a:srgbClr val="9E1030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“</a:t>
            </a:r>
            <a:endParaRPr lang="ko-KR" altLang="en-US" sz="8800">
              <a:ln w="12700">
                <a:solidFill>
                  <a:srgbClr val="9E1030"/>
                </a:solidFill>
              </a:ln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49520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4273" y="2683737"/>
            <a:ext cx="3022724" cy="380584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64986" y="189832"/>
            <a:ext cx="26597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400" b="1">
                <a:solidFill>
                  <a:srgbClr val="A4193D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◆</a:t>
            </a:r>
            <a:r>
              <a:rPr lang="ko-KR" altLang="en-US" sz="2400" b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</a:t>
            </a:r>
            <a:r>
              <a:rPr lang="ko-KR" altLang="en-US" sz="2400" b="1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판화의 서명 </a:t>
            </a:r>
            <a:r>
              <a:rPr lang="ko-KR" altLang="en-US" sz="2400" b="1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방법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64986" y="788357"/>
            <a:ext cx="10941669" cy="14329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ko-KR" alt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판화에서 서명이란 찍어 낸 매수와 작품 제목</a:t>
            </a:r>
            <a:r>
              <a:rPr lang="en-US" altLang="ko-KR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, </a:t>
            </a:r>
            <a:r>
              <a:rPr lang="ko-KR" alt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작가의 서명</a:t>
            </a:r>
            <a:r>
              <a:rPr lang="en-US" altLang="ko-KR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, </a:t>
            </a:r>
            <a:r>
              <a:rPr lang="ko-KR" alt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제작 연도 등을 작품 아래에 표시하는 것을 말한다</a:t>
            </a:r>
            <a:r>
              <a:rPr lang="en-US" altLang="ko-KR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. </a:t>
            </a:r>
            <a:r>
              <a:rPr lang="ko-KR" alt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작품의 희소성</a:t>
            </a:r>
            <a:r>
              <a:rPr lang="en-US" altLang="ko-KR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, </a:t>
            </a:r>
            <a:r>
              <a:rPr lang="ko-KR" altLang="en-US" sz="2000" err="1">
                <a:solidFill>
                  <a:schemeClr val="tx1">
                    <a:lumMod val="50000"/>
                    <a:lumOff val="50000"/>
                  </a:schemeClr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원본성을</a:t>
            </a:r>
            <a:r>
              <a:rPr lang="ko-KR" altLang="en-US" sz="2000">
                <a:solidFill>
                  <a:schemeClr val="tx1">
                    <a:lumMod val="50000"/>
                    <a:lumOff val="50000"/>
                  </a:schemeClr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판단하는 </a:t>
            </a:r>
            <a:r>
              <a:rPr lang="ko-KR" alt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데 쓰이며</a:t>
            </a:r>
            <a:r>
              <a:rPr lang="en-US" altLang="ko-KR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, </a:t>
            </a:r>
            <a:r>
              <a:rPr lang="ko-KR" alt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작가의 창작품으로 </a:t>
            </a:r>
            <a:r>
              <a:rPr lang="ko-KR" altLang="en-US" sz="2000">
                <a:solidFill>
                  <a:schemeClr val="tx1">
                    <a:lumMod val="50000"/>
                    <a:lumOff val="50000"/>
                  </a:schemeClr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인정받기 위한</a:t>
            </a:r>
            <a:r>
              <a:rPr lang="en-US" altLang="ko-KR" sz="2000">
                <a:solidFill>
                  <a:schemeClr val="tx1">
                    <a:lumMod val="50000"/>
                    <a:lumOff val="50000"/>
                  </a:schemeClr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</a:t>
            </a:r>
            <a:r>
              <a:rPr lang="ko-KR" alt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필수 요소로작품에 연필로 서명한다</a:t>
            </a:r>
            <a:r>
              <a:rPr lang="en-US" altLang="ko-KR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.</a:t>
            </a:r>
            <a:endParaRPr lang="ko-KR" altLang="en-US" dirty="0">
              <a:solidFill>
                <a:schemeClr val="tx1">
                  <a:lumMod val="50000"/>
                  <a:lumOff val="50000"/>
                </a:schemeClr>
              </a:solidFill>
              <a:latin typeface="나눔스퀘어라운드 Regular" panose="020B0600000101010101" pitchFamily="50" charset="-127"/>
              <a:ea typeface="나눔스퀘어라운드 Regular" panose="020B0600000101010101" pitchFamily="50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2859" y="2683737"/>
            <a:ext cx="7948161" cy="1330249"/>
          </a:xfrm>
          <a:prstGeom prst="rect">
            <a:avLst/>
          </a:prstGeom>
        </p:spPr>
      </p:pic>
      <p:sp>
        <p:nvSpPr>
          <p:cNvPr id="15" name="직사각형 14"/>
          <p:cNvSpPr/>
          <p:nvPr/>
        </p:nvSpPr>
        <p:spPr>
          <a:xfrm>
            <a:off x="4731800" y="6107372"/>
            <a:ext cx="6765968" cy="5241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ko-KR" altLang="en-US" sz="1000" b="1">
                <a:solidFill>
                  <a:srgbClr val="A4193D"/>
                </a:solidFill>
                <a:latin typeface="+mn-ea"/>
              </a:rPr>
              <a:t>▶</a:t>
            </a:r>
            <a:r>
              <a:rPr lang="ko-KR" altLang="en-US" sz="1000" b="1">
                <a:solidFill>
                  <a:srgbClr val="00B0F0"/>
                </a:solidFill>
                <a:latin typeface="+mn-ea"/>
              </a:rPr>
              <a:t> </a:t>
            </a:r>
            <a:r>
              <a:rPr lang="ko-KR" altLang="en-US" sz="1000" b="1">
                <a:latin typeface="+mn-ea"/>
              </a:rPr>
              <a:t>헤이예르만스</a:t>
            </a:r>
            <a:r>
              <a:rPr lang="en-US" altLang="ko-KR" sz="1000" dirty="0">
                <a:latin typeface="+mn-ea"/>
              </a:rPr>
              <a:t>(</a:t>
            </a:r>
            <a:r>
              <a:rPr lang="en-US" altLang="ko-KR" sz="1000" dirty="0" err="1">
                <a:latin typeface="+mn-ea"/>
              </a:rPr>
              <a:t>Heijermans</a:t>
            </a:r>
            <a:r>
              <a:rPr lang="en-US" altLang="ko-KR" sz="1000" dirty="0">
                <a:latin typeface="+mn-ea"/>
              </a:rPr>
              <a:t>, </a:t>
            </a:r>
            <a:r>
              <a:rPr lang="en-US" altLang="ko-KR" sz="1000" dirty="0" err="1">
                <a:latin typeface="+mn-ea"/>
              </a:rPr>
              <a:t>Hubertine</a:t>
            </a:r>
            <a:r>
              <a:rPr lang="en-US" altLang="ko-KR" sz="1000" dirty="0">
                <a:latin typeface="+mn-ea"/>
              </a:rPr>
              <a:t>/</a:t>
            </a:r>
            <a:r>
              <a:rPr lang="ko-KR" altLang="en-US" sz="1000" dirty="0">
                <a:latin typeface="+mn-ea"/>
              </a:rPr>
              <a:t>네덜란드</a:t>
            </a:r>
            <a:r>
              <a:rPr lang="en-US" altLang="ko-KR" sz="1000" dirty="0">
                <a:latin typeface="+mn-ea"/>
              </a:rPr>
              <a:t>/1936~ ) </a:t>
            </a:r>
            <a:r>
              <a:rPr lang="ko-KR" altLang="en-US" sz="1000" b="1" dirty="0">
                <a:latin typeface="+mn-ea"/>
              </a:rPr>
              <a:t>산 속 헛간</a:t>
            </a:r>
            <a:r>
              <a:rPr lang="en-US" altLang="ko-KR" sz="1000" dirty="0">
                <a:latin typeface="+mn-ea"/>
              </a:rPr>
              <a:t>(</a:t>
            </a:r>
            <a:r>
              <a:rPr lang="ko-KR" altLang="en-US" sz="1000" dirty="0" err="1">
                <a:latin typeface="+mn-ea"/>
              </a:rPr>
              <a:t>에칭</a:t>
            </a:r>
            <a:r>
              <a:rPr lang="en-US" altLang="ko-KR" sz="1000" dirty="0">
                <a:latin typeface="+mn-ea"/>
              </a:rPr>
              <a:t>/32×25cm/1988</a:t>
            </a:r>
            <a:r>
              <a:rPr lang="ko-KR" altLang="en-US" sz="1000" dirty="0">
                <a:latin typeface="+mn-ea"/>
              </a:rPr>
              <a:t>년 작</a:t>
            </a:r>
            <a:r>
              <a:rPr lang="en-US" altLang="ko-KR" sz="1000" dirty="0">
                <a:latin typeface="+mn-ea"/>
              </a:rPr>
              <a:t>) </a:t>
            </a:r>
          </a:p>
          <a:p>
            <a:pPr algn="just">
              <a:lnSpc>
                <a:spcPct val="150000"/>
              </a:lnSpc>
            </a:pPr>
            <a:r>
              <a:rPr lang="en-US" altLang="ko-KR" sz="1000" dirty="0"/>
              <a:t>  </a:t>
            </a:r>
            <a:r>
              <a:rPr lang="ko-KR" alt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금속판에 섬세한 선을 여러 방향으로 겹쳐 사실적으로 대상을 묘사한 뒤</a:t>
            </a:r>
            <a:r>
              <a:rPr lang="en-US" altLang="ko-KR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, </a:t>
            </a:r>
            <a:r>
              <a:rPr lang="ko-KR" alt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부식시켜 찍어 낸 판화이다</a:t>
            </a:r>
            <a:r>
              <a:rPr lang="en-US" altLang="ko-KR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. </a:t>
            </a:r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2AE17415-CD20-43E8-A16E-6C3C382D1E2F}"/>
              </a:ext>
            </a:extLst>
          </p:cNvPr>
          <p:cNvSpPr/>
          <p:nvPr/>
        </p:nvSpPr>
        <p:spPr>
          <a:xfrm>
            <a:off x="417250" y="6126565"/>
            <a:ext cx="3346881" cy="459228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9" name="연결선: 꺾임 8">
            <a:extLst>
              <a:ext uri="{FF2B5EF4-FFF2-40B4-BE49-F238E27FC236}">
                <a16:creationId xmlns:a16="http://schemas.microsoft.com/office/drawing/2014/main" id="{6EEBAF9E-193C-4401-9EE2-2F21BD944E00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2565456" y="4740867"/>
            <a:ext cx="2584376" cy="187023"/>
          </a:xfrm>
          <a:prstGeom prst="bentConnector3">
            <a:avLst>
              <a:gd name="adj1" fmla="val 50000"/>
            </a:avLst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490213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8E4B6B8-57FB-417D-B896-155D8BA90563}"/>
              </a:ext>
            </a:extLst>
          </p:cNvPr>
          <p:cNvSpPr txBox="1"/>
          <p:nvPr/>
        </p:nvSpPr>
        <p:spPr>
          <a:xfrm>
            <a:off x="4273805" y="323855"/>
            <a:ext cx="350769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5400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점검해 보기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2B67654-F164-4BEE-9F4D-D1DDABD17879}"/>
              </a:ext>
            </a:extLst>
          </p:cNvPr>
          <p:cNvSpPr txBox="1"/>
          <p:nvPr/>
        </p:nvSpPr>
        <p:spPr>
          <a:xfrm>
            <a:off x="969614" y="1533015"/>
            <a:ext cx="106956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200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◉  회화와 판화의 용구와 특징에 대해서 비교 설명할 수 있는가</a:t>
            </a:r>
            <a:r>
              <a:rPr lang="en-US" altLang="ko-KR" sz="3200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?</a:t>
            </a:r>
            <a:endParaRPr lang="en-US" altLang="ko-KR" sz="3200" dirty="0"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8ACAE34-E146-45BF-B08D-FB2754AE8CB1}"/>
              </a:ext>
            </a:extLst>
          </p:cNvPr>
          <p:cNvSpPr txBox="1"/>
          <p:nvPr/>
        </p:nvSpPr>
        <p:spPr>
          <a:xfrm>
            <a:off x="969614" y="2822607"/>
            <a:ext cx="1085544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200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◉ 판화 기법을 창의적으로 활용하여 주제에 적합한 작품을 제작할 수 있는가</a:t>
            </a:r>
            <a:r>
              <a:rPr lang="en-US" altLang="ko-KR" sz="3200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?</a:t>
            </a:r>
            <a:endParaRPr lang="ko-KR" altLang="en-US" sz="3200" dirty="0"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grpSp>
        <p:nvGrpSpPr>
          <p:cNvPr id="17" name="그룹 16">
            <a:extLst>
              <a:ext uri="{FF2B5EF4-FFF2-40B4-BE49-F238E27FC236}">
                <a16:creationId xmlns:a16="http://schemas.microsoft.com/office/drawing/2014/main" id="{DF047FD8-5AD0-4EE0-A93D-32603C0F854D}"/>
              </a:ext>
            </a:extLst>
          </p:cNvPr>
          <p:cNvGrpSpPr/>
          <p:nvPr/>
        </p:nvGrpSpPr>
        <p:grpSpPr>
          <a:xfrm>
            <a:off x="8370021" y="2384740"/>
            <a:ext cx="1982140" cy="407132"/>
            <a:chOff x="8119084" y="2815717"/>
            <a:chExt cx="2889157" cy="614187"/>
          </a:xfrm>
        </p:grpSpPr>
        <p:sp>
          <p:nvSpPr>
            <p:cNvPr id="11" name="웃는 얼굴 10">
              <a:extLst>
                <a:ext uri="{FF2B5EF4-FFF2-40B4-BE49-F238E27FC236}">
                  <a16:creationId xmlns:a16="http://schemas.microsoft.com/office/drawing/2014/main" id="{E2AD4A93-7D04-4B88-A89E-8FE625B7EE3C}"/>
                </a:ext>
              </a:extLst>
            </p:cNvPr>
            <p:cNvSpPr/>
            <p:nvPr/>
          </p:nvSpPr>
          <p:spPr>
            <a:xfrm>
              <a:off x="8119084" y="2816621"/>
              <a:ext cx="613283" cy="613283"/>
            </a:xfrm>
            <a:prstGeom prst="smileyFace">
              <a:avLst/>
            </a:prstGeom>
            <a:noFill/>
            <a:ln w="19050">
              <a:solidFill>
                <a:srgbClr val="A4193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>
                <a:solidFill>
                  <a:srgbClr val="A4193D"/>
                </a:solidFill>
              </a:endParaRPr>
            </a:p>
          </p:txBody>
        </p:sp>
        <p:sp>
          <p:nvSpPr>
            <p:cNvPr id="12" name="웃는 얼굴 11">
              <a:extLst>
                <a:ext uri="{FF2B5EF4-FFF2-40B4-BE49-F238E27FC236}">
                  <a16:creationId xmlns:a16="http://schemas.microsoft.com/office/drawing/2014/main" id="{705E031B-29E1-41ED-A93A-EC51D32838DA}"/>
                </a:ext>
              </a:extLst>
            </p:cNvPr>
            <p:cNvSpPr/>
            <p:nvPr/>
          </p:nvSpPr>
          <p:spPr>
            <a:xfrm>
              <a:off x="9257021" y="2815717"/>
              <a:ext cx="613283" cy="613283"/>
            </a:xfrm>
            <a:prstGeom prst="smileyFace">
              <a:avLst/>
            </a:prstGeom>
            <a:noFill/>
            <a:ln w="19050">
              <a:solidFill>
                <a:srgbClr val="A4193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>
                <a:solidFill>
                  <a:srgbClr val="A4193D"/>
                </a:solidFill>
              </a:endParaRPr>
            </a:p>
          </p:txBody>
        </p:sp>
        <p:sp>
          <p:nvSpPr>
            <p:cNvPr id="13" name="웃는 얼굴 12">
              <a:extLst>
                <a:ext uri="{FF2B5EF4-FFF2-40B4-BE49-F238E27FC236}">
                  <a16:creationId xmlns:a16="http://schemas.microsoft.com/office/drawing/2014/main" id="{1DEA77AC-5423-49E5-A6FB-B978FEDF4741}"/>
                </a:ext>
              </a:extLst>
            </p:cNvPr>
            <p:cNvSpPr/>
            <p:nvPr/>
          </p:nvSpPr>
          <p:spPr>
            <a:xfrm>
              <a:off x="10394958" y="2815717"/>
              <a:ext cx="613283" cy="613283"/>
            </a:xfrm>
            <a:prstGeom prst="smileyFace">
              <a:avLst/>
            </a:prstGeom>
            <a:noFill/>
            <a:ln w="19050">
              <a:solidFill>
                <a:srgbClr val="A4193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>
                <a:solidFill>
                  <a:srgbClr val="A4193D"/>
                </a:solidFill>
              </a:endParaRPr>
            </a:p>
          </p:txBody>
        </p:sp>
      </p:grpSp>
      <p:grpSp>
        <p:nvGrpSpPr>
          <p:cNvPr id="14" name="그룹 13">
            <a:extLst>
              <a:ext uri="{FF2B5EF4-FFF2-40B4-BE49-F238E27FC236}">
                <a16:creationId xmlns:a16="http://schemas.microsoft.com/office/drawing/2014/main" id="{A42E26D7-E31E-4F01-8FE1-FC2C6D605BCD}"/>
              </a:ext>
            </a:extLst>
          </p:cNvPr>
          <p:cNvGrpSpPr/>
          <p:nvPr/>
        </p:nvGrpSpPr>
        <p:grpSpPr>
          <a:xfrm>
            <a:off x="8437001" y="5975146"/>
            <a:ext cx="1915160" cy="407132"/>
            <a:chOff x="8119084" y="2815717"/>
            <a:chExt cx="2889157" cy="614187"/>
          </a:xfrm>
        </p:grpSpPr>
        <p:sp>
          <p:nvSpPr>
            <p:cNvPr id="15" name="웃는 얼굴 14">
              <a:extLst>
                <a:ext uri="{FF2B5EF4-FFF2-40B4-BE49-F238E27FC236}">
                  <a16:creationId xmlns:a16="http://schemas.microsoft.com/office/drawing/2014/main" id="{36B5B29E-0178-48E4-961C-387F25CD936D}"/>
                </a:ext>
              </a:extLst>
            </p:cNvPr>
            <p:cNvSpPr/>
            <p:nvPr/>
          </p:nvSpPr>
          <p:spPr>
            <a:xfrm>
              <a:off x="8119084" y="2816621"/>
              <a:ext cx="613283" cy="613283"/>
            </a:xfrm>
            <a:prstGeom prst="smileyFace">
              <a:avLst/>
            </a:prstGeom>
            <a:noFill/>
            <a:ln w="19050">
              <a:solidFill>
                <a:srgbClr val="A4193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/>
            </a:p>
          </p:txBody>
        </p:sp>
        <p:sp>
          <p:nvSpPr>
            <p:cNvPr id="16" name="웃는 얼굴 15">
              <a:extLst>
                <a:ext uri="{FF2B5EF4-FFF2-40B4-BE49-F238E27FC236}">
                  <a16:creationId xmlns:a16="http://schemas.microsoft.com/office/drawing/2014/main" id="{D0C0412F-FA6C-4AE2-A6E5-F0E21A0C7EB5}"/>
                </a:ext>
              </a:extLst>
            </p:cNvPr>
            <p:cNvSpPr/>
            <p:nvPr/>
          </p:nvSpPr>
          <p:spPr>
            <a:xfrm>
              <a:off x="9257021" y="2815717"/>
              <a:ext cx="613283" cy="613283"/>
            </a:xfrm>
            <a:prstGeom prst="smileyFace">
              <a:avLst/>
            </a:prstGeom>
            <a:noFill/>
            <a:ln w="19050">
              <a:solidFill>
                <a:srgbClr val="A4193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/>
            </a:p>
          </p:txBody>
        </p:sp>
        <p:sp>
          <p:nvSpPr>
            <p:cNvPr id="18" name="웃는 얼굴 17">
              <a:extLst>
                <a:ext uri="{FF2B5EF4-FFF2-40B4-BE49-F238E27FC236}">
                  <a16:creationId xmlns:a16="http://schemas.microsoft.com/office/drawing/2014/main" id="{D637F8BD-77D5-4D50-94AB-3370223C6099}"/>
                </a:ext>
              </a:extLst>
            </p:cNvPr>
            <p:cNvSpPr/>
            <p:nvPr/>
          </p:nvSpPr>
          <p:spPr>
            <a:xfrm>
              <a:off x="10394958" y="2815717"/>
              <a:ext cx="613283" cy="613283"/>
            </a:xfrm>
            <a:prstGeom prst="smileyFace">
              <a:avLst/>
            </a:prstGeom>
            <a:noFill/>
            <a:ln w="19050">
              <a:solidFill>
                <a:srgbClr val="A4193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/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12B67654-F164-4BEE-9F4D-D1DDABD17879}"/>
              </a:ext>
            </a:extLst>
          </p:cNvPr>
          <p:cNvSpPr txBox="1"/>
          <p:nvPr/>
        </p:nvSpPr>
        <p:spPr>
          <a:xfrm>
            <a:off x="969614" y="4692464"/>
            <a:ext cx="106956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200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◉  주변에서 판화 기법이 사용된 예를 찾고 기법과 특징</a:t>
            </a:r>
            <a:r>
              <a:rPr lang="en-US" altLang="ko-KR" sz="3200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, </a:t>
            </a:r>
            <a:r>
              <a:rPr lang="ko-KR" altLang="en-US" sz="3200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가치 등에 대해서 서로 토론해 보자</a:t>
            </a:r>
            <a:r>
              <a:rPr lang="en-US" altLang="ko-KR" sz="3200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.</a:t>
            </a:r>
            <a:endParaRPr lang="en-US" altLang="ko-KR" sz="3200" dirty="0"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grpSp>
        <p:nvGrpSpPr>
          <p:cNvPr id="20" name="그룹 19">
            <a:extLst>
              <a:ext uri="{FF2B5EF4-FFF2-40B4-BE49-F238E27FC236}">
                <a16:creationId xmlns:a16="http://schemas.microsoft.com/office/drawing/2014/main" id="{DF047FD8-5AD0-4EE0-A93D-32603C0F854D}"/>
              </a:ext>
            </a:extLst>
          </p:cNvPr>
          <p:cNvGrpSpPr/>
          <p:nvPr/>
        </p:nvGrpSpPr>
        <p:grpSpPr>
          <a:xfrm>
            <a:off x="8370021" y="4016625"/>
            <a:ext cx="1982140" cy="407132"/>
            <a:chOff x="8119084" y="2815717"/>
            <a:chExt cx="2889157" cy="614187"/>
          </a:xfrm>
        </p:grpSpPr>
        <p:sp>
          <p:nvSpPr>
            <p:cNvPr id="21" name="웃는 얼굴 20">
              <a:extLst>
                <a:ext uri="{FF2B5EF4-FFF2-40B4-BE49-F238E27FC236}">
                  <a16:creationId xmlns:a16="http://schemas.microsoft.com/office/drawing/2014/main" id="{E2AD4A93-7D04-4B88-A89E-8FE625B7EE3C}"/>
                </a:ext>
              </a:extLst>
            </p:cNvPr>
            <p:cNvSpPr/>
            <p:nvPr/>
          </p:nvSpPr>
          <p:spPr>
            <a:xfrm>
              <a:off x="8119084" y="2816621"/>
              <a:ext cx="613283" cy="613283"/>
            </a:xfrm>
            <a:prstGeom prst="smileyFace">
              <a:avLst/>
            </a:prstGeom>
            <a:noFill/>
            <a:ln w="19050">
              <a:solidFill>
                <a:srgbClr val="A4193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/>
            </a:p>
          </p:txBody>
        </p:sp>
        <p:sp>
          <p:nvSpPr>
            <p:cNvPr id="22" name="웃는 얼굴 21">
              <a:extLst>
                <a:ext uri="{FF2B5EF4-FFF2-40B4-BE49-F238E27FC236}">
                  <a16:creationId xmlns:a16="http://schemas.microsoft.com/office/drawing/2014/main" id="{705E031B-29E1-41ED-A93A-EC51D32838DA}"/>
                </a:ext>
              </a:extLst>
            </p:cNvPr>
            <p:cNvSpPr/>
            <p:nvPr/>
          </p:nvSpPr>
          <p:spPr>
            <a:xfrm>
              <a:off x="9257021" y="2815717"/>
              <a:ext cx="613283" cy="613283"/>
            </a:xfrm>
            <a:prstGeom prst="smileyFace">
              <a:avLst/>
            </a:prstGeom>
            <a:noFill/>
            <a:ln w="19050">
              <a:solidFill>
                <a:srgbClr val="A4193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/>
            </a:p>
          </p:txBody>
        </p:sp>
        <p:sp>
          <p:nvSpPr>
            <p:cNvPr id="23" name="웃는 얼굴 22">
              <a:extLst>
                <a:ext uri="{FF2B5EF4-FFF2-40B4-BE49-F238E27FC236}">
                  <a16:creationId xmlns:a16="http://schemas.microsoft.com/office/drawing/2014/main" id="{1DEA77AC-5423-49E5-A6FB-B978FEDF4741}"/>
                </a:ext>
              </a:extLst>
            </p:cNvPr>
            <p:cNvSpPr/>
            <p:nvPr/>
          </p:nvSpPr>
          <p:spPr>
            <a:xfrm>
              <a:off x="10394958" y="2815717"/>
              <a:ext cx="613283" cy="613283"/>
            </a:xfrm>
            <a:prstGeom prst="smileyFace">
              <a:avLst/>
            </a:prstGeom>
            <a:noFill/>
            <a:ln w="19050">
              <a:solidFill>
                <a:srgbClr val="A4193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/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AD5C159D-8AB6-4A9E-9665-7CF43D5B9ACE}"/>
              </a:ext>
            </a:extLst>
          </p:cNvPr>
          <p:cNvSpPr txBox="1"/>
          <p:nvPr/>
        </p:nvSpPr>
        <p:spPr>
          <a:xfrm>
            <a:off x="3548309" y="78022"/>
            <a:ext cx="7254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800">
                <a:ln w="12700">
                  <a:noFill/>
                </a:ln>
                <a:solidFill>
                  <a:srgbClr val="EFAAA3"/>
                </a:solidFill>
                <a:latin typeface="Arial Black" panose="020B0A04020102020204" pitchFamily="34" charset="0"/>
              </a:rPr>
              <a:t>“</a:t>
            </a:r>
            <a:endParaRPr lang="ko-KR" altLang="en-US" sz="8800">
              <a:ln w="12700">
                <a:noFill/>
              </a:ln>
              <a:solidFill>
                <a:srgbClr val="EFAAA3"/>
              </a:solidFill>
              <a:latin typeface="Arial Black" panose="020B0A040201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5C0A68C-59F6-490F-BF19-325B7776DD59}"/>
              </a:ext>
            </a:extLst>
          </p:cNvPr>
          <p:cNvSpPr txBox="1"/>
          <p:nvPr/>
        </p:nvSpPr>
        <p:spPr>
          <a:xfrm>
            <a:off x="3473555" y="39796"/>
            <a:ext cx="7254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800">
                <a:ln w="12700">
                  <a:solidFill>
                    <a:srgbClr val="9E1030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“</a:t>
            </a:r>
            <a:endParaRPr lang="ko-KR" altLang="en-US" sz="8800">
              <a:ln w="12700">
                <a:solidFill>
                  <a:srgbClr val="9E1030"/>
                </a:solidFill>
              </a:ln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74681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BB8D1D3-0145-40BF-80A8-215E0C24B6A5}"/>
              </a:ext>
            </a:extLst>
          </p:cNvPr>
          <p:cNvSpPr txBox="1"/>
          <p:nvPr/>
        </p:nvSpPr>
        <p:spPr>
          <a:xfrm>
            <a:off x="2529444" y="1652840"/>
            <a:ext cx="8460777" cy="9268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4000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회화와 판화의 차이점을 이해할 수 있다</a:t>
            </a:r>
            <a:r>
              <a:rPr lang="en-US" altLang="ko-KR" sz="4000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.</a:t>
            </a:r>
            <a:endParaRPr lang="ko-KR" altLang="en-US" sz="4000" dirty="0"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cxnSp>
        <p:nvCxnSpPr>
          <p:cNvPr id="7" name="직선 연결선 6">
            <a:extLst>
              <a:ext uri="{FF2B5EF4-FFF2-40B4-BE49-F238E27FC236}">
                <a16:creationId xmlns:a16="http://schemas.microsoft.com/office/drawing/2014/main" id="{F269ADB7-8B14-4A35-8596-3F011A762904}"/>
              </a:ext>
            </a:extLst>
          </p:cNvPr>
          <p:cNvCxnSpPr>
            <a:cxnSpLocks/>
          </p:cNvCxnSpPr>
          <p:nvPr/>
        </p:nvCxnSpPr>
        <p:spPr>
          <a:xfrm>
            <a:off x="2529444" y="2700957"/>
            <a:ext cx="8503801" cy="0"/>
          </a:xfrm>
          <a:prstGeom prst="line">
            <a:avLst/>
          </a:prstGeom>
          <a:ln w="25400">
            <a:solidFill>
              <a:schemeClr val="bg1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직선 연결선 5">
            <a:extLst>
              <a:ext uri="{FF2B5EF4-FFF2-40B4-BE49-F238E27FC236}">
                <a16:creationId xmlns:a16="http://schemas.microsoft.com/office/drawing/2014/main" id="{F269ADB7-8B14-4A35-8596-3F011A762904}"/>
              </a:ext>
            </a:extLst>
          </p:cNvPr>
          <p:cNvCxnSpPr>
            <a:cxnSpLocks/>
          </p:cNvCxnSpPr>
          <p:nvPr/>
        </p:nvCxnSpPr>
        <p:spPr>
          <a:xfrm>
            <a:off x="2529444" y="4736325"/>
            <a:ext cx="9072748" cy="0"/>
          </a:xfrm>
          <a:prstGeom prst="line">
            <a:avLst/>
          </a:prstGeom>
          <a:ln w="25400">
            <a:solidFill>
              <a:schemeClr val="bg1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3BB8D1D3-0145-40BF-80A8-215E0C24B6A5}"/>
              </a:ext>
            </a:extLst>
          </p:cNvPr>
          <p:cNvSpPr txBox="1"/>
          <p:nvPr/>
        </p:nvSpPr>
        <p:spPr>
          <a:xfrm>
            <a:off x="2423999" y="3302047"/>
            <a:ext cx="928363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000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주제와 의도</a:t>
            </a:r>
            <a:r>
              <a:rPr lang="en-US" altLang="ko-KR" sz="4000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, </a:t>
            </a:r>
            <a:r>
              <a:rPr lang="ko-KR" altLang="en-US" sz="4000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목적에 맞는 판화 기법을 </a:t>
            </a:r>
            <a:endParaRPr lang="en-US" altLang="ko-KR" sz="4000" dirty="0"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  <a:p>
            <a:r>
              <a:rPr lang="ko-KR" altLang="en-US" sz="4000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창의적으로 활용하여 작품을 제작할 수 있다</a:t>
            </a:r>
            <a:r>
              <a:rPr lang="en-US" altLang="ko-KR" sz="4000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.</a:t>
            </a:r>
            <a:endParaRPr lang="ko-KR" altLang="en-US" sz="4000" dirty="0"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B12BF19-C78E-471F-9040-96EEFD9699A4}"/>
              </a:ext>
            </a:extLst>
          </p:cNvPr>
          <p:cNvSpPr txBox="1"/>
          <p:nvPr/>
        </p:nvSpPr>
        <p:spPr>
          <a:xfrm>
            <a:off x="856737" y="1192311"/>
            <a:ext cx="1668176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600">
                <a:ln w="41275">
                  <a:solidFill>
                    <a:srgbClr val="A4193D"/>
                  </a:solidFill>
                </a:ln>
                <a:solidFill>
                  <a:srgbClr val="FFDFB9"/>
                </a:solidFill>
                <a:latin typeface="Arial Black" panose="020B0A04020102020204" pitchFamily="34" charset="0"/>
              </a:rPr>
              <a:t>“</a:t>
            </a:r>
            <a:endParaRPr lang="ko-KR" altLang="en-US" sz="16600">
              <a:ln w="41275">
                <a:solidFill>
                  <a:srgbClr val="A4193D"/>
                </a:solidFill>
              </a:ln>
              <a:solidFill>
                <a:srgbClr val="FFDFB9"/>
              </a:solidFill>
              <a:latin typeface="Arial Black" panose="020B0A040201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5E1CB69-ABAE-44B4-AFF9-332EF1CB361B}"/>
              </a:ext>
            </a:extLst>
          </p:cNvPr>
          <p:cNvSpPr txBox="1"/>
          <p:nvPr/>
        </p:nvSpPr>
        <p:spPr>
          <a:xfrm>
            <a:off x="981676" y="2637010"/>
            <a:ext cx="9797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600">
                <a:solidFill>
                  <a:srgbClr val="A4193D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학습 목표</a:t>
            </a:r>
          </a:p>
        </p:txBody>
      </p:sp>
    </p:spTree>
    <p:extLst>
      <p:ext uri="{BB962C8B-B14F-4D97-AF65-F5344CB8AC3E}">
        <p14:creationId xmlns:p14="http://schemas.microsoft.com/office/powerpoint/2010/main" val="16116426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25165" y="0"/>
            <a:ext cx="257634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48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생각 열기</a:t>
            </a:r>
            <a:endParaRPr lang="ko-KR" altLang="en-US" sz="4800" dirty="0"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69143" y="844738"/>
            <a:ext cx="9450645" cy="14329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000">
                <a:solidFill>
                  <a:srgbClr val="A4193D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○</a:t>
            </a:r>
            <a:r>
              <a:rPr lang="ko-KR" altLang="en-US" sz="200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</a:t>
            </a:r>
            <a:r>
              <a:rPr lang="ko-KR" altLang="en-US" sz="2000">
                <a:solidFill>
                  <a:schemeClr val="tx1">
                    <a:lumMod val="50000"/>
                    <a:lumOff val="50000"/>
                  </a:schemeClr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각각 </a:t>
            </a:r>
            <a:r>
              <a:rPr lang="ko-KR" alt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어떤 재료를 </a:t>
            </a:r>
            <a:r>
              <a:rPr lang="ko-KR" altLang="en-US" sz="2000">
                <a:solidFill>
                  <a:schemeClr val="tx1">
                    <a:lumMod val="50000"/>
                    <a:lumOff val="50000"/>
                  </a:schemeClr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사용했는지 찾아보자</a:t>
            </a:r>
            <a:r>
              <a:rPr lang="en-US" altLang="ko-KR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ko-KR" altLang="en-US" sz="2000">
                <a:solidFill>
                  <a:srgbClr val="A4193D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○</a:t>
            </a:r>
            <a:r>
              <a:rPr lang="ko-KR" altLang="en-US" sz="200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</a:t>
            </a:r>
            <a:r>
              <a:rPr lang="ko-KR" altLang="en-US" sz="2000">
                <a:solidFill>
                  <a:schemeClr val="tx1">
                    <a:lumMod val="50000"/>
                    <a:lumOff val="50000"/>
                  </a:schemeClr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두 </a:t>
            </a:r>
            <a:r>
              <a:rPr lang="ko-KR" alt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작품을 만드는 </a:t>
            </a:r>
            <a:r>
              <a:rPr lang="ko-KR" altLang="en-US" sz="2000">
                <a:solidFill>
                  <a:schemeClr val="tx1">
                    <a:lumMod val="50000"/>
                    <a:lumOff val="50000"/>
                  </a:schemeClr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과정에서  어떤</a:t>
            </a:r>
            <a:r>
              <a:rPr lang="en-US" altLang="ko-KR" sz="2000">
                <a:solidFill>
                  <a:schemeClr val="tx1">
                    <a:lumMod val="50000"/>
                    <a:lumOff val="50000"/>
                  </a:schemeClr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</a:t>
            </a:r>
            <a:r>
              <a:rPr lang="ko-KR" altLang="en-US" sz="2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장∙단점이</a:t>
            </a:r>
            <a:r>
              <a:rPr lang="ko-KR" alt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있을지 말해보자</a:t>
            </a:r>
            <a:r>
              <a:rPr lang="en-US" altLang="ko-KR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ko-KR" altLang="en-US" sz="2000">
                <a:solidFill>
                  <a:srgbClr val="A4193D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○</a:t>
            </a:r>
            <a:r>
              <a:rPr lang="ko-KR" altLang="en-US" sz="200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</a:t>
            </a:r>
            <a:r>
              <a:rPr lang="ko-KR" altLang="en-US" sz="2000">
                <a:solidFill>
                  <a:schemeClr val="tx1">
                    <a:lumMod val="50000"/>
                    <a:lumOff val="50000"/>
                  </a:schemeClr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일상에서 </a:t>
            </a:r>
            <a:r>
              <a:rPr lang="ko-KR" alt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널리 많이 쓰일 </a:t>
            </a:r>
            <a:r>
              <a:rPr lang="ko-KR" altLang="en-US" sz="2000">
                <a:solidFill>
                  <a:schemeClr val="tx1">
                    <a:lumMod val="50000"/>
                    <a:lumOff val="50000"/>
                  </a:schemeClr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것 같은</a:t>
            </a:r>
            <a:r>
              <a:rPr lang="en-US" altLang="ko-KR" sz="2000">
                <a:solidFill>
                  <a:schemeClr val="tx1">
                    <a:lumMod val="50000"/>
                    <a:lumOff val="50000"/>
                  </a:schemeClr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</a:t>
            </a:r>
            <a:r>
              <a:rPr lang="ko-KR" alt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기법은 둘 중 어떤 </a:t>
            </a:r>
            <a:r>
              <a:rPr lang="ko-KR" altLang="en-US" sz="2000">
                <a:solidFill>
                  <a:schemeClr val="tx1">
                    <a:lumMod val="50000"/>
                    <a:lumOff val="50000"/>
                  </a:schemeClr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것인지 골라 그 </a:t>
            </a:r>
            <a:r>
              <a:rPr lang="ko-KR" alt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이유를 말해 </a:t>
            </a:r>
            <a:r>
              <a:rPr lang="ko-KR" altLang="en-US" sz="2000">
                <a:solidFill>
                  <a:schemeClr val="tx1">
                    <a:lumMod val="50000"/>
                    <a:lumOff val="50000"/>
                  </a:schemeClr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보자</a:t>
            </a:r>
            <a:r>
              <a:rPr lang="en-US" altLang="ko-KR" sz="2000">
                <a:solidFill>
                  <a:schemeClr val="tx1">
                    <a:lumMod val="50000"/>
                    <a:lumOff val="50000"/>
                  </a:schemeClr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.</a:t>
            </a:r>
            <a:endParaRPr lang="ko-KR" altLang="en-US" dirty="0">
              <a:solidFill>
                <a:schemeClr val="tx1">
                  <a:lumMod val="50000"/>
                  <a:lumOff val="50000"/>
                </a:schemeClr>
              </a:solidFill>
              <a:latin typeface="나눔스퀘어라운드 Regular" panose="020B0600000101010101" pitchFamily="50" charset="-127"/>
              <a:ea typeface="나눔스퀘어라운드 Regular" panose="020B0600000101010101" pitchFamily="50" charset="-127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25FE8B5-973B-4CEC-9C7A-9B07F9C47C79}"/>
              </a:ext>
            </a:extLst>
          </p:cNvPr>
          <p:cNvSpPr txBox="1"/>
          <p:nvPr/>
        </p:nvSpPr>
        <p:spPr>
          <a:xfrm>
            <a:off x="165108" y="-160991"/>
            <a:ext cx="7254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800">
                <a:ln w="12700">
                  <a:solidFill>
                    <a:srgbClr val="A4193D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“</a:t>
            </a:r>
            <a:endParaRPr lang="ko-KR" altLang="en-US" sz="8800">
              <a:ln w="12700">
                <a:solidFill>
                  <a:srgbClr val="A4193D"/>
                </a:solidFill>
              </a:ln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17" name="직사각형 16">
            <a:extLst>
              <a:ext uri="{FF2B5EF4-FFF2-40B4-BE49-F238E27FC236}">
                <a16:creationId xmlns:a16="http://schemas.microsoft.com/office/drawing/2014/main" id="{1ED29353-731F-46D5-BA89-99BA3233BB52}"/>
              </a:ext>
            </a:extLst>
          </p:cNvPr>
          <p:cNvSpPr/>
          <p:nvPr/>
        </p:nvSpPr>
        <p:spPr>
          <a:xfrm>
            <a:off x="8447836" y="4503514"/>
            <a:ext cx="3054610" cy="1139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1000" b="1">
                <a:solidFill>
                  <a:srgbClr val="A4193D"/>
                </a:solidFill>
                <a:latin typeface="+mn-ea"/>
              </a:rPr>
              <a:t>◀</a:t>
            </a:r>
            <a:r>
              <a:rPr lang="ko-KR" altLang="en-US" sz="1000" b="1">
                <a:latin typeface="+mn-ea"/>
              </a:rPr>
              <a:t> </a:t>
            </a:r>
            <a:r>
              <a:rPr lang="ko-KR" altLang="en-US" sz="1000" b="1" dirty="0" err="1">
                <a:latin typeface="+mn-ea"/>
              </a:rPr>
              <a:t>리베라</a:t>
            </a:r>
            <a:r>
              <a:rPr lang="en-US" altLang="ko-KR" sz="1000" dirty="0">
                <a:latin typeface="+mn-ea"/>
              </a:rPr>
              <a:t>(Rivera, Julie Lapping/</a:t>
            </a:r>
            <a:r>
              <a:rPr lang="ko-KR" altLang="en-US" sz="1000" dirty="0">
                <a:latin typeface="+mn-ea"/>
              </a:rPr>
              <a:t>미국</a:t>
            </a:r>
            <a:r>
              <a:rPr lang="en-US" altLang="ko-KR" sz="1000" dirty="0">
                <a:latin typeface="+mn-ea"/>
              </a:rPr>
              <a:t>/1947~) </a:t>
            </a:r>
            <a:r>
              <a:rPr lang="ko-KR" altLang="en-US" sz="1000" b="1" dirty="0">
                <a:latin typeface="+mn-ea"/>
              </a:rPr>
              <a:t>세이 두 </a:t>
            </a:r>
            <a:r>
              <a:rPr lang="ko-KR" altLang="en-US" sz="1000" b="1" dirty="0" err="1">
                <a:latin typeface="+mn-ea"/>
              </a:rPr>
              <a:t>키타</a:t>
            </a:r>
            <a:r>
              <a:rPr lang="en-US" altLang="ko-KR" sz="1000" dirty="0">
                <a:latin typeface="+mn-ea"/>
              </a:rPr>
              <a:t>(</a:t>
            </a:r>
            <a:r>
              <a:rPr lang="ko-KR" altLang="en-US" sz="1000" dirty="0">
                <a:latin typeface="+mn-ea"/>
              </a:rPr>
              <a:t>목판화</a:t>
            </a:r>
            <a:r>
              <a:rPr lang="ko-KR" altLang="en-US" sz="1000" dirty="0">
                <a:solidFill>
                  <a:srgbClr val="211D1E"/>
                </a:solidFill>
                <a:latin typeface="+mn-ea"/>
              </a:rPr>
              <a:t>리베라</a:t>
            </a:r>
            <a:r>
              <a:rPr lang="en-US" altLang="ko-KR" sz="1000" dirty="0">
                <a:solidFill>
                  <a:srgbClr val="211D1E"/>
                </a:solidFill>
                <a:latin typeface="+mn-ea"/>
              </a:rPr>
              <a:t>(Rivera, Julie Lapping/</a:t>
            </a:r>
            <a:r>
              <a:rPr lang="ko-KR" altLang="en-US" sz="1000" dirty="0">
                <a:solidFill>
                  <a:srgbClr val="211D1E"/>
                </a:solidFill>
                <a:latin typeface="+mn-ea"/>
              </a:rPr>
              <a:t>미국</a:t>
            </a:r>
            <a:r>
              <a:rPr lang="en-US" altLang="ko-KR" sz="1000" dirty="0">
                <a:solidFill>
                  <a:srgbClr val="211D1E"/>
                </a:solidFill>
                <a:latin typeface="+mn-ea"/>
              </a:rPr>
              <a:t>/1947~) </a:t>
            </a:r>
            <a:r>
              <a:rPr lang="ko-KR" altLang="en-US" sz="1000" dirty="0">
                <a:solidFill>
                  <a:srgbClr val="211D1E"/>
                </a:solidFill>
                <a:latin typeface="+mn-ea"/>
              </a:rPr>
              <a:t>세이 두 </a:t>
            </a:r>
            <a:r>
              <a:rPr lang="ko-KR" altLang="en-US" sz="1000" dirty="0" err="1">
                <a:solidFill>
                  <a:srgbClr val="211D1E"/>
                </a:solidFill>
                <a:latin typeface="+mn-ea"/>
              </a:rPr>
              <a:t>키타</a:t>
            </a:r>
            <a:r>
              <a:rPr lang="en-US" altLang="ko-KR" sz="1000" dirty="0">
                <a:solidFill>
                  <a:srgbClr val="211D1E"/>
                </a:solidFill>
                <a:latin typeface="+mn-ea"/>
              </a:rPr>
              <a:t>(</a:t>
            </a:r>
            <a:r>
              <a:rPr lang="ko-KR" altLang="en-US" sz="1000" dirty="0">
                <a:solidFill>
                  <a:srgbClr val="211D1E"/>
                </a:solidFill>
                <a:latin typeface="+mn-ea"/>
              </a:rPr>
              <a:t>목판화</a:t>
            </a:r>
            <a:r>
              <a:rPr lang="en-US" altLang="ko-KR" sz="1000" dirty="0">
                <a:solidFill>
                  <a:srgbClr val="211D1E"/>
                </a:solidFill>
                <a:latin typeface="+mn-ea"/>
              </a:rPr>
              <a:t>/30.5x30.5cm/2010</a:t>
            </a:r>
            <a:r>
              <a:rPr lang="ko-KR" altLang="en-US" sz="1000" dirty="0">
                <a:solidFill>
                  <a:srgbClr val="211D1E"/>
                </a:solidFill>
                <a:latin typeface="+mn-ea"/>
              </a:rPr>
              <a:t>년 작</a:t>
            </a:r>
            <a:r>
              <a:rPr lang="en-US" altLang="ko-KR" sz="1000" dirty="0">
                <a:solidFill>
                  <a:srgbClr val="211D1E"/>
                </a:solidFill>
                <a:latin typeface="+mn-ea"/>
              </a:rPr>
              <a:t>) </a:t>
            </a:r>
          </a:p>
          <a:p>
            <a:pPr>
              <a:lnSpc>
                <a:spcPct val="150000"/>
              </a:lnSpc>
            </a:pPr>
            <a:r>
              <a:rPr lang="ko-KR" altLang="en-US" sz="1000" dirty="0">
                <a:solidFill>
                  <a:schemeClr val="bg2">
                    <a:lumMod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단순한 외각 형태</a:t>
            </a:r>
            <a:r>
              <a:rPr lang="en-US" altLang="ko-KR" sz="1000" dirty="0">
                <a:solidFill>
                  <a:schemeClr val="bg2">
                    <a:lumMod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, </a:t>
            </a:r>
            <a:r>
              <a:rPr lang="ko-KR" altLang="en-US" sz="1000" dirty="0" err="1">
                <a:solidFill>
                  <a:schemeClr val="bg2">
                    <a:lumMod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조각칼</a:t>
            </a:r>
            <a:r>
              <a:rPr lang="ko-KR" altLang="en-US" sz="1000" dirty="0">
                <a:solidFill>
                  <a:schemeClr val="bg2">
                    <a:lumMod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 자국과 강한 흑백 대비가 특징 이다</a:t>
            </a:r>
            <a:r>
              <a:rPr lang="en-US" altLang="ko-KR" sz="1000" dirty="0">
                <a:solidFill>
                  <a:schemeClr val="bg2">
                    <a:lumMod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. </a:t>
            </a:r>
          </a:p>
        </p:txBody>
      </p:sp>
      <p:sp>
        <p:nvSpPr>
          <p:cNvPr id="18" name="직사각형 17">
            <a:extLst>
              <a:ext uri="{FF2B5EF4-FFF2-40B4-BE49-F238E27FC236}">
                <a16:creationId xmlns:a16="http://schemas.microsoft.com/office/drawing/2014/main" id="{29F3FA6F-3879-4097-83F8-097F422CF507}"/>
              </a:ext>
            </a:extLst>
          </p:cNvPr>
          <p:cNvSpPr/>
          <p:nvPr/>
        </p:nvSpPr>
        <p:spPr>
          <a:xfrm>
            <a:off x="8447836" y="5906774"/>
            <a:ext cx="3054610" cy="6004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ko-KR" altLang="en-US" sz="1000" b="1">
                <a:solidFill>
                  <a:srgbClr val="A4193D"/>
                </a:solidFill>
                <a:latin typeface="+mn-ea"/>
              </a:rPr>
              <a:t>◀</a:t>
            </a:r>
            <a:r>
              <a:rPr lang="ko-KR" altLang="en-US" sz="1000" b="1">
                <a:latin typeface="+mn-ea"/>
              </a:rPr>
              <a:t> </a:t>
            </a:r>
            <a:r>
              <a:rPr lang="ko-KR" altLang="en-US" sz="1000" b="1" dirty="0">
                <a:solidFill>
                  <a:srgbClr val="211D1E"/>
                </a:solidFill>
                <a:latin typeface="+mn-ea"/>
              </a:rPr>
              <a:t>마티스</a:t>
            </a:r>
            <a:r>
              <a:rPr lang="en-US" altLang="ko-KR" sz="1000" dirty="0">
                <a:solidFill>
                  <a:srgbClr val="211D1E"/>
                </a:solidFill>
                <a:latin typeface="+mn-ea"/>
              </a:rPr>
              <a:t>(Matisse, Henri/</a:t>
            </a:r>
            <a:r>
              <a:rPr lang="ko-KR" altLang="en-US" sz="1000" dirty="0">
                <a:solidFill>
                  <a:srgbClr val="211D1E"/>
                </a:solidFill>
                <a:latin typeface="+mn-ea"/>
              </a:rPr>
              <a:t>프랑스</a:t>
            </a:r>
            <a:r>
              <a:rPr lang="en-US" altLang="ko-KR" sz="1000" dirty="0">
                <a:solidFill>
                  <a:srgbClr val="211D1E"/>
                </a:solidFill>
                <a:latin typeface="+mn-ea"/>
              </a:rPr>
              <a:t>/1869~ 1954) </a:t>
            </a:r>
            <a:r>
              <a:rPr lang="ko-KR" altLang="en-US" sz="1000" b="1" dirty="0">
                <a:solidFill>
                  <a:srgbClr val="211D1E"/>
                </a:solidFill>
                <a:latin typeface="+mn-ea"/>
              </a:rPr>
              <a:t>알제리 여인</a:t>
            </a:r>
            <a:r>
              <a:rPr lang="en-US" altLang="ko-KR" sz="1000" dirty="0">
                <a:solidFill>
                  <a:srgbClr val="211D1E"/>
                </a:solidFill>
                <a:latin typeface="+mn-ea"/>
              </a:rPr>
              <a:t>(</a:t>
            </a:r>
            <a:r>
              <a:rPr lang="ko-KR" altLang="en-US" sz="1000" dirty="0">
                <a:solidFill>
                  <a:srgbClr val="211D1E"/>
                </a:solidFill>
                <a:latin typeface="+mn-ea"/>
              </a:rPr>
              <a:t>캔버스에 유채</a:t>
            </a:r>
            <a:r>
              <a:rPr lang="en-US" altLang="ko-KR" sz="1000" dirty="0">
                <a:solidFill>
                  <a:srgbClr val="211D1E"/>
                </a:solidFill>
                <a:latin typeface="+mn-ea"/>
              </a:rPr>
              <a:t>/81x 65cm/1909</a:t>
            </a:r>
            <a:r>
              <a:rPr lang="ko-KR" altLang="en-US" sz="1000" dirty="0">
                <a:solidFill>
                  <a:srgbClr val="211D1E"/>
                </a:solidFill>
                <a:latin typeface="+mn-ea"/>
              </a:rPr>
              <a:t>년 작</a:t>
            </a:r>
            <a:r>
              <a:rPr lang="en-US" altLang="ko-KR" sz="1000" dirty="0">
                <a:solidFill>
                  <a:srgbClr val="211D1E"/>
                </a:solidFill>
                <a:latin typeface="+mn-ea"/>
              </a:rPr>
              <a:t>) </a:t>
            </a:r>
          </a:p>
          <a:p>
            <a:pPr>
              <a:lnSpc>
                <a:spcPct val="150000"/>
              </a:lnSpc>
            </a:pPr>
            <a:r>
              <a:rPr lang="ko-KR" altLang="en-US" sz="1000" dirty="0">
                <a:solidFill>
                  <a:schemeClr val="bg2">
                    <a:lumMod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선명한 색상과 단순화된 형태가 특징이다</a:t>
            </a:r>
            <a:r>
              <a:rPr lang="en-US" altLang="ko-KR" sz="1000" dirty="0">
                <a:solidFill>
                  <a:schemeClr val="bg2">
                    <a:lumMod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.</a:t>
            </a:r>
          </a:p>
        </p:txBody>
      </p:sp>
      <p:pic>
        <p:nvPicPr>
          <p:cNvPr id="19" name="그림 18">
            <a:extLst>
              <a:ext uri="{FF2B5EF4-FFF2-40B4-BE49-F238E27FC236}">
                <a16:creationId xmlns:a16="http://schemas.microsoft.com/office/drawing/2014/main" id="{2B3C9450-DBD1-40C5-9AD5-9814994994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997" y="2532040"/>
            <a:ext cx="4120730" cy="4258277"/>
          </a:xfrm>
          <a:prstGeom prst="rect">
            <a:avLst/>
          </a:prstGeom>
        </p:spPr>
      </p:pic>
      <p:pic>
        <p:nvPicPr>
          <p:cNvPr id="20" name="그림 19">
            <a:extLst>
              <a:ext uri="{FF2B5EF4-FFF2-40B4-BE49-F238E27FC236}">
                <a16:creationId xmlns:a16="http://schemas.microsoft.com/office/drawing/2014/main" id="{DC16266D-879A-46FE-A483-6B66AF1B0D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9818" y="2532040"/>
            <a:ext cx="3295437" cy="4258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3623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178114" y="569387"/>
            <a:ext cx="1286391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1050" dirty="0">
                <a:solidFill>
                  <a:srgbClr val="A4193D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알아 보기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120669" y="129668"/>
            <a:ext cx="518763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3200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복제 그리고 일상의 예술</a:t>
            </a:r>
            <a:r>
              <a:rPr lang="en-US" altLang="ko-KR" sz="3200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, </a:t>
            </a:r>
            <a:r>
              <a:rPr lang="ko-KR" altLang="en-US" sz="3200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판화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78114" y="830997"/>
            <a:ext cx="11835772" cy="9712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000">
                <a:solidFill>
                  <a:srgbClr val="A4193D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○ </a:t>
            </a:r>
            <a:r>
              <a:rPr lang="ko-KR" altLang="en-US" sz="2000">
                <a:solidFill>
                  <a:schemeClr val="tx1">
                    <a:lumMod val="50000"/>
                    <a:lumOff val="50000"/>
                  </a:schemeClr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판화는 </a:t>
            </a:r>
            <a:r>
              <a:rPr lang="ko-KR" alt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다양한 매체에 그림을 새긴 뒤</a:t>
            </a:r>
            <a:r>
              <a:rPr lang="en-US" altLang="ko-KR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, </a:t>
            </a:r>
            <a:r>
              <a:rPr lang="ko-KR" alt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판의 느낌을 살려 종이나 천 등에 찍는 간접 표현법이다</a:t>
            </a:r>
            <a:r>
              <a:rPr lang="en-US" altLang="ko-KR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ko-KR" altLang="en-US" sz="2000">
                <a:solidFill>
                  <a:srgbClr val="A4193D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○ </a:t>
            </a:r>
            <a:r>
              <a:rPr lang="ko-KR" altLang="en-US" sz="2000">
                <a:solidFill>
                  <a:schemeClr val="tx1">
                    <a:lumMod val="50000"/>
                    <a:lumOff val="50000"/>
                  </a:schemeClr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같은 </a:t>
            </a:r>
            <a:r>
              <a:rPr lang="ko-KR" alt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그림을 여러 장 찍을 수 있어 대량 생산이 가능해</a:t>
            </a:r>
            <a:r>
              <a:rPr lang="en-US" altLang="ko-KR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</a:t>
            </a:r>
            <a:r>
              <a:rPr lang="ko-KR" alt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다양한 분야에서 널리 쓰이는 실용적인 표현 </a:t>
            </a:r>
            <a:r>
              <a:rPr lang="ko-KR" altLang="en-US" sz="2000">
                <a:solidFill>
                  <a:schemeClr val="tx1">
                    <a:lumMod val="50000"/>
                    <a:lumOff val="50000"/>
                  </a:schemeClr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기법이다</a:t>
            </a:r>
            <a:r>
              <a:rPr lang="en-US" altLang="ko-KR" sz="2000">
                <a:solidFill>
                  <a:schemeClr val="tx1">
                    <a:lumMod val="50000"/>
                    <a:lumOff val="50000"/>
                  </a:schemeClr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.</a:t>
            </a:r>
            <a:endParaRPr lang="ko-KR" altLang="en-US" dirty="0">
              <a:solidFill>
                <a:schemeClr val="tx1">
                  <a:lumMod val="50000"/>
                  <a:lumOff val="50000"/>
                </a:schemeClr>
              </a:solidFill>
              <a:latin typeface="나눔스퀘어라운드 Regular" panose="020B0600000101010101" pitchFamily="50" charset="-127"/>
              <a:ea typeface="나눔스퀘어라운드 Regular" panose="020B0600000101010101" pitchFamily="50" charset="-127"/>
            </a:endParaRPr>
          </a:p>
        </p:txBody>
      </p:sp>
      <p:sp>
        <p:nvSpPr>
          <p:cNvPr id="12" name="직사각형 11"/>
          <p:cNvSpPr/>
          <p:nvPr/>
        </p:nvSpPr>
        <p:spPr>
          <a:xfrm>
            <a:off x="207355" y="5839051"/>
            <a:ext cx="4834268" cy="831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1000" b="1" dirty="0">
                <a:solidFill>
                  <a:srgbClr val="A4193D"/>
                </a:solidFill>
                <a:latin typeface="+mn-ea"/>
              </a:rPr>
              <a:t>▲</a:t>
            </a:r>
            <a:r>
              <a:rPr lang="ko-KR" altLang="en-US" sz="1000" b="1" dirty="0">
                <a:latin typeface="+mn-ea"/>
              </a:rPr>
              <a:t> </a:t>
            </a:r>
            <a:r>
              <a:rPr lang="ko-KR" altLang="en-US" sz="1000" b="1" dirty="0" err="1">
                <a:solidFill>
                  <a:srgbClr val="211D1E"/>
                </a:solidFill>
                <a:latin typeface="+mn-ea"/>
              </a:rPr>
              <a:t>브뤼헐</a:t>
            </a:r>
            <a:r>
              <a:rPr lang="en-US" altLang="ko-KR" sz="1000" dirty="0">
                <a:solidFill>
                  <a:srgbClr val="211D1E"/>
                </a:solidFill>
                <a:latin typeface="+mn-ea"/>
              </a:rPr>
              <a:t>(Brueghel, Pieter/</a:t>
            </a:r>
            <a:r>
              <a:rPr lang="ko-KR" altLang="en-US" sz="1000" dirty="0">
                <a:solidFill>
                  <a:srgbClr val="211D1E"/>
                </a:solidFill>
                <a:latin typeface="+mn-ea"/>
              </a:rPr>
              <a:t>네덜란드</a:t>
            </a:r>
            <a:r>
              <a:rPr lang="en-US" altLang="ko-KR" sz="1000" dirty="0">
                <a:solidFill>
                  <a:srgbClr val="211D1E"/>
                </a:solidFill>
                <a:latin typeface="+mn-ea"/>
              </a:rPr>
              <a:t>/1525~1569) </a:t>
            </a:r>
            <a:r>
              <a:rPr lang="ko-KR" altLang="en-US" sz="1000" b="1" dirty="0">
                <a:solidFill>
                  <a:srgbClr val="211D1E"/>
                </a:solidFill>
                <a:latin typeface="+mn-ea"/>
              </a:rPr>
              <a:t>질투</a:t>
            </a:r>
            <a:r>
              <a:rPr lang="en-US" altLang="ko-KR" sz="1000">
                <a:solidFill>
                  <a:srgbClr val="211D1E"/>
                </a:solidFill>
                <a:latin typeface="+mn-ea"/>
              </a:rPr>
              <a:t>(</a:t>
            </a:r>
            <a:r>
              <a:rPr lang="ko-KR" altLang="en-US" sz="1000">
                <a:solidFill>
                  <a:srgbClr val="00B050"/>
                </a:solidFill>
                <a:latin typeface="+mn-ea"/>
              </a:rPr>
              <a:t>인그레이빙</a:t>
            </a:r>
            <a:r>
              <a:rPr lang="en-US" altLang="ko-KR" sz="1000" dirty="0">
                <a:solidFill>
                  <a:srgbClr val="211D1E"/>
                </a:solidFill>
                <a:latin typeface="+mn-ea"/>
              </a:rPr>
              <a:t>/22.7x29.5cm/1558</a:t>
            </a:r>
            <a:r>
              <a:rPr lang="ko-KR" altLang="en-US" sz="1000" dirty="0">
                <a:solidFill>
                  <a:srgbClr val="211D1E"/>
                </a:solidFill>
                <a:latin typeface="+mn-ea"/>
              </a:rPr>
              <a:t>년 작</a:t>
            </a:r>
            <a:r>
              <a:rPr lang="en-US" altLang="ko-KR" sz="1000" dirty="0">
                <a:solidFill>
                  <a:srgbClr val="211D1E"/>
                </a:solidFill>
                <a:latin typeface="+mn-ea"/>
              </a:rPr>
              <a:t>) </a:t>
            </a:r>
          </a:p>
          <a:p>
            <a:pPr>
              <a:lnSpc>
                <a:spcPct val="150000"/>
              </a:lnSpc>
            </a:pPr>
            <a:r>
              <a:rPr lang="en-US" altLang="ko-KR" sz="1000" dirty="0">
                <a:solidFill>
                  <a:schemeClr val="bg2">
                    <a:lumMod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7</a:t>
            </a:r>
            <a:r>
              <a:rPr lang="ko-KR" altLang="en-US" sz="1000" dirty="0">
                <a:solidFill>
                  <a:schemeClr val="bg2">
                    <a:lumMod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대 죄악 시리즈로 여러 방향의 세밀한 선을 겹쳐서 판에 직접 새긴 뒤 찍어 낸 판화 작품이다</a:t>
            </a:r>
            <a:endParaRPr lang="en-US" altLang="ko-KR" sz="1000" dirty="0">
              <a:solidFill>
                <a:schemeClr val="bg2">
                  <a:lumMod val="50000"/>
                </a:schemeClr>
              </a:solidFill>
              <a:latin typeface="함초롬바탕" panose="02030604000101010101" pitchFamily="18" charset="-127"/>
              <a:ea typeface="함초롬바탕" panose="02030604000101010101" pitchFamily="18" charset="-127"/>
              <a:cs typeface="함초롬바탕" panose="02030604000101010101" pitchFamily="18" charset="-127"/>
            </a:endParaRPr>
          </a:p>
        </p:txBody>
      </p:sp>
      <p:sp>
        <p:nvSpPr>
          <p:cNvPr id="14" name="직사각형 13"/>
          <p:cNvSpPr/>
          <p:nvPr/>
        </p:nvSpPr>
        <p:spPr>
          <a:xfrm>
            <a:off x="8296990" y="5823287"/>
            <a:ext cx="3799759" cy="677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ko-KR" altLang="en-US" sz="1000" b="1" dirty="0">
                <a:solidFill>
                  <a:srgbClr val="A4193D"/>
                </a:solidFill>
                <a:latin typeface="+mn-ea"/>
              </a:rPr>
              <a:t>▲</a:t>
            </a:r>
            <a:r>
              <a:rPr lang="ko-KR" altLang="en-US" sz="1000" b="1" dirty="0">
                <a:latin typeface="+mn-ea"/>
              </a:rPr>
              <a:t> </a:t>
            </a:r>
            <a:r>
              <a:rPr lang="ko-KR" altLang="en-US" sz="1000" b="1" dirty="0">
                <a:solidFill>
                  <a:srgbClr val="211D1E"/>
                </a:solidFill>
                <a:latin typeface="+mn-ea"/>
              </a:rPr>
              <a:t>직지심체요절</a:t>
            </a:r>
            <a:r>
              <a:rPr lang="en-US" altLang="ko-KR" sz="1000" dirty="0">
                <a:solidFill>
                  <a:srgbClr val="211D1E"/>
                </a:solidFill>
                <a:latin typeface="+mn-ea"/>
              </a:rPr>
              <a:t>(1377</a:t>
            </a:r>
            <a:r>
              <a:rPr lang="ko-KR" altLang="en-US" sz="1000" dirty="0">
                <a:solidFill>
                  <a:srgbClr val="211D1E"/>
                </a:solidFill>
                <a:latin typeface="+mn-ea"/>
              </a:rPr>
              <a:t>년</a:t>
            </a:r>
            <a:r>
              <a:rPr lang="en-US" altLang="ko-KR" sz="1000">
                <a:solidFill>
                  <a:srgbClr val="211D1E"/>
                </a:solidFill>
                <a:latin typeface="+mn-ea"/>
              </a:rPr>
              <a:t>, </a:t>
            </a:r>
            <a:r>
              <a:rPr lang="ko-KR" altLang="en-US" sz="1000">
                <a:solidFill>
                  <a:srgbClr val="00B050"/>
                </a:solidFill>
                <a:latin typeface="+mn-ea"/>
              </a:rPr>
              <a:t>금속 활자</a:t>
            </a:r>
            <a:r>
              <a:rPr lang="en-US" altLang="ko-KR" sz="1000">
                <a:solidFill>
                  <a:srgbClr val="00B050"/>
                </a:solidFill>
                <a:latin typeface="+mn-ea"/>
              </a:rPr>
              <a:t>,</a:t>
            </a:r>
            <a:r>
              <a:rPr lang="ko-KR" altLang="en-US" sz="1000">
                <a:solidFill>
                  <a:srgbClr val="211D1E"/>
                </a:solidFill>
                <a:latin typeface="+mn-ea"/>
              </a:rPr>
              <a:t>고려 </a:t>
            </a:r>
            <a:r>
              <a:rPr lang="ko-KR" altLang="en-US" sz="1000" dirty="0">
                <a:solidFill>
                  <a:srgbClr val="211D1E"/>
                </a:solidFill>
                <a:latin typeface="+mn-ea"/>
              </a:rPr>
              <a:t>시대</a:t>
            </a:r>
            <a:r>
              <a:rPr lang="en-US" altLang="ko-KR" sz="1000" dirty="0">
                <a:solidFill>
                  <a:srgbClr val="211D1E"/>
                </a:solidFill>
                <a:latin typeface="+mn-ea"/>
              </a:rPr>
              <a:t>) </a:t>
            </a:r>
          </a:p>
          <a:p>
            <a:pPr algn="just">
              <a:lnSpc>
                <a:spcPct val="150000"/>
              </a:lnSpc>
            </a:pPr>
            <a:r>
              <a:rPr lang="ko-KR" altLang="en-US" sz="1000" dirty="0">
                <a:solidFill>
                  <a:schemeClr val="bg2">
                    <a:lumMod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세계에서 가장 오래된 금속 활자본으로 글자 하나하나를 짜 맞추어 찍는 방식으로 만들어 언제든지 필요할 때 인쇄가 가능하다</a:t>
            </a:r>
            <a:r>
              <a:rPr lang="en-US" altLang="ko-KR" sz="1000" dirty="0">
                <a:solidFill>
                  <a:schemeClr val="bg2">
                    <a:lumMod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.</a:t>
            </a:r>
          </a:p>
        </p:txBody>
      </p:sp>
      <p:pic>
        <p:nvPicPr>
          <p:cNvPr id="8" name="그림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0673" y="1990147"/>
            <a:ext cx="2858007" cy="3701225"/>
          </a:xfrm>
          <a:prstGeom prst="rect">
            <a:avLst/>
          </a:prstGeom>
        </p:spPr>
      </p:pic>
      <p:sp>
        <p:nvSpPr>
          <p:cNvPr id="13" name="직사각형 12"/>
          <p:cNvSpPr/>
          <p:nvPr/>
        </p:nvSpPr>
        <p:spPr>
          <a:xfrm>
            <a:off x="5136513" y="5839051"/>
            <a:ext cx="2970742" cy="831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ko-KR" altLang="en-US" sz="1000" b="1" dirty="0">
                <a:solidFill>
                  <a:srgbClr val="A4193D"/>
                </a:solidFill>
                <a:latin typeface="+mn-ea"/>
              </a:rPr>
              <a:t>▲</a:t>
            </a:r>
            <a:r>
              <a:rPr lang="ko-KR" altLang="en-US" sz="1000" b="1" dirty="0">
                <a:latin typeface="+mn-ea"/>
              </a:rPr>
              <a:t> </a:t>
            </a:r>
            <a:r>
              <a:rPr lang="ko-KR" altLang="en-US" sz="1000" b="1" dirty="0" err="1">
                <a:solidFill>
                  <a:srgbClr val="211D1E"/>
                </a:solidFill>
                <a:latin typeface="+mn-ea"/>
              </a:rPr>
              <a:t>무하</a:t>
            </a:r>
            <a:r>
              <a:rPr lang="en-US" altLang="ko-KR" sz="1000" dirty="0">
                <a:solidFill>
                  <a:srgbClr val="211D1E"/>
                </a:solidFill>
                <a:latin typeface="+mn-ea"/>
              </a:rPr>
              <a:t>(</a:t>
            </a:r>
            <a:r>
              <a:rPr lang="en-US" altLang="ko-KR" sz="1000" dirty="0" err="1">
                <a:solidFill>
                  <a:srgbClr val="211D1E"/>
                </a:solidFill>
                <a:latin typeface="+mn-ea"/>
              </a:rPr>
              <a:t>Mucha</a:t>
            </a:r>
            <a:r>
              <a:rPr lang="en-US" altLang="ko-KR" sz="1000" dirty="0">
                <a:solidFill>
                  <a:srgbClr val="211D1E"/>
                </a:solidFill>
                <a:latin typeface="+mn-ea"/>
              </a:rPr>
              <a:t>, Alphonse/</a:t>
            </a:r>
            <a:r>
              <a:rPr lang="ko-KR" altLang="en-US" sz="1000" dirty="0">
                <a:solidFill>
                  <a:srgbClr val="211D1E"/>
                </a:solidFill>
                <a:latin typeface="+mn-ea"/>
              </a:rPr>
              <a:t>체코 </a:t>
            </a:r>
            <a:r>
              <a:rPr lang="en-US" altLang="ko-KR" sz="1000" dirty="0">
                <a:solidFill>
                  <a:srgbClr val="211D1E"/>
                </a:solidFill>
                <a:latin typeface="+mn-ea"/>
              </a:rPr>
              <a:t>/1860</a:t>
            </a:r>
            <a:r>
              <a:rPr lang="ko-KR" altLang="en-US" sz="1000" dirty="0">
                <a:solidFill>
                  <a:srgbClr val="211D1E"/>
                </a:solidFill>
                <a:latin typeface="+mn-ea"/>
              </a:rPr>
              <a:t>～</a:t>
            </a:r>
            <a:r>
              <a:rPr lang="en-US" altLang="ko-KR" sz="1000" dirty="0">
                <a:solidFill>
                  <a:srgbClr val="211D1E"/>
                </a:solidFill>
                <a:latin typeface="+mn-ea"/>
              </a:rPr>
              <a:t>1939) </a:t>
            </a:r>
            <a:r>
              <a:rPr lang="en-US" altLang="ko-KR" sz="1000" b="1" dirty="0">
                <a:solidFill>
                  <a:srgbClr val="211D1E"/>
                </a:solidFill>
                <a:latin typeface="+mn-ea"/>
              </a:rPr>
              <a:t>JOB </a:t>
            </a:r>
            <a:r>
              <a:rPr lang="ko-KR" altLang="en-US" sz="1000" b="1" dirty="0">
                <a:solidFill>
                  <a:srgbClr val="211D1E"/>
                </a:solidFill>
                <a:latin typeface="+mn-ea"/>
              </a:rPr>
              <a:t>포스터 </a:t>
            </a:r>
            <a:r>
              <a:rPr lang="en-US" altLang="ko-KR" sz="1000" dirty="0">
                <a:solidFill>
                  <a:srgbClr val="211D1E"/>
                </a:solidFill>
                <a:latin typeface="+mn-ea"/>
              </a:rPr>
              <a:t>(</a:t>
            </a:r>
            <a:r>
              <a:rPr lang="ko-KR" altLang="en-US" sz="1000" dirty="0">
                <a:solidFill>
                  <a:srgbClr val="00B050"/>
                </a:solidFill>
                <a:latin typeface="+mn-ea"/>
              </a:rPr>
              <a:t>석판화</a:t>
            </a:r>
            <a:r>
              <a:rPr lang="en-US" altLang="ko-KR" sz="1000" dirty="0">
                <a:solidFill>
                  <a:srgbClr val="211D1E"/>
                </a:solidFill>
                <a:latin typeface="+mn-ea"/>
              </a:rPr>
              <a:t>/173x59cm/1896</a:t>
            </a:r>
            <a:r>
              <a:rPr lang="ko-KR" altLang="en-US" sz="1000" dirty="0">
                <a:solidFill>
                  <a:srgbClr val="211D1E"/>
                </a:solidFill>
                <a:latin typeface="+mn-ea"/>
              </a:rPr>
              <a:t>년 작</a:t>
            </a:r>
            <a:r>
              <a:rPr lang="en-US" altLang="ko-KR" sz="1000" dirty="0">
                <a:solidFill>
                  <a:srgbClr val="211D1E"/>
                </a:solidFill>
                <a:latin typeface="+mn-ea"/>
              </a:rPr>
              <a:t>) </a:t>
            </a:r>
          </a:p>
          <a:p>
            <a:pPr>
              <a:lnSpc>
                <a:spcPct val="150000"/>
              </a:lnSpc>
            </a:pPr>
            <a:r>
              <a:rPr lang="ko-KR" altLang="en-US" sz="1000" dirty="0">
                <a:solidFill>
                  <a:schemeClr val="bg2">
                    <a:lumMod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석판화로 생산된 포스터로 손으로 그린 듯한 유려한 선과 화려한 색채와 문양이 돋보이는 작품이다</a:t>
            </a:r>
            <a:r>
              <a:rPr lang="en-US" altLang="ko-KR" sz="1000" dirty="0">
                <a:solidFill>
                  <a:schemeClr val="bg2">
                    <a:lumMod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.</a:t>
            </a:r>
          </a:p>
        </p:txBody>
      </p:sp>
      <p:sp>
        <p:nvSpPr>
          <p:cNvPr id="23" name="직사각형 22">
            <a:hlinkClick r:id="rId3"/>
            <a:extLst>
              <a:ext uri="{FF2B5EF4-FFF2-40B4-BE49-F238E27FC236}">
                <a16:creationId xmlns:a16="http://schemas.microsoft.com/office/drawing/2014/main" id="{7A8838EB-0C79-4E02-A3A1-FDECAB8F40E3}"/>
              </a:ext>
            </a:extLst>
          </p:cNvPr>
          <p:cNvSpPr/>
          <p:nvPr/>
        </p:nvSpPr>
        <p:spPr>
          <a:xfrm>
            <a:off x="8884782" y="249574"/>
            <a:ext cx="1212648" cy="215417"/>
          </a:xfrm>
          <a:prstGeom prst="rect">
            <a:avLst/>
          </a:prstGeom>
          <a:solidFill>
            <a:srgbClr val="00B05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900" b="1" dirty="0"/>
              <a:t>석판화 제작 과정</a:t>
            </a: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4845EF84-B176-496A-88CF-DD389F497E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114" y="1974820"/>
            <a:ext cx="4834934" cy="3701225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11119B8E-C0D8-4172-A018-146E83E16E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41915" y="3299284"/>
            <a:ext cx="2939189" cy="2139492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69C8E00C-FBF7-4C48-893A-FCC203620D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09169" y="2179124"/>
            <a:ext cx="1254323" cy="124083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1D095B1-8C70-474E-B9DC-990BB4427CCA}"/>
              </a:ext>
            </a:extLst>
          </p:cNvPr>
          <p:cNvSpPr txBox="1"/>
          <p:nvPr/>
        </p:nvSpPr>
        <p:spPr>
          <a:xfrm>
            <a:off x="95813" y="-180575"/>
            <a:ext cx="7254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800">
                <a:ln w="12700">
                  <a:solidFill>
                    <a:srgbClr val="A4193D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“</a:t>
            </a:r>
            <a:endParaRPr lang="ko-KR" altLang="en-US" sz="8800">
              <a:ln w="12700">
                <a:solidFill>
                  <a:srgbClr val="A4193D"/>
                </a:solidFill>
              </a:ln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3AFD5BC-2C1F-4306-BBB6-631A11EF1664}"/>
              </a:ext>
            </a:extLst>
          </p:cNvPr>
          <p:cNvSpPr txBox="1"/>
          <p:nvPr/>
        </p:nvSpPr>
        <p:spPr>
          <a:xfrm>
            <a:off x="8813631" y="456381"/>
            <a:ext cx="2807239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900">
                <a:solidFill>
                  <a:srgbClr val="A4193D"/>
                </a:solidFill>
              </a:rPr>
              <a:t>https://www.youtube.com/watch?v=85uz8gVnUu4</a:t>
            </a:r>
          </a:p>
        </p:txBody>
      </p:sp>
    </p:spTree>
    <p:extLst>
      <p:ext uri="{BB962C8B-B14F-4D97-AF65-F5344CB8AC3E}">
        <p14:creationId xmlns:p14="http://schemas.microsoft.com/office/powerpoint/2010/main" val="4145368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B092E756-DB19-4261-92D5-E58C692E9074}"/>
              </a:ext>
            </a:extLst>
          </p:cNvPr>
          <p:cNvSpPr txBox="1"/>
          <p:nvPr/>
        </p:nvSpPr>
        <p:spPr>
          <a:xfrm>
            <a:off x="2764041" y="114191"/>
            <a:ext cx="9080983" cy="55399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ko-KR" altLang="en-US" sz="3000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볼록 판화로 풍속화 재해석하기</a:t>
            </a:r>
          </a:p>
        </p:txBody>
      </p:sp>
      <p:sp>
        <p:nvSpPr>
          <p:cNvPr id="9" name="사각형: 둥근 모서리 8">
            <a:extLst>
              <a:ext uri="{FF2B5EF4-FFF2-40B4-BE49-F238E27FC236}">
                <a16:creationId xmlns:a16="http://schemas.microsoft.com/office/drawing/2014/main" id="{25866EFF-5D92-47F5-8A40-13B47A4060D5}"/>
              </a:ext>
            </a:extLst>
          </p:cNvPr>
          <p:cNvSpPr/>
          <p:nvPr/>
        </p:nvSpPr>
        <p:spPr>
          <a:xfrm>
            <a:off x="1004969" y="124175"/>
            <a:ext cx="1759072" cy="553998"/>
          </a:xfrm>
          <a:prstGeom prst="roundRect">
            <a:avLst/>
          </a:prstGeom>
          <a:solidFill>
            <a:srgbClr val="F165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표현 활동</a:t>
            </a:r>
            <a:r>
              <a:rPr lang="en-US" altLang="ko-KR" sz="2400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1</a:t>
            </a:r>
            <a:endParaRPr lang="ko-KR" altLang="en-US" sz="24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FBC73A3-4BB6-4DF3-A706-D1965B49395C}"/>
              </a:ext>
            </a:extLst>
          </p:cNvPr>
          <p:cNvSpPr txBox="1"/>
          <p:nvPr/>
        </p:nvSpPr>
        <p:spPr>
          <a:xfrm>
            <a:off x="18256" y="1698240"/>
            <a:ext cx="247329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b="1" dirty="0"/>
              <a:t> </a:t>
            </a:r>
            <a:r>
              <a:rPr lang="ko-KR" altLang="en-US" b="1" dirty="0">
                <a:solidFill>
                  <a:srgbClr val="A4193D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┃</a:t>
            </a:r>
            <a:r>
              <a:rPr lang="ko-KR" altLang="en-US" b="1" dirty="0"/>
              <a:t>제작 과정</a:t>
            </a:r>
            <a:r>
              <a:rPr lang="ko-KR" altLang="en-US" b="1" dirty="0">
                <a:solidFill>
                  <a:srgbClr val="A4193D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┃</a:t>
            </a:r>
            <a:endParaRPr lang="ko-KR" altLang="en-US" b="1" dirty="0">
              <a:solidFill>
                <a:srgbClr val="A4193D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2655A7D-BFB3-4B64-89D0-A4E67100A90A}"/>
              </a:ext>
            </a:extLst>
          </p:cNvPr>
          <p:cNvSpPr txBox="1"/>
          <p:nvPr/>
        </p:nvSpPr>
        <p:spPr>
          <a:xfrm>
            <a:off x="120769" y="2077556"/>
            <a:ext cx="4949021" cy="30114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ko-KR" altLang="en-US" sz="1600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① 풍속화 하나를 선택한 후 현대적으로 재해석할</a:t>
            </a:r>
            <a:endParaRPr lang="en-US" altLang="ko-KR" sz="1600" dirty="0">
              <a:latin typeface="나눔스퀘어라운드 Regular" panose="020B0600000101010101" pitchFamily="50" charset="-127"/>
              <a:ea typeface="나눔스퀘어라운드 Regular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ko-KR" altLang="en-US" sz="1600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   아이디어를 낸다.</a:t>
            </a:r>
          </a:p>
          <a:p>
            <a:pPr algn="just">
              <a:lnSpc>
                <a:spcPct val="150000"/>
              </a:lnSpc>
            </a:pPr>
            <a:r>
              <a:rPr lang="ko-KR" altLang="en-US" sz="1600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② 그림 위에 </a:t>
            </a:r>
            <a:r>
              <a:rPr lang="ko-KR" altLang="en-US" sz="1600" dirty="0" err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트레싱지를</a:t>
            </a:r>
            <a:r>
              <a:rPr lang="ko-KR" altLang="en-US" sz="1600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놓고 이미지를 베낀 후</a:t>
            </a:r>
            <a:r>
              <a:rPr lang="en-US" altLang="ko-KR" sz="1600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, </a:t>
            </a:r>
          </a:p>
          <a:p>
            <a:pPr algn="just">
              <a:lnSpc>
                <a:spcPct val="150000"/>
              </a:lnSpc>
            </a:pPr>
            <a:r>
              <a:rPr lang="en-US" altLang="ko-KR" sz="1600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  </a:t>
            </a:r>
            <a:r>
              <a:rPr lang="ko-KR" altLang="en-US" sz="1600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이미지를 베낀 후 아이디어에 맞게 변형시킨다. </a:t>
            </a:r>
          </a:p>
          <a:p>
            <a:pPr algn="just">
              <a:lnSpc>
                <a:spcPct val="150000"/>
              </a:lnSpc>
            </a:pPr>
            <a:r>
              <a:rPr lang="ko-KR" altLang="en-US" sz="1600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③ 이미지를 뒤집어서 고무판에 옮긴 뒤</a:t>
            </a:r>
            <a:r>
              <a:rPr lang="en-US" altLang="ko-KR" sz="1600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, </a:t>
            </a:r>
            <a:r>
              <a:rPr lang="ko-KR" altLang="en-US" sz="1600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조각도로</a:t>
            </a:r>
            <a:endParaRPr lang="en-US" altLang="ko-KR" sz="1600" dirty="0">
              <a:latin typeface="나눔스퀘어라운드 Regular" panose="020B0600000101010101" pitchFamily="50" charset="-127"/>
              <a:ea typeface="나눔스퀘어라운드 Regular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1600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  </a:t>
            </a:r>
            <a:r>
              <a:rPr lang="ko-KR" altLang="en-US" sz="1600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새긴다</a:t>
            </a:r>
            <a:r>
              <a:rPr lang="en-US" altLang="ko-KR" sz="1600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ko-KR" altLang="en-US" sz="1600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④ 롤러로 잉크를 묻힌 뒤</a:t>
            </a:r>
            <a:r>
              <a:rPr lang="en-US" altLang="ko-KR" sz="1600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, </a:t>
            </a:r>
            <a:r>
              <a:rPr lang="ko-KR" altLang="en-US" sz="1600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화선지를 덮고 문질러서</a:t>
            </a:r>
            <a:endParaRPr lang="en-US" altLang="ko-KR" sz="1600" dirty="0">
              <a:latin typeface="나눔스퀘어라운드 Regular" panose="020B0600000101010101" pitchFamily="50" charset="-127"/>
              <a:ea typeface="나눔스퀘어라운드 Regular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1600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 </a:t>
            </a:r>
            <a:r>
              <a:rPr lang="ko-KR" altLang="en-US" sz="1600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이미지를 찍는다.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7B4D37A-9A85-4224-800E-13887984729F}"/>
              </a:ext>
            </a:extLst>
          </p:cNvPr>
          <p:cNvSpPr txBox="1"/>
          <p:nvPr/>
        </p:nvSpPr>
        <p:spPr>
          <a:xfrm>
            <a:off x="5255046" y="5656769"/>
            <a:ext cx="329825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000" b="1" dirty="0">
                <a:solidFill>
                  <a:srgbClr val="A4193D"/>
                </a:solidFill>
                <a:latin typeface="+mn-ea"/>
              </a:rPr>
              <a:t>▲</a:t>
            </a:r>
            <a:r>
              <a:rPr lang="ko-KR" altLang="en-US" sz="1000" b="1" dirty="0">
                <a:latin typeface="+mn-ea"/>
              </a:rPr>
              <a:t> </a:t>
            </a:r>
            <a:r>
              <a:rPr lang="ko-KR" altLang="en-US" sz="1000" b="1" dirty="0" err="1">
                <a:solidFill>
                  <a:srgbClr val="211D1E"/>
                </a:solidFill>
                <a:latin typeface="+mn-ea"/>
              </a:rPr>
              <a:t>차태병</a:t>
            </a:r>
            <a:r>
              <a:rPr lang="en-US" altLang="ko-KR" sz="1000" dirty="0">
                <a:solidFill>
                  <a:srgbClr val="211D1E"/>
                </a:solidFill>
                <a:latin typeface="+mn-ea"/>
              </a:rPr>
              <a:t>(</a:t>
            </a:r>
            <a:r>
              <a:rPr lang="ko-KR" altLang="en-US" sz="1000" dirty="0">
                <a:solidFill>
                  <a:srgbClr val="211D1E"/>
                </a:solidFill>
                <a:latin typeface="+mn-ea"/>
              </a:rPr>
              <a:t>학생 작품</a:t>
            </a:r>
            <a:r>
              <a:rPr lang="en-US" altLang="ko-KR" sz="1000" dirty="0">
                <a:solidFill>
                  <a:srgbClr val="211D1E"/>
                </a:solidFill>
                <a:latin typeface="+mn-ea"/>
              </a:rPr>
              <a:t>) </a:t>
            </a:r>
            <a:r>
              <a:rPr lang="ko-KR" altLang="en-US" sz="1000" b="1" dirty="0">
                <a:solidFill>
                  <a:srgbClr val="211D1E"/>
                </a:solidFill>
                <a:latin typeface="+mn-ea"/>
              </a:rPr>
              <a:t>현대 씨름</a:t>
            </a:r>
            <a:r>
              <a:rPr lang="en-US" altLang="ko-KR" sz="1000" dirty="0">
                <a:solidFill>
                  <a:srgbClr val="211D1E"/>
                </a:solidFill>
                <a:latin typeface="+mn-ea"/>
              </a:rPr>
              <a:t>(</a:t>
            </a:r>
            <a:r>
              <a:rPr lang="ko-KR" altLang="en-US" sz="1000">
                <a:solidFill>
                  <a:srgbClr val="211D1E"/>
                </a:solidFill>
                <a:latin typeface="+mn-ea"/>
              </a:rPr>
              <a:t>고무 판</a:t>
            </a:r>
            <a:r>
              <a:rPr lang="en-US" altLang="ko-KR" sz="1000">
                <a:solidFill>
                  <a:srgbClr val="211D1E"/>
                </a:solidFill>
                <a:latin typeface="+mn-ea"/>
              </a:rPr>
              <a:t>/</a:t>
            </a:r>
            <a:r>
              <a:rPr lang="en-US" altLang="ko-KR" sz="1000" dirty="0">
                <a:solidFill>
                  <a:srgbClr val="211D1E"/>
                </a:solidFill>
                <a:latin typeface="+mn-ea"/>
              </a:rPr>
              <a:t>35×28cm/2016</a:t>
            </a:r>
            <a:r>
              <a:rPr lang="ko-KR" altLang="en-US" sz="1000" dirty="0">
                <a:solidFill>
                  <a:srgbClr val="211D1E"/>
                </a:solidFill>
                <a:latin typeface="+mn-ea"/>
              </a:rPr>
              <a:t>년 작</a:t>
            </a:r>
            <a:r>
              <a:rPr lang="en-US" altLang="ko-KR" sz="1000" dirty="0">
                <a:solidFill>
                  <a:srgbClr val="211D1E"/>
                </a:solidFill>
                <a:latin typeface="+mn-ea"/>
              </a:rPr>
              <a:t>) </a:t>
            </a:r>
          </a:p>
          <a:p>
            <a:pPr>
              <a:lnSpc>
                <a:spcPct val="150000"/>
              </a:lnSpc>
            </a:pPr>
            <a:r>
              <a:rPr lang="ko-KR" altLang="en-US" sz="1000" dirty="0">
                <a:solidFill>
                  <a:schemeClr val="bg2">
                    <a:lumMod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김홍도의 </a:t>
            </a:r>
            <a:r>
              <a:rPr lang="en-US" altLang="ko-KR" sz="1000" dirty="0">
                <a:solidFill>
                  <a:schemeClr val="bg2">
                    <a:lumMod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&lt; </a:t>
            </a:r>
            <a:r>
              <a:rPr lang="ko-KR" altLang="en-US" sz="1000" dirty="0">
                <a:solidFill>
                  <a:schemeClr val="bg2">
                    <a:lumMod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씨름</a:t>
            </a:r>
            <a:r>
              <a:rPr lang="en-US" altLang="ko-KR" sz="1000" dirty="0">
                <a:solidFill>
                  <a:schemeClr val="bg2">
                    <a:lumMod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&gt; </a:t>
            </a:r>
            <a:r>
              <a:rPr lang="ko-KR" altLang="en-US" sz="1000" dirty="0">
                <a:solidFill>
                  <a:schemeClr val="bg2">
                    <a:lumMod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작품을 현대 격투기 장면으로 </a:t>
            </a:r>
            <a:endParaRPr lang="en-US" altLang="ko-KR" sz="1000" dirty="0">
              <a:solidFill>
                <a:schemeClr val="bg2">
                  <a:lumMod val="50000"/>
                </a:schemeClr>
              </a:solidFill>
              <a:latin typeface="함초롬바탕" panose="02030604000101010101" pitchFamily="18" charset="-127"/>
              <a:ea typeface="함초롬바탕" panose="02030604000101010101" pitchFamily="18" charset="-127"/>
              <a:cs typeface="함초롬바탕" panose="02030604000101010101" pitchFamily="18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1000" dirty="0">
                <a:solidFill>
                  <a:schemeClr val="bg2">
                    <a:lumMod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재해석하였다</a:t>
            </a:r>
            <a:r>
              <a:rPr lang="en-US" altLang="ko-KR" sz="1000" dirty="0">
                <a:solidFill>
                  <a:schemeClr val="bg2">
                    <a:lumMod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7B4D37A-9A85-4224-800E-13887984729F}"/>
              </a:ext>
            </a:extLst>
          </p:cNvPr>
          <p:cNvSpPr txBox="1"/>
          <p:nvPr/>
        </p:nvSpPr>
        <p:spPr>
          <a:xfrm>
            <a:off x="8674332" y="5620739"/>
            <a:ext cx="3372757" cy="5289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000" b="1" dirty="0">
                <a:solidFill>
                  <a:srgbClr val="A4193D"/>
                </a:solidFill>
                <a:latin typeface="+mn-ea"/>
              </a:rPr>
              <a:t>▲</a:t>
            </a:r>
            <a:r>
              <a:rPr lang="ko-KR" altLang="en-US" sz="1000" b="1" dirty="0">
                <a:latin typeface="+mn-ea"/>
              </a:rPr>
              <a:t> </a:t>
            </a:r>
            <a:r>
              <a:rPr lang="ko-KR" altLang="en-US" sz="1000" b="1" dirty="0">
                <a:solidFill>
                  <a:srgbClr val="211D1E"/>
                </a:solidFill>
                <a:latin typeface="+mn-ea"/>
              </a:rPr>
              <a:t>김홍도</a:t>
            </a:r>
            <a:r>
              <a:rPr lang="en-US" altLang="ko-KR" sz="1000" dirty="0">
                <a:solidFill>
                  <a:srgbClr val="211D1E"/>
                </a:solidFill>
                <a:latin typeface="+mn-ea"/>
              </a:rPr>
              <a:t>(</a:t>
            </a:r>
            <a:r>
              <a:rPr lang="ko-KR" altLang="en-US" sz="1000" dirty="0">
                <a:solidFill>
                  <a:srgbClr val="211D1E"/>
                </a:solidFill>
                <a:latin typeface="+mn-ea"/>
              </a:rPr>
              <a:t>조선</a:t>
            </a:r>
            <a:r>
              <a:rPr lang="en-US" altLang="ko-KR" sz="1000" dirty="0">
                <a:solidFill>
                  <a:srgbClr val="211D1E"/>
                </a:solidFill>
                <a:latin typeface="+mn-ea"/>
              </a:rPr>
              <a:t>/1745</a:t>
            </a:r>
            <a:r>
              <a:rPr lang="ko-KR" altLang="en-US" sz="1000" dirty="0">
                <a:solidFill>
                  <a:srgbClr val="211D1E"/>
                </a:solidFill>
                <a:latin typeface="+mn-ea"/>
              </a:rPr>
              <a:t>～</a:t>
            </a:r>
            <a:r>
              <a:rPr lang="en-US" altLang="ko-KR" sz="1000" dirty="0">
                <a:solidFill>
                  <a:srgbClr val="211D1E"/>
                </a:solidFill>
                <a:latin typeface="+mn-ea"/>
              </a:rPr>
              <a:t>1806?) </a:t>
            </a:r>
            <a:r>
              <a:rPr lang="ko-KR" altLang="en-US" sz="1000" b="1" dirty="0">
                <a:solidFill>
                  <a:srgbClr val="211D1E"/>
                </a:solidFill>
                <a:latin typeface="+mn-ea"/>
              </a:rPr>
              <a:t>씨름</a:t>
            </a:r>
            <a:r>
              <a:rPr lang="en-US" altLang="ko-KR" sz="1000" dirty="0">
                <a:solidFill>
                  <a:srgbClr val="211D1E"/>
                </a:solidFill>
                <a:latin typeface="+mn-ea"/>
              </a:rPr>
              <a:t>(</a:t>
            </a:r>
            <a:r>
              <a:rPr lang="ko-KR" altLang="en-US" sz="1000" dirty="0">
                <a:solidFill>
                  <a:srgbClr val="211D1E"/>
                </a:solidFill>
                <a:latin typeface="+mn-ea"/>
              </a:rPr>
              <a:t>종이에 </a:t>
            </a:r>
            <a:r>
              <a:rPr lang="ko-KR" altLang="en-US" sz="1000">
                <a:solidFill>
                  <a:srgbClr val="211D1E"/>
                </a:solidFill>
                <a:latin typeface="+mn-ea"/>
              </a:rPr>
              <a:t>수묵 담채</a:t>
            </a:r>
            <a:r>
              <a:rPr lang="en-US" altLang="ko-KR" sz="1000" dirty="0">
                <a:solidFill>
                  <a:srgbClr val="211D1E"/>
                </a:solidFill>
                <a:latin typeface="Apple SD Gothic Neo"/>
              </a:rPr>
              <a:t>/28x24cm/18</a:t>
            </a:r>
            <a:r>
              <a:rPr lang="ko-KR" altLang="en-US" sz="1000" dirty="0">
                <a:solidFill>
                  <a:srgbClr val="211D1E"/>
                </a:solidFill>
                <a:latin typeface="Apple SD Gothic Neo"/>
              </a:rPr>
              <a:t>세기 후반</a:t>
            </a:r>
            <a:r>
              <a:rPr lang="en-US" altLang="ko-KR" sz="1000" dirty="0">
                <a:solidFill>
                  <a:srgbClr val="211D1E"/>
                </a:solidFill>
                <a:latin typeface="Apple SD Gothic Neo"/>
              </a:rPr>
              <a:t>) </a:t>
            </a:r>
            <a:endParaRPr lang="en-US" altLang="ko-KR" sz="1000" dirty="0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4670" y="5526527"/>
            <a:ext cx="1178907" cy="1276149"/>
          </a:xfrm>
          <a:prstGeom prst="rect">
            <a:avLst/>
          </a:prstGeom>
        </p:spPr>
      </p:pic>
      <p:sp>
        <p:nvSpPr>
          <p:cNvPr id="15" name="직사각형 14"/>
          <p:cNvSpPr/>
          <p:nvPr/>
        </p:nvSpPr>
        <p:spPr>
          <a:xfrm>
            <a:off x="939740" y="801990"/>
            <a:ext cx="5678556" cy="30777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ko-KR" altLang="en-US" sz="1400" b="1" dirty="0">
                <a:solidFill>
                  <a:srgbClr val="211D1E"/>
                </a:solidFill>
                <a:latin typeface="+mn-ea"/>
              </a:rPr>
              <a:t>준비물 </a:t>
            </a:r>
            <a:r>
              <a:rPr lang="en-US" altLang="ko-KR" sz="1400" b="1" dirty="0">
                <a:solidFill>
                  <a:srgbClr val="211D1E"/>
                </a:solidFill>
                <a:latin typeface="+mn-ea"/>
              </a:rPr>
              <a:t>: </a:t>
            </a:r>
            <a:r>
              <a:rPr lang="ko-KR" altLang="en-US" sz="1400" dirty="0">
                <a:solidFill>
                  <a:srgbClr val="211D1E"/>
                </a:solidFill>
                <a:latin typeface="+mn-ea"/>
              </a:rPr>
              <a:t>고무판</a:t>
            </a:r>
            <a:r>
              <a:rPr lang="en-US" altLang="ko-KR" sz="1400" dirty="0">
                <a:solidFill>
                  <a:srgbClr val="211D1E"/>
                </a:solidFill>
                <a:latin typeface="+mn-ea"/>
              </a:rPr>
              <a:t>, </a:t>
            </a:r>
            <a:r>
              <a:rPr lang="ko-KR" altLang="en-US" sz="1400" dirty="0">
                <a:solidFill>
                  <a:srgbClr val="211D1E"/>
                </a:solidFill>
                <a:latin typeface="+mn-ea"/>
              </a:rPr>
              <a:t>연필</a:t>
            </a:r>
            <a:r>
              <a:rPr lang="en-US" altLang="ko-KR" sz="1400" dirty="0">
                <a:solidFill>
                  <a:srgbClr val="211D1E"/>
                </a:solidFill>
                <a:latin typeface="+mn-ea"/>
              </a:rPr>
              <a:t>, </a:t>
            </a:r>
            <a:r>
              <a:rPr lang="ko-KR" altLang="en-US" sz="1400" dirty="0">
                <a:solidFill>
                  <a:srgbClr val="211D1E"/>
                </a:solidFill>
                <a:latin typeface="+mn-ea"/>
              </a:rPr>
              <a:t>지우개</a:t>
            </a:r>
            <a:r>
              <a:rPr lang="en-US" altLang="ko-KR" sz="1400" dirty="0">
                <a:solidFill>
                  <a:srgbClr val="211D1E"/>
                </a:solidFill>
                <a:latin typeface="+mn-ea"/>
              </a:rPr>
              <a:t>, </a:t>
            </a:r>
            <a:r>
              <a:rPr lang="ko-KR" altLang="en-US" sz="1400" dirty="0" err="1">
                <a:solidFill>
                  <a:srgbClr val="211D1E"/>
                </a:solidFill>
                <a:latin typeface="+mn-ea"/>
              </a:rPr>
              <a:t>트레싱지</a:t>
            </a:r>
            <a:r>
              <a:rPr lang="en-US" altLang="ko-KR" sz="1400" dirty="0">
                <a:solidFill>
                  <a:srgbClr val="211D1E"/>
                </a:solidFill>
                <a:latin typeface="+mn-ea"/>
              </a:rPr>
              <a:t>, </a:t>
            </a:r>
            <a:r>
              <a:rPr lang="ko-KR" altLang="en-US" sz="1400" dirty="0">
                <a:solidFill>
                  <a:srgbClr val="211D1E"/>
                </a:solidFill>
                <a:latin typeface="+mn-ea"/>
              </a:rPr>
              <a:t>조각도</a:t>
            </a:r>
            <a:r>
              <a:rPr lang="en-US" altLang="ko-KR" sz="1400" dirty="0">
                <a:solidFill>
                  <a:srgbClr val="211D1E"/>
                </a:solidFill>
                <a:latin typeface="+mn-ea"/>
              </a:rPr>
              <a:t>, </a:t>
            </a:r>
            <a:r>
              <a:rPr lang="ko-KR" altLang="en-US" sz="1400" dirty="0">
                <a:solidFill>
                  <a:srgbClr val="211D1E"/>
                </a:solidFill>
                <a:latin typeface="+mn-ea"/>
              </a:rPr>
              <a:t>잉크</a:t>
            </a:r>
            <a:r>
              <a:rPr lang="en-US" altLang="ko-KR" sz="1400" dirty="0">
                <a:solidFill>
                  <a:srgbClr val="211D1E"/>
                </a:solidFill>
                <a:latin typeface="+mn-ea"/>
              </a:rPr>
              <a:t>, </a:t>
            </a:r>
            <a:r>
              <a:rPr lang="ko-KR" altLang="en-US" sz="1400" dirty="0" err="1">
                <a:solidFill>
                  <a:srgbClr val="211D1E"/>
                </a:solidFill>
                <a:latin typeface="+mn-ea"/>
              </a:rPr>
              <a:t>바렌</a:t>
            </a:r>
            <a:r>
              <a:rPr lang="en-US" altLang="ko-KR" sz="1400" dirty="0">
                <a:solidFill>
                  <a:srgbClr val="211D1E"/>
                </a:solidFill>
                <a:latin typeface="+mn-ea"/>
              </a:rPr>
              <a:t>, </a:t>
            </a:r>
            <a:r>
              <a:rPr lang="ko-KR" altLang="en-US" sz="1400" dirty="0">
                <a:solidFill>
                  <a:srgbClr val="211D1E"/>
                </a:solidFill>
                <a:latin typeface="+mn-ea"/>
              </a:rPr>
              <a:t>화선지 </a:t>
            </a:r>
            <a:endParaRPr lang="ko-KR" altLang="en-US" sz="1400" dirty="0">
              <a:latin typeface="+mn-ea"/>
            </a:endParaRPr>
          </a:p>
        </p:txBody>
      </p:sp>
      <p:sp>
        <p:nvSpPr>
          <p:cNvPr id="10" name="말풍선: 모서리가 둥근 사각형 9">
            <a:extLst>
              <a:ext uri="{FF2B5EF4-FFF2-40B4-BE49-F238E27FC236}">
                <a16:creationId xmlns:a16="http://schemas.microsoft.com/office/drawing/2014/main" id="{4E9F1575-CFD2-4674-ABAA-3212512C4066}"/>
              </a:ext>
            </a:extLst>
          </p:cNvPr>
          <p:cNvSpPr/>
          <p:nvPr/>
        </p:nvSpPr>
        <p:spPr>
          <a:xfrm>
            <a:off x="1831289" y="5483892"/>
            <a:ext cx="1527982" cy="827692"/>
          </a:xfrm>
          <a:prstGeom prst="wedgeRoundRectCallout">
            <a:avLst>
              <a:gd name="adj1" fmla="val 70429"/>
              <a:gd name="adj2" fmla="val 33519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100" b="1">
                <a:solidFill>
                  <a:schemeClr val="tx1"/>
                </a:solidFill>
              </a:rPr>
              <a:t>이 도구의 용도는 무엇일까요</a:t>
            </a:r>
            <a:r>
              <a:rPr lang="en-US" altLang="ko-KR" sz="1100" b="1">
                <a:solidFill>
                  <a:schemeClr val="tx1"/>
                </a:solidFill>
              </a:rPr>
              <a:t>?</a:t>
            </a:r>
            <a:endParaRPr lang="ko-KR" altLang="en-US" sz="1100" b="1">
              <a:solidFill>
                <a:schemeClr val="tx1"/>
              </a:solidFill>
            </a:endParaRPr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7F96048F-793D-4580-A28E-6CA05C1DCD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7074" y="1459897"/>
            <a:ext cx="3225046" cy="4066629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C65D5E39-5507-4137-B5E7-3F6654726B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09814" y="1459897"/>
            <a:ext cx="3412106" cy="406662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74411BA-DA91-4D29-8EA0-A2EC1EF12CBD}"/>
              </a:ext>
            </a:extLst>
          </p:cNvPr>
          <p:cNvSpPr txBox="1"/>
          <p:nvPr/>
        </p:nvSpPr>
        <p:spPr>
          <a:xfrm>
            <a:off x="214244" y="-157978"/>
            <a:ext cx="7254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800">
                <a:ln w="12700">
                  <a:noFill/>
                </a:ln>
                <a:solidFill>
                  <a:srgbClr val="EFAAA3"/>
                </a:solidFill>
                <a:latin typeface="Arial Black" panose="020B0A04020102020204" pitchFamily="34" charset="0"/>
              </a:rPr>
              <a:t>“</a:t>
            </a:r>
            <a:endParaRPr lang="ko-KR" altLang="en-US" sz="8800">
              <a:ln w="12700">
                <a:noFill/>
              </a:ln>
              <a:solidFill>
                <a:srgbClr val="EFAAA3"/>
              </a:solidFill>
              <a:latin typeface="Arial Black" panose="020B0A040201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F7887DB-035B-4CD7-B230-FA57E50A4CF0}"/>
              </a:ext>
            </a:extLst>
          </p:cNvPr>
          <p:cNvSpPr txBox="1"/>
          <p:nvPr/>
        </p:nvSpPr>
        <p:spPr>
          <a:xfrm>
            <a:off x="139490" y="-196204"/>
            <a:ext cx="7254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800">
                <a:ln w="12700">
                  <a:solidFill>
                    <a:srgbClr val="9E1030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“</a:t>
            </a:r>
            <a:endParaRPr lang="ko-KR" altLang="en-US" sz="8800">
              <a:ln w="12700">
                <a:solidFill>
                  <a:srgbClr val="9E1030"/>
                </a:solidFill>
              </a:ln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88445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D35AC71-133A-46AF-95B7-E0BF252ADBD1}"/>
              </a:ext>
            </a:extLst>
          </p:cNvPr>
          <p:cNvSpPr txBox="1"/>
          <p:nvPr/>
        </p:nvSpPr>
        <p:spPr>
          <a:xfrm>
            <a:off x="2764041" y="114191"/>
            <a:ext cx="9080983" cy="55399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ko-KR" altLang="en-US" sz="3000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볼록 판화로 풍속화 재해석하기</a:t>
            </a:r>
          </a:p>
        </p:txBody>
      </p:sp>
      <p:sp>
        <p:nvSpPr>
          <p:cNvPr id="7" name="사각형: 둥근 모서리 6">
            <a:extLst>
              <a:ext uri="{FF2B5EF4-FFF2-40B4-BE49-F238E27FC236}">
                <a16:creationId xmlns:a16="http://schemas.microsoft.com/office/drawing/2014/main" id="{7A40A5E9-9D84-43D2-9708-7D60FB506D0F}"/>
              </a:ext>
            </a:extLst>
          </p:cNvPr>
          <p:cNvSpPr/>
          <p:nvPr/>
        </p:nvSpPr>
        <p:spPr>
          <a:xfrm>
            <a:off x="1004969" y="124175"/>
            <a:ext cx="1759072" cy="553998"/>
          </a:xfrm>
          <a:prstGeom prst="roundRect">
            <a:avLst/>
          </a:prstGeom>
          <a:solidFill>
            <a:srgbClr val="F165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표현 활동</a:t>
            </a:r>
            <a:r>
              <a:rPr lang="en-US" altLang="ko-KR" sz="2400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1</a:t>
            </a:r>
            <a:endParaRPr lang="ko-KR" altLang="en-US" sz="2400" dirty="0"/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F71C63CF-C1C4-4147-AF47-C2B670B1E75B}"/>
              </a:ext>
            </a:extLst>
          </p:cNvPr>
          <p:cNvSpPr/>
          <p:nvPr/>
        </p:nvSpPr>
        <p:spPr>
          <a:xfrm>
            <a:off x="1064028" y="801990"/>
            <a:ext cx="5678556" cy="30777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ko-KR" altLang="en-US" sz="1400" b="1" dirty="0">
                <a:solidFill>
                  <a:srgbClr val="211D1E"/>
                </a:solidFill>
                <a:latin typeface="+mn-ea"/>
              </a:rPr>
              <a:t>준비물 </a:t>
            </a:r>
            <a:r>
              <a:rPr lang="en-US" altLang="ko-KR" sz="1400" b="1" dirty="0">
                <a:solidFill>
                  <a:srgbClr val="211D1E"/>
                </a:solidFill>
                <a:latin typeface="+mn-ea"/>
              </a:rPr>
              <a:t>: </a:t>
            </a:r>
            <a:r>
              <a:rPr lang="ko-KR" altLang="en-US" sz="1400" dirty="0">
                <a:solidFill>
                  <a:srgbClr val="211D1E"/>
                </a:solidFill>
                <a:latin typeface="+mn-ea"/>
              </a:rPr>
              <a:t>고무판</a:t>
            </a:r>
            <a:r>
              <a:rPr lang="en-US" altLang="ko-KR" sz="1400" dirty="0">
                <a:solidFill>
                  <a:srgbClr val="211D1E"/>
                </a:solidFill>
                <a:latin typeface="+mn-ea"/>
              </a:rPr>
              <a:t>, </a:t>
            </a:r>
            <a:r>
              <a:rPr lang="ko-KR" altLang="en-US" sz="1400" dirty="0">
                <a:solidFill>
                  <a:srgbClr val="211D1E"/>
                </a:solidFill>
                <a:latin typeface="+mn-ea"/>
              </a:rPr>
              <a:t>연필</a:t>
            </a:r>
            <a:r>
              <a:rPr lang="en-US" altLang="ko-KR" sz="1400" dirty="0">
                <a:solidFill>
                  <a:srgbClr val="211D1E"/>
                </a:solidFill>
                <a:latin typeface="+mn-ea"/>
              </a:rPr>
              <a:t>, </a:t>
            </a:r>
            <a:r>
              <a:rPr lang="ko-KR" altLang="en-US" sz="1400" dirty="0">
                <a:solidFill>
                  <a:srgbClr val="211D1E"/>
                </a:solidFill>
                <a:latin typeface="+mn-ea"/>
              </a:rPr>
              <a:t>지우개</a:t>
            </a:r>
            <a:r>
              <a:rPr lang="en-US" altLang="ko-KR" sz="1400" dirty="0">
                <a:solidFill>
                  <a:srgbClr val="211D1E"/>
                </a:solidFill>
                <a:latin typeface="+mn-ea"/>
              </a:rPr>
              <a:t>, </a:t>
            </a:r>
            <a:r>
              <a:rPr lang="ko-KR" altLang="en-US" sz="1400" dirty="0" err="1">
                <a:solidFill>
                  <a:srgbClr val="211D1E"/>
                </a:solidFill>
                <a:latin typeface="+mn-ea"/>
              </a:rPr>
              <a:t>트레싱지</a:t>
            </a:r>
            <a:r>
              <a:rPr lang="en-US" altLang="ko-KR" sz="1400" dirty="0">
                <a:solidFill>
                  <a:srgbClr val="211D1E"/>
                </a:solidFill>
                <a:latin typeface="+mn-ea"/>
              </a:rPr>
              <a:t>, </a:t>
            </a:r>
            <a:r>
              <a:rPr lang="ko-KR" altLang="en-US" sz="1400" dirty="0">
                <a:solidFill>
                  <a:srgbClr val="211D1E"/>
                </a:solidFill>
                <a:latin typeface="+mn-ea"/>
              </a:rPr>
              <a:t>조각도</a:t>
            </a:r>
            <a:r>
              <a:rPr lang="en-US" altLang="ko-KR" sz="1400" dirty="0">
                <a:solidFill>
                  <a:srgbClr val="211D1E"/>
                </a:solidFill>
                <a:latin typeface="+mn-ea"/>
              </a:rPr>
              <a:t>, </a:t>
            </a:r>
            <a:r>
              <a:rPr lang="ko-KR" altLang="en-US" sz="1400" dirty="0">
                <a:solidFill>
                  <a:srgbClr val="211D1E"/>
                </a:solidFill>
                <a:latin typeface="+mn-ea"/>
              </a:rPr>
              <a:t>잉크</a:t>
            </a:r>
            <a:r>
              <a:rPr lang="en-US" altLang="ko-KR" sz="1400" dirty="0">
                <a:solidFill>
                  <a:srgbClr val="211D1E"/>
                </a:solidFill>
                <a:latin typeface="+mn-ea"/>
              </a:rPr>
              <a:t>, </a:t>
            </a:r>
            <a:r>
              <a:rPr lang="ko-KR" altLang="en-US" sz="1400" dirty="0" err="1">
                <a:solidFill>
                  <a:srgbClr val="211D1E"/>
                </a:solidFill>
                <a:latin typeface="+mn-ea"/>
              </a:rPr>
              <a:t>바렌</a:t>
            </a:r>
            <a:r>
              <a:rPr lang="en-US" altLang="ko-KR" sz="1400" dirty="0">
                <a:solidFill>
                  <a:srgbClr val="211D1E"/>
                </a:solidFill>
                <a:latin typeface="+mn-ea"/>
              </a:rPr>
              <a:t>, </a:t>
            </a:r>
            <a:r>
              <a:rPr lang="ko-KR" altLang="en-US" sz="1400" dirty="0">
                <a:solidFill>
                  <a:srgbClr val="211D1E"/>
                </a:solidFill>
                <a:latin typeface="+mn-ea"/>
              </a:rPr>
              <a:t>화선지 </a:t>
            </a:r>
            <a:endParaRPr lang="ko-KR" altLang="en-US" sz="1400" dirty="0">
              <a:latin typeface="+mn-ea"/>
            </a:endParaRPr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52200582-AA0C-4D90-95C0-331F343700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327" y="1922974"/>
            <a:ext cx="5208026" cy="413303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810D711-3DE4-4119-B4AC-FEF6A70A4E90}"/>
              </a:ext>
            </a:extLst>
          </p:cNvPr>
          <p:cNvSpPr txBox="1"/>
          <p:nvPr/>
        </p:nvSpPr>
        <p:spPr>
          <a:xfrm>
            <a:off x="746327" y="6056010"/>
            <a:ext cx="4479565" cy="299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000" b="1">
                <a:solidFill>
                  <a:srgbClr val="A4193D"/>
                </a:solidFill>
                <a:latin typeface="+mn-ea"/>
              </a:rPr>
              <a:t>▲</a:t>
            </a:r>
            <a:r>
              <a:rPr lang="ko-KR" altLang="en-US" sz="1000" b="1">
                <a:latin typeface="+mn-ea"/>
              </a:rPr>
              <a:t> </a:t>
            </a:r>
            <a:r>
              <a:rPr lang="ko-KR" altLang="en-US" sz="1000" b="1">
                <a:solidFill>
                  <a:srgbClr val="211D1E"/>
                </a:solidFill>
                <a:latin typeface="+mn-ea"/>
              </a:rPr>
              <a:t>신윤복</a:t>
            </a:r>
            <a:r>
              <a:rPr lang="en-US" altLang="ko-KR" sz="1000">
                <a:solidFill>
                  <a:srgbClr val="211D1E"/>
                </a:solidFill>
                <a:latin typeface="+mn-ea"/>
              </a:rPr>
              <a:t>(</a:t>
            </a:r>
            <a:r>
              <a:rPr lang="ko-KR" altLang="en-US" sz="1000" dirty="0">
                <a:solidFill>
                  <a:srgbClr val="211D1E"/>
                </a:solidFill>
                <a:latin typeface="+mn-ea"/>
              </a:rPr>
              <a:t>조선</a:t>
            </a:r>
            <a:r>
              <a:rPr lang="en-US" altLang="ko-KR" sz="1000">
                <a:solidFill>
                  <a:srgbClr val="211D1E"/>
                </a:solidFill>
                <a:latin typeface="+mn-ea"/>
              </a:rPr>
              <a:t>/1758</a:t>
            </a:r>
            <a:r>
              <a:rPr lang="ko-KR" altLang="en-US" sz="1000">
                <a:solidFill>
                  <a:srgbClr val="211D1E"/>
                </a:solidFill>
                <a:latin typeface="+mn-ea"/>
              </a:rPr>
              <a:t>～</a:t>
            </a:r>
            <a:r>
              <a:rPr lang="en-US" altLang="ko-KR" sz="1000">
                <a:solidFill>
                  <a:srgbClr val="211D1E"/>
                </a:solidFill>
                <a:latin typeface="+mn-ea"/>
              </a:rPr>
              <a:t>?) </a:t>
            </a:r>
            <a:r>
              <a:rPr lang="ko-KR" altLang="en-US" sz="1000" b="1">
                <a:solidFill>
                  <a:srgbClr val="211D1E"/>
                </a:solidFill>
                <a:latin typeface="+mn-ea"/>
              </a:rPr>
              <a:t>월하정인</a:t>
            </a:r>
            <a:r>
              <a:rPr lang="en-US" altLang="ko-KR" sz="1000">
                <a:solidFill>
                  <a:srgbClr val="211D1E"/>
                </a:solidFill>
                <a:latin typeface="+mn-ea"/>
              </a:rPr>
              <a:t>(</a:t>
            </a:r>
            <a:r>
              <a:rPr lang="ko-KR" altLang="en-US" sz="1000">
                <a:solidFill>
                  <a:srgbClr val="211D1E"/>
                </a:solidFill>
                <a:latin typeface="+mn-ea"/>
              </a:rPr>
              <a:t>종이에 채색</a:t>
            </a:r>
            <a:r>
              <a:rPr lang="en-US" altLang="ko-KR" sz="1000">
                <a:solidFill>
                  <a:srgbClr val="211D1E"/>
                </a:solidFill>
                <a:latin typeface="+mn-ea"/>
              </a:rPr>
              <a:t>/</a:t>
            </a:r>
            <a:r>
              <a:rPr lang="en-US" altLang="ko-KR" sz="1000" b="0" i="0">
                <a:solidFill>
                  <a:srgbClr val="555555"/>
                </a:solidFill>
                <a:effectLst/>
                <a:latin typeface="+mn-ea"/>
              </a:rPr>
              <a:t>28.2x35.6㎝</a:t>
            </a:r>
            <a:r>
              <a:rPr lang="en-US" altLang="ko-KR" sz="1000">
                <a:solidFill>
                  <a:srgbClr val="211D1E"/>
                </a:solidFill>
                <a:latin typeface="+mn-ea"/>
              </a:rPr>
              <a:t>/18</a:t>
            </a:r>
            <a:r>
              <a:rPr lang="ko-KR" altLang="en-US" sz="1000" dirty="0">
                <a:solidFill>
                  <a:srgbClr val="211D1E"/>
                </a:solidFill>
                <a:latin typeface="+mn-ea"/>
              </a:rPr>
              <a:t>세기 후반</a:t>
            </a:r>
            <a:r>
              <a:rPr lang="en-US" altLang="ko-KR" sz="1000" dirty="0">
                <a:solidFill>
                  <a:srgbClr val="211D1E"/>
                </a:solidFill>
                <a:latin typeface="+mn-ea"/>
              </a:rPr>
              <a:t>) </a:t>
            </a:r>
            <a:endParaRPr lang="en-US" altLang="ko-KR" sz="1000" dirty="0">
              <a:latin typeface="+mn-ea"/>
            </a:endParaRPr>
          </a:p>
        </p:txBody>
      </p:sp>
      <p:pic>
        <p:nvPicPr>
          <p:cNvPr id="13" name="그림 12">
            <a:extLst>
              <a:ext uri="{FF2B5EF4-FFF2-40B4-BE49-F238E27FC236}">
                <a16:creationId xmlns:a16="http://schemas.microsoft.com/office/drawing/2014/main" id="{BF43150B-5CFB-47DC-9A60-D14C070E30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5736" y="1922974"/>
            <a:ext cx="5169749" cy="413303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F9F9419-8B3B-401F-96FA-A70B1F5E6587}"/>
              </a:ext>
            </a:extLst>
          </p:cNvPr>
          <p:cNvSpPr txBox="1"/>
          <p:nvPr/>
        </p:nvSpPr>
        <p:spPr>
          <a:xfrm>
            <a:off x="6362438" y="6056010"/>
            <a:ext cx="4850059" cy="299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000" b="1">
                <a:solidFill>
                  <a:srgbClr val="A4193D"/>
                </a:solidFill>
                <a:latin typeface="+mn-ea"/>
              </a:rPr>
              <a:t>▲</a:t>
            </a:r>
            <a:r>
              <a:rPr lang="ko-KR" altLang="en-US" sz="1000" b="1">
                <a:latin typeface="+mn-ea"/>
              </a:rPr>
              <a:t> </a:t>
            </a:r>
            <a:r>
              <a:rPr lang="ko-KR" altLang="en-US" sz="1000" b="1">
                <a:solidFill>
                  <a:srgbClr val="211D1E"/>
                </a:solidFill>
                <a:latin typeface="+mn-ea"/>
              </a:rPr>
              <a:t>김득신</a:t>
            </a:r>
            <a:r>
              <a:rPr lang="en-US" altLang="ko-KR" sz="1000">
                <a:solidFill>
                  <a:srgbClr val="211D1E"/>
                </a:solidFill>
                <a:latin typeface="+mn-ea"/>
              </a:rPr>
              <a:t>(</a:t>
            </a:r>
            <a:r>
              <a:rPr lang="ko-KR" altLang="en-US" sz="1000">
                <a:solidFill>
                  <a:srgbClr val="211D1E"/>
                </a:solidFill>
                <a:latin typeface="+mn-ea"/>
              </a:rPr>
              <a:t>조선</a:t>
            </a:r>
            <a:r>
              <a:rPr lang="en-US" altLang="ko-KR" sz="1000">
                <a:solidFill>
                  <a:srgbClr val="211D1E"/>
                </a:solidFill>
                <a:latin typeface="+mn-ea"/>
              </a:rPr>
              <a:t>/</a:t>
            </a:r>
            <a:r>
              <a:rPr lang="en-US" altLang="ko-KR" sz="1000" b="0" i="0">
                <a:solidFill>
                  <a:srgbClr val="333333"/>
                </a:solidFill>
                <a:effectLst/>
                <a:latin typeface="+mn-ea"/>
              </a:rPr>
              <a:t>1754~1822</a:t>
            </a:r>
            <a:r>
              <a:rPr lang="en-US" altLang="ko-KR" sz="1000">
                <a:solidFill>
                  <a:srgbClr val="211D1E"/>
                </a:solidFill>
                <a:latin typeface="+mn-ea"/>
              </a:rPr>
              <a:t>) </a:t>
            </a:r>
            <a:r>
              <a:rPr lang="ko-KR" altLang="en-US" sz="1000" b="1">
                <a:solidFill>
                  <a:srgbClr val="211D1E"/>
                </a:solidFill>
                <a:latin typeface="+mn-ea"/>
              </a:rPr>
              <a:t>야묘도추</a:t>
            </a:r>
            <a:r>
              <a:rPr lang="en-US" altLang="ko-KR" sz="1000">
                <a:solidFill>
                  <a:srgbClr val="211D1E"/>
                </a:solidFill>
                <a:latin typeface="+mn-ea"/>
              </a:rPr>
              <a:t>(</a:t>
            </a:r>
            <a:r>
              <a:rPr lang="ko-KR" altLang="en-US" sz="1000">
                <a:solidFill>
                  <a:srgbClr val="211D1E"/>
                </a:solidFill>
                <a:latin typeface="+mn-ea"/>
              </a:rPr>
              <a:t>종이에 담채</a:t>
            </a:r>
            <a:r>
              <a:rPr lang="en-US" altLang="ko-KR" sz="1000">
                <a:solidFill>
                  <a:srgbClr val="211D1E"/>
                </a:solidFill>
                <a:latin typeface="+mn-ea"/>
              </a:rPr>
              <a:t>/</a:t>
            </a:r>
            <a:r>
              <a:rPr lang="en-US" altLang="ko-KR" sz="1000" b="0" i="0">
                <a:solidFill>
                  <a:srgbClr val="555555"/>
                </a:solidFill>
                <a:effectLst/>
                <a:latin typeface="+mn-ea"/>
              </a:rPr>
              <a:t>22.4x27㎝</a:t>
            </a:r>
            <a:r>
              <a:rPr lang="en-US" altLang="ko-KR" sz="1000">
                <a:solidFill>
                  <a:srgbClr val="211D1E"/>
                </a:solidFill>
                <a:latin typeface="+mn-ea"/>
              </a:rPr>
              <a:t>/18</a:t>
            </a:r>
            <a:r>
              <a:rPr lang="ko-KR" altLang="en-US" sz="1000" dirty="0">
                <a:solidFill>
                  <a:srgbClr val="211D1E"/>
                </a:solidFill>
                <a:latin typeface="+mn-ea"/>
              </a:rPr>
              <a:t>세기 후반</a:t>
            </a:r>
            <a:r>
              <a:rPr lang="en-US" altLang="ko-KR" sz="1000" dirty="0">
                <a:solidFill>
                  <a:srgbClr val="211D1E"/>
                </a:solidFill>
                <a:latin typeface="+mn-ea"/>
              </a:rPr>
              <a:t>) </a:t>
            </a:r>
            <a:endParaRPr lang="en-US" altLang="ko-KR" sz="1000" dirty="0">
              <a:latin typeface="+mn-ea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95F32EC-A5D1-4261-9219-6BF11D97FD5E}"/>
              </a:ext>
            </a:extLst>
          </p:cNvPr>
          <p:cNvSpPr txBox="1"/>
          <p:nvPr/>
        </p:nvSpPr>
        <p:spPr>
          <a:xfrm>
            <a:off x="746327" y="1689450"/>
            <a:ext cx="742511" cy="246221"/>
          </a:xfrm>
          <a:prstGeom prst="rect">
            <a:avLst/>
          </a:prstGeom>
          <a:solidFill>
            <a:srgbClr val="00B050"/>
          </a:solidFill>
        </p:spPr>
        <p:txBody>
          <a:bodyPr wrap="none" rtlCol="0">
            <a:spAutoFit/>
          </a:bodyPr>
          <a:lstStyle/>
          <a:p>
            <a:r>
              <a:rPr lang="ko-KR" altLang="en-US" sz="1000" b="1">
                <a:solidFill>
                  <a:schemeClr val="bg1"/>
                </a:solidFill>
              </a:rPr>
              <a:t>참고 작품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2F43618-1BAC-4A79-906B-7D20BBA021CD}"/>
              </a:ext>
            </a:extLst>
          </p:cNvPr>
          <p:cNvSpPr txBox="1"/>
          <p:nvPr/>
        </p:nvSpPr>
        <p:spPr>
          <a:xfrm>
            <a:off x="214244" y="-157978"/>
            <a:ext cx="7254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800">
                <a:ln w="12700">
                  <a:noFill/>
                </a:ln>
                <a:solidFill>
                  <a:srgbClr val="EFAAA3"/>
                </a:solidFill>
                <a:latin typeface="Arial Black" panose="020B0A04020102020204" pitchFamily="34" charset="0"/>
              </a:rPr>
              <a:t>“</a:t>
            </a:r>
            <a:endParaRPr lang="ko-KR" altLang="en-US" sz="8800">
              <a:ln w="12700">
                <a:noFill/>
              </a:ln>
              <a:solidFill>
                <a:srgbClr val="EFAAA3"/>
              </a:solidFill>
              <a:latin typeface="Arial Black" panose="020B0A040201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372415C-684B-496D-B62D-EB65929A3D3E}"/>
              </a:ext>
            </a:extLst>
          </p:cNvPr>
          <p:cNvSpPr txBox="1"/>
          <p:nvPr/>
        </p:nvSpPr>
        <p:spPr>
          <a:xfrm>
            <a:off x="139490" y="-196204"/>
            <a:ext cx="7254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800">
                <a:ln w="12700">
                  <a:solidFill>
                    <a:srgbClr val="9E1030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“</a:t>
            </a:r>
            <a:endParaRPr lang="ko-KR" altLang="en-US" sz="8800">
              <a:ln w="12700">
                <a:solidFill>
                  <a:srgbClr val="9E1030"/>
                </a:solidFill>
              </a:ln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04306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51CC170-9D26-42E8-A5AB-7489DBC9ADE7}"/>
              </a:ext>
            </a:extLst>
          </p:cNvPr>
          <p:cNvSpPr txBox="1"/>
          <p:nvPr/>
        </p:nvSpPr>
        <p:spPr>
          <a:xfrm>
            <a:off x="95814" y="-153888"/>
            <a:ext cx="7254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800">
                <a:ln w="12700">
                  <a:solidFill>
                    <a:srgbClr val="A4193D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“</a:t>
            </a:r>
            <a:endParaRPr lang="ko-KR" altLang="en-US" sz="8800">
              <a:ln w="12700">
                <a:solidFill>
                  <a:srgbClr val="A4193D"/>
                </a:solidFill>
              </a:ln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69345" y="138416"/>
            <a:ext cx="20521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3200" dirty="0" err="1">
                <a:solidFill>
                  <a:srgbClr val="A4193D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콜라그래피</a:t>
            </a:r>
            <a:endParaRPr lang="ko-KR" altLang="en-US" sz="3200" dirty="0">
              <a:solidFill>
                <a:srgbClr val="A4193D"/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78114" y="830997"/>
            <a:ext cx="8346761" cy="14329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000" b="1">
                <a:solidFill>
                  <a:srgbClr val="A4193D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○</a:t>
            </a:r>
            <a:r>
              <a:rPr lang="ko-KR" altLang="en-US" sz="2000" b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콜라그래피</a:t>
            </a:r>
            <a:r>
              <a:rPr lang="ko-KR" altLang="en-US" sz="200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는 </a:t>
            </a:r>
            <a:r>
              <a:rPr lang="ko-KR" altLang="en-US" sz="2000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비교적 높이가 </a:t>
            </a:r>
            <a:r>
              <a:rPr lang="en-US" altLang="ko-KR" sz="2000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1~2mm </a:t>
            </a:r>
            <a:r>
              <a:rPr lang="ko-KR" altLang="en-US" sz="2000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정도로 낮고 일정한 금속</a:t>
            </a:r>
            <a:r>
              <a:rPr lang="en-US" altLang="ko-KR" sz="2000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, </a:t>
            </a:r>
            <a:r>
              <a:rPr lang="ko-KR" altLang="en-US" sz="2000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종이</a:t>
            </a:r>
            <a:r>
              <a:rPr lang="en-US" altLang="ko-KR" sz="2000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, </a:t>
            </a:r>
            <a:r>
              <a:rPr lang="ko-KR" altLang="en-US" sz="2000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비닐 등 다양한 재료를 붙여서 판을 만들어 찍는 기법을 말한다</a:t>
            </a:r>
            <a:r>
              <a:rPr lang="en-US" altLang="ko-KR" sz="2000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. </a:t>
            </a:r>
            <a:r>
              <a:rPr lang="ko-KR" altLang="en-US" sz="2000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볼록 판화나 오목 판화로도 표현이 가능하다</a:t>
            </a:r>
            <a:r>
              <a:rPr lang="en-US" altLang="ko-KR" sz="2000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.</a:t>
            </a:r>
            <a:endParaRPr lang="ko-KR" altLang="en-US" dirty="0">
              <a:latin typeface="나눔스퀘어라운드 Regular" panose="020B0600000101010101" pitchFamily="50" charset="-127"/>
              <a:ea typeface="나눔스퀘어라운드 Regular" panose="020B0600000101010101" pitchFamily="50" charset="-127"/>
            </a:endParaRPr>
          </a:p>
        </p:txBody>
      </p:sp>
      <p:sp>
        <p:nvSpPr>
          <p:cNvPr id="23" name="직사각형 22">
            <a:hlinkClick r:id="rId2"/>
            <a:extLst>
              <a:ext uri="{FF2B5EF4-FFF2-40B4-BE49-F238E27FC236}">
                <a16:creationId xmlns:a16="http://schemas.microsoft.com/office/drawing/2014/main" id="{7A8838EB-0C79-4E02-A3A1-FDECAB8F40E3}"/>
              </a:ext>
            </a:extLst>
          </p:cNvPr>
          <p:cNvSpPr/>
          <p:nvPr/>
        </p:nvSpPr>
        <p:spPr>
          <a:xfrm>
            <a:off x="340380" y="2371759"/>
            <a:ext cx="1108083" cy="389377"/>
          </a:xfrm>
          <a:prstGeom prst="rect">
            <a:avLst/>
          </a:prstGeom>
          <a:solidFill>
            <a:srgbClr val="00B05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000" b="1" dirty="0" err="1">
                <a:latin typeface="+mn-ea"/>
              </a:rPr>
              <a:t>콜라그래피</a:t>
            </a:r>
            <a:endParaRPr lang="en-US" altLang="ko-KR" sz="1000" b="1" dirty="0">
              <a:latin typeface="+mn-ea"/>
            </a:endParaRPr>
          </a:p>
          <a:p>
            <a:pPr algn="ctr"/>
            <a:r>
              <a:rPr lang="ko-KR" altLang="en-US" sz="1000" b="1" dirty="0">
                <a:latin typeface="+mn-ea"/>
              </a:rPr>
              <a:t>쉽게 알아보기</a:t>
            </a:r>
          </a:p>
        </p:txBody>
      </p:sp>
      <p:sp>
        <p:nvSpPr>
          <p:cNvPr id="12" name="직사각형 11"/>
          <p:cNvSpPr/>
          <p:nvPr/>
        </p:nvSpPr>
        <p:spPr>
          <a:xfrm>
            <a:off x="155229" y="6411397"/>
            <a:ext cx="4544921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1000" b="1" dirty="0">
                <a:solidFill>
                  <a:srgbClr val="A4193D"/>
                </a:solidFill>
                <a:latin typeface="+mn-ea"/>
              </a:rPr>
              <a:t>▲</a:t>
            </a:r>
            <a:r>
              <a:rPr lang="ko-KR" altLang="en-US" sz="1000" b="1" dirty="0">
                <a:latin typeface="+mn-ea"/>
              </a:rPr>
              <a:t> </a:t>
            </a:r>
            <a:r>
              <a:rPr lang="ko-KR" altLang="en-US" sz="1000" b="1" dirty="0" err="1">
                <a:solidFill>
                  <a:srgbClr val="211D1E"/>
                </a:solidFill>
                <a:latin typeface="+mn-ea"/>
              </a:rPr>
              <a:t>곽태임</a:t>
            </a:r>
            <a:r>
              <a:rPr lang="en-US" altLang="ko-KR" sz="1000" dirty="0">
                <a:solidFill>
                  <a:srgbClr val="211D1E"/>
                </a:solidFill>
                <a:latin typeface="+mn-ea"/>
              </a:rPr>
              <a:t>(</a:t>
            </a:r>
            <a:r>
              <a:rPr lang="ko-KR" altLang="en-US" sz="1000" dirty="0">
                <a:solidFill>
                  <a:srgbClr val="211D1E"/>
                </a:solidFill>
                <a:latin typeface="+mn-ea"/>
              </a:rPr>
              <a:t>한국</a:t>
            </a:r>
            <a:r>
              <a:rPr lang="en-US" altLang="ko-KR" sz="1000" dirty="0">
                <a:solidFill>
                  <a:srgbClr val="211D1E"/>
                </a:solidFill>
                <a:latin typeface="+mn-ea"/>
              </a:rPr>
              <a:t>/1976~ ) </a:t>
            </a:r>
            <a:r>
              <a:rPr lang="ko-KR" altLang="en-US" sz="1000" b="1" dirty="0">
                <a:solidFill>
                  <a:srgbClr val="211D1E"/>
                </a:solidFill>
                <a:latin typeface="+mn-ea"/>
              </a:rPr>
              <a:t>마술 </a:t>
            </a:r>
            <a:r>
              <a:rPr lang="ko-KR" altLang="en-US" sz="1000" b="1" dirty="0" err="1">
                <a:solidFill>
                  <a:srgbClr val="211D1E"/>
                </a:solidFill>
                <a:latin typeface="+mn-ea"/>
              </a:rPr>
              <a:t>자동자</a:t>
            </a:r>
            <a:r>
              <a:rPr lang="en-US" altLang="ko-KR" sz="1000" dirty="0">
                <a:solidFill>
                  <a:srgbClr val="211D1E"/>
                </a:solidFill>
                <a:latin typeface="+mn-ea"/>
              </a:rPr>
              <a:t>(</a:t>
            </a:r>
            <a:r>
              <a:rPr lang="ko-KR" altLang="en-US" sz="1000" dirty="0" err="1">
                <a:solidFill>
                  <a:srgbClr val="211D1E"/>
                </a:solidFill>
                <a:latin typeface="+mn-ea"/>
              </a:rPr>
              <a:t>콜라그래피</a:t>
            </a:r>
            <a:r>
              <a:rPr lang="en-US" altLang="ko-KR" sz="1000">
                <a:solidFill>
                  <a:srgbClr val="211D1E"/>
                </a:solidFill>
                <a:latin typeface="+mn-ea"/>
              </a:rPr>
              <a:t>/94.5×149cm</a:t>
            </a:r>
            <a:r>
              <a:rPr lang="en-US" altLang="ko-KR" sz="1000" dirty="0">
                <a:solidFill>
                  <a:srgbClr val="211D1E"/>
                </a:solidFill>
                <a:latin typeface="+mn-ea"/>
              </a:rPr>
              <a:t>/2013</a:t>
            </a:r>
            <a:r>
              <a:rPr lang="ko-KR" altLang="en-US" sz="1000" dirty="0">
                <a:solidFill>
                  <a:srgbClr val="211D1E"/>
                </a:solidFill>
                <a:latin typeface="+mn-ea"/>
              </a:rPr>
              <a:t>년 작</a:t>
            </a:r>
            <a:r>
              <a:rPr lang="en-US" altLang="ko-KR" sz="1000" dirty="0">
                <a:solidFill>
                  <a:srgbClr val="211D1E"/>
                </a:solidFill>
                <a:latin typeface="+mn-ea"/>
              </a:rPr>
              <a:t>) </a:t>
            </a:r>
            <a:endParaRPr lang="en-US" altLang="ko-KR" sz="1000" dirty="0">
              <a:solidFill>
                <a:schemeClr val="bg2">
                  <a:lumMod val="50000"/>
                </a:schemeClr>
              </a:solidFill>
              <a:latin typeface="+mn-ea"/>
              <a:cs typeface="함초롬바탕" panose="02030604000101010101" pitchFamily="18" charset="-127"/>
            </a:endParaRPr>
          </a:p>
        </p:txBody>
      </p:sp>
      <p:sp>
        <p:nvSpPr>
          <p:cNvPr id="13" name="직사각형 12"/>
          <p:cNvSpPr/>
          <p:nvPr/>
        </p:nvSpPr>
        <p:spPr>
          <a:xfrm>
            <a:off x="5433817" y="6410908"/>
            <a:ext cx="430896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ko-KR" altLang="en-US" sz="1000" b="1" dirty="0">
                <a:solidFill>
                  <a:srgbClr val="A4193D"/>
                </a:solidFill>
                <a:latin typeface="+mn-ea"/>
              </a:rPr>
              <a:t>▲ </a:t>
            </a:r>
            <a:r>
              <a:rPr lang="ko-KR" altLang="en-US" sz="1000" b="1" dirty="0">
                <a:solidFill>
                  <a:srgbClr val="211D1E"/>
                </a:solidFill>
                <a:latin typeface="+mn-ea"/>
              </a:rPr>
              <a:t>이수진</a:t>
            </a:r>
            <a:r>
              <a:rPr lang="en-US" altLang="ko-KR" sz="1000" dirty="0">
                <a:solidFill>
                  <a:srgbClr val="211D1E"/>
                </a:solidFill>
                <a:latin typeface="+mn-ea"/>
              </a:rPr>
              <a:t>(</a:t>
            </a:r>
            <a:r>
              <a:rPr lang="ko-KR" altLang="en-US" sz="1000" dirty="0">
                <a:solidFill>
                  <a:srgbClr val="211D1E"/>
                </a:solidFill>
                <a:latin typeface="+mn-ea"/>
              </a:rPr>
              <a:t>학생 작품</a:t>
            </a:r>
            <a:r>
              <a:rPr lang="en-US" altLang="ko-KR" sz="1000" dirty="0">
                <a:solidFill>
                  <a:srgbClr val="211D1E"/>
                </a:solidFill>
                <a:latin typeface="+mn-ea"/>
              </a:rPr>
              <a:t>) </a:t>
            </a:r>
            <a:r>
              <a:rPr lang="ko-KR" altLang="en-US" sz="1000" b="1" dirty="0">
                <a:solidFill>
                  <a:srgbClr val="211D1E"/>
                </a:solidFill>
                <a:latin typeface="+mn-ea"/>
              </a:rPr>
              <a:t>음악이 흐르는 방</a:t>
            </a:r>
            <a:r>
              <a:rPr lang="en-US" altLang="ko-KR" sz="1000" dirty="0">
                <a:solidFill>
                  <a:srgbClr val="211D1E"/>
                </a:solidFill>
                <a:latin typeface="+mn-ea"/>
              </a:rPr>
              <a:t>(</a:t>
            </a:r>
            <a:r>
              <a:rPr lang="ko-KR" altLang="en-US" sz="1000" dirty="0">
                <a:solidFill>
                  <a:srgbClr val="211D1E"/>
                </a:solidFill>
                <a:latin typeface="+mn-ea"/>
              </a:rPr>
              <a:t>혼합 재료</a:t>
            </a:r>
            <a:r>
              <a:rPr lang="en-US" altLang="ko-KR" sz="1000" dirty="0">
                <a:solidFill>
                  <a:srgbClr val="211D1E"/>
                </a:solidFill>
                <a:latin typeface="+mn-ea"/>
              </a:rPr>
              <a:t>/25x25cm/2013</a:t>
            </a:r>
            <a:r>
              <a:rPr lang="ko-KR" altLang="en-US" sz="1000" dirty="0">
                <a:solidFill>
                  <a:srgbClr val="211D1E"/>
                </a:solidFill>
                <a:latin typeface="+mn-ea"/>
              </a:rPr>
              <a:t>년 작</a:t>
            </a:r>
            <a:r>
              <a:rPr lang="en-US" altLang="ko-KR" sz="1000" dirty="0">
                <a:solidFill>
                  <a:srgbClr val="211D1E"/>
                </a:solidFill>
                <a:latin typeface="+mn-ea"/>
              </a:rPr>
              <a:t>) </a:t>
            </a:r>
            <a:endParaRPr lang="en-US" altLang="ko-KR" sz="1000" dirty="0">
              <a:solidFill>
                <a:schemeClr val="bg2">
                  <a:lumMod val="50000"/>
                </a:schemeClr>
              </a:solidFill>
              <a:latin typeface="+mn-ea"/>
              <a:cs typeface="함초롬바탕" panose="02030604000101010101" pitchFamily="18" charset="-127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FD01029-92B7-4108-B952-7A77B7AF28EF}"/>
              </a:ext>
            </a:extLst>
          </p:cNvPr>
          <p:cNvSpPr txBox="1"/>
          <p:nvPr/>
        </p:nvSpPr>
        <p:spPr>
          <a:xfrm>
            <a:off x="1448463" y="2420345"/>
            <a:ext cx="304874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1000">
                <a:solidFill>
                  <a:srgbClr val="A4193D"/>
                </a:solidFill>
              </a:rPr>
              <a:t>https://www.youtube.com/watch?v=Y4oFSakU9a0</a:t>
            </a:r>
          </a:p>
        </p:txBody>
      </p:sp>
      <p:pic>
        <p:nvPicPr>
          <p:cNvPr id="17" name="그림 16">
            <a:extLst>
              <a:ext uri="{FF2B5EF4-FFF2-40B4-BE49-F238E27FC236}">
                <a16:creationId xmlns:a16="http://schemas.microsoft.com/office/drawing/2014/main" id="{59F55331-447F-4F57-8296-4FCB538BE7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114" y="3200987"/>
            <a:ext cx="5138350" cy="3144877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9" name="그림 18">
            <a:extLst>
              <a:ext uri="{FF2B5EF4-FFF2-40B4-BE49-F238E27FC236}">
                <a16:creationId xmlns:a16="http://schemas.microsoft.com/office/drawing/2014/main" id="{E9916669-A0E3-4615-8C91-65CCC59126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94598" y="3208191"/>
            <a:ext cx="3124318" cy="3129838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21" name="그림 20">
            <a:extLst>
              <a:ext uri="{FF2B5EF4-FFF2-40B4-BE49-F238E27FC236}">
                <a16:creationId xmlns:a16="http://schemas.microsoft.com/office/drawing/2014/main" id="{B1FB232A-3145-4FA3-BB04-21B478A85F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62180" y="3208190"/>
            <a:ext cx="3251706" cy="3129837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CCFF91A2-BF66-4B79-801C-E89E3B56909D}"/>
              </a:ext>
            </a:extLst>
          </p:cNvPr>
          <p:cNvSpPr txBox="1"/>
          <p:nvPr/>
        </p:nvSpPr>
        <p:spPr>
          <a:xfrm>
            <a:off x="95814" y="618836"/>
            <a:ext cx="10086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200" b="1">
                <a:solidFill>
                  <a:schemeClr val="bg1"/>
                </a:solidFill>
              </a:rPr>
              <a:t>더 알아보기</a:t>
            </a:r>
          </a:p>
        </p:txBody>
      </p:sp>
      <p:pic>
        <p:nvPicPr>
          <p:cNvPr id="25" name="그림 24">
            <a:extLst>
              <a:ext uri="{FF2B5EF4-FFF2-40B4-BE49-F238E27FC236}">
                <a16:creationId xmlns:a16="http://schemas.microsoft.com/office/drawing/2014/main" id="{8ACDC38B-A117-47A0-8D79-37224E5888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53343" y="138416"/>
            <a:ext cx="2491953" cy="2952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2751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B092E756-DB19-4261-92D5-E58C692E9074}"/>
              </a:ext>
            </a:extLst>
          </p:cNvPr>
          <p:cNvSpPr txBox="1"/>
          <p:nvPr/>
        </p:nvSpPr>
        <p:spPr>
          <a:xfrm>
            <a:off x="2764041" y="114191"/>
            <a:ext cx="9080983" cy="55399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ko-KR" altLang="en-US" sz="3000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드라이포인트로 표현하기</a:t>
            </a:r>
          </a:p>
        </p:txBody>
      </p:sp>
      <p:sp>
        <p:nvSpPr>
          <p:cNvPr id="9" name="사각형: 둥근 모서리 8">
            <a:extLst>
              <a:ext uri="{FF2B5EF4-FFF2-40B4-BE49-F238E27FC236}">
                <a16:creationId xmlns:a16="http://schemas.microsoft.com/office/drawing/2014/main" id="{25866EFF-5D92-47F5-8A40-13B47A4060D5}"/>
              </a:ext>
            </a:extLst>
          </p:cNvPr>
          <p:cNvSpPr/>
          <p:nvPr/>
        </p:nvSpPr>
        <p:spPr>
          <a:xfrm>
            <a:off x="1004969" y="124175"/>
            <a:ext cx="1759072" cy="553998"/>
          </a:xfrm>
          <a:prstGeom prst="roundRect">
            <a:avLst/>
          </a:prstGeom>
          <a:solidFill>
            <a:srgbClr val="F165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표현 활동</a:t>
            </a:r>
            <a:r>
              <a:rPr lang="en-US" altLang="ko-KR" sz="2400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2</a:t>
            </a:r>
            <a:endParaRPr lang="ko-KR" altLang="en-US" sz="2400" dirty="0"/>
          </a:p>
        </p:txBody>
      </p:sp>
      <p:sp>
        <p:nvSpPr>
          <p:cNvPr id="15" name="직사각형 14"/>
          <p:cNvSpPr/>
          <p:nvPr/>
        </p:nvSpPr>
        <p:spPr>
          <a:xfrm>
            <a:off x="939740" y="773347"/>
            <a:ext cx="6243214" cy="30777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ko-KR" altLang="en-US" sz="1400" b="1" dirty="0">
                <a:solidFill>
                  <a:srgbClr val="211D1E"/>
                </a:solidFill>
                <a:latin typeface="+mn-ea"/>
              </a:rPr>
              <a:t>준비물 </a:t>
            </a:r>
            <a:r>
              <a:rPr lang="en-US" altLang="ko-KR" sz="1400" b="1" dirty="0">
                <a:solidFill>
                  <a:srgbClr val="211D1E"/>
                </a:solidFill>
                <a:latin typeface="+mn-ea"/>
              </a:rPr>
              <a:t>: </a:t>
            </a:r>
            <a:r>
              <a:rPr lang="ko-KR" altLang="en-US" sz="1400" dirty="0">
                <a:solidFill>
                  <a:srgbClr val="211D1E"/>
                </a:solidFill>
                <a:latin typeface="+mn-ea"/>
              </a:rPr>
              <a:t>아크릴판</a:t>
            </a:r>
            <a:r>
              <a:rPr lang="en-US" altLang="ko-KR" sz="1400" dirty="0">
                <a:solidFill>
                  <a:srgbClr val="211D1E"/>
                </a:solidFill>
                <a:latin typeface="+mn-ea"/>
              </a:rPr>
              <a:t>, </a:t>
            </a:r>
            <a:r>
              <a:rPr lang="ko-KR" altLang="en-US" sz="1400" dirty="0">
                <a:solidFill>
                  <a:srgbClr val="211D1E"/>
                </a:solidFill>
                <a:latin typeface="+mn-ea"/>
              </a:rPr>
              <a:t>연필</a:t>
            </a:r>
            <a:r>
              <a:rPr lang="en-US" altLang="ko-KR" sz="1400" dirty="0">
                <a:solidFill>
                  <a:srgbClr val="211D1E"/>
                </a:solidFill>
                <a:latin typeface="+mn-ea"/>
              </a:rPr>
              <a:t>, </a:t>
            </a:r>
            <a:r>
              <a:rPr lang="ko-KR" altLang="en-US" sz="1400" dirty="0">
                <a:solidFill>
                  <a:srgbClr val="211D1E"/>
                </a:solidFill>
                <a:latin typeface="+mn-ea"/>
              </a:rPr>
              <a:t>지우개</a:t>
            </a:r>
            <a:r>
              <a:rPr lang="en-US" altLang="ko-KR" sz="1400" dirty="0">
                <a:solidFill>
                  <a:srgbClr val="211D1E"/>
                </a:solidFill>
                <a:latin typeface="+mn-ea"/>
              </a:rPr>
              <a:t>, </a:t>
            </a:r>
            <a:r>
              <a:rPr lang="ko-KR" altLang="en-US" sz="1400" dirty="0">
                <a:solidFill>
                  <a:srgbClr val="211D1E"/>
                </a:solidFill>
                <a:latin typeface="+mn-ea"/>
              </a:rPr>
              <a:t>니들</a:t>
            </a:r>
            <a:r>
              <a:rPr lang="en-US" altLang="ko-KR" sz="1400" dirty="0">
                <a:solidFill>
                  <a:srgbClr val="211D1E"/>
                </a:solidFill>
                <a:latin typeface="+mn-ea"/>
              </a:rPr>
              <a:t>, </a:t>
            </a:r>
            <a:r>
              <a:rPr lang="ko-KR" altLang="en-US" sz="1400" dirty="0">
                <a:solidFill>
                  <a:srgbClr val="211D1E"/>
                </a:solidFill>
                <a:latin typeface="+mn-ea"/>
              </a:rPr>
              <a:t>잉크</a:t>
            </a:r>
            <a:r>
              <a:rPr lang="en-US" altLang="ko-KR" sz="1400" dirty="0">
                <a:solidFill>
                  <a:srgbClr val="211D1E"/>
                </a:solidFill>
                <a:latin typeface="+mn-ea"/>
              </a:rPr>
              <a:t>, </a:t>
            </a:r>
            <a:r>
              <a:rPr lang="ko-KR" altLang="en-US" sz="1400" dirty="0">
                <a:solidFill>
                  <a:srgbClr val="211D1E"/>
                </a:solidFill>
                <a:latin typeface="+mn-ea"/>
              </a:rPr>
              <a:t>롤러</a:t>
            </a:r>
            <a:r>
              <a:rPr lang="en-US" altLang="ko-KR" sz="1400" dirty="0">
                <a:solidFill>
                  <a:srgbClr val="211D1E"/>
                </a:solidFill>
                <a:latin typeface="+mn-ea"/>
              </a:rPr>
              <a:t>, </a:t>
            </a:r>
            <a:r>
              <a:rPr lang="ko-KR" altLang="en-US" sz="1400" dirty="0">
                <a:solidFill>
                  <a:srgbClr val="211D1E"/>
                </a:solidFill>
                <a:latin typeface="+mn-ea"/>
              </a:rPr>
              <a:t>면 망사</a:t>
            </a:r>
            <a:r>
              <a:rPr lang="en-US" altLang="ko-KR" sz="1400" dirty="0">
                <a:solidFill>
                  <a:srgbClr val="211D1E"/>
                </a:solidFill>
                <a:latin typeface="+mn-ea"/>
              </a:rPr>
              <a:t>, </a:t>
            </a:r>
            <a:r>
              <a:rPr lang="ko-KR" altLang="en-US" sz="1400" dirty="0" err="1">
                <a:solidFill>
                  <a:srgbClr val="211D1E"/>
                </a:solidFill>
                <a:latin typeface="+mn-ea"/>
              </a:rPr>
              <a:t>프레스기</a:t>
            </a:r>
            <a:endParaRPr lang="ko-KR" altLang="en-US" sz="1400" dirty="0">
              <a:latin typeface="+mn-ea"/>
            </a:endParaRPr>
          </a:p>
        </p:txBody>
      </p:sp>
      <p:sp>
        <p:nvSpPr>
          <p:cNvPr id="25" name="직사각형 24">
            <a:hlinkClick r:id="rId2"/>
            <a:extLst>
              <a:ext uri="{FF2B5EF4-FFF2-40B4-BE49-F238E27FC236}">
                <a16:creationId xmlns:a16="http://schemas.microsoft.com/office/drawing/2014/main" id="{7A8838EB-0C79-4E02-A3A1-FDECAB8F40E3}"/>
              </a:ext>
            </a:extLst>
          </p:cNvPr>
          <p:cNvSpPr/>
          <p:nvPr/>
        </p:nvSpPr>
        <p:spPr>
          <a:xfrm>
            <a:off x="10611932" y="370396"/>
            <a:ext cx="1150197" cy="307777"/>
          </a:xfrm>
          <a:prstGeom prst="rect">
            <a:avLst/>
          </a:prstGeom>
          <a:solidFill>
            <a:srgbClr val="00B05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800" b="1">
                <a:latin typeface="한컴 말랑말랑 Regular" panose="020F0303000000000000" pitchFamily="50" charset="-127"/>
                <a:ea typeface="한컴 말랑말랑 Regular" panose="020F0303000000000000" pitchFamily="50" charset="-127"/>
              </a:rPr>
              <a:t>드라이포인트</a:t>
            </a:r>
            <a:endParaRPr lang="en-US" altLang="ko-KR" sz="800" b="1">
              <a:latin typeface="한컴 말랑말랑 Regular" panose="020F0303000000000000" pitchFamily="50" charset="-127"/>
              <a:ea typeface="한컴 말랑말랑 Regular" panose="020F0303000000000000" pitchFamily="50" charset="-127"/>
            </a:endParaRPr>
          </a:p>
          <a:p>
            <a:pPr algn="ctr"/>
            <a:r>
              <a:rPr lang="ko-KR" altLang="en-US" sz="800" b="1">
                <a:latin typeface="한컴 말랑말랑 Regular" panose="020F0303000000000000" pitchFamily="50" charset="-127"/>
                <a:ea typeface="한컴 말랑말랑 Regular" panose="020F0303000000000000" pitchFamily="50" charset="-127"/>
              </a:rPr>
              <a:t>쉽게 알아보기</a:t>
            </a:r>
            <a:endParaRPr lang="ko-KR" altLang="en-US" sz="800" b="1" dirty="0">
              <a:latin typeface="한컴 말랑말랑 Regular" panose="020F0303000000000000" pitchFamily="50" charset="-127"/>
              <a:ea typeface="한컴 말랑말랑 Regular" panose="020F0303000000000000" pitchFamily="50" charset="-127"/>
            </a:endParaRPr>
          </a:p>
        </p:txBody>
      </p:sp>
      <p:sp>
        <p:nvSpPr>
          <p:cNvPr id="26" name="직사각형 25"/>
          <p:cNvSpPr/>
          <p:nvPr/>
        </p:nvSpPr>
        <p:spPr>
          <a:xfrm>
            <a:off x="502238" y="5532012"/>
            <a:ext cx="369488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ko-KR" altLang="en-US" sz="1000" b="1" dirty="0">
                <a:solidFill>
                  <a:srgbClr val="A4193D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▲</a:t>
            </a:r>
            <a:r>
              <a:rPr lang="ko-KR" altLang="en-US" sz="1000" b="1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</a:t>
            </a:r>
            <a:r>
              <a:rPr lang="ko-KR" altLang="en-US" sz="1000" b="1" dirty="0">
                <a:solidFill>
                  <a:srgbClr val="211D1E"/>
                </a:solidFill>
                <a:latin typeface="Apple SD Gothic Neo"/>
              </a:rPr>
              <a:t>이혜민</a:t>
            </a:r>
            <a:r>
              <a:rPr lang="en-US" altLang="ko-KR" sz="1000" dirty="0">
                <a:solidFill>
                  <a:srgbClr val="211D1E"/>
                </a:solidFill>
                <a:latin typeface="Apple SD Gothic Neo"/>
              </a:rPr>
              <a:t>(</a:t>
            </a:r>
            <a:r>
              <a:rPr lang="ko-KR" altLang="en-US" sz="1000" dirty="0">
                <a:solidFill>
                  <a:srgbClr val="211D1E"/>
                </a:solidFill>
                <a:latin typeface="Apple SD Gothic Neo"/>
              </a:rPr>
              <a:t>학생 작품</a:t>
            </a:r>
            <a:r>
              <a:rPr lang="en-US" altLang="ko-KR" sz="1000" dirty="0">
                <a:solidFill>
                  <a:srgbClr val="211D1E"/>
                </a:solidFill>
                <a:latin typeface="Apple SD Gothic Neo"/>
              </a:rPr>
              <a:t>) </a:t>
            </a:r>
            <a:r>
              <a:rPr lang="ko-KR" altLang="en-US" sz="1000" b="1" dirty="0">
                <a:solidFill>
                  <a:srgbClr val="211D1E"/>
                </a:solidFill>
                <a:latin typeface="Apple SD Gothic Neo"/>
              </a:rPr>
              <a:t>고양이</a:t>
            </a:r>
            <a:r>
              <a:rPr lang="en-US" altLang="ko-KR" sz="1000" dirty="0">
                <a:solidFill>
                  <a:srgbClr val="211D1E"/>
                </a:solidFill>
                <a:latin typeface="Apple SD Gothic Neo"/>
              </a:rPr>
              <a:t>(</a:t>
            </a:r>
            <a:r>
              <a:rPr lang="ko-KR" altLang="en-US" sz="1000" dirty="0">
                <a:solidFill>
                  <a:srgbClr val="211D1E"/>
                </a:solidFill>
                <a:latin typeface="Apple SD Gothic Neo"/>
              </a:rPr>
              <a:t>드라이포인트</a:t>
            </a:r>
            <a:r>
              <a:rPr lang="en-US" altLang="ko-KR" sz="1000" dirty="0">
                <a:solidFill>
                  <a:srgbClr val="211D1E"/>
                </a:solidFill>
                <a:latin typeface="Apple SD Gothic Neo"/>
              </a:rPr>
              <a:t>/25×35cm/2016</a:t>
            </a:r>
            <a:r>
              <a:rPr lang="ko-KR" altLang="en-US" sz="1000" dirty="0">
                <a:solidFill>
                  <a:srgbClr val="211D1E"/>
                </a:solidFill>
                <a:latin typeface="Apple SD Gothic Neo"/>
              </a:rPr>
              <a:t>년 작</a:t>
            </a:r>
            <a:r>
              <a:rPr lang="en-US" altLang="ko-KR" sz="1000" dirty="0">
                <a:solidFill>
                  <a:srgbClr val="211D1E"/>
                </a:solidFill>
                <a:latin typeface="Apple SD Gothic Neo"/>
              </a:rPr>
              <a:t>) </a:t>
            </a:r>
            <a:endParaRPr lang="en-US" altLang="ko-KR" sz="1000" dirty="0">
              <a:solidFill>
                <a:schemeClr val="bg2">
                  <a:lumMod val="50000"/>
                </a:schemeClr>
              </a:solidFill>
              <a:latin typeface="함초롬바탕" panose="02030604000101010101" pitchFamily="18" charset="-127"/>
              <a:ea typeface="함초롬바탕" panose="02030604000101010101" pitchFamily="18" charset="-127"/>
              <a:cs typeface="함초롬바탕" panose="02030604000101010101" pitchFamily="18" charset="-127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7D13E59-433B-471E-A79E-8F067084DEB5}"/>
              </a:ext>
            </a:extLst>
          </p:cNvPr>
          <p:cNvSpPr txBox="1"/>
          <p:nvPr/>
        </p:nvSpPr>
        <p:spPr>
          <a:xfrm>
            <a:off x="214244" y="-157978"/>
            <a:ext cx="7254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800">
                <a:ln w="12700">
                  <a:noFill/>
                </a:ln>
                <a:solidFill>
                  <a:srgbClr val="EFAAA3"/>
                </a:solidFill>
                <a:latin typeface="Arial Black" panose="020B0A04020102020204" pitchFamily="34" charset="0"/>
              </a:rPr>
              <a:t>“</a:t>
            </a:r>
            <a:endParaRPr lang="ko-KR" altLang="en-US" sz="8800">
              <a:ln w="12700">
                <a:noFill/>
              </a:ln>
              <a:solidFill>
                <a:srgbClr val="EFAAA3"/>
              </a:solidFill>
              <a:latin typeface="Arial Black" panose="020B0A040201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BD82101-F1EB-426A-90A7-F01DB8210A40}"/>
              </a:ext>
            </a:extLst>
          </p:cNvPr>
          <p:cNvSpPr txBox="1"/>
          <p:nvPr/>
        </p:nvSpPr>
        <p:spPr>
          <a:xfrm>
            <a:off x="139490" y="-196204"/>
            <a:ext cx="7254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800">
                <a:ln w="12700">
                  <a:solidFill>
                    <a:srgbClr val="9E1030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“</a:t>
            </a:r>
            <a:endParaRPr lang="ko-KR" altLang="en-US" sz="8800">
              <a:ln w="12700">
                <a:solidFill>
                  <a:srgbClr val="9E1030"/>
                </a:solidFill>
              </a:ln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FC37D60E-A243-41AB-BC35-699018A4C6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992" y="1832501"/>
            <a:ext cx="4944165" cy="3629532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DF288967-18B0-48B7-B188-CC5E94810F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3726" y="1708213"/>
            <a:ext cx="4834375" cy="4808064"/>
          </a:xfrm>
          <a:prstGeom prst="rect">
            <a:avLst/>
          </a:prstGeom>
        </p:spPr>
      </p:pic>
      <p:sp>
        <p:nvSpPr>
          <p:cNvPr id="7" name="사각형: 둥근 모서리 6">
            <a:extLst>
              <a:ext uri="{FF2B5EF4-FFF2-40B4-BE49-F238E27FC236}">
                <a16:creationId xmlns:a16="http://schemas.microsoft.com/office/drawing/2014/main" id="{60A62821-DA3D-4ADF-B998-4080956A2DE3}"/>
              </a:ext>
            </a:extLst>
          </p:cNvPr>
          <p:cNvSpPr/>
          <p:nvPr/>
        </p:nvSpPr>
        <p:spPr>
          <a:xfrm>
            <a:off x="6096000" y="1456812"/>
            <a:ext cx="5338439" cy="5183753"/>
          </a:xfrm>
          <a:prstGeom prst="roundRect">
            <a:avLst>
              <a:gd name="adj" fmla="val 4508"/>
            </a:avLst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8EDE0FF8-A7DC-4412-9E19-6819AC50AB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83726" y="1225586"/>
            <a:ext cx="1597077" cy="46245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213F5B3-45A8-4197-8139-B3B42333AD55}"/>
              </a:ext>
            </a:extLst>
          </p:cNvPr>
          <p:cNvSpPr txBox="1"/>
          <p:nvPr/>
        </p:nvSpPr>
        <p:spPr>
          <a:xfrm>
            <a:off x="8630147" y="678173"/>
            <a:ext cx="3347609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900">
                <a:solidFill>
                  <a:srgbClr val="A4193D"/>
                </a:solidFill>
              </a:rPr>
              <a:t>https://www.youtube.com/watch?v=fQX_E7CPbHg&amp;t=361s</a:t>
            </a:r>
          </a:p>
        </p:txBody>
      </p:sp>
    </p:spTree>
    <p:extLst>
      <p:ext uri="{BB962C8B-B14F-4D97-AF65-F5344CB8AC3E}">
        <p14:creationId xmlns:p14="http://schemas.microsoft.com/office/powerpoint/2010/main" val="30074915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사각형: 둥근 모서리 35">
            <a:extLst>
              <a:ext uri="{FF2B5EF4-FFF2-40B4-BE49-F238E27FC236}">
                <a16:creationId xmlns:a16="http://schemas.microsoft.com/office/drawing/2014/main" id="{E3193A37-2C48-4178-BA32-A817ECA7B571}"/>
              </a:ext>
            </a:extLst>
          </p:cNvPr>
          <p:cNvSpPr/>
          <p:nvPr/>
        </p:nvSpPr>
        <p:spPr>
          <a:xfrm>
            <a:off x="5722048" y="3413781"/>
            <a:ext cx="6107404" cy="2926095"/>
          </a:xfrm>
          <a:prstGeom prst="roundRect">
            <a:avLst>
              <a:gd name="adj" fmla="val 4508"/>
            </a:avLst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092E756-DB19-4261-92D5-E58C692E9074}"/>
              </a:ext>
            </a:extLst>
          </p:cNvPr>
          <p:cNvSpPr txBox="1"/>
          <p:nvPr/>
        </p:nvSpPr>
        <p:spPr>
          <a:xfrm>
            <a:off x="2764041" y="114191"/>
            <a:ext cx="9080983" cy="55399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ko-KR" altLang="en-US" sz="3000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세상에 단 한 </a:t>
            </a:r>
            <a:r>
              <a:rPr lang="ko-KR" altLang="en-US" sz="3000" dirty="0" err="1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장뿐인</a:t>
            </a:r>
            <a:r>
              <a:rPr lang="ko-KR" altLang="en-US" sz="3000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 판화 만들기</a:t>
            </a:r>
          </a:p>
        </p:txBody>
      </p:sp>
      <p:sp>
        <p:nvSpPr>
          <p:cNvPr id="9" name="사각형: 둥근 모서리 8">
            <a:extLst>
              <a:ext uri="{FF2B5EF4-FFF2-40B4-BE49-F238E27FC236}">
                <a16:creationId xmlns:a16="http://schemas.microsoft.com/office/drawing/2014/main" id="{25866EFF-5D92-47F5-8A40-13B47A4060D5}"/>
              </a:ext>
            </a:extLst>
          </p:cNvPr>
          <p:cNvSpPr/>
          <p:nvPr/>
        </p:nvSpPr>
        <p:spPr>
          <a:xfrm>
            <a:off x="1004969" y="124175"/>
            <a:ext cx="1759072" cy="553998"/>
          </a:xfrm>
          <a:prstGeom prst="roundRect">
            <a:avLst/>
          </a:prstGeom>
          <a:solidFill>
            <a:srgbClr val="F165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표현 활동</a:t>
            </a:r>
            <a:r>
              <a:rPr lang="en-US" altLang="ko-KR" sz="2400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3</a:t>
            </a:r>
            <a:endParaRPr lang="ko-KR" altLang="en-US" sz="2400" dirty="0"/>
          </a:p>
        </p:txBody>
      </p:sp>
      <p:sp>
        <p:nvSpPr>
          <p:cNvPr id="15" name="직사각형 14"/>
          <p:cNvSpPr/>
          <p:nvPr/>
        </p:nvSpPr>
        <p:spPr>
          <a:xfrm>
            <a:off x="5737619" y="857646"/>
            <a:ext cx="4023099" cy="30777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ko-KR" altLang="en-US" sz="1400" b="1" dirty="0">
                <a:solidFill>
                  <a:srgbClr val="211D1E"/>
                </a:solidFill>
                <a:latin typeface="한컴 말랑말랑 Bold" panose="020F0803000000000000" pitchFamily="50" charset="-127"/>
                <a:ea typeface="한컴 말랑말랑 Bold" panose="020F0803000000000000" pitchFamily="50" charset="-127"/>
              </a:rPr>
              <a:t>준비물 </a:t>
            </a:r>
            <a:r>
              <a:rPr lang="en-US" altLang="ko-KR" sz="1400" b="1" dirty="0">
                <a:solidFill>
                  <a:srgbClr val="211D1E"/>
                </a:solidFill>
                <a:latin typeface="한컴 말랑말랑 Bold" panose="020F0803000000000000" pitchFamily="50" charset="-127"/>
                <a:ea typeface="한컴 말랑말랑 Bold" panose="020F0803000000000000" pitchFamily="50" charset="-127"/>
              </a:rPr>
              <a:t>: </a:t>
            </a:r>
            <a:r>
              <a:rPr lang="ko-KR" altLang="en-US" sz="1400" b="1" dirty="0">
                <a:solidFill>
                  <a:srgbClr val="211D1E"/>
                </a:solidFill>
                <a:latin typeface="한컴 말랑말랑 Bold" panose="020F0803000000000000" pitchFamily="50" charset="-127"/>
                <a:ea typeface="한컴 말랑말랑 Bold" panose="020F0803000000000000" pitchFamily="50" charset="-127"/>
              </a:rPr>
              <a:t>아크릴판</a:t>
            </a:r>
            <a:r>
              <a:rPr lang="en-US" altLang="ko-KR" sz="1400" b="1" dirty="0">
                <a:solidFill>
                  <a:srgbClr val="211D1E"/>
                </a:solidFill>
                <a:latin typeface="한컴 말랑말랑 Bold" panose="020F0803000000000000" pitchFamily="50" charset="-127"/>
                <a:ea typeface="한컴 말랑말랑 Bold" panose="020F0803000000000000" pitchFamily="50" charset="-127"/>
              </a:rPr>
              <a:t>, </a:t>
            </a:r>
            <a:r>
              <a:rPr lang="ko-KR" altLang="en-US" sz="1400" b="1" dirty="0">
                <a:solidFill>
                  <a:srgbClr val="211D1E"/>
                </a:solidFill>
                <a:latin typeface="한컴 말랑말랑 Bold" panose="020F0803000000000000" pitchFamily="50" charset="-127"/>
                <a:ea typeface="한컴 말랑말랑 Bold" panose="020F0803000000000000" pitchFamily="50" charset="-127"/>
              </a:rPr>
              <a:t>사포</a:t>
            </a:r>
            <a:r>
              <a:rPr lang="en-US" altLang="ko-KR" sz="1400" b="1" dirty="0">
                <a:solidFill>
                  <a:srgbClr val="211D1E"/>
                </a:solidFill>
                <a:latin typeface="한컴 말랑말랑 Bold" panose="020F0803000000000000" pitchFamily="50" charset="-127"/>
                <a:ea typeface="한컴 말랑말랑 Bold" panose="020F0803000000000000" pitchFamily="50" charset="-127"/>
              </a:rPr>
              <a:t>, </a:t>
            </a:r>
            <a:r>
              <a:rPr lang="ko-KR" altLang="en-US" sz="1400" b="1" dirty="0">
                <a:solidFill>
                  <a:srgbClr val="211D1E"/>
                </a:solidFill>
                <a:latin typeface="한컴 말랑말랑 Bold" panose="020F0803000000000000" pitchFamily="50" charset="-127"/>
                <a:ea typeface="한컴 말랑말랑 Bold" panose="020F0803000000000000" pitchFamily="50" charset="-127"/>
              </a:rPr>
              <a:t>수채 물감</a:t>
            </a:r>
            <a:r>
              <a:rPr lang="en-US" altLang="ko-KR" sz="1400" b="1" dirty="0">
                <a:solidFill>
                  <a:srgbClr val="211D1E"/>
                </a:solidFill>
                <a:latin typeface="한컴 말랑말랑 Bold" panose="020F0803000000000000" pitchFamily="50" charset="-127"/>
                <a:ea typeface="한컴 말랑말랑 Bold" panose="020F0803000000000000" pitchFamily="50" charset="-127"/>
              </a:rPr>
              <a:t>, </a:t>
            </a:r>
            <a:r>
              <a:rPr lang="ko-KR" altLang="en-US" sz="1400" b="1" dirty="0">
                <a:solidFill>
                  <a:srgbClr val="211D1E"/>
                </a:solidFill>
                <a:latin typeface="한컴 말랑말랑 Bold" panose="020F0803000000000000" pitchFamily="50" charset="-127"/>
                <a:ea typeface="한컴 말랑말랑 Bold" panose="020F0803000000000000" pitchFamily="50" charset="-127"/>
              </a:rPr>
              <a:t>종이</a:t>
            </a:r>
            <a:r>
              <a:rPr lang="en-US" altLang="ko-KR" sz="1400" b="1" dirty="0">
                <a:solidFill>
                  <a:srgbClr val="211D1E"/>
                </a:solidFill>
                <a:latin typeface="한컴 말랑말랑 Bold" panose="020F0803000000000000" pitchFamily="50" charset="-127"/>
                <a:ea typeface="한컴 말랑말랑 Bold" panose="020F0803000000000000" pitchFamily="50" charset="-127"/>
              </a:rPr>
              <a:t>, </a:t>
            </a:r>
            <a:r>
              <a:rPr lang="ko-KR" altLang="en-US" sz="1400" b="1" dirty="0" err="1">
                <a:solidFill>
                  <a:srgbClr val="211D1E"/>
                </a:solidFill>
                <a:latin typeface="한컴 말랑말랑 Bold" panose="020F0803000000000000" pitchFamily="50" charset="-127"/>
                <a:ea typeface="한컴 말랑말랑 Bold" panose="020F0803000000000000" pitchFamily="50" charset="-127"/>
              </a:rPr>
              <a:t>바렌</a:t>
            </a:r>
            <a:endParaRPr lang="ko-KR" altLang="en-US" sz="1400" dirty="0">
              <a:latin typeface="한컴 말랑말랑 Bold" panose="020F0803000000000000" pitchFamily="50" charset="-127"/>
              <a:ea typeface="한컴 말랑말랑 Bold" panose="020F0803000000000000" pitchFamily="50" charset="-127"/>
            </a:endParaRPr>
          </a:p>
        </p:txBody>
      </p:sp>
      <p:sp>
        <p:nvSpPr>
          <p:cNvPr id="26" name="직사각형 25"/>
          <p:cNvSpPr/>
          <p:nvPr/>
        </p:nvSpPr>
        <p:spPr>
          <a:xfrm>
            <a:off x="576992" y="3506708"/>
            <a:ext cx="4517773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900" b="1">
                <a:solidFill>
                  <a:srgbClr val="A4193D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▲</a:t>
            </a:r>
            <a:r>
              <a:rPr lang="ko-KR" altLang="en-US" sz="900" b="1">
                <a:solidFill>
                  <a:srgbClr val="A4193D"/>
                </a:solidFill>
                <a:latin typeface="+mn-ea"/>
              </a:rPr>
              <a:t> </a:t>
            </a:r>
            <a:r>
              <a:rPr lang="ko-KR" altLang="en-US" sz="900" b="1">
                <a:solidFill>
                  <a:srgbClr val="211D1E"/>
                </a:solidFill>
                <a:latin typeface="+mn-ea"/>
              </a:rPr>
              <a:t>김건화</a:t>
            </a:r>
            <a:r>
              <a:rPr lang="en-US" altLang="ko-KR" sz="900" dirty="0">
                <a:solidFill>
                  <a:srgbClr val="211D1E"/>
                </a:solidFill>
                <a:latin typeface="+mn-ea"/>
              </a:rPr>
              <a:t>(</a:t>
            </a:r>
            <a:r>
              <a:rPr lang="ko-KR" altLang="en-US" sz="900" dirty="0">
                <a:solidFill>
                  <a:srgbClr val="211D1E"/>
                </a:solidFill>
                <a:latin typeface="+mn-ea"/>
              </a:rPr>
              <a:t>학생 작품</a:t>
            </a:r>
            <a:r>
              <a:rPr lang="en-US" altLang="ko-KR" sz="900" dirty="0">
                <a:solidFill>
                  <a:srgbClr val="211D1E"/>
                </a:solidFill>
                <a:latin typeface="+mn-ea"/>
              </a:rPr>
              <a:t>) </a:t>
            </a:r>
            <a:r>
              <a:rPr lang="ko-KR" altLang="en-US" sz="900" b="1" dirty="0">
                <a:solidFill>
                  <a:srgbClr val="211D1E"/>
                </a:solidFill>
                <a:latin typeface="+mn-ea"/>
              </a:rPr>
              <a:t>포도</a:t>
            </a:r>
            <a:r>
              <a:rPr lang="en-US" altLang="ko-KR" sz="900" dirty="0">
                <a:solidFill>
                  <a:srgbClr val="211D1E"/>
                </a:solidFill>
                <a:latin typeface="+mn-ea"/>
              </a:rPr>
              <a:t>(</a:t>
            </a:r>
            <a:r>
              <a:rPr lang="ko-KR" altLang="en-US" sz="900" dirty="0">
                <a:solidFill>
                  <a:srgbClr val="211D1E"/>
                </a:solidFill>
                <a:latin typeface="+mn-ea"/>
              </a:rPr>
              <a:t>아크릴판</a:t>
            </a:r>
            <a:r>
              <a:rPr lang="en-US" altLang="ko-KR" sz="900" dirty="0">
                <a:solidFill>
                  <a:srgbClr val="211D1E"/>
                </a:solidFill>
                <a:latin typeface="+mn-ea"/>
              </a:rPr>
              <a:t>, </a:t>
            </a:r>
            <a:r>
              <a:rPr lang="ko-KR" altLang="en-US" sz="900" dirty="0">
                <a:solidFill>
                  <a:srgbClr val="211D1E"/>
                </a:solidFill>
                <a:latin typeface="+mn-ea"/>
              </a:rPr>
              <a:t>수채 물감</a:t>
            </a:r>
            <a:r>
              <a:rPr lang="en-US" altLang="ko-KR" sz="900" dirty="0">
                <a:solidFill>
                  <a:srgbClr val="211D1E"/>
                </a:solidFill>
                <a:latin typeface="+mn-ea"/>
              </a:rPr>
              <a:t>, </a:t>
            </a:r>
            <a:r>
              <a:rPr lang="ko-KR" altLang="en-US" sz="900" dirty="0">
                <a:solidFill>
                  <a:srgbClr val="211D1E"/>
                </a:solidFill>
                <a:latin typeface="+mn-ea"/>
              </a:rPr>
              <a:t>화선지</a:t>
            </a:r>
            <a:r>
              <a:rPr lang="en-US" altLang="ko-KR" sz="900" dirty="0">
                <a:solidFill>
                  <a:srgbClr val="211D1E"/>
                </a:solidFill>
                <a:latin typeface="+mn-ea"/>
              </a:rPr>
              <a:t>/14×18cm/2016</a:t>
            </a:r>
            <a:r>
              <a:rPr lang="ko-KR" altLang="en-US" sz="900" dirty="0">
                <a:solidFill>
                  <a:srgbClr val="211D1E"/>
                </a:solidFill>
                <a:latin typeface="+mn-ea"/>
              </a:rPr>
              <a:t>년 작</a:t>
            </a:r>
            <a:r>
              <a:rPr lang="en-US" altLang="ko-KR" sz="900" dirty="0">
                <a:solidFill>
                  <a:srgbClr val="211D1E"/>
                </a:solidFill>
                <a:latin typeface="+mn-ea"/>
              </a:rPr>
              <a:t>)</a:t>
            </a:r>
            <a:endParaRPr lang="en-US" altLang="ko-KR" sz="900" dirty="0">
              <a:solidFill>
                <a:schemeClr val="bg2">
                  <a:lumMod val="50000"/>
                </a:schemeClr>
              </a:solidFill>
              <a:latin typeface="+mn-ea"/>
              <a:cs typeface="함초롬바탕" panose="02030604000101010101" pitchFamily="18" charset="-127"/>
            </a:endParaRPr>
          </a:p>
        </p:txBody>
      </p:sp>
      <p:sp>
        <p:nvSpPr>
          <p:cNvPr id="16" name="직사각형 15"/>
          <p:cNvSpPr/>
          <p:nvPr/>
        </p:nvSpPr>
        <p:spPr>
          <a:xfrm>
            <a:off x="576992" y="6254578"/>
            <a:ext cx="4517773" cy="5004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ko-KR" altLang="en-US" sz="900" b="1">
                <a:solidFill>
                  <a:srgbClr val="A4193D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▲</a:t>
            </a:r>
            <a:r>
              <a:rPr lang="ko-KR" altLang="en-US" sz="900" b="1">
                <a:solidFill>
                  <a:srgbClr val="A4193D"/>
                </a:solidFill>
                <a:latin typeface="+mn-ea"/>
              </a:rPr>
              <a:t> </a:t>
            </a:r>
            <a:r>
              <a:rPr lang="ko-KR" altLang="en-US" sz="900" b="1">
                <a:solidFill>
                  <a:srgbClr val="211D1E"/>
                </a:solidFill>
                <a:latin typeface="+mn-ea"/>
              </a:rPr>
              <a:t>콕스</a:t>
            </a:r>
            <a:r>
              <a:rPr lang="en-US" altLang="ko-KR" sz="900" dirty="0">
                <a:solidFill>
                  <a:srgbClr val="211D1E"/>
                </a:solidFill>
                <a:latin typeface="+mn-ea"/>
              </a:rPr>
              <a:t>(Cox, Joan/</a:t>
            </a:r>
            <a:r>
              <a:rPr lang="ko-KR" altLang="en-US" sz="900" dirty="0">
                <a:solidFill>
                  <a:srgbClr val="211D1E"/>
                </a:solidFill>
                <a:latin typeface="+mn-ea"/>
              </a:rPr>
              <a:t>미국</a:t>
            </a:r>
            <a:r>
              <a:rPr lang="en-US" altLang="ko-KR" sz="900" dirty="0">
                <a:solidFill>
                  <a:srgbClr val="211D1E"/>
                </a:solidFill>
                <a:latin typeface="+mn-ea"/>
              </a:rPr>
              <a:t>/1969~) </a:t>
            </a:r>
            <a:r>
              <a:rPr lang="ko-KR" altLang="en-US" sz="900" b="1" dirty="0">
                <a:solidFill>
                  <a:srgbClr val="211D1E"/>
                </a:solidFill>
                <a:latin typeface="+mn-ea"/>
              </a:rPr>
              <a:t>미국 소녀들</a:t>
            </a:r>
            <a:r>
              <a:rPr lang="en-US" altLang="ko-KR" sz="900" dirty="0">
                <a:solidFill>
                  <a:srgbClr val="211D1E"/>
                </a:solidFill>
                <a:latin typeface="+mn-ea"/>
              </a:rPr>
              <a:t>(</a:t>
            </a:r>
            <a:r>
              <a:rPr lang="ko-KR" altLang="en-US" sz="900" dirty="0">
                <a:solidFill>
                  <a:srgbClr val="211D1E"/>
                </a:solidFill>
                <a:latin typeface="+mn-ea"/>
              </a:rPr>
              <a:t>모노타이프</a:t>
            </a:r>
            <a:r>
              <a:rPr lang="en-US" altLang="ko-KR" sz="900" dirty="0">
                <a:solidFill>
                  <a:srgbClr val="211D1E"/>
                </a:solidFill>
                <a:latin typeface="+mn-ea"/>
              </a:rPr>
              <a:t>/22x30cm/2016</a:t>
            </a:r>
            <a:r>
              <a:rPr lang="ko-KR" altLang="en-US" sz="900" dirty="0">
                <a:solidFill>
                  <a:srgbClr val="211D1E"/>
                </a:solidFill>
                <a:latin typeface="+mn-ea"/>
              </a:rPr>
              <a:t>년 작</a:t>
            </a:r>
            <a:r>
              <a:rPr lang="en-US" altLang="ko-KR" sz="900" dirty="0">
                <a:solidFill>
                  <a:srgbClr val="211D1E"/>
                </a:solidFill>
                <a:latin typeface="+mn-ea"/>
              </a:rPr>
              <a:t>) </a:t>
            </a:r>
          </a:p>
          <a:p>
            <a:pPr algn="just">
              <a:lnSpc>
                <a:spcPct val="150000"/>
              </a:lnSpc>
            </a:pPr>
            <a:r>
              <a:rPr lang="ko-KR" altLang="en-US" sz="1000" dirty="0">
                <a:solidFill>
                  <a:schemeClr val="bg2">
                    <a:lumMod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수채 물감을 이용하여 서정적이고 부드러운 분위기의 작품을 제작하였다</a:t>
            </a:r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B2A01E18-D33B-403D-9FEA-7469D8A06F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325" y="862653"/>
            <a:ext cx="4023099" cy="264405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D20B9825-B2D7-4AD7-AF52-174F191F7B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325" y="3866161"/>
            <a:ext cx="3985290" cy="237719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0" name="그림 19">
            <a:extLst>
              <a:ext uri="{FF2B5EF4-FFF2-40B4-BE49-F238E27FC236}">
                <a16:creationId xmlns:a16="http://schemas.microsoft.com/office/drawing/2014/main" id="{2CE96197-10E9-47F4-92EF-E43B28A7B6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37619" y="1287857"/>
            <a:ext cx="3001205" cy="1397463"/>
          </a:xfrm>
          <a:prstGeom prst="rect">
            <a:avLst/>
          </a:prstGeom>
        </p:spPr>
      </p:pic>
      <p:sp>
        <p:nvSpPr>
          <p:cNvPr id="28" name="직사각형 27">
            <a:hlinkClick r:id="rId5"/>
            <a:extLst>
              <a:ext uri="{FF2B5EF4-FFF2-40B4-BE49-F238E27FC236}">
                <a16:creationId xmlns:a16="http://schemas.microsoft.com/office/drawing/2014/main" id="{7A8838EB-0C79-4E02-A3A1-FDECAB8F40E3}"/>
              </a:ext>
            </a:extLst>
          </p:cNvPr>
          <p:cNvSpPr/>
          <p:nvPr/>
        </p:nvSpPr>
        <p:spPr>
          <a:xfrm>
            <a:off x="10085712" y="804063"/>
            <a:ext cx="1101987" cy="414942"/>
          </a:xfrm>
          <a:prstGeom prst="rect">
            <a:avLst/>
          </a:prstGeom>
          <a:solidFill>
            <a:srgbClr val="00B05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900" b="1" dirty="0">
                <a:latin typeface="한컴 말랑말랑 Regular" panose="020F0303000000000000" pitchFamily="50" charset="-127"/>
                <a:ea typeface="한컴 말랑말랑 Regular" panose="020F0303000000000000" pitchFamily="50" charset="-127"/>
              </a:rPr>
              <a:t>모노타이프 </a:t>
            </a:r>
            <a:endParaRPr lang="en-US" altLang="ko-KR" sz="900" b="1" dirty="0">
              <a:latin typeface="한컴 말랑말랑 Regular" panose="020F0303000000000000" pitchFamily="50" charset="-127"/>
              <a:ea typeface="한컴 말랑말랑 Regular" panose="020F0303000000000000" pitchFamily="50" charset="-127"/>
            </a:endParaRPr>
          </a:p>
          <a:p>
            <a:pPr algn="ctr"/>
            <a:r>
              <a:rPr lang="ko-KR" altLang="en-US" sz="900" b="1">
                <a:latin typeface="한컴 말랑말랑 Regular" panose="020F0303000000000000" pitchFamily="50" charset="-127"/>
                <a:ea typeface="한컴 말랑말랑 Regular" panose="020F0303000000000000" pitchFamily="50" charset="-127"/>
              </a:rPr>
              <a:t>알아 보기</a:t>
            </a:r>
            <a:r>
              <a:rPr lang="en-US" altLang="ko-KR" sz="900" b="1">
                <a:latin typeface="한컴 말랑말랑 Regular" panose="020F0303000000000000" pitchFamily="50" charset="-127"/>
                <a:ea typeface="한컴 말랑말랑 Regular" panose="020F0303000000000000" pitchFamily="50" charset="-127"/>
              </a:rPr>
              <a:t>! </a:t>
            </a:r>
            <a:r>
              <a:rPr lang="en-US" altLang="ko-KR" sz="900" b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▷</a:t>
            </a:r>
            <a:endParaRPr lang="ko-KR" altLang="en-US" sz="900" b="1" dirty="0">
              <a:latin typeface="한컴 말랑말랑 Regular" panose="020F0303000000000000" pitchFamily="50" charset="-127"/>
              <a:ea typeface="한컴 말랑말랑 Regular" panose="020F0303000000000000" pitchFamily="50" charset="-127"/>
            </a:endParaRPr>
          </a:p>
        </p:txBody>
      </p:sp>
      <p:pic>
        <p:nvPicPr>
          <p:cNvPr id="24" name="그림 23">
            <a:extLst>
              <a:ext uri="{FF2B5EF4-FFF2-40B4-BE49-F238E27FC236}">
                <a16:creationId xmlns:a16="http://schemas.microsoft.com/office/drawing/2014/main" id="{1C2979C2-BA86-4EE3-8370-53F53E02AF4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77393" y="3911016"/>
            <a:ext cx="2709577" cy="152916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0" name="그림 29">
            <a:extLst>
              <a:ext uri="{FF2B5EF4-FFF2-40B4-BE49-F238E27FC236}">
                <a16:creationId xmlns:a16="http://schemas.microsoft.com/office/drawing/2014/main" id="{BB157652-2CD3-4723-A422-3E7073BC995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05243" y="3911016"/>
            <a:ext cx="2709578" cy="154174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D344FDEA-A54F-4BFD-ADA4-86E0389FFFF6}"/>
              </a:ext>
            </a:extLst>
          </p:cNvPr>
          <p:cNvSpPr txBox="1"/>
          <p:nvPr/>
        </p:nvSpPr>
        <p:spPr>
          <a:xfrm>
            <a:off x="5899092" y="5555297"/>
            <a:ext cx="2866178" cy="5242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000"/>
              <a:t>① 스케치 위에 사포로 문질러 준 아크릴판을 올린다.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64624A1-0696-4D78-B26D-F7846C7DE77F}"/>
              </a:ext>
            </a:extLst>
          </p:cNvPr>
          <p:cNvSpPr txBox="1"/>
          <p:nvPr/>
        </p:nvSpPr>
        <p:spPr>
          <a:xfrm>
            <a:off x="8774147" y="5599687"/>
            <a:ext cx="2866177" cy="5242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000"/>
              <a:t>② 스케치를 참고하여 수채 물감을이용해 판 위에 채색한 뒤, 종이를 덮고 찍어 낸다. </a:t>
            </a:r>
          </a:p>
        </p:txBody>
      </p:sp>
      <p:pic>
        <p:nvPicPr>
          <p:cNvPr id="35" name="그림 34">
            <a:extLst>
              <a:ext uri="{FF2B5EF4-FFF2-40B4-BE49-F238E27FC236}">
                <a16:creationId xmlns:a16="http://schemas.microsoft.com/office/drawing/2014/main" id="{8990A16B-7E3B-4764-9E9E-046E6E0CC07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99092" y="3182555"/>
            <a:ext cx="1597077" cy="462453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F14AD3C0-2F0A-45DE-993F-075431F183FB}"/>
              </a:ext>
            </a:extLst>
          </p:cNvPr>
          <p:cNvSpPr txBox="1"/>
          <p:nvPr/>
        </p:nvSpPr>
        <p:spPr>
          <a:xfrm>
            <a:off x="214244" y="-157978"/>
            <a:ext cx="7254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800">
                <a:ln w="12700">
                  <a:noFill/>
                </a:ln>
                <a:solidFill>
                  <a:srgbClr val="EFAAA3"/>
                </a:solidFill>
                <a:latin typeface="Arial Black" panose="020B0A04020102020204" pitchFamily="34" charset="0"/>
              </a:rPr>
              <a:t>“</a:t>
            </a:r>
            <a:endParaRPr lang="ko-KR" altLang="en-US" sz="8800">
              <a:ln w="12700">
                <a:noFill/>
              </a:ln>
              <a:solidFill>
                <a:srgbClr val="EFAAA3"/>
              </a:solidFill>
              <a:latin typeface="Arial Black" panose="020B0A0402010202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499C166-CFF4-4AF8-82A1-5FDA3FD883F8}"/>
              </a:ext>
            </a:extLst>
          </p:cNvPr>
          <p:cNvSpPr txBox="1"/>
          <p:nvPr/>
        </p:nvSpPr>
        <p:spPr>
          <a:xfrm>
            <a:off x="139490" y="-196204"/>
            <a:ext cx="7254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800">
                <a:ln w="12700">
                  <a:solidFill>
                    <a:srgbClr val="9E1030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“</a:t>
            </a:r>
            <a:endParaRPr lang="ko-KR" altLang="en-US" sz="8800">
              <a:ln w="12700">
                <a:solidFill>
                  <a:srgbClr val="9E1030"/>
                </a:solidFill>
              </a:ln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055892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4278</TotalTime>
  <Words>1081</Words>
  <Application>Microsoft Office PowerPoint</Application>
  <PresentationFormat>와이드스크린</PresentationFormat>
  <Paragraphs>112</Paragraphs>
  <Slides>12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10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12</vt:i4>
      </vt:variant>
    </vt:vector>
  </HeadingPairs>
  <TitlesOfParts>
    <vt:vector size="23" baseType="lpstr">
      <vt:lpstr>Arial Black</vt:lpstr>
      <vt:lpstr>한컴 말랑말랑 Regular</vt:lpstr>
      <vt:lpstr>나눔스퀘어라운드 Regular</vt:lpstr>
      <vt:lpstr>나눔스퀘어라운드 ExtraBold</vt:lpstr>
      <vt:lpstr>Apple SD Gothic Neo</vt:lpstr>
      <vt:lpstr>함초롬바탕</vt:lpstr>
      <vt:lpstr>맑은 고딕</vt:lpstr>
      <vt:lpstr>나눔스퀘어 ExtraBold</vt:lpstr>
      <vt:lpstr>Arial</vt:lpstr>
      <vt:lpstr>한컴 말랑말랑 Bold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황근식</dc:creator>
  <cp:lastModifiedBy>황근식</cp:lastModifiedBy>
  <cp:revision>91</cp:revision>
  <dcterms:created xsi:type="dcterms:W3CDTF">2021-12-08T01:35:36Z</dcterms:created>
  <dcterms:modified xsi:type="dcterms:W3CDTF">2022-03-31T06:58:42Z</dcterms:modified>
</cp:coreProperties>
</file>