
<file path=[Content_Types].xml><?xml version="1.0" encoding="utf-8"?>
<Types xmlns="http://schemas.openxmlformats.org/package/2006/content-types">
  <Default Extension="crdownload" ContentType="image/jpeg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7" r:id="rId3"/>
    <p:sldId id="288" r:id="rId4"/>
    <p:sldId id="258" r:id="rId5"/>
    <p:sldId id="261" r:id="rId6"/>
    <p:sldId id="289" r:id="rId7"/>
    <p:sldId id="290" r:id="rId8"/>
    <p:sldId id="291" r:id="rId9"/>
    <p:sldId id="292" r:id="rId10"/>
    <p:sldId id="294" r:id="rId11"/>
    <p:sldId id="305" r:id="rId12"/>
    <p:sldId id="306" r:id="rId13"/>
    <p:sldId id="295" r:id="rId14"/>
    <p:sldId id="296" r:id="rId15"/>
    <p:sldId id="307" r:id="rId16"/>
    <p:sldId id="297" r:id="rId17"/>
    <p:sldId id="312" r:id="rId18"/>
    <p:sldId id="298" r:id="rId19"/>
    <p:sldId id="299" r:id="rId20"/>
    <p:sldId id="308" r:id="rId21"/>
    <p:sldId id="300" r:id="rId22"/>
    <p:sldId id="309" r:id="rId23"/>
    <p:sldId id="302" r:id="rId24"/>
    <p:sldId id="310" r:id="rId25"/>
    <p:sldId id="303" r:id="rId26"/>
    <p:sldId id="284" r:id="rId27"/>
    <p:sldId id="304" r:id="rId28"/>
  </p:sldIdLst>
  <p:sldSz cx="12192000" cy="6858000"/>
  <p:notesSz cx="6858000" cy="9144000"/>
  <p:embeddedFontLst>
    <p:embeddedFont>
      <p:font typeface="Arial Black" panose="020B0A04020102020204" pitchFamily="34" charset="0"/>
      <p:bold r:id="rId29"/>
    </p:embeddedFont>
    <p:embeddedFont>
      <p:font typeface="나눔고딕" panose="020D0604000000000000" pitchFamily="50" charset="-127"/>
      <p:regular r:id="rId30"/>
      <p:bold r:id="rId31"/>
    </p:embeddedFont>
    <p:embeddedFont>
      <p:font typeface="나눔스퀘어_ac Bold" panose="020B0600000101010101" pitchFamily="50" charset="-127"/>
      <p:bold r:id="rId32"/>
    </p:embeddedFont>
    <p:embeddedFont>
      <p:font typeface="나눔스퀘어라운드 ExtraBold" panose="020B0600000101010101" pitchFamily="50" charset="-127"/>
      <p:bold r:id="rId33"/>
    </p:embeddedFont>
    <p:embeddedFont>
      <p:font typeface="나눔스퀘어라운드 Regular" panose="020B0600000101010101" pitchFamily="50" charset="-127"/>
      <p:regular r:id="rId34"/>
    </p:embeddedFont>
    <p:embeddedFont>
      <p:font typeface="맑은 고딕" panose="020B0503020000020004" pitchFamily="50" charset="-127"/>
      <p:regular r:id="rId35"/>
      <p:bold r:id="rId36"/>
    </p:embeddedFont>
    <p:embeddedFont>
      <p:font typeface="함초롬바탕" panose="02030604000101010101" pitchFamily="18" charset="-127"/>
      <p:regular r:id="rId37"/>
      <p:bold r:id="rId3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6F9"/>
    <a:srgbClr val="FFFFFF"/>
    <a:srgbClr val="F8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79C17-FB09-44AA-8FB6-F52D7E0BC7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BAB6092-311D-4E37-82CE-A0B509E58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D27CC99-E870-474D-B07A-08AA5B979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3839BD-C58A-4388-A26E-45CCC7208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7A5EE1E-414A-412E-B593-335E6C27A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540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8B999D-5267-435D-AEDF-381DDDEDD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A13E40C-C2D3-4A8B-85DB-7F36E4D82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5C2856-E95E-49CD-805D-4708CBB9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DEF1EEA-6841-48A3-8735-CE93D3388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A0C097-11ED-439D-873F-3AF06DF8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926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7E623D9-7AC1-4840-A089-BA3553C856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D499381-3192-4A5B-80F1-0A441FA76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25E976-BFCA-4446-997E-D4BDED28F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53DB779-0663-4FDE-A97B-B32D9EE66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F1DC18B-287D-45D2-8914-A89355018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64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FEBFC09-5F76-4202-8D82-13332E4B2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0A99A91-C4D6-4515-A57F-33E7EA42C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6C58999-4EF6-4830-BBC0-73A8DE662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AF292F7-C1F5-4D2D-96CB-9D6F9B6B2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9455DB4-3BD6-4F54-937A-FC5D9D3B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689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784531-FED1-4101-8364-B22809CD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BA61B2F-9714-4B3D-AF6C-A758E756C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CB34EB8-61BA-40B8-96EF-A409E6ACD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9A0002F-D92D-414E-9FDD-1A7E4989D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721666A-2B6B-4308-B685-6A919086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099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3094F1-4634-4F43-914B-3759F7F7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F24E716-4BAF-4FBC-A7A8-E6EF8E7BC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9C3AD20-548C-4E81-AAD2-5BD4DC87C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32BD354-156F-42B6-B149-2E395875A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4CA28A2-35A9-40E0-A20D-B10FF64A5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38A95ED-8EC4-43C5-995D-8E468B3C4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2644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AD5CC64-4324-405B-91D7-FF8AFF8FB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68DAA0F-C126-4512-B10A-3C7BF34E6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CEFE777-B97F-45AA-B90F-FBF8C4F7F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73B4B64-D237-44D0-9D80-D4D46830C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F3046D9-F0B4-4FD5-963B-0D3B009CCA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D09A8AB-C4B1-4F73-B4DF-07155CED3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2022-03-14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84FDE22-6B4E-4BCB-BCEE-A7125CC6D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EA913DB-339F-4D05-A5C2-A04828D6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4736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8061DD-D184-4E1B-ABB2-C616B5F5D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3B23BA7-4D8A-4631-A99A-E7B7290AC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B111F32-EEE2-444B-9B3A-7EF0BA3C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F693498-C288-45D0-8284-47FEB0D0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308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1D64814-2BD2-4393-98DB-7E920BB43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2022-03-14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FCB419C-3BC0-46A8-BC85-B1F45F717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BFC5FD3-C891-4FDB-8003-A8E7C4F5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240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30FF3A-5034-45F8-8D47-E9F60254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5101DB0-4CB8-4CBE-93CA-BA740816C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D079A57-7C3E-4F48-B784-827B999A0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601F5ED-72CB-4732-98FC-00725EA81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1C9AACC-18ED-4285-8FA4-2F6FF82D7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9D51094-CE85-4481-88A4-FD492CA42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212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F6AA63D-3AC4-4131-9B1D-85DC26A6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EC29CCC-B495-46F9-8CA4-554BEA0858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403F09D-6E1C-47FB-982F-A94CC30C2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A88CB9A-D213-4075-A00F-B71D37B4C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3994422-662C-4E25-8B9B-00515C5D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26CB583-09C8-4640-8F3C-521590A2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5208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C49ABA5-78C9-4C7E-8938-F7F2E4ADC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61FB04C-8F49-4517-9A32-8056E87E4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C5FBB4B-286A-4744-A683-AFF0D99520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DDFBF-B041-441B-AC5F-0D1431A0AA39}" type="datetimeFigureOut">
              <a:rPr lang="ko-KR" altLang="en-US" smtClean="0"/>
              <a:t>2022-03-14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5385EA8-12D0-49A2-B595-91E23ADD61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C19F82F-CEA8-441E-B3DC-966CD9C60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470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crdownload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useum.go.kr/relic3D/3D_V2/PS01001001011/004522/viewer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crdownload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crdownload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seum.go.kr/site/main/relic/recommend/view?relicRecommendId=623104" TargetMode="External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microsoft.com/office/2007/relationships/hdphoto" Target="../media/hdphoto4.wdp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그룹 24">
            <a:extLst>
              <a:ext uri="{FF2B5EF4-FFF2-40B4-BE49-F238E27FC236}">
                <a16:creationId xmlns:a16="http://schemas.microsoft.com/office/drawing/2014/main" id="{5EBC8268-8054-4868-AD0D-6731FD8D401B}"/>
              </a:ext>
            </a:extLst>
          </p:cNvPr>
          <p:cNvGrpSpPr/>
          <p:nvPr/>
        </p:nvGrpSpPr>
        <p:grpSpPr>
          <a:xfrm>
            <a:off x="2554664" y="1478147"/>
            <a:ext cx="6660578" cy="2572776"/>
            <a:chOff x="2554664" y="1478147"/>
            <a:chExt cx="6660578" cy="2572776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4DDB115B-610F-4023-93A3-420F3EF4284E}"/>
                </a:ext>
              </a:extLst>
            </p:cNvPr>
            <p:cNvGrpSpPr/>
            <p:nvPr/>
          </p:nvGrpSpPr>
          <p:grpSpPr>
            <a:xfrm>
              <a:off x="2554664" y="1478147"/>
              <a:ext cx="1863539" cy="1250315"/>
              <a:chOff x="7560297" y="1244338"/>
              <a:chExt cx="2720768" cy="1250315"/>
            </a:xfrm>
          </p:grpSpPr>
          <p:sp>
            <p:nvSpPr>
              <p:cNvPr id="7" name="사각형: 둥근 모서리 6">
                <a:extLst>
                  <a:ext uri="{FF2B5EF4-FFF2-40B4-BE49-F238E27FC236}">
                    <a16:creationId xmlns:a16="http://schemas.microsoft.com/office/drawing/2014/main" id="{E5D9C99D-F040-44C9-A5B7-F8A10BF0005E}"/>
                  </a:ext>
                </a:extLst>
              </p:cNvPr>
              <p:cNvSpPr/>
              <p:nvPr/>
            </p:nvSpPr>
            <p:spPr>
              <a:xfrm>
                <a:off x="7560297" y="1244338"/>
                <a:ext cx="2554664" cy="914400"/>
              </a:xfrm>
              <a:prstGeom prst="roundRect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22DFE515-42B1-4331-B29D-1F07F0D84C93}"/>
                  </a:ext>
                </a:extLst>
              </p:cNvPr>
              <p:cNvSpPr/>
              <p:nvPr/>
            </p:nvSpPr>
            <p:spPr>
              <a:xfrm>
                <a:off x="7584999" y="1467131"/>
                <a:ext cx="2696066" cy="10275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5C353886-CFC8-49FF-98FF-F04A898F6B42}"/>
                </a:ext>
              </a:extLst>
            </p:cNvPr>
            <p:cNvCxnSpPr/>
            <p:nvPr/>
          </p:nvCxnSpPr>
          <p:spPr>
            <a:xfrm>
              <a:off x="4304433" y="1664078"/>
              <a:ext cx="0" cy="2226586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56858CBF-BC31-49EF-96AB-6516452EC893}"/>
                </a:ext>
              </a:extLst>
            </p:cNvPr>
            <p:cNvSpPr/>
            <p:nvPr/>
          </p:nvSpPr>
          <p:spPr>
            <a:xfrm>
              <a:off x="4304433" y="3014470"/>
              <a:ext cx="4883084" cy="103645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B5ECE490-3165-4178-B234-12F17E3477BB}"/>
                </a:ext>
              </a:extLst>
            </p:cNvPr>
            <p:cNvSpPr/>
            <p:nvPr/>
          </p:nvSpPr>
          <p:spPr>
            <a:xfrm>
              <a:off x="4332163" y="2912882"/>
              <a:ext cx="4883079" cy="103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1FCE59D-267C-4CC3-AD2C-6474DD3473D4}"/>
              </a:ext>
            </a:extLst>
          </p:cNvPr>
          <p:cNvSpPr txBox="1"/>
          <p:nvPr/>
        </p:nvSpPr>
        <p:spPr>
          <a:xfrm>
            <a:off x="4853264" y="2912884"/>
            <a:ext cx="4057521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한국 미술의 여정</a:t>
            </a: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A3FD0FCF-F29D-4157-8179-664EE60D3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45" b="92386" l="9804" r="93725">
                        <a14:foregroundMark x1="36078" y1="76650" x2="36078" y2="76650"/>
                        <a14:foregroundMark x1="32941" y1="82741" x2="32941" y2="82741"/>
                        <a14:foregroundMark x1="46275" y1="89848" x2="46275" y2="89848"/>
                        <a14:foregroundMark x1="49020" y1="92386" x2="49020" y2="92386"/>
                        <a14:foregroundMark x1="64706" y1="90355" x2="64706" y2="90355"/>
                        <a14:foregroundMark x1="53725" y1="87817" x2="53725" y2="87817"/>
                        <a14:foregroundMark x1="90980" y1="64975" x2="90980" y2="64975"/>
                        <a14:foregroundMark x1="93725" y1="64975" x2="93725" y2="64975"/>
                        <a14:foregroundMark x1="35686" y1="83756" x2="35686" y2="837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58163">
            <a:off x="1947359" y="651200"/>
            <a:ext cx="1214608" cy="93834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36EEBCD-7861-49C4-9C99-C61A1E6B0E14}"/>
              </a:ext>
            </a:extLst>
          </p:cNvPr>
          <p:cNvSpPr txBox="1"/>
          <p:nvPr/>
        </p:nvSpPr>
        <p:spPr>
          <a:xfrm>
            <a:off x="2760371" y="1528135"/>
            <a:ext cx="13383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7200" dirty="0">
                <a:solidFill>
                  <a:srgbClr val="FFFF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18</a:t>
            </a:r>
            <a:endParaRPr lang="ko-KR" altLang="en-US" sz="7200" dirty="0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E145D6-6612-4B45-BE23-3270367D1061}"/>
              </a:ext>
            </a:extLst>
          </p:cNvPr>
          <p:cNvSpPr txBox="1"/>
          <p:nvPr/>
        </p:nvSpPr>
        <p:spPr>
          <a:xfrm>
            <a:off x="2863225" y="1606719"/>
            <a:ext cx="13383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7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18</a:t>
            </a:r>
            <a:endParaRPr lang="ko-KR" altLang="en-US" sz="7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658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8C3D8C85-179D-45B2-AE46-53E7305DEC8A}"/>
              </a:ext>
            </a:extLst>
          </p:cNvPr>
          <p:cNvSpPr/>
          <p:nvPr/>
        </p:nvSpPr>
        <p:spPr>
          <a:xfrm>
            <a:off x="-1" y="-11580"/>
            <a:ext cx="4572001" cy="573093"/>
          </a:xfrm>
          <a:prstGeom prst="rect">
            <a:avLst/>
          </a:prstGeom>
          <a:solidFill>
            <a:srgbClr val="F2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림 16" descr="실외, 건물, 예배공간, 청사이(가) 표시된 사진&#10;&#10;자동 생성된 설명">
            <a:extLst>
              <a:ext uri="{FF2B5EF4-FFF2-40B4-BE49-F238E27FC236}">
                <a16:creationId xmlns:a16="http://schemas.microsoft.com/office/drawing/2014/main" id="{14708D8C-25F8-4AAA-B128-4F1B440667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6"/>
          <a:stretch/>
        </p:blipFill>
        <p:spPr>
          <a:xfrm>
            <a:off x="0" y="552635"/>
            <a:ext cx="4572001" cy="62987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E5A365-136F-4872-B9CE-DE6743B87D6F}"/>
              </a:ext>
            </a:extLst>
          </p:cNvPr>
          <p:cNvSpPr txBox="1"/>
          <p:nvPr/>
        </p:nvSpPr>
        <p:spPr>
          <a:xfrm>
            <a:off x="829561" y="46200"/>
            <a:ext cx="78261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통일 신라의 미술 </a:t>
            </a:r>
            <a:r>
              <a:rPr lang="en-US" altLang="ko-KR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_ </a:t>
            </a:r>
            <a:r>
              <a:rPr lang="ko-KR" alt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불교 미술의 황금기</a:t>
            </a:r>
            <a:endParaRPr lang="ko-KR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04C1AE-AC13-418A-84FD-54550A5EAB84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7962523" y="5493887"/>
            <a:ext cx="3869538" cy="1139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불국사 삼층 석탑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높이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8.2m/8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세기 중엽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국보 제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21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호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석가탑으로 더 잘 알려져 있는 이 삼층석탑은 안정감과 </a:t>
            </a: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상승감이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완벽하게 조화를 이룬 통일 신라의 대표적인 석탑이다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1966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년 탑의 해체 수리 작업 중 세계에서 가장 오래된 목판 인쇄물인 </a:t>
            </a: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무구정광대다라니경이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담긴 사리함이 발견되었다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7962523" y="5235952"/>
            <a:ext cx="37677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solidFill>
                  <a:srgbClr val="211D1E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>
                <a:solidFill>
                  <a:srgbClr val="211D1E"/>
                </a:solidFill>
                <a:latin typeface="Apple SD Gothic Neo"/>
              </a:rPr>
              <a:t>무구정광대다라니경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폭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647cm/751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이전 추정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국보 제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126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호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  <a:endParaRPr lang="ko-KR" altLang="en-US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20" name="그림 19" descr="텍스트, 카페트, 패브릭이(가) 표시된 사진&#10;&#10;자동 생성된 설명">
            <a:extLst>
              <a:ext uri="{FF2B5EF4-FFF2-40B4-BE49-F238E27FC236}">
                <a16:creationId xmlns:a16="http://schemas.microsoft.com/office/drawing/2014/main" id="{D5EF668F-219F-4612-BA3A-C8840B8C2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961" y="934976"/>
            <a:ext cx="7141756" cy="340283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304EC625-7B8E-46EB-91F4-AB890B2D2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523" y="4337814"/>
            <a:ext cx="2705478" cy="236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01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DF8827-F160-428B-9E72-70746FDCEDFE}"/>
              </a:ext>
            </a:extLst>
          </p:cNvPr>
          <p:cNvSpPr txBox="1"/>
          <p:nvPr/>
        </p:nvSpPr>
        <p:spPr>
          <a:xfrm>
            <a:off x="829561" y="46200"/>
            <a:ext cx="82141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통일 신라의 미술 </a:t>
            </a:r>
            <a:r>
              <a:rPr lang="en-US" altLang="ko-KR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_ </a:t>
            </a:r>
            <a:r>
              <a:rPr lang="ko-KR" altLang="en-US" sz="36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불교 미술의 황금기</a:t>
            </a:r>
            <a:endParaRPr lang="ko-KR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98463A-F77D-4E6C-BB6D-5AFB385059B3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38664D-12C1-4BE7-9EED-8A7E5B25A3E8}"/>
              </a:ext>
            </a:extLst>
          </p:cNvPr>
          <p:cNvSpPr txBox="1"/>
          <p:nvPr/>
        </p:nvSpPr>
        <p:spPr>
          <a:xfrm>
            <a:off x="810705" y="5782278"/>
            <a:ext cx="10630139" cy="754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석굴암 본존상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높이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326cm/8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세기 중엽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국보 제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24</a:t>
            </a:r>
            <a:r>
              <a:rPr lang="ko-KR" altLang="en-US" sz="1000">
                <a:solidFill>
                  <a:srgbClr val="211D1E"/>
                </a:solidFill>
                <a:latin typeface="Apple SD Gothic Neo"/>
              </a:rPr>
              <a:t>호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)</a:t>
            </a:r>
          </a:p>
          <a:p>
            <a:pPr algn="just"/>
            <a:endParaRPr lang="en-US" altLang="ko-KR" sz="500" dirty="0">
              <a:solidFill>
                <a:srgbClr val="211D1E"/>
              </a:solidFill>
              <a:latin typeface="Apple SD Gothic Neo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경주 석굴암의 본존 불상은 악귀를 물리쳐 깨달음을 얻는 순간을 상징하는 항마촉지인을 하고 있다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균형잡힌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신체와 자연스러운 양감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섬세한 법의와 평정한 얼굴은 종교적인 </a:t>
            </a: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신비감을느끼게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한다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13" name="그림 12" descr="건물, 오래된, 하얀색이(가) 표시된 사진&#10;&#10;자동 생성된 설명">
            <a:extLst>
              <a:ext uri="{FF2B5EF4-FFF2-40B4-BE49-F238E27FC236}">
                <a16:creationId xmlns:a16="http://schemas.microsoft.com/office/drawing/2014/main" id="{6B44BA95-576F-4160-87B9-4C07252BFE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0"/>
          <a:stretch/>
        </p:blipFill>
        <p:spPr>
          <a:xfrm>
            <a:off x="929682" y="1493250"/>
            <a:ext cx="6118332" cy="4119238"/>
          </a:xfrm>
          <a:prstGeom prst="rect">
            <a:avLst/>
          </a:prstGeom>
        </p:spPr>
      </p:pic>
      <p:pic>
        <p:nvPicPr>
          <p:cNvPr id="15" name="그림 14" descr="사람, 남자, 하얀색, 오래된이(가) 표시된 사진&#10;&#10;자동 생성된 설명">
            <a:extLst>
              <a:ext uri="{FF2B5EF4-FFF2-40B4-BE49-F238E27FC236}">
                <a16:creationId xmlns:a16="http://schemas.microsoft.com/office/drawing/2014/main" id="{8908C2A6-3702-44ED-A660-8503AC6D0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489" y="1493250"/>
            <a:ext cx="4099274" cy="411923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5DE8B63D-38D5-4C9D-8DD6-CFE7CEEEC4AF}"/>
              </a:ext>
            </a:extLst>
          </p:cNvPr>
          <p:cNvCxnSpPr/>
          <p:nvPr/>
        </p:nvCxnSpPr>
        <p:spPr>
          <a:xfrm flipV="1">
            <a:off x="4374218" y="2885243"/>
            <a:ext cx="2881271" cy="8788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763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060E-37D1-416F-BA47-8040997C20E4}"/>
              </a:ext>
            </a:extLst>
          </p:cNvPr>
          <p:cNvSpPr txBox="1"/>
          <p:nvPr/>
        </p:nvSpPr>
        <p:spPr>
          <a:xfrm>
            <a:off x="5007383" y="6380723"/>
            <a:ext cx="33527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성덕대왕 신종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높이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366cm/771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>
                <a:solidFill>
                  <a:srgbClr val="211D1E"/>
                </a:solidFill>
                <a:latin typeface="Apple SD Gothic Neo"/>
              </a:rPr>
              <a:t>국보 제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29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호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208886-2B3D-4FD3-A07C-289325A8FCCF}"/>
              </a:ext>
            </a:extLst>
          </p:cNvPr>
          <p:cNvSpPr txBox="1"/>
          <p:nvPr/>
        </p:nvSpPr>
        <p:spPr>
          <a:xfrm>
            <a:off x="829561" y="46200"/>
            <a:ext cx="78165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통일 신라의 미술 </a:t>
            </a:r>
            <a:r>
              <a:rPr lang="en-US" altLang="ko-KR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_ </a:t>
            </a:r>
            <a:r>
              <a:rPr lang="ko-KR" alt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불교 미술의 황금기</a:t>
            </a:r>
            <a:endParaRPr lang="ko-KR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70D658-118A-4461-AAF6-92CC4D9A97FA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pic>
        <p:nvPicPr>
          <p:cNvPr id="11" name="그림 10" descr="돌, 종이(가) 표시된 사진&#10;&#10;자동 생성된 설명">
            <a:extLst>
              <a:ext uri="{FF2B5EF4-FFF2-40B4-BE49-F238E27FC236}">
                <a16:creationId xmlns:a16="http://schemas.microsoft.com/office/drawing/2014/main" id="{2E149C7D-C48C-4BAE-BC83-E4D5B035B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5" y="1037675"/>
            <a:ext cx="4196678" cy="559557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F010717-448E-4482-90A6-B59F12458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8174" y="1262430"/>
            <a:ext cx="4576099" cy="4684105"/>
          </a:xfrm>
          <a:prstGeom prst="flowChartConnector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F7B89CA9-C18D-41EB-923F-000D3E3EBA7F}"/>
              </a:ext>
            </a:extLst>
          </p:cNvPr>
          <p:cNvCxnSpPr>
            <a:endCxn id="13" idx="2"/>
          </p:cNvCxnSpPr>
          <p:nvPr/>
        </p:nvCxnSpPr>
        <p:spPr>
          <a:xfrm flipV="1">
            <a:off x="3319012" y="3604483"/>
            <a:ext cx="2849162" cy="4234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836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E5A365-136F-4872-B9CE-DE6743B87D6F}"/>
              </a:ext>
            </a:extLst>
          </p:cNvPr>
          <p:cNvSpPr txBox="1"/>
          <p:nvPr/>
        </p:nvSpPr>
        <p:spPr>
          <a:xfrm>
            <a:off x="829561" y="46200"/>
            <a:ext cx="7891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발해 미술</a:t>
            </a:r>
            <a:r>
              <a:rPr lang="en-US" altLang="ko-KR" sz="40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_</a:t>
            </a:r>
            <a:r>
              <a:rPr lang="ko-KR" altLang="en-US" sz="40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뛰어난 수준의 석조 미술</a:t>
            </a:r>
            <a:endParaRPr lang="ko-KR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04C1AE-AC13-418A-84FD-54550A5EAB84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7082308" y="5478172"/>
            <a:ext cx="4231436" cy="769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◀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>
                <a:solidFill>
                  <a:srgbClr val="211D1E"/>
                </a:solidFill>
                <a:latin typeface="Apple SD Gothic Neo"/>
              </a:rPr>
              <a:t>용머리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석조상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높이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37cm/8~9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세기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/>
            <a:endParaRPr lang="en-US" altLang="ko-KR" sz="600">
              <a:solidFill>
                <a:srgbClr val="211D1E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발해의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수도였던 중국의 </a:t>
            </a: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상경성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궁터에서 출토된 </a:t>
            </a: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석조상으로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건물 계단을 장식하는 데에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사용되었다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92BFE75-7D17-4BB7-99DF-A0DE67EF25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6" r="7117"/>
          <a:stretch/>
        </p:blipFill>
        <p:spPr>
          <a:xfrm>
            <a:off x="447957" y="1694490"/>
            <a:ext cx="5545584" cy="4855286"/>
          </a:xfrm>
          <a:prstGeom prst="rect">
            <a:avLst/>
          </a:prstGeom>
        </p:spPr>
      </p:pic>
      <p:pic>
        <p:nvPicPr>
          <p:cNvPr id="8" name="그림 7" descr="철물, 기어이(가) 표시된 사진&#10;&#10;자동 생성된 설명">
            <a:extLst>
              <a:ext uri="{FF2B5EF4-FFF2-40B4-BE49-F238E27FC236}">
                <a16:creationId xmlns:a16="http://schemas.microsoft.com/office/drawing/2014/main" id="{D0E90C5D-A6FD-4660-8A97-D07E0E3E1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5" b="92821" l="10000" r="90000">
                        <a14:foregroundMark x1="47188" y1="5641" x2="47188" y2="5641"/>
                        <a14:foregroundMark x1="35156" y1="92821" x2="35156" y2="92821"/>
                        <a14:foregroundMark x1="72344" y1="81795" x2="72344" y2="81795"/>
                        <a14:foregroundMark x1="70156" y1="85641" x2="70156" y2="85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38"/>
          <a:stretch/>
        </p:blipFill>
        <p:spPr>
          <a:xfrm>
            <a:off x="7623213" y="824091"/>
            <a:ext cx="4231436" cy="31848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4BD798-FCED-4641-B292-EFDE6C86FFCF}"/>
              </a:ext>
            </a:extLst>
          </p:cNvPr>
          <p:cNvSpPr txBox="1"/>
          <p:nvPr/>
        </p:nvSpPr>
        <p:spPr>
          <a:xfrm>
            <a:off x="7082308" y="4285739"/>
            <a:ext cx="4231436" cy="769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>
                <a:solidFill>
                  <a:srgbClr val="211D1E"/>
                </a:solidFill>
                <a:latin typeface="Apple SD Gothic Neo"/>
                <a:ea typeface="나눔스퀘어라운드 Regular" panose="020B0600000101010101" pitchFamily="50" charset="-127"/>
              </a:rPr>
              <a:t>치미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높이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37cm/8~9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세기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/>
            <a:endParaRPr lang="en-US" altLang="ko-KR" sz="600">
              <a:solidFill>
                <a:srgbClr val="211D1E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건물의 지붕 위를 장식물로 유약을 바른 것으로 보아 발해의 경제력과 문화수준이 매우 뛰어났음을 보여줍니다</a:t>
            </a:r>
            <a:r>
              <a:rPr lang="en-US" altLang="ko-KR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1249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도자기류, 자기이(가) 표시된 사진&#10;&#10;자동 생성된 설명">
            <a:extLst>
              <a:ext uri="{FF2B5EF4-FFF2-40B4-BE49-F238E27FC236}">
                <a16:creationId xmlns:a16="http://schemas.microsoft.com/office/drawing/2014/main" id="{7D7A1D13-5FFF-441B-8C11-E5B0508BCF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6" r="20134" b="17264"/>
          <a:stretch/>
        </p:blipFill>
        <p:spPr>
          <a:xfrm>
            <a:off x="5699466" y="877197"/>
            <a:ext cx="5912527" cy="55624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E5A365-136F-4872-B9CE-DE6743B87D6F}"/>
              </a:ext>
            </a:extLst>
          </p:cNvPr>
          <p:cNvSpPr txBox="1"/>
          <p:nvPr/>
        </p:nvSpPr>
        <p:spPr>
          <a:xfrm>
            <a:off x="829561" y="46200"/>
            <a:ext cx="61927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고려시대 </a:t>
            </a:r>
            <a:r>
              <a:rPr lang="en-US" altLang="ko-KR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– </a:t>
            </a:r>
            <a:r>
              <a:rPr lang="ko-KR" altLang="en-US" sz="32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귀족적인 미술 문화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04C1AE-AC13-418A-84FD-54550A5EAB84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190194" y="5525053"/>
            <a:ext cx="4239763" cy="785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 </a:t>
            </a:r>
            <a:r>
              <a:rPr lang="ko-KR" altLang="en-US" sz="1000" b="1">
                <a:solidFill>
                  <a:srgbClr val="211D1E"/>
                </a:solidFill>
                <a:latin typeface="Apple SD Gothic Neo"/>
              </a:rPr>
              <a:t>청자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오리형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 연적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높이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8cm/12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세기 전반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국보 제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74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호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</a:t>
            </a:r>
            <a:endParaRPr lang="en-US" altLang="ko-KR" sz="600" dirty="0">
              <a:solidFill>
                <a:srgbClr val="211D1E"/>
              </a:solidFill>
              <a:latin typeface="Apple SD Gothic Neo"/>
            </a:endParaRPr>
          </a:p>
          <a:p>
            <a:pPr algn="just"/>
            <a:r>
              <a:rPr lang="en-US" altLang="ko-KR" sz="600">
                <a:solidFill>
                  <a:srgbClr val="211D1E"/>
                </a:solidFill>
                <a:latin typeface="Apple SD Gothic Neo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은은한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비취 </a:t>
            </a: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옥빛을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지닌 비색 청자의절정기에 제작된 것으로 탄력 </a:t>
            </a: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있는곡선의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가슴부와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힘찬 직선의 부리가 어울려 완벽한 조형미를 보여 준다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190194" y="5096971"/>
            <a:ext cx="38846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한송사지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 석조 보살 좌상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높이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92.4cm/ 10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세기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국보 제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124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호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  <a:endParaRPr lang="ko-KR" altLang="en-US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E837DA7-1E3B-4836-B8E3-ABF4FC0BB2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5" t="3295" r="33674" b="2000"/>
          <a:stretch/>
        </p:blipFill>
        <p:spPr>
          <a:xfrm>
            <a:off x="266330" y="1761029"/>
            <a:ext cx="4696400" cy="292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02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E5A365-136F-4872-B9CE-DE6743B87D6F}"/>
              </a:ext>
            </a:extLst>
          </p:cNvPr>
          <p:cNvSpPr txBox="1"/>
          <p:nvPr/>
        </p:nvSpPr>
        <p:spPr>
          <a:xfrm>
            <a:off x="829561" y="46200"/>
            <a:ext cx="61927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고려시대 </a:t>
            </a:r>
            <a:r>
              <a:rPr lang="en-US" altLang="ko-KR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– </a:t>
            </a:r>
            <a:r>
              <a:rPr lang="ko-KR" altLang="en-US" sz="32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귀족적인 미술 문화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04C1AE-AC13-418A-84FD-54550A5EAB84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366FBF-9141-43AE-9AE7-401BD9C9859C}"/>
              </a:ext>
            </a:extLst>
          </p:cNvPr>
          <p:cNvSpPr txBox="1"/>
          <p:nvPr/>
        </p:nvSpPr>
        <p:spPr>
          <a:xfrm>
            <a:off x="193885" y="4995016"/>
            <a:ext cx="3802047" cy="1000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고달사지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원종대사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혜진탑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높이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3.4m/977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년경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국보 제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4</a:t>
            </a:r>
            <a:r>
              <a:rPr lang="ko-KR" altLang="en-US" sz="1000">
                <a:solidFill>
                  <a:srgbClr val="211D1E"/>
                </a:solidFill>
                <a:latin typeface="Apple SD Gothic Neo"/>
              </a:rPr>
              <a:t>호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)</a:t>
            </a:r>
          </a:p>
          <a:p>
            <a:pPr algn="just"/>
            <a:endParaRPr lang="en-US" altLang="ko-KR" sz="600" dirty="0">
              <a:solidFill>
                <a:srgbClr val="211D1E"/>
              </a:solidFill>
              <a:latin typeface="Apple SD Gothic Neo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경기 여주군 </a:t>
            </a: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상교리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고려 초기의 대표적인 팔각당형태의 </a:t>
            </a: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승탑으로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기단부에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새겨진 역동적인 용과 거북 조각에서 고려 왕조의 힘이 느껴진다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3AFC70-43CA-40C7-BB6C-329EC8610F29}"/>
              </a:ext>
            </a:extLst>
          </p:cNvPr>
          <p:cNvSpPr txBox="1"/>
          <p:nvPr/>
        </p:nvSpPr>
        <p:spPr>
          <a:xfrm>
            <a:off x="193885" y="6140352"/>
            <a:ext cx="380204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 </a:t>
            </a:r>
            <a:r>
              <a:rPr lang="ko-KR" altLang="en-US" sz="1000" b="1">
                <a:solidFill>
                  <a:srgbClr val="211D1E"/>
                </a:solidFill>
                <a:latin typeface="Apple SD Gothic Neo"/>
              </a:rPr>
              <a:t>수월 관음도 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비단에 채색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/165.5 x101.5cm/1323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  <a:endParaRPr lang="ko-KR" altLang="en-US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464E7B8-6F86-4C4A-BC1D-4270AF6C9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1997" y="-3790"/>
            <a:ext cx="4260385" cy="686179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D0BCDD0B-A202-4ACD-AE13-672EB6FB0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299" y="1328961"/>
            <a:ext cx="3687330" cy="548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37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E5A365-136F-4872-B9CE-DE6743B87D6F}"/>
              </a:ext>
            </a:extLst>
          </p:cNvPr>
          <p:cNvSpPr txBox="1"/>
          <p:nvPr/>
        </p:nvSpPr>
        <p:spPr>
          <a:xfrm>
            <a:off x="829561" y="46200"/>
            <a:ext cx="67714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조선시대 </a:t>
            </a:r>
            <a:r>
              <a:rPr lang="en-US" altLang="ko-KR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– </a:t>
            </a:r>
            <a:r>
              <a:rPr lang="ko-KR" altLang="en-US" sz="32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선비 정신이 깃든 미술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04C1AE-AC13-418A-84FD-54550A5EAB84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447957" y="6141640"/>
            <a:ext cx="521789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안견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조선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/1418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～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1452)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몽유도원도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비단에 수묵 담채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38.7x 106.5</a:t>
            </a:r>
            <a:r>
              <a:rPr lang="en-US" altLang="ko-KR" sz="1000">
                <a:solidFill>
                  <a:srgbClr val="211D1E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㎝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/1447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765387" y="862320"/>
            <a:ext cx="4702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◆ 조선 초기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(1392~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1550)  </a:t>
            </a:r>
            <a:r>
              <a:rPr lang="ko-KR" altLang="en-US" sz="1600" dirty="0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수준 높은 도자 생산</a:t>
            </a:r>
            <a:endParaRPr lang="ko-KR" altLang="en-US" sz="16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4" name="그림 3" descr="텍스트, 패브릭이(가) 표시된 사진&#10;&#10;자동 생성된 설명">
            <a:extLst>
              <a:ext uri="{FF2B5EF4-FFF2-40B4-BE49-F238E27FC236}">
                <a16:creationId xmlns:a16="http://schemas.microsoft.com/office/drawing/2014/main" id="{B3BAB5D8-EC99-49DD-9B82-EBBEECA86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87485"/>
            <a:ext cx="1219200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67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E5A365-136F-4872-B9CE-DE6743B87D6F}"/>
              </a:ext>
            </a:extLst>
          </p:cNvPr>
          <p:cNvSpPr txBox="1"/>
          <p:nvPr/>
        </p:nvSpPr>
        <p:spPr>
          <a:xfrm>
            <a:off x="829561" y="46200"/>
            <a:ext cx="67714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조선시대 </a:t>
            </a:r>
            <a:r>
              <a:rPr lang="en-US" altLang="ko-KR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– </a:t>
            </a:r>
            <a:r>
              <a:rPr lang="ko-KR" altLang="en-US" sz="32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선비 정신이 깃든 미술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04C1AE-AC13-418A-84FD-54550A5EAB84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7600966" y="6264219"/>
            <a:ext cx="375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청화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 백자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송죽문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 항아리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높이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48.7cm/1489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국보 제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176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호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</a:t>
            </a:r>
            <a:endParaRPr lang="ko-KR" altLang="en-US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765387" y="862320"/>
            <a:ext cx="4702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◆ 조선 초기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(1392~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1550)  </a:t>
            </a:r>
            <a:r>
              <a:rPr lang="ko-KR" altLang="en-US" sz="1600" dirty="0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수준 높은 도자 생산</a:t>
            </a:r>
            <a:endParaRPr lang="ko-KR" altLang="en-US" sz="16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0179" y="1570560"/>
            <a:ext cx="3538041" cy="45693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5AB0CE-E7AF-4808-A904-15F0BD7FF7EE}"/>
              </a:ext>
            </a:extLst>
          </p:cNvPr>
          <p:cNvSpPr txBox="1"/>
          <p:nvPr/>
        </p:nvSpPr>
        <p:spPr>
          <a:xfrm>
            <a:off x="840140" y="6212301"/>
            <a:ext cx="3854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i="0">
                <a:solidFill>
                  <a:srgbClr val="202020"/>
                </a:solidFill>
                <a:effectLst/>
                <a:latin typeface="notokr-medium"/>
              </a:rPr>
              <a:t>백자 청화 매화 대나무 새 무늬 </a:t>
            </a:r>
            <a:r>
              <a:rPr lang="ko-KR" altLang="en-US" sz="1000" b="1" i="0">
                <a:effectLst/>
                <a:latin typeface="notokr-medium"/>
              </a:rPr>
              <a:t>항아리 </a:t>
            </a:r>
            <a:r>
              <a:rPr lang="en-US" altLang="ko-KR" sz="1000">
                <a:latin typeface="Apple SD Gothic Neo"/>
              </a:rPr>
              <a:t>(</a:t>
            </a:r>
            <a:r>
              <a:rPr lang="ko-KR" altLang="en-US" sz="1000">
                <a:latin typeface="Apple SD Gothic Neo"/>
              </a:rPr>
              <a:t>높이</a:t>
            </a:r>
            <a:r>
              <a:rPr lang="ko-KR" altLang="en-US" sz="1000" b="0" i="0">
                <a:effectLst/>
                <a:latin typeface="notokr-regular"/>
              </a:rPr>
              <a:t> </a:t>
            </a:r>
            <a:r>
              <a:rPr lang="en-US" altLang="ko-KR" sz="1000">
                <a:latin typeface="notokr-regular"/>
              </a:rPr>
              <a:t>16.5</a:t>
            </a:r>
            <a:r>
              <a:rPr lang="en-US" altLang="ko-KR" sz="1000">
                <a:latin typeface="notokr-regular"/>
                <a:ea typeface="나눔스퀘어라운드 Regular" panose="020B0600000101010101" pitchFamily="50" charset="-127"/>
              </a:rPr>
              <a:t>㎝</a:t>
            </a:r>
            <a:r>
              <a:rPr lang="en-US" altLang="ko-KR" sz="1000">
                <a:latin typeface="Apple SD Gothic Neo"/>
              </a:rPr>
              <a:t>/15~16</a:t>
            </a:r>
            <a:r>
              <a:rPr lang="ko-KR" altLang="en-US" sz="1000">
                <a:latin typeface="Apple SD Gothic Neo"/>
              </a:rPr>
              <a:t>세기</a:t>
            </a:r>
            <a:r>
              <a:rPr lang="en-US" altLang="ko-KR" sz="1000">
                <a:latin typeface="Apple SD Gothic Neo"/>
              </a:rPr>
              <a:t>/</a:t>
            </a:r>
            <a:r>
              <a:rPr lang="ko-KR" altLang="en-US" sz="1000" b="0" i="0">
                <a:effectLst/>
                <a:latin typeface="notokr-regular"/>
              </a:rPr>
              <a:t>국보 </a:t>
            </a:r>
            <a:r>
              <a:rPr lang="en-US" altLang="ko-KR" sz="1000" b="0" i="0">
                <a:effectLst/>
                <a:latin typeface="notokr-regular"/>
              </a:rPr>
              <a:t>170</a:t>
            </a:r>
            <a:r>
              <a:rPr lang="ko-KR" altLang="en-US" sz="1000" b="0" i="0">
                <a:effectLst/>
                <a:latin typeface="notokr-regular"/>
              </a:rPr>
              <a:t>호</a:t>
            </a:r>
            <a:r>
              <a:rPr lang="en-US" altLang="ko-KR" sz="1000">
                <a:latin typeface="Apple SD Gothic Neo"/>
              </a:rPr>
              <a:t>)</a:t>
            </a:r>
            <a:endParaRPr lang="ko-KR" altLang="en-US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EFB20AB-CB24-44A2-B8BC-CEED7AC64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80" y="1570560"/>
            <a:ext cx="3750894" cy="4571844"/>
          </a:xfrm>
          <a:prstGeom prst="rect">
            <a:avLst/>
          </a:prstGeom>
        </p:spPr>
      </p:pic>
      <p:sp>
        <p:nvSpPr>
          <p:cNvPr id="11" name="타원 10">
            <a:hlinkClick r:id="rId4"/>
            <a:extLst>
              <a:ext uri="{FF2B5EF4-FFF2-40B4-BE49-F238E27FC236}">
                <a16:creationId xmlns:a16="http://schemas.microsoft.com/office/drawing/2014/main" id="{6CF9A028-9901-4896-A2B2-9114DD21F894}"/>
              </a:ext>
            </a:extLst>
          </p:cNvPr>
          <p:cNvSpPr/>
          <p:nvPr/>
        </p:nvSpPr>
        <p:spPr>
          <a:xfrm>
            <a:off x="403858" y="5657121"/>
            <a:ext cx="723058" cy="607098"/>
          </a:xfrm>
          <a:prstGeom prst="ellipse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/>
              <a:t>3D</a:t>
            </a:r>
            <a:r>
              <a:rPr lang="ko-KR" altLang="en-US" sz="1000" b="1"/>
              <a:t> 보기</a:t>
            </a:r>
          </a:p>
        </p:txBody>
      </p:sp>
    </p:spTree>
    <p:extLst>
      <p:ext uri="{BB962C8B-B14F-4D97-AF65-F5344CB8AC3E}">
        <p14:creationId xmlns:p14="http://schemas.microsoft.com/office/powerpoint/2010/main" val="396897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E5A365-136F-4872-B9CE-DE6743B87D6F}"/>
              </a:ext>
            </a:extLst>
          </p:cNvPr>
          <p:cNvSpPr txBox="1"/>
          <p:nvPr/>
        </p:nvSpPr>
        <p:spPr>
          <a:xfrm>
            <a:off x="829561" y="46200"/>
            <a:ext cx="67714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조선시대 </a:t>
            </a:r>
            <a:r>
              <a:rPr lang="en-US" altLang="ko-KR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– </a:t>
            </a:r>
            <a:r>
              <a:rPr lang="ko-KR" altLang="en-US" sz="32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선비 정신이 깃든 미술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04C1AE-AC13-418A-84FD-54550A5EAB84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7219775" y="6484295"/>
            <a:ext cx="4577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 </a:t>
            </a:r>
            <a:r>
              <a:rPr lang="ko-KR" altLang="en-US" sz="1000" b="1">
                <a:solidFill>
                  <a:srgbClr val="211D1E"/>
                </a:solidFill>
                <a:latin typeface="Apple SD Gothic Neo"/>
              </a:rPr>
              <a:t>이명욱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조선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/?~?)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어초문답도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종이에 수묵 담채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/172.7x 94.2cm/17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세기 후반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7219775" y="6307349"/>
            <a:ext cx="393855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 </a:t>
            </a:r>
            <a:r>
              <a:rPr lang="ko-KR" altLang="en-US" sz="1000" b="1">
                <a:solidFill>
                  <a:srgbClr val="211D1E"/>
                </a:solidFill>
                <a:latin typeface="Apple SD Gothic Neo"/>
              </a:rPr>
              <a:t>김명국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조선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/1600~?)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달마도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>
                <a:solidFill>
                  <a:srgbClr val="211D1E"/>
                </a:solidFill>
                <a:latin typeface="Apple SD Gothic Neo"/>
              </a:rPr>
              <a:t>종이에수묵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83×57cm/1643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</a:t>
            </a:r>
            <a:endParaRPr lang="ko-KR" altLang="en-US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810705" y="837584"/>
            <a:ext cx="5993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◆ 조선 중기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(1550~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1700)  </a:t>
            </a:r>
            <a:r>
              <a:rPr lang="ko-KR" altLang="en-US" sz="1600" dirty="0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수묵화 발달</a:t>
            </a:r>
            <a:endParaRPr lang="ko-KR" altLang="en-US" sz="16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44E8CD1-283B-474A-994F-6DBE85868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175" y="1331813"/>
            <a:ext cx="2853600" cy="5398703"/>
          </a:xfrm>
          <a:prstGeom prst="rect">
            <a:avLst/>
          </a:prstGeom>
        </p:spPr>
      </p:pic>
      <p:pic>
        <p:nvPicPr>
          <p:cNvPr id="10" name="그림 9" descr="텍스트이(가) 표시된 사진&#10;&#10;자동 생성된 설명">
            <a:extLst>
              <a:ext uri="{FF2B5EF4-FFF2-40B4-BE49-F238E27FC236}">
                <a16:creationId xmlns:a16="http://schemas.microsoft.com/office/drawing/2014/main" id="{B7853F98-0E4C-4CDA-A7BC-12BB37335D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" t="475" r="802" b="544"/>
          <a:stretch/>
        </p:blipFill>
        <p:spPr>
          <a:xfrm>
            <a:off x="443216" y="1331814"/>
            <a:ext cx="3766893" cy="539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42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E5A365-136F-4872-B9CE-DE6743B87D6F}"/>
              </a:ext>
            </a:extLst>
          </p:cNvPr>
          <p:cNvSpPr txBox="1"/>
          <p:nvPr/>
        </p:nvSpPr>
        <p:spPr>
          <a:xfrm>
            <a:off x="829561" y="46200"/>
            <a:ext cx="67714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조선시대 </a:t>
            </a:r>
            <a:r>
              <a:rPr lang="en-US" altLang="ko-KR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– </a:t>
            </a:r>
            <a:r>
              <a:rPr lang="ko-KR" altLang="en-US" sz="32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선비 정신이 깃든 미술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04C1AE-AC13-418A-84FD-54550A5EAB84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447956" y="6133617"/>
            <a:ext cx="37376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김홍도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조선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/1745 ~1806?)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씨름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종이에 수묵 담채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/28x24cm/18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세기 후반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보물 제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527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호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4287096" y="6097868"/>
            <a:ext cx="52177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>
                <a:solidFill>
                  <a:srgbClr val="211D1E"/>
                </a:solidFill>
                <a:latin typeface="Apple SD Gothic Neo"/>
              </a:rPr>
              <a:t>수원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화성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화서문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(1796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보물 제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403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호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/>
            <a:r>
              <a:rPr lang="ko-KR" altLang="en-US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정약용이 설계한 화성 성곽은 조선 후기의 과학 기술과 건축술이 집약되어 있다</a:t>
            </a:r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792131" y="826981"/>
            <a:ext cx="5056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◆ 조선 후기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(1700~1850)  </a:t>
            </a:r>
            <a:r>
              <a:rPr lang="ko-KR" altLang="en-US" sz="1600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진경 산수화</a:t>
            </a:r>
            <a:r>
              <a:rPr lang="en-US" altLang="ko-KR" sz="1600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</a:t>
            </a:r>
            <a:r>
              <a:rPr lang="ko-KR" altLang="en-US" sz="16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1600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풍속화</a:t>
            </a:r>
            <a:r>
              <a:rPr lang="en-US" altLang="ko-KR" sz="1600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</a:t>
            </a:r>
            <a:r>
              <a:rPr lang="en-US" altLang="ko-KR" sz="16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1600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민화</a:t>
            </a:r>
            <a:endParaRPr lang="ko-KR" altLang="en-US" sz="16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627EFBF-CBB3-4237-854A-8B4FFDE0A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56" y="1510282"/>
            <a:ext cx="3737617" cy="452073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8B27659E-45C8-46A9-B209-067D439FE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096" y="1510281"/>
            <a:ext cx="7786536" cy="45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9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A47FE5-33C4-4372-B4F8-34FBF64C30E6}"/>
              </a:ext>
            </a:extLst>
          </p:cNvPr>
          <p:cNvSpPr txBox="1"/>
          <p:nvPr/>
        </p:nvSpPr>
        <p:spPr>
          <a:xfrm>
            <a:off x="996235" y="1256258"/>
            <a:ext cx="166817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600" dirty="0">
                <a:ln w="41275">
                  <a:solidFill>
                    <a:srgbClr val="00B0F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16600" dirty="0">
              <a:ln w="41275">
                <a:solidFill>
                  <a:srgbClr val="00B0F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8D1D3-0145-40BF-80A8-215E0C24B6A5}"/>
              </a:ext>
            </a:extLst>
          </p:cNvPr>
          <p:cNvSpPr txBox="1"/>
          <p:nvPr/>
        </p:nvSpPr>
        <p:spPr>
          <a:xfrm>
            <a:off x="2404130" y="1863496"/>
            <a:ext cx="952569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• 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우리나라 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미술의 흐름과 변천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사회적 맥락 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속에서 </a:t>
            </a:r>
            <a:endParaRPr lang="en-US" altLang="ko-KR" sz="32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이해할 수 </a:t>
            </a:r>
            <a:r>
              <a:rPr lang="ko-KR" altLang="en-US" sz="32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있다</a:t>
            </a:r>
            <a:r>
              <a:rPr lang="en-US" altLang="ko-KR" sz="32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endParaRPr lang="en-US" altLang="ko-KR" sz="32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• 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한국 미술의 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고유한 아름다움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감상하고 우리 미술 </a:t>
            </a:r>
            <a:endParaRPr lang="en-US" altLang="ko-KR" sz="32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문화의 </a:t>
            </a:r>
            <a:r>
              <a:rPr lang="ko-KR" altLang="en-US" sz="32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국제성과 독창성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설명할 수 있다</a:t>
            </a:r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32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269ADB7-8B14-4A35-8596-3F011A762904}"/>
              </a:ext>
            </a:extLst>
          </p:cNvPr>
          <p:cNvCxnSpPr>
            <a:cxnSpLocks/>
          </p:cNvCxnSpPr>
          <p:nvPr/>
        </p:nvCxnSpPr>
        <p:spPr>
          <a:xfrm flipV="1">
            <a:off x="2446177" y="3091264"/>
            <a:ext cx="8867061" cy="3376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AD8CF1D-B99F-41C2-BC16-207BC5312CD8}"/>
              </a:ext>
            </a:extLst>
          </p:cNvPr>
          <p:cNvSpPr txBox="1"/>
          <p:nvPr/>
        </p:nvSpPr>
        <p:spPr>
          <a:xfrm>
            <a:off x="1210305" y="2700957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학습 목표</a:t>
            </a: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F269ADB7-8B14-4A35-8596-3F011A762904}"/>
              </a:ext>
            </a:extLst>
          </p:cNvPr>
          <p:cNvCxnSpPr>
            <a:cxnSpLocks/>
          </p:cNvCxnSpPr>
          <p:nvPr/>
        </p:nvCxnSpPr>
        <p:spPr>
          <a:xfrm>
            <a:off x="2572007" y="4653120"/>
            <a:ext cx="8615399" cy="7267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879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0DDF3D-C186-432B-A76D-64BD96FFCCA8}"/>
              </a:ext>
            </a:extLst>
          </p:cNvPr>
          <p:cNvSpPr txBox="1"/>
          <p:nvPr/>
        </p:nvSpPr>
        <p:spPr>
          <a:xfrm>
            <a:off x="829561" y="46200"/>
            <a:ext cx="67714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조선시대 </a:t>
            </a:r>
            <a:r>
              <a:rPr lang="en-US" altLang="ko-KR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– </a:t>
            </a:r>
            <a:r>
              <a:rPr lang="ko-KR" altLang="en-US" sz="32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선비 정신이 깃든 미술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F17A1C-55E1-43E2-8DA5-734CDABE34E2}"/>
              </a:ext>
            </a:extLst>
          </p:cNvPr>
          <p:cNvSpPr txBox="1"/>
          <p:nvPr/>
        </p:nvSpPr>
        <p:spPr>
          <a:xfrm>
            <a:off x="810705" y="5826914"/>
            <a:ext cx="5285295" cy="528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</a:t>
            </a:r>
            <a:r>
              <a:rPr lang="ko-KR" altLang="en-US" sz="10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조희룡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조선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/1789~1866)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매화서옥도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종이에 수묵 담채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/106x45cm/19</a:t>
            </a:r>
            <a:r>
              <a:rPr lang="ko-KR" altLang="en-US" sz="1000">
                <a:solidFill>
                  <a:srgbClr val="211D1E"/>
                </a:solidFill>
                <a:latin typeface="Apple SD Gothic Neo"/>
              </a:rPr>
              <a:t>세기 작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 작품은 온통 매화로 둘러싸인 서옥에 앉아 있는 선비의 모습을 효과적으로 표현하고 있다</a:t>
            </a:r>
            <a:r>
              <a:rPr lang="en-US" altLang="ko-KR" sz="1000" b="0" i="0">
                <a:solidFill>
                  <a:srgbClr val="333333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. </a:t>
            </a:r>
            <a:endParaRPr lang="en-US" altLang="ko-KR" sz="1000" dirty="0">
              <a:solidFill>
                <a:srgbClr val="211D1E"/>
              </a:solidFill>
              <a:latin typeface="Apple SD Gothic Ne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95AAC7-E889-450F-B2C5-E99A32D8F535}"/>
              </a:ext>
            </a:extLst>
          </p:cNvPr>
          <p:cNvSpPr txBox="1"/>
          <p:nvPr/>
        </p:nvSpPr>
        <p:spPr>
          <a:xfrm>
            <a:off x="810705" y="6427079"/>
            <a:ext cx="520151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홍세섭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조선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/1832~1884)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유압도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비단에 수묵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/119.5x47.8cm/19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세기 후반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287C99-04BB-4AB5-8AE3-4AAECFD2FA45}"/>
              </a:ext>
            </a:extLst>
          </p:cNvPr>
          <p:cNvSpPr txBox="1"/>
          <p:nvPr/>
        </p:nvSpPr>
        <p:spPr>
          <a:xfrm flipH="1">
            <a:off x="929023" y="831031"/>
            <a:ext cx="4205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◆ 조선 말기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(1850~1897)</a:t>
            </a:r>
            <a:endParaRPr lang="ko-KR" altLang="en-US" sz="16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C16F30-A0E2-4F6D-813D-10C036F262CC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pic>
        <p:nvPicPr>
          <p:cNvPr id="13" name="그림 12" descr="실외이(가) 표시된 사진&#10;&#10;자동 생성된 설명">
            <a:extLst>
              <a:ext uri="{FF2B5EF4-FFF2-40B4-BE49-F238E27FC236}">
                <a16:creationId xmlns:a16="http://schemas.microsoft.com/office/drawing/2014/main" id="{681D8423-7345-41E1-AAD8-A1BC793B5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065" y="984350"/>
            <a:ext cx="2552180" cy="5878521"/>
          </a:xfrm>
          <a:prstGeom prst="rect">
            <a:avLst/>
          </a:prstGeom>
        </p:spPr>
      </p:pic>
      <p:pic>
        <p:nvPicPr>
          <p:cNvPr id="14" name="그림 13" descr="실외이(가) 표시된 사진&#10;&#10;자동 생성된 설명">
            <a:extLst>
              <a:ext uri="{FF2B5EF4-FFF2-40B4-BE49-F238E27FC236}">
                <a16:creationId xmlns:a16="http://schemas.microsoft.com/office/drawing/2014/main" id="{CC2D960C-541C-48CE-A006-AEA3E19C7C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15" b="1"/>
          <a:stretch/>
        </p:blipFill>
        <p:spPr>
          <a:xfrm>
            <a:off x="929023" y="1385030"/>
            <a:ext cx="4469039" cy="407473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6" name="그림 15" descr="포유류이(가) 표시된 사진&#10;&#10;자동 생성된 설명">
            <a:extLst>
              <a:ext uri="{FF2B5EF4-FFF2-40B4-BE49-F238E27FC236}">
                <a16:creationId xmlns:a16="http://schemas.microsoft.com/office/drawing/2014/main" id="{D394111B-1B47-402B-94B0-E3B85DF88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158" y="979479"/>
            <a:ext cx="2271590" cy="5892772"/>
          </a:xfrm>
          <a:prstGeom prst="rect">
            <a:avLst/>
          </a:prstGeom>
        </p:spPr>
      </p:pic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7569DCA2-6B98-452A-8925-EF529D36F0AC}"/>
              </a:ext>
            </a:extLst>
          </p:cNvPr>
          <p:cNvCxnSpPr/>
          <p:nvPr/>
        </p:nvCxnSpPr>
        <p:spPr>
          <a:xfrm>
            <a:off x="5398062" y="4705165"/>
            <a:ext cx="1526521" cy="7546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48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7496" y="280899"/>
            <a:ext cx="2787638" cy="5880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E5A365-136F-4872-B9CE-DE6743B87D6F}"/>
              </a:ext>
            </a:extLst>
          </p:cNvPr>
          <p:cNvSpPr txBox="1"/>
          <p:nvPr/>
        </p:nvSpPr>
        <p:spPr>
          <a:xfrm>
            <a:off x="829561" y="46200"/>
            <a:ext cx="8792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근대 미술 </a:t>
            </a:r>
            <a:r>
              <a:rPr lang="en-US" altLang="ko-KR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– </a:t>
            </a:r>
            <a:r>
              <a:rPr lang="ko-KR" altLang="en-US" sz="32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서양화의 도입과 근대 회화의 시작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04C1AE-AC13-418A-84FD-54550A5EAB84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616781" y="5312204"/>
            <a:ext cx="4760411" cy="682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이상범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한국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/1897~1972),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초동도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종이에 수묵 담채 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/153x185</a:t>
            </a:r>
            <a:r>
              <a:rPr lang="en-US" altLang="ko-KR" sz="1000">
                <a:solidFill>
                  <a:srgbClr val="211D1E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㎝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/1926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전통산수화에서 볼 수 있는 제문이나 발문이 없고 일상의 시골을 사실적으로 묘사하고 있어 전통적인 서화 개념에서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벗어난 근대 회화의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면모를 보여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준다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Apple SD Gothic Neo"/>
              </a:rPr>
              <a:t> </a:t>
            </a:r>
            <a:endParaRPr lang="en-US" altLang="ko-KR" sz="1000" dirty="0">
              <a:solidFill>
                <a:schemeClr val="tx1">
                  <a:lumMod val="50000"/>
                  <a:lumOff val="50000"/>
                </a:schemeClr>
              </a:solidFill>
              <a:latin typeface="Apple SD Gothic Neo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5582957" y="5245552"/>
            <a:ext cx="392502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00B0F0"/>
                </a:solidFill>
                <a:latin typeface="+mn-ea"/>
              </a:rPr>
              <a:t>▲ </a:t>
            </a:r>
            <a:r>
              <a:rPr lang="ko-KR" altLang="en-US" sz="1000" b="1">
                <a:latin typeface="+mn-ea"/>
              </a:rPr>
              <a:t>김기창</a:t>
            </a:r>
            <a:r>
              <a:rPr lang="en-US" altLang="ko-KR" sz="1000" dirty="0">
                <a:latin typeface="+mn-ea"/>
              </a:rPr>
              <a:t>(1913~2001) </a:t>
            </a:r>
            <a:r>
              <a:rPr lang="ko-KR" altLang="en-US" sz="1000" b="1" dirty="0">
                <a:latin typeface="+mn-ea"/>
              </a:rPr>
              <a:t>정청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비단에 </a:t>
            </a:r>
            <a:r>
              <a:rPr lang="ko-KR" altLang="en-US" sz="1000">
                <a:latin typeface="+mn-ea"/>
              </a:rPr>
              <a:t>채색</a:t>
            </a:r>
            <a:r>
              <a:rPr lang="en-US" altLang="ko-KR" sz="1000">
                <a:latin typeface="+mn-ea"/>
              </a:rPr>
              <a:t>/159x134.5㎝ /1934</a:t>
            </a:r>
            <a:r>
              <a:rPr lang="ko-KR" altLang="en-US" sz="1000" dirty="0">
                <a:latin typeface="+mn-ea"/>
              </a:rPr>
              <a:t>년 작</a:t>
            </a:r>
            <a:r>
              <a:rPr lang="en-US" altLang="ko-KR" sz="1000" dirty="0">
                <a:latin typeface="+mn-ea"/>
              </a:rPr>
              <a:t>)</a:t>
            </a:r>
            <a:endParaRPr lang="en-US" altLang="ko-KR" sz="1000" dirty="0">
              <a:solidFill>
                <a:srgbClr val="211D1E"/>
              </a:solidFill>
              <a:latin typeface="+mn-e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5582957" y="5575522"/>
            <a:ext cx="43163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윤효중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한국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/1917~1967)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물 동이를 인 여인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나무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높이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128cm/1940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1F52936-84E5-4C06-8EEA-52BCEEE09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781" y="1159367"/>
            <a:ext cx="4835312" cy="3983112"/>
          </a:xfrm>
          <a:prstGeom prst="rect">
            <a:avLst/>
          </a:prstGeom>
        </p:spPr>
      </p:pic>
      <p:pic>
        <p:nvPicPr>
          <p:cNvPr id="15" name="그림 14" descr="실내, 바닥, 사람이(가) 표시된 사진&#10;&#10;자동 생성된 설명">
            <a:extLst>
              <a:ext uri="{FF2B5EF4-FFF2-40B4-BE49-F238E27FC236}">
                <a16:creationId xmlns:a16="http://schemas.microsoft.com/office/drawing/2014/main" id="{3187FDEB-DAB9-44FE-A6CD-ADCAB1E7C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831" y="1159367"/>
            <a:ext cx="3364617" cy="398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30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ACE692-8648-4C4A-A07A-1D2C84AF1CE4}"/>
              </a:ext>
            </a:extLst>
          </p:cNvPr>
          <p:cNvSpPr txBox="1"/>
          <p:nvPr/>
        </p:nvSpPr>
        <p:spPr>
          <a:xfrm>
            <a:off x="829561" y="10688"/>
            <a:ext cx="8792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근대 미술 </a:t>
            </a:r>
            <a:r>
              <a:rPr lang="en-US" altLang="ko-KR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– </a:t>
            </a:r>
            <a:r>
              <a:rPr lang="ko-KR" altLang="en-US" sz="32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서양화의 도입과 근대 회화의 시작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7770A2-15E9-4A78-B5E1-9A0EC4B79491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75FD11-6D7E-49E6-A9D0-6CA00A67BD7C}"/>
              </a:ext>
            </a:extLst>
          </p:cNvPr>
          <p:cNvSpPr txBox="1"/>
          <p:nvPr/>
        </p:nvSpPr>
        <p:spPr>
          <a:xfrm>
            <a:off x="5864008" y="6475645"/>
            <a:ext cx="53396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오지호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 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한 국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 1 9 0 5 ~ 1982)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남향집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>
                <a:solidFill>
                  <a:srgbClr val="211D1E"/>
                </a:solidFill>
                <a:latin typeface="Apple SD Gothic Neo"/>
              </a:rPr>
              <a:t>캔버스에 유채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 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8 0.5 x 65</a:t>
            </a:r>
            <a:r>
              <a:rPr lang="en-US" altLang="ko-KR" sz="1000">
                <a:solidFill>
                  <a:srgbClr val="211D1E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㎝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 1939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3E9219-4723-4E24-8C23-69B5E398ED41}"/>
              </a:ext>
            </a:extLst>
          </p:cNvPr>
          <p:cNvSpPr txBox="1"/>
          <p:nvPr/>
        </p:nvSpPr>
        <p:spPr>
          <a:xfrm>
            <a:off x="1310527" y="6486706"/>
            <a:ext cx="455348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나혜석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한국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/1896~1948)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자화상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캔버스에 </a:t>
            </a:r>
            <a:r>
              <a:rPr lang="ko-KR" altLang="en-US" sz="1000">
                <a:solidFill>
                  <a:srgbClr val="211D1E"/>
                </a:solidFill>
                <a:latin typeface="Apple SD Gothic Neo"/>
              </a:rPr>
              <a:t>유채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/ 60x 48</a:t>
            </a:r>
            <a:r>
              <a:rPr lang="en-US" altLang="ko-KR" sz="1000">
                <a:solidFill>
                  <a:srgbClr val="211D1E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㎝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/ </a:t>
            </a:r>
            <a:r>
              <a:rPr lang="ko-KR" altLang="en-US" sz="1000">
                <a:solidFill>
                  <a:srgbClr val="211D1E"/>
                </a:solidFill>
                <a:latin typeface="Apple SD Gothic Neo"/>
              </a:rPr>
              <a:t>제작 연도 미상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)</a:t>
            </a:r>
            <a:r>
              <a:rPr lang="ko-KR" altLang="en-US" sz="1000">
                <a:solidFill>
                  <a:srgbClr val="211D1E"/>
                </a:solidFill>
                <a:latin typeface="Apple SD Gothic Neo"/>
              </a:rPr>
              <a:t> </a:t>
            </a:r>
            <a:endParaRPr lang="en-US" altLang="ko-KR" sz="1000" dirty="0">
              <a:solidFill>
                <a:srgbClr val="211D1E"/>
              </a:solidFill>
              <a:latin typeface="Apple SD Gothic Neo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B5CCBD1F-3448-40AD-90EF-9BE109C05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318" y="961435"/>
            <a:ext cx="4410691" cy="5525271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D624B3F-BEAC-48E6-A7F5-5D260A48D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263" y="961435"/>
            <a:ext cx="4397304" cy="552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71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E5A365-136F-4872-B9CE-DE6743B87D6F}"/>
              </a:ext>
            </a:extLst>
          </p:cNvPr>
          <p:cNvSpPr txBox="1"/>
          <p:nvPr/>
        </p:nvSpPr>
        <p:spPr>
          <a:xfrm>
            <a:off x="829561" y="46200"/>
            <a:ext cx="76803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현대 미술 </a:t>
            </a:r>
            <a:r>
              <a:rPr lang="en-US" altLang="ko-KR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– </a:t>
            </a:r>
            <a:r>
              <a:rPr lang="ko-KR" altLang="en-US" sz="32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세계와 함께</a:t>
            </a:r>
            <a:r>
              <a:rPr lang="en-US" altLang="ko-KR" sz="32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2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세계를 이끌며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04C1AE-AC13-418A-84FD-54550A5EAB84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447957" y="5414399"/>
            <a:ext cx="5867400" cy="759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이중섭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한국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/1916~1956)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아이들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 err="1">
                <a:solidFill>
                  <a:srgbClr val="211D1E"/>
                </a:solidFill>
                <a:latin typeface="Apple SD Gothic Neo"/>
              </a:rPr>
              <a:t>은지화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/ 9x15</a:t>
            </a:r>
            <a:r>
              <a:rPr lang="en-US" altLang="ko-KR" sz="1000">
                <a:solidFill>
                  <a:srgbClr val="211D1E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㎝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/1950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년경 작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/>
            <a:endParaRPr lang="en-US" altLang="ko-KR" sz="500">
              <a:solidFill>
                <a:srgbClr val="211D1E"/>
              </a:solidFill>
              <a:latin typeface="Apple SD Gothic Neo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6·25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전쟁 당시 부산 피난 시절 회화 재료가 없어 담뱃갑의 은지에 철필로 새겨 그린 것으로 헤어진 가족에 대한 그리움이 담겨 있다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>
              <a:solidFill>
                <a:schemeClr val="tx1">
                  <a:lumMod val="50000"/>
                  <a:lumOff val="50000"/>
                </a:schemeClr>
              </a:solidFill>
              <a:latin typeface="Apple SD Gothic Ne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6820443" y="5445177"/>
            <a:ext cx="39251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서세옥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한국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/1929~)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군무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종이에 수묵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/115.5x148</a:t>
            </a:r>
            <a:r>
              <a:rPr lang="en-US" altLang="ko-KR" sz="1000">
                <a:solidFill>
                  <a:srgbClr val="211D1E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㎝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/1988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</a:t>
            </a:r>
          </a:p>
        </p:txBody>
      </p:sp>
      <p:pic>
        <p:nvPicPr>
          <p:cNvPr id="10" name="그림 9" descr="지도이(가) 표시된 사진&#10;&#10;자동 생성된 설명">
            <a:extLst>
              <a:ext uri="{FF2B5EF4-FFF2-40B4-BE49-F238E27FC236}">
                <a16:creationId xmlns:a16="http://schemas.microsoft.com/office/drawing/2014/main" id="{C04B2D65-8C70-4D4E-A039-C252CA91C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57" y="1637581"/>
            <a:ext cx="5867400" cy="3600450"/>
          </a:xfrm>
          <a:prstGeom prst="rect">
            <a:avLst/>
          </a:prstGeom>
        </p:spPr>
      </p:pic>
      <p:pic>
        <p:nvPicPr>
          <p:cNvPr id="14" name="그림 13" descr="담장이(가) 표시된 사진&#10;&#10;자동 생성된 설명">
            <a:extLst>
              <a:ext uri="{FF2B5EF4-FFF2-40B4-BE49-F238E27FC236}">
                <a16:creationId xmlns:a16="http://schemas.microsoft.com/office/drawing/2014/main" id="{BE10B35F-BD55-46EF-AE60-0D2F8F49E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43" y="1639134"/>
            <a:ext cx="4658385" cy="359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8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D97E89-8932-4AF1-9A0E-79A26E4027B7}"/>
              </a:ext>
            </a:extLst>
          </p:cNvPr>
          <p:cNvSpPr txBox="1"/>
          <p:nvPr/>
        </p:nvSpPr>
        <p:spPr>
          <a:xfrm>
            <a:off x="3827755" y="2344814"/>
            <a:ext cx="453648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▼▽ </a:t>
            </a:r>
            <a:r>
              <a:rPr lang="ko-KR" altLang="en-US" sz="1000" b="1">
                <a:solidFill>
                  <a:srgbClr val="211D1E"/>
                </a:solidFill>
                <a:latin typeface="Apple SD Gothic Neo"/>
              </a:rPr>
              <a:t>박수근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한국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/1914~1965)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세 여인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캔버스에 유채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/16.5x 33.5cm/1960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034EEF-0998-4672-B802-79B0ECA9CD14}"/>
              </a:ext>
            </a:extLst>
          </p:cNvPr>
          <p:cNvSpPr txBox="1"/>
          <p:nvPr/>
        </p:nvSpPr>
        <p:spPr>
          <a:xfrm>
            <a:off x="3827755" y="1439954"/>
            <a:ext cx="3852908" cy="83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▽▼ </a:t>
            </a:r>
            <a:r>
              <a:rPr lang="ko-KR" altLang="en-US" sz="1000" b="1">
                <a:solidFill>
                  <a:srgbClr val="211D1E"/>
                </a:solidFill>
                <a:latin typeface="Apple SD Gothic Neo"/>
              </a:rPr>
              <a:t>김종영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한국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/1915~1982)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작품 </a:t>
            </a:r>
            <a:r>
              <a:rPr lang="en-US" altLang="ko-KR" sz="1000" b="1" dirty="0">
                <a:solidFill>
                  <a:srgbClr val="211D1E"/>
                </a:solidFill>
                <a:latin typeface="Apple SD Gothic Neo"/>
              </a:rPr>
              <a:t>79-15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돌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/48x31x14cm/ 1979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 </a:t>
            </a:r>
            <a:endParaRPr lang="en-US" altLang="ko-KR" sz="1000" dirty="0">
              <a:solidFill>
                <a:srgbClr val="211D1E"/>
              </a:solidFill>
              <a:latin typeface="Apple SD Gothic Neo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동양의 불각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不刻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사상을 바탕으로 인위성을 배 제하고 재료와 형태의 근원적인 아름다움을 드러내는 독창 적인 추상 조각이다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6EA130C-CC40-4E2F-BC88-9320CDA05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600761" y="2717871"/>
            <a:ext cx="2957050" cy="40154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855AE1-A1EA-42EB-BB6C-1874552D57D8}"/>
              </a:ext>
            </a:extLst>
          </p:cNvPr>
          <p:cNvSpPr txBox="1"/>
          <p:nvPr/>
        </p:nvSpPr>
        <p:spPr>
          <a:xfrm>
            <a:off x="829561" y="46200"/>
            <a:ext cx="76803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현대 미술 </a:t>
            </a:r>
            <a:r>
              <a:rPr lang="en-US" altLang="ko-KR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– </a:t>
            </a:r>
            <a:r>
              <a:rPr lang="ko-KR" altLang="en-US" sz="32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세계와 함께</a:t>
            </a:r>
            <a:r>
              <a:rPr lang="en-US" altLang="ko-KR" sz="32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2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세계를 이끌며</a:t>
            </a:r>
          </a:p>
        </p:txBody>
      </p:sp>
      <p:pic>
        <p:nvPicPr>
          <p:cNvPr id="11" name="그림 10" descr="텍스트이(가) 표시된 사진&#10;&#10;자동 생성된 설명">
            <a:extLst>
              <a:ext uri="{FF2B5EF4-FFF2-40B4-BE49-F238E27FC236}">
                <a16:creationId xmlns:a16="http://schemas.microsoft.com/office/drawing/2014/main" id="{B7F714E5-42DB-4D74-88E9-EB7DE153A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2689019"/>
            <a:ext cx="8143029" cy="40154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F38A80-E5B1-4E85-BBFE-3039B2E0681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AC605D-2C08-4D7D-B5A5-139C05E0B46B}"/>
              </a:ext>
            </a:extLst>
          </p:cNvPr>
          <p:cNvSpPr txBox="1"/>
          <p:nvPr/>
        </p:nvSpPr>
        <p:spPr>
          <a:xfrm>
            <a:off x="3827755" y="1095749"/>
            <a:ext cx="39512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오윤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한국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/1946~1986)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피로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종이에 목판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/24.1x34cm/1982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E2731926-2F62-44C1-A68D-07C6CF451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4157" y="389342"/>
            <a:ext cx="2890259" cy="213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81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E5A365-136F-4872-B9CE-DE6743B87D6F}"/>
              </a:ext>
            </a:extLst>
          </p:cNvPr>
          <p:cNvSpPr txBox="1"/>
          <p:nvPr/>
        </p:nvSpPr>
        <p:spPr>
          <a:xfrm>
            <a:off x="829561" y="46200"/>
            <a:ext cx="76803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현대 미술 </a:t>
            </a:r>
            <a:r>
              <a:rPr lang="en-US" altLang="ko-KR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– </a:t>
            </a:r>
            <a:r>
              <a:rPr lang="ko-KR" altLang="en-US" sz="32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세계와 함께</a:t>
            </a:r>
            <a:r>
              <a:rPr lang="en-US" altLang="ko-KR" sz="32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2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세계를 이끌며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04C1AE-AC13-418A-84FD-54550A5EAB84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7A33CE-8D1F-4EF5-B1BF-346DED3FBD8F}"/>
              </a:ext>
            </a:extLst>
          </p:cNvPr>
          <p:cNvSpPr txBox="1"/>
          <p:nvPr/>
        </p:nvSpPr>
        <p:spPr>
          <a:xfrm>
            <a:off x="67760" y="565297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알아보기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0" y="6021542"/>
            <a:ext cx="38685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>
                <a:solidFill>
                  <a:srgbClr val="211D1E"/>
                </a:solidFill>
                <a:latin typeface="Apple SD Gothic Neo"/>
              </a:rPr>
              <a:t>이동기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한국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/1967~)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국수를 먹는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아토마우스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캔버스에 아크릴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/130x160cm/2003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3868558" y="5975375"/>
            <a:ext cx="45462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solidFill>
                  <a:srgbClr val="211D1E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>
                <a:solidFill>
                  <a:srgbClr val="211D1E"/>
                </a:solidFill>
                <a:latin typeface="Apple SD Gothic Neo"/>
              </a:rPr>
              <a:t>김수자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(1957~/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한국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보따리 트럭 이주자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싱글 채널 비디오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/9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분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17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초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/2007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8454954" y="6021542"/>
            <a:ext cx="35519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>
                <a:solidFill>
                  <a:srgbClr val="211D1E"/>
                </a:solidFill>
                <a:latin typeface="Apple SD Gothic Neo"/>
              </a:rPr>
              <a:t>최우람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한국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/1970~ 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우나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루미노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금속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, 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전동기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, LED 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등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높이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520cm/2008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/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목련꽃이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피고 지는 것을 모터와 빛으로 형상화한 움직이는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설치 조각이다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en-US" altLang="ko-KR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875" y="1026864"/>
            <a:ext cx="3592562" cy="4994678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782" y="2929894"/>
            <a:ext cx="4471036" cy="2959038"/>
          </a:xfrm>
          <a:prstGeom prst="rect">
            <a:avLst/>
          </a:prstGeom>
        </p:spPr>
      </p:pic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59D3450C-E0AF-43F0-BB95-81CEA5537B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" t="591" r="1699"/>
          <a:stretch/>
        </p:blipFill>
        <p:spPr>
          <a:xfrm>
            <a:off x="131938" y="2920753"/>
            <a:ext cx="3657385" cy="295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20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A130B6F-3A76-47DF-86E9-127A6BF74CBE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B00F21-FAAE-40CC-BD27-946DEF5FA544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2EE59A-4C72-4AA9-9121-D0634AB33631}"/>
              </a:ext>
            </a:extLst>
          </p:cNvPr>
          <p:cNvSpPr txBox="1"/>
          <p:nvPr/>
        </p:nvSpPr>
        <p:spPr>
          <a:xfrm>
            <a:off x="939740" y="124175"/>
            <a:ext cx="8190063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1_</a:t>
            </a:r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조선 후기 문인화와 선비 정신 알아보기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840392" y="869156"/>
            <a:ext cx="7895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800" b="1" i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김정희는 </a:t>
            </a:r>
            <a:r>
              <a:rPr lang="ko-KR" alt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 그림을 언제</a:t>
            </a:r>
            <a:r>
              <a:rPr lang="en-US" altLang="ko-KR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어떤 이유로 그렸을까</a:t>
            </a:r>
            <a:r>
              <a:rPr lang="en-US" altLang="ko-KR" sz="2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?</a:t>
            </a:r>
            <a:endParaRPr lang="ko-KR" altLang="en-US" sz="2800" b="1" i="1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292" y="1557851"/>
            <a:ext cx="12220292" cy="2604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114895" y="4162651"/>
            <a:ext cx="11434954" cy="523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김정희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조선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/1786~1856)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세한도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종이에 수묵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/23x61.2cm/1844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국보 제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180</a:t>
            </a:r>
            <a:r>
              <a:rPr lang="ko-KR" altLang="en-US" sz="1000">
                <a:solidFill>
                  <a:srgbClr val="211D1E"/>
                </a:solidFill>
                <a:latin typeface="Apple SD Gothic Neo"/>
              </a:rPr>
              <a:t>호</a:t>
            </a:r>
            <a:r>
              <a:rPr lang="en-US" altLang="ko-KR" sz="1000">
                <a:solidFill>
                  <a:srgbClr val="211D1E"/>
                </a:solidFill>
                <a:latin typeface="Apple SD Gothic Neo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 그림은 조선 후기 대표적인 문인 화가 김정희의 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&lt;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세한도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&gt;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이다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그림 우측 상단에 적힌 제목의 ‘세한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’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은 “추운 계절이 된 후에야 소나무와 잣나무의 푸르름을 안다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.”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는 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《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논어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》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의 한 구절에서 따온 것이다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214244" y="4852317"/>
            <a:ext cx="10515129" cy="17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① “추운 계절이 된 후에야 소나무와 잣나무의 푸르름을 안다</a:t>
            </a:r>
            <a:r>
              <a:rPr lang="en-US" altLang="ko-KR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.”</a:t>
            </a:r>
            <a:r>
              <a:rPr lang="ko-KR" altLang="en-US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는 말은 무슨 뜻일까</a:t>
            </a:r>
            <a:r>
              <a:rPr lang="en-US" altLang="ko-KR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② </a:t>
            </a:r>
            <a:r>
              <a:rPr lang="ko-KR" altLang="en-US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그림 속에 소나무와 잣나무가 있는지 찾아보고</a:t>
            </a:r>
            <a:r>
              <a:rPr lang="en-US" altLang="ko-KR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이 나무들이 어떤 느낌을 주는지 이야기해 보자</a:t>
            </a:r>
            <a:r>
              <a:rPr lang="en-US" altLang="ko-KR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③ &lt;</a:t>
            </a:r>
            <a:r>
              <a:rPr lang="ko-KR" altLang="en-US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세한도</a:t>
            </a:r>
            <a:r>
              <a:rPr lang="en-US" altLang="ko-KR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&gt;</a:t>
            </a:r>
            <a:r>
              <a:rPr lang="ko-KR" altLang="en-US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를 그렸을 때 </a:t>
            </a:r>
            <a:r>
              <a:rPr lang="ko-KR" altLang="en-US" dirty="0" err="1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완당의</a:t>
            </a:r>
            <a:r>
              <a:rPr lang="ko-KR" altLang="en-US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개인적인 처지는 어떠했는지 찾아보고</a:t>
            </a:r>
            <a:r>
              <a:rPr lang="en-US" altLang="ko-KR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당시 그의 심정이 이 그림에 어떻게 </a:t>
            </a:r>
            <a:endParaRPr lang="en-US" altLang="ko-KR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     </a:t>
            </a:r>
            <a:r>
              <a:rPr lang="ko-KR" altLang="en-US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표현  되어 있는지 감상문을 써 보자</a:t>
            </a:r>
            <a:r>
              <a:rPr lang="en-US" altLang="ko-KR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</a:t>
            </a:r>
            <a:endParaRPr lang="ko-KR" altLang="en-US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3" name="직사각형 2">
            <a:hlinkClick r:id="rId3"/>
            <a:extLst>
              <a:ext uri="{FF2B5EF4-FFF2-40B4-BE49-F238E27FC236}">
                <a16:creationId xmlns:a16="http://schemas.microsoft.com/office/drawing/2014/main" id="{36B35865-F8AD-4ADB-B0F3-48D74F243317}"/>
              </a:ext>
            </a:extLst>
          </p:cNvPr>
          <p:cNvSpPr/>
          <p:nvPr/>
        </p:nvSpPr>
        <p:spPr>
          <a:xfrm>
            <a:off x="10324730" y="1065320"/>
            <a:ext cx="1438183" cy="390618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/>
              <a:t>세한도 더 알아보기</a:t>
            </a:r>
          </a:p>
        </p:txBody>
      </p:sp>
    </p:spTree>
    <p:extLst>
      <p:ext uri="{BB962C8B-B14F-4D97-AF65-F5344CB8AC3E}">
        <p14:creationId xmlns:p14="http://schemas.microsoft.com/office/powerpoint/2010/main" val="3432680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CB125C-7E60-4A97-ACC6-AD646087D0F5}"/>
              </a:ext>
            </a:extLst>
          </p:cNvPr>
          <p:cNvSpPr txBox="1"/>
          <p:nvPr/>
        </p:nvSpPr>
        <p:spPr>
          <a:xfrm>
            <a:off x="4273805" y="323855"/>
            <a:ext cx="3507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점검해 보기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4BF5C-E88A-4793-AC93-9B64D9FD6642}"/>
              </a:ext>
            </a:extLst>
          </p:cNvPr>
          <p:cNvSpPr txBox="1"/>
          <p:nvPr/>
        </p:nvSpPr>
        <p:spPr>
          <a:xfrm>
            <a:off x="461287" y="1648532"/>
            <a:ext cx="10746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</a:t>
            </a:r>
            <a:r>
              <a:rPr lang="ko-KR" altLang="en-US" sz="4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 미술의 흐름과 변천을 사회적 맥락 속에서</a:t>
            </a:r>
            <a:endParaRPr lang="en-US" altLang="ko-KR" sz="40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en-US" altLang="ko-KR" sz="4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</a:t>
            </a:r>
            <a:r>
              <a:rPr lang="ko-KR" altLang="en-US" sz="4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이해할 수 있는가</a:t>
            </a:r>
            <a:r>
              <a:rPr lang="en-US" altLang="ko-KR" sz="4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40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7D018F-D272-4F3F-919E-7A7A7CEA9D43}"/>
              </a:ext>
            </a:extLst>
          </p:cNvPr>
          <p:cNvSpPr txBox="1"/>
          <p:nvPr/>
        </p:nvSpPr>
        <p:spPr>
          <a:xfrm>
            <a:off x="461287" y="3886029"/>
            <a:ext cx="114361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</a:t>
            </a:r>
            <a:r>
              <a:rPr lang="ko-KR" altLang="en-US" sz="4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우리 미술 문화의 독창적인 아름다움을 설명할 수 </a:t>
            </a:r>
            <a:endParaRPr lang="en-US" altLang="ko-KR" sz="40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en-US" altLang="ko-KR" sz="4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  </a:t>
            </a:r>
            <a:r>
              <a:rPr lang="ko-KR" altLang="en-US" sz="4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있는가</a:t>
            </a:r>
            <a:r>
              <a:rPr lang="en-US" altLang="ko-KR" sz="4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40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1C1EBE-CE0F-4C95-99EF-B6B73F444309}"/>
              </a:ext>
            </a:extLst>
          </p:cNvPr>
          <p:cNvSpPr txBox="1"/>
          <p:nvPr/>
        </p:nvSpPr>
        <p:spPr>
          <a:xfrm>
            <a:off x="3636454" y="86465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A8E725-7224-45B3-BD0F-A938B3C94A4E}"/>
              </a:ext>
            </a:extLst>
          </p:cNvPr>
          <p:cNvSpPr txBox="1"/>
          <p:nvPr/>
        </p:nvSpPr>
        <p:spPr>
          <a:xfrm>
            <a:off x="3537105" y="86465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1EB5B6-AE72-4681-9578-DDAEDA2F7F88}"/>
              </a:ext>
            </a:extLst>
          </p:cNvPr>
          <p:cNvSpPr txBox="1"/>
          <p:nvPr/>
        </p:nvSpPr>
        <p:spPr>
          <a:xfrm>
            <a:off x="7644525" y="192929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”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F83D97-F528-47DF-821A-822371B65A8D}"/>
              </a:ext>
            </a:extLst>
          </p:cNvPr>
          <p:cNvSpPr txBox="1"/>
          <p:nvPr/>
        </p:nvSpPr>
        <p:spPr>
          <a:xfrm>
            <a:off x="7711505" y="183876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”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웃는 얼굴 12">
            <a:extLst>
              <a:ext uri="{FF2B5EF4-FFF2-40B4-BE49-F238E27FC236}">
                <a16:creationId xmlns:a16="http://schemas.microsoft.com/office/drawing/2014/main" id="{D22DAD51-1536-4802-881D-90402886C553}"/>
              </a:ext>
            </a:extLst>
          </p:cNvPr>
          <p:cNvSpPr/>
          <p:nvPr/>
        </p:nvSpPr>
        <p:spPr>
          <a:xfrm>
            <a:off x="8616254" y="2643539"/>
            <a:ext cx="658672" cy="658672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14" name="웃는 얼굴 13">
            <a:extLst>
              <a:ext uri="{FF2B5EF4-FFF2-40B4-BE49-F238E27FC236}">
                <a16:creationId xmlns:a16="http://schemas.microsoft.com/office/drawing/2014/main" id="{ADCD985E-D4DF-4B0D-9248-BC2100B80366}"/>
              </a:ext>
            </a:extLst>
          </p:cNvPr>
          <p:cNvSpPr/>
          <p:nvPr/>
        </p:nvSpPr>
        <p:spPr>
          <a:xfrm>
            <a:off x="9754191" y="2642635"/>
            <a:ext cx="658672" cy="658672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15" name="웃는 얼굴 14">
            <a:extLst>
              <a:ext uri="{FF2B5EF4-FFF2-40B4-BE49-F238E27FC236}">
                <a16:creationId xmlns:a16="http://schemas.microsoft.com/office/drawing/2014/main" id="{B8445B35-0A4C-468D-91C0-64EFFB9013BB}"/>
              </a:ext>
            </a:extLst>
          </p:cNvPr>
          <p:cNvSpPr/>
          <p:nvPr/>
        </p:nvSpPr>
        <p:spPr>
          <a:xfrm>
            <a:off x="10892128" y="2642635"/>
            <a:ext cx="658672" cy="658672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18" name="웃는 얼굴 17">
            <a:extLst>
              <a:ext uri="{FF2B5EF4-FFF2-40B4-BE49-F238E27FC236}">
                <a16:creationId xmlns:a16="http://schemas.microsoft.com/office/drawing/2014/main" id="{069F1898-FB97-4562-A240-2F34BDA628FE}"/>
              </a:ext>
            </a:extLst>
          </p:cNvPr>
          <p:cNvSpPr/>
          <p:nvPr/>
        </p:nvSpPr>
        <p:spPr>
          <a:xfrm>
            <a:off x="8616254" y="5210372"/>
            <a:ext cx="658672" cy="658672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19" name="웃는 얼굴 18">
            <a:extLst>
              <a:ext uri="{FF2B5EF4-FFF2-40B4-BE49-F238E27FC236}">
                <a16:creationId xmlns:a16="http://schemas.microsoft.com/office/drawing/2014/main" id="{20413021-1037-41AC-A425-F88473E31ABA}"/>
              </a:ext>
            </a:extLst>
          </p:cNvPr>
          <p:cNvSpPr/>
          <p:nvPr/>
        </p:nvSpPr>
        <p:spPr>
          <a:xfrm>
            <a:off x="9754191" y="5209468"/>
            <a:ext cx="658672" cy="658672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20" name="웃는 얼굴 19">
            <a:extLst>
              <a:ext uri="{FF2B5EF4-FFF2-40B4-BE49-F238E27FC236}">
                <a16:creationId xmlns:a16="http://schemas.microsoft.com/office/drawing/2014/main" id="{389E4A53-6FCF-4376-9E14-EB3193420110}"/>
              </a:ext>
            </a:extLst>
          </p:cNvPr>
          <p:cNvSpPr/>
          <p:nvPr/>
        </p:nvSpPr>
        <p:spPr>
          <a:xfrm>
            <a:off x="10892128" y="5209468"/>
            <a:ext cx="658672" cy="658672"/>
          </a:xfrm>
          <a:prstGeom prst="smileyFac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</p:spTree>
    <p:extLst>
      <p:ext uri="{BB962C8B-B14F-4D97-AF65-F5344CB8AC3E}">
        <p14:creationId xmlns:p14="http://schemas.microsoft.com/office/powerpoint/2010/main" val="3692760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28154" y="49141"/>
            <a:ext cx="102739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200</a:t>
            </a:r>
            <a:r>
              <a:rPr lang="ko-KR" altLang="en-US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여 년 전 서울은 어떤 모습이었을까</a:t>
            </a:r>
            <a:r>
              <a:rPr lang="en-US" altLang="ko-KR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48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AFFD05-523D-4FDD-A3FF-E0A7C4B15B06}"/>
              </a:ext>
            </a:extLst>
          </p:cNvPr>
          <p:cNvSpPr txBox="1"/>
          <p:nvPr/>
        </p:nvSpPr>
        <p:spPr>
          <a:xfrm>
            <a:off x="67760" y="565297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생각 열기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287515" y="6206767"/>
            <a:ext cx="5164484" cy="299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김홍도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조선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/1745~1806?)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빨래터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종이에 수묵 담채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/28x24cm/18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세기 후반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D86CF9-B875-468D-ABA3-025016A0FCF3}"/>
              </a:ext>
            </a:extLst>
          </p:cNvPr>
          <p:cNvSpPr txBox="1"/>
          <p:nvPr/>
        </p:nvSpPr>
        <p:spPr>
          <a:xfrm>
            <a:off x="287515" y="2461717"/>
            <a:ext cx="59030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미술 </a:t>
            </a:r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작품 속에는 그 시대의 </a:t>
            </a:r>
            <a:r>
              <a:rPr lang="ko-KR" altLang="en-US" sz="2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사상이나 문화 </a:t>
            </a:r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뿐 아니라 </a:t>
            </a:r>
            <a:r>
              <a:rPr lang="ko-KR" altLang="en-US" sz="2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일상 생활의 모습</a:t>
            </a:r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과 </a:t>
            </a:r>
            <a:r>
              <a:rPr lang="ko-KR" altLang="en-US" sz="2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삶의 단면</a:t>
            </a:r>
            <a:r>
              <a:rPr lang="ko-KR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 생생하게 담겨 있다</a:t>
            </a:r>
            <a:r>
              <a:rPr lang="en-US" altLang="ko-K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5430967-6756-4DB2-8B98-61D7D8DE7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624" y="1262430"/>
            <a:ext cx="4596298" cy="538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60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84971" y="0"/>
            <a:ext cx="102739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200</a:t>
            </a:r>
            <a:r>
              <a:rPr lang="ko-KR" altLang="en-US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여 년 전 서울은 어떤 모습이었을까</a:t>
            </a:r>
            <a:r>
              <a:rPr lang="en-US" altLang="ko-KR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48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AFFD05-523D-4FDD-A3FF-E0A7C4B15B06}"/>
              </a:ext>
            </a:extLst>
          </p:cNvPr>
          <p:cNvSpPr txBox="1"/>
          <p:nvPr/>
        </p:nvSpPr>
        <p:spPr>
          <a:xfrm>
            <a:off x="67760" y="565297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생각 열기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57" y="1098947"/>
            <a:ext cx="5295084" cy="43403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434206" y="5707271"/>
            <a:ext cx="70125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정선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조선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/1676~1759)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양화진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비단에 수묵 담채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/25×23cm/18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세기 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서울 합정동에 있는 </a:t>
            </a: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잠두봉의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절경을 그린 진경 산수화이다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잠두봉은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병인양요때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외국인 신부와 천주교 신자들이 순교한 곳으로 오늘날에는 </a:t>
            </a: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절두산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순교 성지로 지정되어 있다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현재 </a:t>
            </a: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양화대교가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있는 한강의 양화나루에서 나룻배를 탄 한 선비가 한가로이 낚싯대를 드리운 모습이 눈에 들어온다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9" name="그림 8" descr="텍스트이(가) 표시된 사진&#10;&#10;자동 생성된 설명">
            <a:extLst>
              <a:ext uri="{FF2B5EF4-FFF2-40B4-BE49-F238E27FC236}">
                <a16:creationId xmlns:a16="http://schemas.microsoft.com/office/drawing/2014/main" id="{C0022D87-8231-4CAE-AF77-B27FC26D8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484" y="967111"/>
            <a:ext cx="4274126" cy="575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62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E5A365-136F-4872-B9CE-DE6743B87D6F}"/>
              </a:ext>
            </a:extLst>
          </p:cNvPr>
          <p:cNvSpPr txBox="1"/>
          <p:nvPr/>
        </p:nvSpPr>
        <p:spPr>
          <a:xfrm>
            <a:off x="846217" y="9422"/>
            <a:ext cx="72234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선사시대 </a:t>
            </a:r>
            <a:r>
              <a:rPr lang="en-US" altLang="ko-KR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– </a:t>
            </a:r>
            <a:r>
              <a:rPr lang="ko-KR" altLang="en-US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염원을 담은 미술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04C1AE-AC13-418A-84FD-54550A5EAB84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7A33CE-8D1F-4EF5-B1BF-346DED3FBD8F}"/>
              </a:ext>
            </a:extLst>
          </p:cNvPr>
          <p:cNvSpPr txBox="1"/>
          <p:nvPr/>
        </p:nvSpPr>
        <p:spPr>
          <a:xfrm>
            <a:off x="67760" y="565297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알아보기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895" y="1198428"/>
            <a:ext cx="2988613" cy="459840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144" y="1224765"/>
            <a:ext cx="6105813" cy="45720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1403895" y="5918806"/>
            <a:ext cx="25554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쌍두령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청동기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길이 약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16~18cm/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기원전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3~2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세 기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국보 제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146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호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5295144" y="5796835"/>
            <a:ext cx="6105813" cy="754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울주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대곡리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반구대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 암각화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폭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10m, 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부분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신석기 </a:t>
            </a:r>
            <a:r>
              <a:rPr lang="ko-KR" altLang="en-US" sz="1000" dirty="0" err="1">
                <a:solidFill>
                  <a:srgbClr val="211D1E"/>
                </a:solidFill>
                <a:latin typeface="Apple SD Gothic Neo"/>
              </a:rPr>
              <a:t>말∼청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 동기 초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국보 제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285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호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울산광역시 울주군 소재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선사인들의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수렵과 어로 생활이 단순하면서도 생명력 있게 표현된 귀중한 선사 시대 문화유산이다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7715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E5A365-136F-4872-B9CE-DE6743B87D6F}"/>
              </a:ext>
            </a:extLst>
          </p:cNvPr>
          <p:cNvSpPr txBox="1"/>
          <p:nvPr/>
        </p:nvSpPr>
        <p:spPr>
          <a:xfrm>
            <a:off x="829561" y="46200"/>
            <a:ext cx="8741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삼국시대 </a:t>
            </a:r>
            <a:r>
              <a:rPr lang="en-US" altLang="ko-KR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– </a:t>
            </a:r>
            <a:r>
              <a:rPr lang="ko-KR" altLang="en-US" sz="32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고대 왕국의 개성 넘치는 미술 문화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04C1AE-AC13-418A-84FD-54550A5EAB84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7A33CE-8D1F-4EF5-B1BF-346DED3FBD8F}"/>
              </a:ext>
            </a:extLst>
          </p:cNvPr>
          <p:cNvSpPr txBox="1"/>
          <p:nvPr/>
        </p:nvSpPr>
        <p:spPr>
          <a:xfrm>
            <a:off x="67760" y="565297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알아보기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0" y="4743480"/>
            <a:ext cx="354219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무용총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 수렵도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(5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세기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고분 벽화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</a:t>
            </a:r>
          </a:p>
          <a:p>
            <a:pPr algn="just"/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중국 </a:t>
            </a: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지린성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소재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생동감이 넘치는 역동적인 구성은 중국 회화의 영향을 벗어난 고구려의 독자적인 면모를 보여 준다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 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3757384" y="4717522"/>
            <a:ext cx="592790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안악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 </a:t>
            </a:r>
            <a:r>
              <a:rPr lang="en-US" altLang="ko-KR" sz="1000" b="1" dirty="0">
                <a:solidFill>
                  <a:srgbClr val="211D1E"/>
                </a:solidFill>
                <a:latin typeface="Apple SD Gothic Neo"/>
              </a:rPr>
              <a:t>3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호분 풍속도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(357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년경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고분 벽화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/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황해도 </a:t>
            </a: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안악군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소재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고구려인들의 생활상을 보여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주는 고분 벽화로 부엌과 고기 창고 등이 생생하게 그려져 있다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765387" y="925681"/>
            <a:ext cx="9292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◆ 고구려</a:t>
            </a:r>
            <a:r>
              <a:rPr lang="en-US" altLang="ko-KR" sz="16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sz="16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기원전 </a:t>
            </a:r>
            <a:r>
              <a:rPr lang="en-US" altLang="ko-KR" sz="16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37~</a:t>
            </a:r>
            <a:r>
              <a:rPr lang="ko-KR" altLang="en-US" sz="16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기원후 </a:t>
            </a:r>
            <a:r>
              <a:rPr lang="en-US" altLang="ko-KR" sz="16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668) </a:t>
            </a:r>
            <a:r>
              <a:rPr lang="ko-KR" altLang="en-US" sz="1600" b="1" dirty="0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역동적인 생동감</a:t>
            </a:r>
            <a:r>
              <a:rPr lang="ko-KR" altLang="en-US" sz="16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과 </a:t>
            </a:r>
            <a:r>
              <a:rPr lang="ko-KR" altLang="en-US" sz="1600" b="1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진취적인 기상</a:t>
            </a:r>
            <a:r>
              <a:rPr lang="en-US" altLang="ko-KR" sz="1600" b="1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endParaRPr lang="ko-KR" altLang="en-US" sz="1600" b="1" dirty="0">
              <a:solidFill>
                <a:srgbClr val="00B0F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3796396" y="5665989"/>
            <a:ext cx="588889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금동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연가칠년명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여래입상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높이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16.2cm/539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국 보 제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119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호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/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광배 뒷면에 명문이 있어 조성 연대를 확실하게 알 수 있는 중요한 금동불상이다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좌우로 힘차게 뻗친 옷자락에서 고구려 특유의 당당함과 발랄함이 느껴지는 한편 갸름한 얼굴에 위엄 있는 미소를 머금고 있어 내면적인 정신성을 전달하고 있다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42C38A1-33D9-4797-9C92-4B2EE9BF44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5" b="90366" l="9939" r="89858">
                        <a14:foregroundMark x1="42596" y1="90366" x2="42596" y2="90366"/>
                        <a14:foregroundMark x1="63286" y1="90231" x2="63286" y2="90231"/>
                        <a14:foregroundMark x1="51927" y1="19403" x2="51927" y2="19403"/>
                        <a14:foregroundMark x1="44016" y1="23202" x2="47059" y2="21845"/>
                        <a14:foregroundMark x1="40162" y1="23745" x2="40162" y2="23745"/>
                        <a14:foregroundMark x1="43205" y1="22659" x2="43205" y2="22659"/>
                        <a14:foregroundMark x1="40771" y1="23609" x2="40771" y2="23609"/>
                        <a14:foregroundMark x1="32454" y1="28358" x2="28600" y2="34871"/>
                        <a14:foregroundMark x1="28600" y1="34871" x2="29209" y2="36499"/>
                        <a14:foregroundMark x1="75659" y1="31343" x2="77079" y2="35685"/>
                      </a14:backgroundRemoval>
                    </a14:imgEffect>
                  </a14:imgLayer>
                </a14:imgProps>
              </a:ext>
            </a:extLst>
          </a:blip>
          <a:srcRect l="18594" t="16646" r="16478" b="5349"/>
          <a:stretch/>
        </p:blipFill>
        <p:spPr>
          <a:xfrm>
            <a:off x="9876325" y="2734323"/>
            <a:ext cx="2259427" cy="4057966"/>
          </a:xfrm>
          <a:prstGeom prst="rect">
            <a:avLst/>
          </a:prstGeom>
        </p:spPr>
      </p:pic>
      <p:pic>
        <p:nvPicPr>
          <p:cNvPr id="14" name="그림 13" descr="텍스트, 잔디, 오래된, 그림그리기이(가) 표시된 사진&#10;&#10;자동 생성된 설명">
            <a:extLst>
              <a:ext uri="{FF2B5EF4-FFF2-40B4-BE49-F238E27FC236}">
                <a16:creationId xmlns:a16="http://schemas.microsoft.com/office/drawing/2014/main" id="{C7519D00-D440-4E8C-9DDE-DE79CEC2A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396" y="1824676"/>
            <a:ext cx="5927908" cy="2891858"/>
          </a:xfrm>
          <a:prstGeom prst="rect">
            <a:avLst/>
          </a:prstGeom>
        </p:spPr>
      </p:pic>
      <p:pic>
        <p:nvPicPr>
          <p:cNvPr id="16" name="그림 15" descr="텍스트, 책이(가) 표시된 사진&#10;&#10;자동 생성된 설명">
            <a:extLst>
              <a:ext uri="{FF2B5EF4-FFF2-40B4-BE49-F238E27FC236}">
                <a16:creationId xmlns:a16="http://schemas.microsoft.com/office/drawing/2014/main" id="{74BCEA32-3E36-4169-9C2F-49A853D7B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4676"/>
            <a:ext cx="3633836" cy="289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89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E5A365-136F-4872-B9CE-DE6743B87D6F}"/>
              </a:ext>
            </a:extLst>
          </p:cNvPr>
          <p:cNvSpPr txBox="1"/>
          <p:nvPr/>
        </p:nvSpPr>
        <p:spPr>
          <a:xfrm>
            <a:off x="829561" y="46200"/>
            <a:ext cx="8741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삼국시대 </a:t>
            </a:r>
            <a:r>
              <a:rPr lang="en-US" altLang="ko-KR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– </a:t>
            </a:r>
            <a:r>
              <a:rPr lang="ko-KR" altLang="en-US" sz="32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고대 왕국의 개성 넘치는 미술 문화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04C1AE-AC13-418A-84FD-54550A5EAB84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7A33CE-8D1F-4EF5-B1BF-346DED3FBD8F}"/>
              </a:ext>
            </a:extLst>
          </p:cNvPr>
          <p:cNvSpPr txBox="1"/>
          <p:nvPr/>
        </p:nvSpPr>
        <p:spPr>
          <a:xfrm>
            <a:off x="67760" y="565297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알아보기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-50807" y="5804226"/>
            <a:ext cx="324261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서산 마애 삼존불상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높이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280cm/7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세기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국 보 제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84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호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/>
            <a:r>
              <a:rPr lang="ko-KR" altLang="en-US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충남 서산 소재</a:t>
            </a:r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인자하게 </a:t>
            </a:r>
            <a:r>
              <a:rPr lang="ko-KR" altLang="en-US" sz="1000" dirty="0" err="1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웃는본존불은</a:t>
            </a:r>
            <a:r>
              <a:rPr lang="ko-KR" altLang="en-US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‘백제의 </a:t>
            </a:r>
            <a:r>
              <a:rPr lang="ko-KR" altLang="en-US" sz="1000" dirty="0" err="1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미소’로</a:t>
            </a:r>
            <a:r>
              <a:rPr lang="ko-KR" altLang="en-US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널리 알려져 있다</a:t>
            </a:r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7266568" y="5741849"/>
            <a:ext cx="4694204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백제 금동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대향로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높이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64cm/6~7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세기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국보 제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287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호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/>
            <a:r>
              <a:rPr lang="ko-KR" altLang="en-US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국립 부여 박물관</a:t>
            </a:r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향로의 몸체는 불교적인 연꽃으로 되어 있고 뚜껑은 신 선이 사는 도교의 선산</a:t>
            </a:r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仙山</a:t>
            </a:r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r>
              <a:rPr lang="ko-KR" altLang="en-US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으로 </a:t>
            </a:r>
            <a:r>
              <a:rPr lang="ko-KR" altLang="en-US" sz="1000" dirty="0" err="1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조형화되어</a:t>
            </a:r>
            <a:r>
              <a:rPr lang="ko-KR" altLang="en-US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있어 불교와 도교 의 융합을 보여 준다</a:t>
            </a:r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선산의 꼭대기에는 비파를 비롯한 다양한 악기를 연주하는 다섯 명의 악사가 묘사되어 있다</a:t>
            </a:r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endParaRPr lang="ko-KR" altLang="en-US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828154" y="962987"/>
            <a:ext cx="9070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◆ 백제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기원전 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18~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기원후 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660) </a:t>
            </a:r>
            <a:r>
              <a:rPr lang="ko-KR" altLang="en-US" sz="1600" dirty="0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온화하고 부드러운 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미술문화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3191806" y="5804226"/>
            <a:ext cx="404396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산수무늬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 벽돌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높이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29.7cm/6~7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세기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보물 제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343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호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/>
            <a:r>
              <a:rPr lang="ko-KR" altLang="en-US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국립 부여박물관</a:t>
            </a:r>
            <a:r>
              <a:rPr lang="en-US" altLang="ko-KR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dirty="0"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균형 잡힌 구도와 유연함이 돋보이는 바닥 벽돌로 초기 산수화의 양상을 추정할 수 있는 중요한 유물이다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7562"/>
            <a:ext cx="3141000" cy="40474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806" y="1739171"/>
            <a:ext cx="4043965" cy="4025791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3340" y="1448888"/>
            <a:ext cx="2082518" cy="1905432"/>
          </a:xfrm>
          <a:prstGeom prst="flowChartConnector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4084" y="3499759"/>
            <a:ext cx="2090977" cy="2096651"/>
          </a:xfrm>
          <a:prstGeom prst="flowChartConnector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14AB8EE-B263-47B9-8D89-56239EC0F8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02" b="90670" l="9402" r="89744">
                        <a14:foregroundMark x1="51282" y1="9330" x2="51282" y2="9330"/>
                        <a14:foregroundMark x1="61325" y1="10907" x2="61325" y2="10907"/>
                        <a14:foregroundMark x1="67735" y1="6833" x2="67735" y2="6833"/>
                        <a14:foregroundMark x1="53419" y1="8673" x2="53419" y2="8673"/>
                        <a14:foregroundMark x1="64957" y1="8279" x2="64957" y2="8279"/>
                        <a14:foregroundMark x1="50641" y1="18528" x2="50641" y2="18528"/>
                        <a14:foregroundMark x1="51496" y1="17083" x2="51496" y2="17083"/>
                        <a14:foregroundMark x1="51496" y1="18003" x2="51496" y2="18003"/>
                        <a14:foregroundMark x1="50855" y1="17083" x2="50855" y2="17083"/>
                        <a14:foregroundMark x1="48718" y1="14323" x2="48718" y2="14323"/>
                        <a14:foregroundMark x1="57051" y1="22208" x2="57051" y2="22208"/>
                        <a14:foregroundMark x1="54274" y1="21682" x2="54274" y2="21682"/>
                        <a14:foregroundMark x1="61538" y1="25361" x2="61538" y2="25361"/>
                        <a14:foregroundMark x1="67521" y1="31275" x2="67521" y2="31275"/>
                        <a14:foregroundMark x1="71581" y1="37188" x2="71581" y2="37188"/>
                        <a14:foregroundMark x1="72650" y1="46386" x2="72650" y2="46386"/>
                        <a14:foregroundMark x1="32906" y1="34560" x2="32906" y2="34560"/>
                        <a14:foregroundMark x1="37607" y1="28252" x2="37607" y2="28252"/>
                        <a14:foregroundMark x1="43376" y1="22865" x2="43376" y2="22865"/>
                        <a14:foregroundMark x1="41667" y1="22602" x2="41667" y2="22602"/>
                        <a14:foregroundMark x1="42735" y1="22208" x2="42735" y2="22208"/>
                        <a14:foregroundMark x1="48504" y1="22339" x2="48504" y2="22339"/>
                        <a14:foregroundMark x1="47436" y1="24442" x2="47436" y2="24442"/>
                        <a14:foregroundMark x1="61538" y1="23916" x2="61538" y2="23916"/>
                        <a14:foregroundMark x1="60256" y1="22470" x2="60256" y2="22470"/>
                        <a14:foregroundMark x1="32479" y1="33771" x2="32479" y2="33771"/>
                        <a14:foregroundMark x1="36538" y1="30092" x2="36538" y2="30092"/>
                        <a14:foregroundMark x1="46795" y1="88830" x2="51068" y2="88830"/>
                        <a14:foregroundMark x1="47436" y1="90670" x2="47436" y2="90670"/>
                        <a14:foregroundMark x1="61752" y1="9067" x2="61752" y2="9067"/>
                        <a14:foregroundMark x1="67308" y1="30092" x2="67308" y2="30092"/>
                        <a14:foregroundMark x1="71581" y1="36005" x2="71581" y2="36005"/>
                      </a14:backgroundRemoval>
                    </a14:imgEffect>
                  </a14:imgLayer>
                </a14:imgProps>
              </a:ext>
            </a:extLst>
          </a:blip>
          <a:srcRect l="17023" t="4531" r="17935" b="6166"/>
          <a:stretch/>
        </p:blipFill>
        <p:spPr>
          <a:xfrm>
            <a:off x="9715141" y="565296"/>
            <a:ext cx="2346567" cy="523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83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85BCD347-64F8-4A5E-ACEF-4DE87C42C9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9" b="26267"/>
          <a:stretch/>
        </p:blipFill>
        <p:spPr>
          <a:xfrm>
            <a:off x="87179" y="1507406"/>
            <a:ext cx="4682669" cy="2722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E5A365-136F-4872-B9CE-DE6743B87D6F}"/>
              </a:ext>
            </a:extLst>
          </p:cNvPr>
          <p:cNvSpPr txBox="1"/>
          <p:nvPr/>
        </p:nvSpPr>
        <p:spPr>
          <a:xfrm>
            <a:off x="829561" y="46200"/>
            <a:ext cx="8741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삼국시대 </a:t>
            </a:r>
            <a:r>
              <a:rPr lang="en-US" altLang="ko-KR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– </a:t>
            </a:r>
            <a:r>
              <a:rPr lang="ko-KR" altLang="en-US" sz="32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고대 왕국의 개성 넘치는 미술 문화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04C1AE-AC13-418A-84FD-54550A5EAB84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7A33CE-8D1F-4EF5-B1BF-346DED3FBD8F}"/>
              </a:ext>
            </a:extLst>
          </p:cNvPr>
          <p:cNvSpPr txBox="1"/>
          <p:nvPr/>
        </p:nvSpPr>
        <p:spPr>
          <a:xfrm>
            <a:off x="67760" y="565297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알아보기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461911" y="4448844"/>
            <a:ext cx="41049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기마 인물형 주자 토기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높이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26.8cm, 23.5cm/5~6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세기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국보 제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91 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호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/>
            <a:endParaRPr lang="en-US" altLang="ko-KR" sz="5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algn="just"/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경주 </a:t>
            </a: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금령총에서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출토된 한 쌍의 기마 인물형 토기로 각각 신라의 화랑 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상 우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과 낭도 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상 좌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으로 추정된다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388885" y="5793826"/>
            <a:ext cx="4075446" cy="754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분황사 </a:t>
            </a:r>
            <a:r>
              <a:rPr lang="ko-KR" altLang="en-US" sz="1000" b="1" dirty="0" err="1">
                <a:solidFill>
                  <a:srgbClr val="211D1E"/>
                </a:solidFill>
                <a:latin typeface="Apple SD Gothic Neo"/>
              </a:rPr>
              <a:t>모전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 석탑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높이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930cm/634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년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국보 제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30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호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경북 경주에 현재 남아 있는 신라 석탑 중 가장 오래된 것으로 돌을 벽돌 모양으로 깎아서 쌓아 올린 </a:t>
            </a: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조적식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r>
              <a:rPr lang="ko-KR" alt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모전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석탑이다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842224" y="872269"/>
            <a:ext cx="7449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◆ 신라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기원전 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57~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기원후 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654)  </a:t>
            </a:r>
            <a:r>
              <a:rPr lang="ko-KR" altLang="en-US" sz="1600" dirty="0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소박한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토기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1600" dirty="0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화려한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금속 공예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1600" dirty="0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정교한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불상 조각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388884" y="5314149"/>
            <a:ext cx="37579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금동반가사유상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높이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93.5cm /7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세기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국보 제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83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호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</a:t>
            </a:r>
            <a:endParaRPr lang="ko-KR" altLang="en-US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14" name="그림 13" descr="조각품, 항아리이(가) 표시된 사진&#10;&#10;자동 생성된 설명">
            <a:extLst>
              <a:ext uri="{FF2B5EF4-FFF2-40B4-BE49-F238E27FC236}">
                <a16:creationId xmlns:a16="http://schemas.microsoft.com/office/drawing/2014/main" id="{3A1B7781-BD6A-4B86-B578-275BE7BA8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975" y="2118545"/>
            <a:ext cx="3102210" cy="4660597"/>
          </a:xfrm>
          <a:prstGeom prst="rect">
            <a:avLst/>
          </a:prstGeom>
        </p:spPr>
      </p:pic>
      <p:pic>
        <p:nvPicPr>
          <p:cNvPr id="18" name="그림 17" descr="실외, 건물, 하늘, 돌이(가) 표시된 사진&#10;&#10;자동 생성된 설명">
            <a:extLst>
              <a:ext uri="{FF2B5EF4-FFF2-40B4-BE49-F238E27FC236}">
                <a16:creationId xmlns:a16="http://schemas.microsoft.com/office/drawing/2014/main" id="{97913D0A-CCBB-4B7C-906B-55B1C5BF77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 r="8757"/>
          <a:stretch/>
        </p:blipFill>
        <p:spPr>
          <a:xfrm>
            <a:off x="8146312" y="3683616"/>
            <a:ext cx="3799710" cy="30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57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E5A365-136F-4872-B9CE-DE6743B87D6F}"/>
              </a:ext>
            </a:extLst>
          </p:cNvPr>
          <p:cNvSpPr txBox="1"/>
          <p:nvPr/>
        </p:nvSpPr>
        <p:spPr>
          <a:xfrm>
            <a:off x="829561" y="46200"/>
            <a:ext cx="8741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삼국시대 </a:t>
            </a:r>
            <a:r>
              <a:rPr lang="en-US" altLang="ko-KR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– </a:t>
            </a:r>
            <a:r>
              <a:rPr lang="ko-KR" altLang="en-US" sz="3200" dirty="0">
                <a:solidFill>
                  <a:schemeClr val="bg2">
                    <a:lumMod val="50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고대 왕국의 개성 넘치는 미술 문화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04C1AE-AC13-418A-84FD-54550A5EAB84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noFill/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noFill/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7962286" y="6077969"/>
            <a:ext cx="38190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▶▷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기마 인물형 각배 토기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높이 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23cm/5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세기경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/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국보 제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275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호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447957" y="890697"/>
            <a:ext cx="5881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◆ 가야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기원전 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42~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562)  </a:t>
            </a:r>
            <a:r>
              <a:rPr lang="ko-KR" altLang="en-US" sz="1600" dirty="0">
                <a:solidFill>
                  <a:srgbClr val="FFC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수준 높은 철기 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문화</a:t>
            </a:r>
            <a:r>
              <a:rPr lang="en-US" altLang="ko-KR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16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다양한 상형 토기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DC4457-E64E-4FE3-9E3F-7B7A70980F13}"/>
              </a:ext>
            </a:extLst>
          </p:cNvPr>
          <p:cNvSpPr txBox="1"/>
          <p:nvPr/>
        </p:nvSpPr>
        <p:spPr>
          <a:xfrm>
            <a:off x="7962286" y="6345845"/>
            <a:ext cx="227779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 dirty="0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▷▶</a:t>
            </a:r>
            <a:r>
              <a:rPr lang="ko-KR" altLang="en-US" sz="10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solidFill>
                  <a:srgbClr val="211D1E"/>
                </a:solidFill>
                <a:latin typeface="Apple SD Gothic Neo"/>
              </a:rPr>
              <a:t>철제 갑옷과 투구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(5</a:t>
            </a:r>
            <a:r>
              <a:rPr lang="ko-KR" altLang="en-US" sz="1000" dirty="0">
                <a:solidFill>
                  <a:srgbClr val="211D1E"/>
                </a:solidFill>
                <a:latin typeface="Apple SD Gothic Neo"/>
              </a:rPr>
              <a:t>세기경</a:t>
            </a:r>
            <a:r>
              <a:rPr lang="en-US" altLang="ko-KR" sz="1000" dirty="0">
                <a:solidFill>
                  <a:srgbClr val="211D1E"/>
                </a:solidFill>
                <a:latin typeface="Apple SD Gothic Neo"/>
              </a:rPr>
              <a:t>) </a:t>
            </a:r>
            <a:endParaRPr lang="ko-KR" altLang="en-US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628" y="1617737"/>
            <a:ext cx="3192425" cy="5062726"/>
          </a:xfrm>
          <a:prstGeom prst="rect">
            <a:avLst/>
          </a:prstGeom>
        </p:spPr>
      </p:pic>
      <p:pic>
        <p:nvPicPr>
          <p:cNvPr id="7" name="그림 6" descr="실내, 헬멧이(가) 표시된 사진&#10;&#10;자동 생성된 설명">
            <a:extLst>
              <a:ext uri="{FF2B5EF4-FFF2-40B4-BE49-F238E27FC236}">
                <a16:creationId xmlns:a16="http://schemas.microsoft.com/office/drawing/2014/main" id="{559D961B-F16C-474B-AC18-F66363051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18" y="1617736"/>
            <a:ext cx="3470116" cy="506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92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2908</TotalTime>
  <Words>1847</Words>
  <Application>Microsoft Office PowerPoint</Application>
  <PresentationFormat>와이드스크린</PresentationFormat>
  <Paragraphs>170</Paragraphs>
  <Slides>27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27</vt:i4>
      </vt:variant>
    </vt:vector>
  </HeadingPairs>
  <TitlesOfParts>
    <vt:vector size="39" baseType="lpstr">
      <vt:lpstr>맑은 고딕</vt:lpstr>
      <vt:lpstr>Apple SD Gothic Neo</vt:lpstr>
      <vt:lpstr>나눔스퀘어_ac Bold</vt:lpstr>
      <vt:lpstr>Arial</vt:lpstr>
      <vt:lpstr>함초롬바탕</vt:lpstr>
      <vt:lpstr>나눔고딕</vt:lpstr>
      <vt:lpstr>Arial Black</vt:lpstr>
      <vt:lpstr>notokr-regular</vt:lpstr>
      <vt:lpstr>나눔스퀘어라운드 Regular</vt:lpstr>
      <vt:lpstr>나눔스퀘어라운드 ExtraBold</vt:lpstr>
      <vt:lpstr>notokr-medium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황근식</cp:lastModifiedBy>
  <cp:revision>67</cp:revision>
  <dcterms:created xsi:type="dcterms:W3CDTF">2021-12-08T01:35:36Z</dcterms:created>
  <dcterms:modified xsi:type="dcterms:W3CDTF">2022-03-14T02:18:30Z</dcterms:modified>
</cp:coreProperties>
</file>