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1" r:id="rId4"/>
    <p:sldId id="258" r:id="rId5"/>
    <p:sldId id="293" r:id="rId6"/>
    <p:sldId id="294" r:id="rId7"/>
    <p:sldId id="295" r:id="rId8"/>
    <p:sldId id="260" r:id="rId9"/>
    <p:sldId id="288" r:id="rId10"/>
    <p:sldId id="296" r:id="rId11"/>
    <p:sldId id="297" r:id="rId12"/>
    <p:sldId id="298" r:id="rId13"/>
    <p:sldId id="289" r:id="rId14"/>
    <p:sldId id="299" r:id="rId15"/>
    <p:sldId id="300" r:id="rId16"/>
    <p:sldId id="284" r:id="rId17"/>
    <p:sldId id="292" r:id="rId18"/>
    <p:sldId id="301" r:id="rId19"/>
    <p:sldId id="302" r:id="rId20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나눔스퀘어라운드 ExtraBold" panose="020B0600000101010101" pitchFamily="50" charset="-127"/>
      <p:bold r:id="rId22"/>
    </p:embeddedFont>
    <p:embeddedFont>
      <p:font typeface="나눔스퀘어라운드 Regular" panose="020B0600000101010101" pitchFamily="50" charset="-127"/>
      <p:regular r:id="rId23"/>
    </p:embeddedFont>
    <p:embeddedFont>
      <p:font typeface="HY신명조" panose="02030600000101010101" pitchFamily="18" charset="-127"/>
      <p:regular r:id="rId24"/>
    </p:embeddedFont>
    <p:embeddedFont>
      <p:font typeface="함초롬바탕" panose="02030604000101010101" pitchFamily="18" charset="-127"/>
      <p:regular r:id="rId25"/>
      <p:bold r:id="rId26"/>
    </p:embeddedFont>
    <p:embeddedFont>
      <p:font typeface="나눔스퀘어라운드 Bold" panose="020B0600000101010101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2022-01-05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554664" y="1478147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713505" y="2912882"/>
            <a:ext cx="583167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800" b="1" dirty="0" smtClean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나를 둘러싼 시각 문화</a:t>
            </a:r>
            <a:endParaRPr lang="ko-KR" altLang="en-US" sz="3800" b="1" dirty="0">
              <a:latin typeface="나눔스퀘어라운드 ExtraBold" panose="020B0600000101010101" pitchFamily="50" charset="-127"/>
              <a:ea typeface="나눔스퀘어라운드 ExtraBold" panose="020B0600000101010101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760371" y="1528133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FFFF00"/>
                </a:solidFill>
                <a:ea typeface="나눔스퀘어라운드 ExtraBold" panose="020B0600000101010101" pitchFamily="50" charset="-127"/>
              </a:rPr>
              <a:t>2</a:t>
            </a:r>
            <a:endParaRPr lang="ko-KR" altLang="en-US" sz="7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696396" y="1559764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00B0F0"/>
                </a:solidFill>
                <a:ea typeface="나눔스퀘어라운드 ExtraBold" panose="020B0600000101010101" pitchFamily="50" charset="-127"/>
              </a:rPr>
              <a:t>2</a:t>
            </a:r>
            <a:endParaRPr lang="ko-KR" altLang="en-US" sz="7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40953" y="152255"/>
            <a:ext cx="4570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</a:t>
            </a:r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구촌 문화와 상징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67760" y="5983574"/>
            <a:ext cx="25533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에펠 탑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프랑스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파리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프랑스와 파리의 과거와 현재를 상징한다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9846"/>
            <a:ext cx="2857562" cy="475638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r="16666"/>
          <a:stretch/>
        </p:blipFill>
        <p:spPr>
          <a:xfrm>
            <a:off x="2779256" y="1089846"/>
            <a:ext cx="3210561" cy="4756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2858037" y="5982908"/>
            <a:ext cx="25533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빅벤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 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영국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런던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영국 런던을 상징한다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332" y="1089846"/>
            <a:ext cx="3132255" cy="47563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6008926" y="5983574"/>
            <a:ext cx="304706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</a:t>
            </a: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가우디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(</a:t>
            </a:r>
            <a:r>
              <a:rPr lang="en-US" altLang="ko-KR" sz="1000" dirty="0" err="1">
                <a:solidFill>
                  <a:srgbClr val="333333"/>
                </a:solidFill>
                <a:latin typeface="Noto Sans light"/>
              </a:rPr>
              <a:t>Gaudí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 </a:t>
            </a:r>
            <a:r>
              <a:rPr lang="en-US" altLang="ko-KR" sz="1000" dirty="0" err="1">
                <a:solidFill>
                  <a:srgbClr val="333333"/>
                </a:solidFill>
                <a:latin typeface="Noto Sans light"/>
              </a:rPr>
              <a:t>i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 Cornet, 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Anton/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에스파냐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/1892~1926) </a:t>
            </a:r>
            <a:r>
              <a:rPr lang="ko-KR" altLang="en-US" sz="1000" b="0" i="0" dirty="0" err="1" smtClean="0">
                <a:solidFill>
                  <a:srgbClr val="333333"/>
                </a:solidFill>
                <a:effectLst/>
                <a:latin typeface="Noto Sans light"/>
              </a:rPr>
              <a:t>성가족</a:t>
            </a:r>
            <a:r>
              <a:rPr lang="ko-KR" altLang="en-US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 성당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에스파냐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, 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바르셀로나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/1882~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에스파냐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를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상징한다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9814"/>
          <a:stretch/>
        </p:blipFill>
        <p:spPr>
          <a:xfrm>
            <a:off x="9098587" y="1089847"/>
            <a:ext cx="3093413" cy="4756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9205463" y="5982908"/>
            <a:ext cx="25533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</a:t>
            </a: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함부르크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시청사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 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독일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함부르크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독일 함부르크를 상징한다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28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40953" y="152255"/>
            <a:ext cx="4570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</a:t>
            </a:r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구촌 문화와 상징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532168" y="4049474"/>
            <a:ext cx="111264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베이징 </a:t>
            </a:r>
            <a:r>
              <a:rPr lang="en-US" altLang="ko-KR" sz="1000" b="1" dirty="0" smtClean="0">
                <a:solidFill>
                  <a:srgbClr val="333333"/>
                </a:solidFill>
                <a:latin typeface="Noto Sans light"/>
              </a:rPr>
              <a:t>G20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국가 상징 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중국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,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베이징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G20 </a:t>
            </a:r>
            <a:r>
              <a:rPr lang="ko-KR" altLang="en-US" sz="10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정상 회담 때 참여하는 국가의 국기의 형상으로 미디어 </a:t>
            </a:r>
            <a:r>
              <a:rPr lang="ko-KR" altLang="en-US" sz="1000" b="0" i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파사드</a:t>
            </a:r>
            <a:r>
              <a:rPr lang="ko-KR" altLang="en-US" sz="10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</a:t>
            </a:r>
            <a:r>
              <a:rPr lang="ko-KR" altLang="en-US" sz="10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를 연출하였다</a:t>
            </a:r>
            <a:r>
              <a:rPr lang="en-US" altLang="ko-KR" sz="10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100"/>
            <a:ext cx="12192000" cy="1905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3126194" y="5983523"/>
            <a:ext cx="5200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미디어 </a:t>
            </a:r>
            <a:r>
              <a:rPr lang="ko-KR" altLang="en-US" sz="1100" b="1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파사드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건물 외벽을 스크린으로 활용하여 다양한 영상을 투시하는 일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32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40953" y="152255"/>
            <a:ext cx="4570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나라의 상징인 국기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읽을거리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532168" y="4049474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태극기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대한민국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1560872" y="908779"/>
            <a:ext cx="9069022" cy="97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err="1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국기란</a:t>
            </a:r>
            <a:r>
              <a:rPr lang="ko-KR" altLang="en-US" sz="20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한 국가의 권위와 존엄을 표상하는 것이다</a:t>
            </a:r>
            <a:r>
              <a:rPr lang="en-US" altLang="ko-KR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한 국가의 역사</a:t>
            </a:r>
            <a:r>
              <a:rPr lang="en-US" altLang="ko-KR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국민성과 이상을 특정한 색과 모양으로 나타낸다</a:t>
            </a:r>
            <a:r>
              <a:rPr lang="en-US" altLang="ko-KR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0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05" y="2005710"/>
            <a:ext cx="2971800" cy="1981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722" y="2077799"/>
            <a:ext cx="2962275" cy="19621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346" y="2068274"/>
            <a:ext cx="2962275" cy="19812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8" y="4435642"/>
            <a:ext cx="2962275" cy="19812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855" y="4435642"/>
            <a:ext cx="2962275" cy="19621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346" y="4386185"/>
            <a:ext cx="2962275" cy="1981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4510703" y="4039949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삼색기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프랑스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8609346" y="4049474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성조기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미국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4510702" y="6401802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유니언기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영국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8609346" y="6427760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연방기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이집트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532168" y="6414615"/>
            <a:ext cx="1489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오성기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중국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 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88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28154" y="154434"/>
            <a:ext cx="573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도시의 축제와 시각 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6025" b="2101"/>
          <a:stretch/>
        </p:blipFill>
        <p:spPr>
          <a:xfrm>
            <a:off x="0" y="1138675"/>
            <a:ext cx="5931972" cy="37489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279516" y="5193668"/>
            <a:ext cx="4396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홀리 축제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인도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겨울이 끝나고 봄이 시작됐음을 축하하는 봄맞이 축제이다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 가루나 물감을 뒤집어쓴 사람들이 춤추고 노래 부르며 사원과 거리를 형형색색으로 물들여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`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색채의 축제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(festival of </a:t>
            </a:r>
            <a:r>
              <a:rPr lang="en-US" altLang="ko-KR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colours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)’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라고 불린다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972" y="1138675"/>
            <a:ext cx="6174819" cy="37398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6387548" y="5193667"/>
            <a:ext cx="48258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삿뽀로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 눈 축제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일본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1950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오드리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공원에서 눈 조각 작품을 만들기 시작하여 지역의 춥고 긴 겨울 동안 화합의 장을 만들었다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56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28154" y="154434"/>
            <a:ext cx="573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도시의 축제와 시각 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279516" y="5193668"/>
            <a:ext cx="54715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베네치아 가면 축제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이탈리아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전쟁의 승리를 기뻐하기 위해 시작된 가면 축제는 다양한 색과 형태의 가면과 의상으로 신분과 성별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사회 계급을 떠나 축하의 장을 만들었다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6291296" y="5193668"/>
            <a:ext cx="48258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리우</a:t>
            </a: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축제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브라질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포르투갈에서 브라질로 건너온 사람들이 사순절</a:t>
            </a:r>
            <a:r>
              <a:rPr lang="ko-KR" altLang="en-US" sz="10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기리는 의미와 노예들의 전통 타악기 연주와 춤이 합쳐져 형성된 축제이다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928"/>
            <a:ext cx="6278498" cy="38089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70" y="1099928"/>
            <a:ext cx="6287250" cy="3808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6892078" y="6404628"/>
            <a:ext cx="5200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사순절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부활 주일 전 </a:t>
            </a:r>
            <a:r>
              <a:rPr lang="en-US" altLang="ko-KR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40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일 동안의 기간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80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40953" y="152255"/>
            <a:ext cx="7939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전세계인 축제</a:t>
            </a:r>
            <a:r>
              <a:rPr lang="en-US" altLang="ko-KR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올림픽과 시각문화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읽을거리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7244182" y="3270642"/>
            <a:ext cx="43966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브라질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 </a:t>
            </a:r>
            <a:r>
              <a:rPr lang="en-US" altLang="ko-KR" sz="1000" b="1" dirty="0" smtClean="0">
                <a:solidFill>
                  <a:srgbClr val="333333"/>
                </a:solidFill>
                <a:latin typeface="Noto Sans light"/>
              </a:rPr>
              <a:t>2016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리우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 올림픽 마스코트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디지털 이미지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/2009~2016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1106905" y="921696"/>
            <a:ext cx="9486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‘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세계 평화의 </a:t>
            </a:r>
            <a:r>
              <a:rPr lang="ko-KR" altLang="en-US" sz="2000" dirty="0" err="1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달성’이라는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이상 아래 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1896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년 그리스 </a:t>
            </a: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아테네에서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근대 올림픽이 다시 시작되었다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세계인이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함께하는 스포츠 축제인 올림픽은 하계와 동계로 </a:t>
            </a: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나뉘어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개최된다</a:t>
            </a:r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endParaRPr lang="en-US" altLang="ko-KR" sz="2000" dirty="0" smtClean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개최국은 </a:t>
            </a: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올림픽의 </a:t>
            </a:r>
            <a:r>
              <a:rPr lang="ko-KR" altLang="en-US" sz="2000" dirty="0" err="1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엠블럼</a:t>
            </a:r>
            <a:r>
              <a:rPr lang="ko-KR" altLang="en-US" sz="20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</a:t>
            </a:r>
            <a:r>
              <a:rPr lang="en-US" altLang="ko-KR" sz="20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 err="1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픽토그램</a:t>
            </a:r>
            <a:r>
              <a:rPr lang="en-US" altLang="ko-KR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캐릭터 등을 제작하여 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세계인에게 </a:t>
            </a: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홍보하고 국가 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브랜드</a:t>
            </a:r>
            <a:r>
              <a:rPr lang="ko-KR" altLang="en-US" sz="2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 만든다</a:t>
            </a:r>
            <a:r>
              <a:rPr lang="en-US" altLang="ko-KR" sz="20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0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4747455" y="6086592"/>
            <a:ext cx="5200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엠블럼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국가나 단체 또는 기업 따위의 상징으로 쓰이는 표지</a:t>
            </a:r>
            <a:r>
              <a:rPr lang="en-US" altLang="ko-KR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도안</a:t>
            </a:r>
            <a:r>
              <a:rPr lang="en-US" altLang="ko-KR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그림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60" y="2859581"/>
            <a:ext cx="3570693" cy="27326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455" y="2677604"/>
            <a:ext cx="2257425" cy="29146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69013" y="5428858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➊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4539706" y="542885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➋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7297098" y="2820019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➊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7297098" y="406307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7297098" y="4503644"/>
            <a:ext cx="48949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김현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한국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,1949~) </a:t>
            </a:r>
            <a:r>
              <a:rPr lang="en-US" altLang="ko-KR" sz="1000" b="1" dirty="0" smtClean="0">
                <a:solidFill>
                  <a:srgbClr val="333333"/>
                </a:solidFill>
                <a:latin typeface="Noto Sans light"/>
              </a:rPr>
              <a:t>1988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서울 올림픽 마스코트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디지털 이미지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/1983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64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9740" y="124175"/>
            <a:ext cx="7503977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en-US" altLang="ko-KR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</a:t>
            </a:r>
            <a:r>
              <a:rPr lang="ko-KR" altLang="en-US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생활 속의 시각 문화 살펴보기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576992" y="2094828"/>
            <a:ext cx="4699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dirty="0" smtClean="0"/>
              <a:t>  </a:t>
            </a:r>
            <a:r>
              <a:rPr lang="ko-KR" altLang="en-US" sz="32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생활 속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에서 </a:t>
            </a:r>
            <a:r>
              <a:rPr lang="ko-KR" altLang="en-US" sz="32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시각 문화를 형성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하는 사례를 찾아보고 그 특징을 이야기해 보자</a:t>
            </a:r>
            <a:r>
              <a:rPr lang="en-US" altLang="ko-KR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32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5744507" y="6000211"/>
            <a:ext cx="46604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한국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 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경기도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버스 공공 와이파이 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디지털 이미지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/2021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경기도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4" t="11839" r="22729" b="10485"/>
          <a:stretch/>
        </p:blipFill>
        <p:spPr>
          <a:xfrm>
            <a:off x="5882409" y="993249"/>
            <a:ext cx="3309092" cy="4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 smtClean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625042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</a:t>
            </a:r>
            <a:r>
              <a:rPr lang="ko-KR" altLang="en-US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r>
              <a:rPr lang="en-US" altLang="ko-KR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</a:t>
            </a:r>
            <a:r>
              <a:rPr lang="ko-KR" altLang="en-US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세계의 주거 문화 알아보기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76992" y="2732539"/>
            <a:ext cx="4390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40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세계의 주거 문화</a:t>
            </a:r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 찾아보고 그 특징을 이야기해 보자</a:t>
            </a:r>
            <a:r>
              <a:rPr lang="en-US" altLang="ko-K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224" y="757864"/>
            <a:ext cx="6538845" cy="61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 smtClean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625042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</a:t>
            </a:r>
            <a:r>
              <a:rPr lang="ko-KR" altLang="en-US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r>
              <a:rPr lang="en-US" altLang="ko-KR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</a:t>
            </a:r>
            <a:r>
              <a:rPr lang="ko-KR" altLang="en-US" sz="3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지역의 축제 찾아보기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4102" y="2763351"/>
            <a:ext cx="6441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우리 지역의 축제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 찾아보고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r"/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어떤 의미가 있는지 이야기해보자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136" y="217350"/>
            <a:ext cx="4961136" cy="6480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4380283" y="6157645"/>
            <a:ext cx="27444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우리나라 지역 축제 정보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한국관광공사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704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461287" y="1648532"/>
            <a:ext cx="1074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이미지가 전달하는 메시지를 이해하고 전달할 수</a:t>
            </a:r>
            <a:endParaRPr lang="en-US" altLang="ko-KR" sz="4000" dirty="0" smtClean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  <a:r>
              <a:rPr lang="ko-KR" altLang="en-US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있는가</a:t>
            </a:r>
            <a:r>
              <a:rPr lang="en-US" altLang="ko-KR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461288" y="3886029"/>
            <a:ext cx="11027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 매체에 따른 이미지 전달의 차이를 구분하여</a:t>
            </a:r>
            <a:endParaRPr lang="en-US" altLang="ko-KR" sz="4000" dirty="0" smtClean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  <a:r>
              <a:rPr lang="ko-KR" altLang="en-US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설명할 수 있는가</a:t>
            </a:r>
            <a:r>
              <a:rPr lang="en-US" altLang="ko-KR" sz="4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616254" y="2643539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754191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892128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616254" y="5210372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754191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892128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93316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369977" y="2270766"/>
            <a:ext cx="95256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 smtClean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이미지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지닌 </a:t>
            </a:r>
            <a:r>
              <a:rPr lang="ko-KR" altLang="en-US" sz="3200" dirty="0" smtClean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의미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이야기 할 수 있다</a:t>
            </a:r>
            <a:endParaRPr lang="ko-KR" altLang="en-US" sz="28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 smtClean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매체의 특성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dirty="0" smtClean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고려한 </a:t>
            </a:r>
            <a:r>
              <a:rPr lang="ko-KR" altLang="en-US" sz="3200" dirty="0" smtClean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시각 문화 사례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 </a:t>
            </a:r>
            <a:endParaRPr lang="en-US" altLang="ko-KR" sz="3200" dirty="0" smtClean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  <a:r>
              <a:rPr lang="en-US" altLang="ko-KR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제안할  수 있다</a:t>
            </a:r>
            <a:r>
              <a:rPr lang="en-US" altLang="ko-KR" sz="32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369977" y="3259836"/>
            <a:ext cx="9421972" cy="3581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446177" y="5317754"/>
            <a:ext cx="9269573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5295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생활 속 시각 이미지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23859" y="5505607"/>
            <a:ext cx="272414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김태훈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/1980~)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광장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컴퓨터 그래픽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가변 크기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2016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년 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r">
              <a:lnSpc>
                <a:spcPct val="150000"/>
              </a:lnSpc>
            </a:pP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40" y="1173971"/>
            <a:ext cx="8575039" cy="55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5295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생활 속 시각 이미지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15144" y="5012153"/>
            <a:ext cx="426638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여균동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/1958~)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J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 좋은 간판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2015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대상작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2013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가게의 이름을 새빨간 이미지와 독특한 글씨체로 아름답게 표현하였다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 algn="just">
              <a:lnSpc>
                <a:spcPct val="150000"/>
              </a:lnSpc>
            </a:pPr>
            <a:endParaRPr lang="en-US" altLang="ko-KR" sz="10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847"/>
            <a:ext cx="6267450" cy="269557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922" y="1988957"/>
            <a:ext cx="2190103" cy="274135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4"/>
          <a:srcRect r="9079"/>
          <a:stretch/>
        </p:blipFill>
        <p:spPr>
          <a:xfrm>
            <a:off x="8696496" y="1984626"/>
            <a:ext cx="3433592" cy="2750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481934" y="5012153"/>
            <a:ext cx="20000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구름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철재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,30x43cm/2016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</a:t>
            </a:r>
            <a:endParaRPr lang="en-US" altLang="ko-KR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877848" y="5012153"/>
            <a:ext cx="32379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냠냠냠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플렉스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(100x60cm/2015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매체와 시각 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991685" y="5525243"/>
            <a:ext cx="426638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광복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70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주년 </a:t>
            </a:r>
            <a:r>
              <a:rPr lang="ko-KR" altLang="en-US" sz="10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플래시몹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 서울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/2015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000" b="1" dirty="0" smtClean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사람들이 광화문 광장에 모여 플래시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몹</a:t>
            </a:r>
            <a:r>
              <a:rPr lang="ko-KR" altLang="en-US" sz="10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을 하며 대한민국 광복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70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주년을 기념하였다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2" y="1280296"/>
            <a:ext cx="3999415" cy="41779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6940"/>
          <a:stretch/>
        </p:blipFill>
        <p:spPr>
          <a:xfrm>
            <a:off x="5258066" y="1262430"/>
            <a:ext cx="6878650" cy="41958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59229" y="5510197"/>
            <a:ext cx="60285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뮌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en-US" altLang="ko-KR" sz="10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Mioon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/2003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결성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`With or Without You’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</a:t>
            </a:r>
            <a:r>
              <a:rPr lang="ko-KR" altLang="en-US" sz="1000" dirty="0" err="1" smtClean="0">
                <a:solidFill>
                  <a:srgbClr val="333333"/>
                </a:solidFill>
                <a:latin typeface="Noto Sans light"/>
              </a:rPr>
              <a:t>가변크기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/2015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각양각색 삶의 조각들을 만화경처럼 </a:t>
            </a:r>
            <a:r>
              <a:rPr lang="ko-KR" altLang="en-US" sz="10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미디어 </a:t>
            </a:r>
            <a:r>
              <a:rPr lang="ko-KR" altLang="en-US" sz="1000" dirty="0" err="1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파사드</a:t>
            </a:r>
            <a:r>
              <a:rPr lang="ko-KR" altLang="en-US" sz="10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표현하였다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5973157" y="6368533"/>
            <a:ext cx="52006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미디어 </a:t>
            </a:r>
            <a:r>
              <a:rPr lang="ko-KR" altLang="en-US" sz="1100" b="1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파사드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건물 외벽을 스크린으로 활용하여 다양한 영상을 투시하는 일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524550" y="6368533"/>
            <a:ext cx="52006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플래시 </a:t>
            </a:r>
            <a:r>
              <a:rPr lang="ko-KR" altLang="en-US" sz="1100" b="1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몹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불특정 다수인이 메신저로 연락하여 정해진 시간과 장소에 모여</a:t>
            </a:r>
            <a:endParaRPr lang="en-US" altLang="ko-KR" sz="1100" dirty="0" smtClean="0">
              <a:solidFill>
                <a:srgbClr val="00B0F0"/>
              </a:solidFill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en-US" altLang="ko-KR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              </a:t>
            </a:r>
            <a:r>
              <a:rPr lang="ko-KR" altLang="en-US" sz="1100" dirty="0" smtClean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 주어진 행동을 하고 곧바로 흩어지는 일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6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매체와 시각 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59229" y="5510197"/>
            <a:ext cx="60285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뮌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en-US" altLang="ko-KR" sz="10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Mioon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/2003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결성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`With or Without You’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</a:t>
            </a:r>
            <a:r>
              <a:rPr lang="ko-KR" altLang="en-US" sz="1000" dirty="0" err="1" smtClean="0">
                <a:solidFill>
                  <a:srgbClr val="333333"/>
                </a:solidFill>
                <a:latin typeface="Noto Sans light"/>
              </a:rPr>
              <a:t>가변크기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/2015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각양각색 삶의 조각들을 만화경처럼 </a:t>
            </a:r>
            <a:r>
              <a:rPr lang="ko-KR" altLang="en-US" sz="1000" dirty="0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미디어 </a:t>
            </a:r>
            <a:r>
              <a:rPr lang="ko-KR" altLang="en-US" sz="1000" dirty="0" err="1" smtClean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파사드</a:t>
            </a:r>
            <a:r>
              <a:rPr lang="ko-KR" altLang="en-US" sz="10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표현하였다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t="-535" r="3413"/>
          <a:stretch/>
        </p:blipFill>
        <p:spPr>
          <a:xfrm>
            <a:off x="188813" y="1102254"/>
            <a:ext cx="11858625" cy="5002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53803" y="6145687"/>
            <a:ext cx="11728647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이제석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/1982~)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부산 남부경찰서 옥외 광고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경찰차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, 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간판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, 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철판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500x1,000cm/2013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찢어진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배경판과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뚫고 가는 자동차 실물을 직접 배치한 색다른 표현 방법으로 효과적인 메시지가 전달되도록 한 옥외 광고 디자인이다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9952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매체와 시각 문화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01022" y="5510128"/>
            <a:ext cx="51659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미국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테마파크 </a:t>
            </a:r>
            <a:r>
              <a:rPr lang="en-US" altLang="ko-KR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랜드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미국 </a:t>
            </a:r>
            <a:r>
              <a:rPr lang="ko-KR" altLang="en-US" sz="10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올랜도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/1955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000" b="1" dirty="0" smtClean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만화 영화 속 세상이 재현되어 사람들이 허구인 내용을 실제처럼 체험하고 인식하게 한다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772589" y="5510128"/>
            <a:ext cx="59418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칼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(Carle, Eric/</a:t>
            </a:r>
            <a:r>
              <a:rPr lang="ko-KR" altLang="en-US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/1929~)</a:t>
            </a:r>
            <a:r>
              <a:rPr lang="ko-KR" altLang="en-US" sz="10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배고픈 애벌레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일러스트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가변 크기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/1969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애벌레의 특징을 단순한 형태와 회화적으로 표현하였다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작가만의 독창적 표현은 동화책의 내용을 더욱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강조시킨다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1" y="1100022"/>
            <a:ext cx="5545264" cy="427196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157" y="1100022"/>
            <a:ext cx="6134887" cy="41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28154" y="154434"/>
            <a:ext cx="4721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거리 미술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그래피티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447957" y="1815464"/>
            <a:ext cx="110109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 smtClean="0"/>
              <a:t>  </a:t>
            </a:r>
            <a:r>
              <a:rPr lang="ko-KR" altLang="en-US" sz="3200" dirty="0" err="1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그래피티는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충격적이고 골칫거리인 </a:t>
            </a:r>
            <a:r>
              <a:rPr lang="ko-KR" altLang="en-US" sz="3200" dirty="0" err="1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낙서라는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편견에서 벗어나 </a:t>
            </a:r>
            <a:r>
              <a:rPr lang="ko-KR" altLang="en-US" sz="32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거리를 예술 공간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으로 바꾸었다</a:t>
            </a:r>
            <a:r>
              <a:rPr lang="en-US" altLang="ko-KR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32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예술성과 공공성을 지닌 새로운 예술 지표가 된 </a:t>
            </a:r>
            <a:r>
              <a:rPr lang="ko-KR" altLang="en-US" sz="3200" dirty="0" err="1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그래피티</a:t>
            </a:r>
            <a:r>
              <a:rPr lang="en-US" altLang="ko-KR" sz="3200" dirty="0" smtClean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(graffiti)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는 관광 상품으로 이용되는 등 우리</a:t>
            </a:r>
            <a:r>
              <a:rPr lang="en-US" altLang="ko-KR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생활과 밀접한 관계를 맺고 있다</a:t>
            </a:r>
            <a:r>
              <a:rPr lang="en-US" altLang="ko-KR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r>
              <a:rPr lang="ko-KR" altLang="en-US" sz="3200" dirty="0" smtClean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ko-KR" altLang="en-US" sz="32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읽을거리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18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78A437-4EB3-43A0-A39A-6D086A3BD4A5}"/>
              </a:ext>
            </a:extLst>
          </p:cNvPr>
          <p:cNvSpPr txBox="1"/>
          <p:nvPr/>
        </p:nvSpPr>
        <p:spPr>
          <a:xfrm>
            <a:off x="840953" y="152255"/>
            <a:ext cx="4721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거리 미술</a:t>
            </a:r>
            <a:r>
              <a:rPr lang="en-US" altLang="ko-KR" sz="44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 err="1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그래피티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ACF94-3371-45B9-BBCC-0AC296B37A06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9C45C-673B-445E-80E2-5C09F6AD41B6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읽을거리</a:t>
            </a:r>
            <a:endParaRPr lang="ko-KR" altLang="en-US" sz="1100" dirty="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1163330"/>
            <a:ext cx="4423662" cy="4423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307439" y="5819460"/>
            <a:ext cx="43966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심찬양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한국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/1989~)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그래피티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(Graffiti/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미국 로스앤젤레스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2016</a:t>
            </a:r>
            <a:r>
              <a:rPr lang="ko-KR" altLang="en-US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년 작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미국에 있는 건물 외벽에 한국적인 표현을 했다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080" y="1154164"/>
            <a:ext cx="7224494" cy="4432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13DD6-0D65-474E-8531-236C7ECD9D8E}"/>
              </a:ext>
            </a:extLst>
          </p:cNvPr>
          <p:cNvSpPr txBox="1"/>
          <p:nvPr/>
        </p:nvSpPr>
        <p:spPr>
          <a:xfrm>
            <a:off x="5133439" y="5819460"/>
            <a:ext cx="66013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홍덕선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 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</a:rPr>
              <a:t>한국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/1973~) </a:t>
            </a:r>
            <a:r>
              <a:rPr lang="ko-KR" altLang="en-US" sz="1000" b="1" dirty="0" smtClean="0">
                <a:solidFill>
                  <a:srgbClr val="333333"/>
                </a:solidFill>
                <a:latin typeface="Noto Sans light"/>
              </a:rPr>
              <a:t>형형색색의 </a:t>
            </a:r>
            <a:r>
              <a:rPr lang="ko-KR" altLang="en-US" sz="1000" b="1" dirty="0" err="1" smtClean="0">
                <a:solidFill>
                  <a:srgbClr val="333333"/>
                </a:solidFill>
                <a:latin typeface="Noto Sans light"/>
              </a:rPr>
              <a:t>그래피티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사진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,</a:t>
            </a:r>
            <a:r>
              <a:rPr lang="ko-KR" altLang="en-US" sz="1000" dirty="0" err="1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그래피티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/3,744x5,616cm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슬로베니아 </a:t>
            </a:r>
            <a:r>
              <a:rPr lang="ko-KR" altLang="en-US" sz="1000" dirty="0" err="1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류블라냐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en-US" altLang="ko-KR" sz="1000" dirty="0" smtClean="0">
                <a:solidFill>
                  <a:srgbClr val="333333"/>
                </a:solidFill>
                <a:latin typeface="Noto Sans light"/>
              </a:rPr>
              <a:t>2020</a:t>
            </a:r>
            <a:r>
              <a:rPr lang="ko-KR" altLang="en-US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년 작</a:t>
            </a:r>
            <a:r>
              <a:rPr lang="en-US" altLang="ko-KR" sz="1000" b="0" i="0" dirty="0" smtClean="0">
                <a:solidFill>
                  <a:srgbClr val="333333"/>
                </a:solidFill>
                <a:effectLst/>
                <a:latin typeface="Noto Sans light"/>
              </a:rPr>
              <a:t>)</a:t>
            </a:r>
            <a:endParaRPr lang="en-US" altLang="ko-KR" sz="1000" b="0" i="0" dirty="0">
              <a:solidFill>
                <a:srgbClr val="333333"/>
              </a:solidFill>
              <a:effectLst/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루블랴냐는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슬로베니의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수도로 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`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가장 사랑하는 사람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이라는 뜻의 슬라브어의 관계를 담고 있다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28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997</Words>
  <Application>Microsoft Office PowerPoint</Application>
  <PresentationFormat>와이드스크린</PresentationFormat>
  <Paragraphs>139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9" baseType="lpstr">
      <vt:lpstr>Arial Black</vt:lpstr>
      <vt:lpstr>Arial</vt:lpstr>
      <vt:lpstr>나눔스퀘어라운드 ExtraBold</vt:lpstr>
      <vt:lpstr>나눔스퀘어라운드 Regular</vt:lpstr>
      <vt:lpstr>Noto Sans light</vt:lpstr>
      <vt:lpstr>HY신명조</vt:lpstr>
      <vt:lpstr>함초롬바탕</vt:lpstr>
      <vt:lpstr>나눔스퀘어라운드 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90</cp:revision>
  <dcterms:created xsi:type="dcterms:W3CDTF">2021-12-08T01:35:36Z</dcterms:created>
  <dcterms:modified xsi:type="dcterms:W3CDTF">2022-01-05T00:52:59Z</dcterms:modified>
</cp:coreProperties>
</file>