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4" r:id="rId3"/>
  </p:sldMasterIdLst>
  <p:sldIdLst>
    <p:sldId id="292" r:id="rId4"/>
    <p:sldId id="313" r:id="rId5"/>
    <p:sldId id="314" r:id="rId6"/>
    <p:sldId id="401" r:id="rId7"/>
    <p:sldId id="317" r:id="rId8"/>
    <p:sldId id="402" r:id="rId9"/>
    <p:sldId id="404" r:id="rId10"/>
    <p:sldId id="406" r:id="rId11"/>
    <p:sldId id="405" r:id="rId12"/>
    <p:sldId id="407" r:id="rId13"/>
    <p:sldId id="408" r:id="rId14"/>
    <p:sldId id="409" r:id="rId15"/>
    <p:sldId id="410" r:id="rId16"/>
    <p:sldId id="411" r:id="rId17"/>
    <p:sldId id="412" r:id="rId18"/>
    <p:sldId id="413" r:id="rId19"/>
    <p:sldId id="414" r:id="rId20"/>
    <p:sldId id="315" r:id="rId21"/>
    <p:sldId id="415" r:id="rId22"/>
    <p:sldId id="416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92FA"/>
    <a:srgbClr val="FBFBF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125" d="100"/>
          <a:sy n="125" d="100"/>
        </p:scale>
        <p:origin x="858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D530E4-7E2F-DB8D-5E44-B8F4F00FB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4FFD4E1-7B71-81F6-8945-32A5A6CDB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20F6E95-ED23-D076-7E53-5F6A56AED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06C9B9D-CCD8-8FB3-9382-D01C3A64B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9F7A71C-682D-4903-C4A7-008182ED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7627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153C9F-747A-5764-C9B6-0881B24B2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5173A4B-CBAF-9B98-6C3F-9E4FD443C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15BC8A8-19D2-E3BA-0BDD-1A7E73FFD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268EC7-973A-474D-0F1D-8643894F6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9CAEE4A-5D09-F74C-CF91-6AFD583A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79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38F387C-45EC-2F26-30B2-43A7EB8A85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91EC5A7-8714-568F-B98D-F9EEC0DB3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37A752-2F16-C23E-2C05-9F07BF920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E22D26C-65D7-B6C6-10DE-7D7A5035B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7363B4C-4C01-AA08-2D05-FF8CA250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3936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25">
            <a:extLst>
              <a:ext uri="{FF2B5EF4-FFF2-40B4-BE49-F238E27FC236}">
                <a16:creationId xmlns:a16="http://schemas.microsoft.com/office/drawing/2014/main" id="{5F2EA367-C772-EEA5-14E3-A7884B8D7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6000" y="3384000"/>
            <a:ext cx="5760000" cy="79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48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표지 제목 입력란</a:t>
            </a:r>
            <a:endParaRPr kumimoji="1" lang="en-US" altLang="ko-KR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7CF9D1-464D-9185-76CC-DCD80549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000" y="3060000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1" i="0">
                <a:solidFill>
                  <a:srgbClr val="46BEFA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</a:t>
            </a:r>
          </a:p>
        </p:txBody>
      </p:sp>
    </p:spTree>
    <p:extLst>
      <p:ext uri="{BB962C8B-B14F-4D97-AF65-F5344CB8AC3E}">
        <p14:creationId xmlns:p14="http://schemas.microsoft.com/office/powerpoint/2010/main" val="4036425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>
            <a:extLst>
              <a:ext uri="{FF2B5EF4-FFF2-40B4-BE49-F238E27FC236}">
                <a16:creationId xmlns:a16="http://schemas.microsoft.com/office/drawing/2014/main" id="{9771C88C-1866-4E07-717F-E381D16AC510}"/>
              </a:ext>
            </a:extLst>
          </p:cNvPr>
          <p:cNvSpPr/>
          <p:nvPr userDrawn="1"/>
        </p:nvSpPr>
        <p:spPr>
          <a:xfrm>
            <a:off x="180000" y="180000"/>
            <a:ext cx="11829600" cy="576000"/>
          </a:xfrm>
          <a:prstGeom prst="roundRect">
            <a:avLst>
              <a:gd name="adj" fmla="val 32129"/>
            </a:avLst>
          </a:prstGeom>
          <a:gradFill>
            <a:gsLst>
              <a:gs pos="100000">
                <a:srgbClr val="4592FA"/>
              </a:gs>
              <a:gs pos="0">
                <a:srgbClr val="46BEF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55E45D2B-60AB-B1CF-7871-CD59DC469C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sp>
        <p:nvSpPr>
          <p:cNvPr id="10" name="텍스트 개체 틀 17">
            <a:extLst>
              <a:ext uri="{FF2B5EF4-FFF2-40B4-BE49-F238E27FC236}">
                <a16:creationId xmlns:a16="http://schemas.microsoft.com/office/drawing/2014/main" id="{B8914D4D-6E4D-61D0-28DF-4FCE12D36F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000" y="828000"/>
            <a:ext cx="8653822" cy="252000"/>
          </a:xfrm>
          <a:prstGeom prst="rect">
            <a:avLst/>
          </a:prstGeom>
        </p:spPr>
        <p:txBody>
          <a:bodyPr lIns="0" tIns="0" rIns="0" bIns="0"/>
          <a:lstStyle>
            <a:lvl1pPr marL="0" indent="144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>
                <a:solidFill>
                  <a:srgbClr val="46BEFA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F9EC57F-BF39-F1D2-5519-DEA98F6752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  <p:cxnSp>
        <p:nvCxnSpPr>
          <p:cNvPr id="4" name="직선 연결선 17">
            <a:extLst>
              <a:ext uri="{FF2B5EF4-FFF2-40B4-BE49-F238E27FC236}">
                <a16:creationId xmlns:a16="http://schemas.microsoft.com/office/drawing/2014/main" id="{D81B1AE0-2E9A-6B7C-1357-13A5CCC825AC}"/>
              </a:ext>
            </a:extLst>
          </p:cNvPr>
          <p:cNvCxnSpPr>
            <a:cxnSpLocks/>
          </p:cNvCxnSpPr>
          <p:nvPr userDrawn="1"/>
        </p:nvCxnSpPr>
        <p:spPr>
          <a:xfrm flipH="1">
            <a:off x="263525" y="6336000"/>
            <a:ext cx="1166495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7A627C9-00B2-D695-0732-A26C8AE5D922}"/>
              </a:ext>
            </a:extLst>
          </p:cNvPr>
          <p:cNvSpPr txBox="1"/>
          <p:nvPr userDrawn="1"/>
        </p:nvSpPr>
        <p:spPr>
          <a:xfrm>
            <a:off x="263525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pic>
        <p:nvPicPr>
          <p:cNvPr id="7" name="그림 6" descr="블랙, 어둠이(가) 표시된 사진&#10;&#10;자동 생성된 설명">
            <a:extLst>
              <a:ext uri="{FF2B5EF4-FFF2-40B4-BE49-F238E27FC236}">
                <a16:creationId xmlns:a16="http://schemas.microsoft.com/office/drawing/2014/main" id="{D0292EE1-E009-407F-6059-A90A140392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54DC5EEB-FD17-86E9-51EC-DAEB9CA432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2406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A3DB08F2-E3F4-7291-2B5A-1404464D24EB}"/>
              </a:ext>
            </a:extLst>
          </p:cNvPr>
          <p:cNvSpPr/>
          <p:nvPr userDrawn="1"/>
        </p:nvSpPr>
        <p:spPr>
          <a:xfrm>
            <a:off x="180000" y="180000"/>
            <a:ext cx="576000" cy="6480000"/>
          </a:xfrm>
          <a:prstGeom prst="roundRect">
            <a:avLst>
              <a:gd name="adj" fmla="val 32129"/>
            </a:avLst>
          </a:prstGeom>
          <a:gradFill>
            <a:gsLst>
              <a:gs pos="99000">
                <a:srgbClr val="4592FA"/>
              </a:gs>
              <a:gs pos="0">
                <a:srgbClr val="46BE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" name="텍스트 개체 틀 10">
            <a:extLst>
              <a:ext uri="{FF2B5EF4-FFF2-40B4-BE49-F238E27FC236}">
                <a16:creationId xmlns:a16="http://schemas.microsoft.com/office/drawing/2014/main" id="{067831E6-C6C6-2D73-EEB4-E6B50A8230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72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-144000">
              <a:lnSpc>
                <a:spcPct val="120000"/>
              </a:lnSpc>
              <a:spcBef>
                <a:spcPts val="0"/>
              </a:spcBef>
              <a:defRPr sz="1400" b="1" i="0">
                <a:solidFill>
                  <a:srgbClr val="46BEFA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sp>
        <p:nvSpPr>
          <p:cNvPr id="7" name="텍스트 개체 틀 8">
            <a:extLst>
              <a:ext uri="{FF2B5EF4-FFF2-40B4-BE49-F238E27FC236}">
                <a16:creationId xmlns:a16="http://schemas.microsoft.com/office/drawing/2014/main" id="{CA2E0769-BAAA-4DE1-A2E6-E36D52989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1694C2E4-EB46-6B39-50B8-1250384934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  <p:cxnSp>
        <p:nvCxnSpPr>
          <p:cNvPr id="5" name="직선 연결선 22">
            <a:extLst>
              <a:ext uri="{FF2B5EF4-FFF2-40B4-BE49-F238E27FC236}">
                <a16:creationId xmlns:a16="http://schemas.microsoft.com/office/drawing/2014/main" id="{C5476658-F5D1-957F-3C3A-D2E3E87BDAAA}"/>
              </a:ext>
            </a:extLst>
          </p:cNvPr>
          <p:cNvCxnSpPr>
            <a:cxnSpLocks/>
          </p:cNvCxnSpPr>
          <p:nvPr userDrawn="1"/>
        </p:nvCxnSpPr>
        <p:spPr>
          <a:xfrm flipH="1">
            <a:off x="935999" y="6336000"/>
            <a:ext cx="1098000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89DC2A9-E279-1BFF-8E05-FFED3E8AE7EB}"/>
              </a:ext>
            </a:extLst>
          </p:cNvPr>
          <p:cNvSpPr txBox="1"/>
          <p:nvPr userDrawn="1"/>
        </p:nvSpPr>
        <p:spPr>
          <a:xfrm>
            <a:off x="936000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pic>
        <p:nvPicPr>
          <p:cNvPr id="8" name="그림 7" descr="블랙, 어둠이(가) 표시된 사진&#10;&#10;자동 생성된 설명">
            <a:extLst>
              <a:ext uri="{FF2B5EF4-FFF2-40B4-BE49-F238E27FC236}">
                <a16:creationId xmlns:a16="http://schemas.microsoft.com/office/drawing/2014/main" id="{F9D7E941-CCE1-18B2-0170-4541C3A71D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C81C8A8-7CBC-4DC6-2BFD-CFD71C68CD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8649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25">
            <a:extLst>
              <a:ext uri="{FF2B5EF4-FFF2-40B4-BE49-F238E27FC236}">
                <a16:creationId xmlns:a16="http://schemas.microsoft.com/office/drawing/2014/main" id="{5F2EA367-C772-EEA5-14E3-A7884B8D7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6000" y="3384000"/>
            <a:ext cx="5760000" cy="79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48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표지 제목 입력란</a:t>
            </a:r>
            <a:endParaRPr kumimoji="1" lang="en-US" altLang="ko-KR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7CF9D1-464D-9185-76CC-DCD80549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000" y="3060000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1" i="0">
                <a:solidFill>
                  <a:srgbClr val="46BEFA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</a:t>
            </a:r>
          </a:p>
        </p:txBody>
      </p:sp>
    </p:spTree>
    <p:extLst>
      <p:ext uri="{BB962C8B-B14F-4D97-AF65-F5344CB8AC3E}">
        <p14:creationId xmlns:p14="http://schemas.microsoft.com/office/powerpoint/2010/main" val="577307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CA4766-440B-A1D5-09DA-A864ED77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8CF6E9-8D76-B5FB-8644-EB66AD41C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93F800-F02C-29B5-9B74-385B129F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DC4642-1943-7448-8F8A-E2EE8A158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DE00923-7083-ECD5-3869-D6003985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328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D32C30-5A4F-FB84-B4C8-A59DF0DD4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D3A227-A046-CAFA-039B-AAC861517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4D58FCC-0CEE-FF20-0E6F-D81952913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D3B3D8E-C93F-1860-4FD9-E3CF6C870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FD1CEE2-B50F-2500-2884-D16560E43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24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30FE4E-E240-E0F2-81CB-12A1B68A9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83332B7-2B50-9312-3D7A-16D9FA9439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CD24458-1897-389A-C14F-D801C1585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445B5DE-48BA-55AB-BD9E-B4A5313B4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35B31A5-7B7C-EF41-39DD-DA2E7CF5A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34ED65D-775B-744A-A3F4-E8B6F9DA9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524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8501EE-3F75-0266-9D82-88B334E68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71C7D2C-3AAF-31BF-64C3-22AC85D5F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8243639-686C-1BF0-EED6-1211C1008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9624C4C-31BC-A972-324D-0D2E7E5C88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AF5D158-759E-032A-BCF5-BBFDA9AED0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731EEE9-9C17-142F-D360-6AE3EA9E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922DC9B-F654-9316-2198-443D09AD2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CBEC904-39AB-5C38-98D8-FE553EAF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494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C66411-5D5C-768D-D814-D3D76923D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795FF77-065C-7B3D-907B-6032A446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FDCC342-7657-298D-6DC0-52CACE2BC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9B8EAA3-9F4C-2AAA-F748-9E6E8B7E6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905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B32A8EA-DFFE-D351-974E-AF0C9A004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F444899-33F9-8221-C5D6-C0F81779F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CA3B6AD-7EF7-D9A8-FEE3-70FB329D1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65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0DE2AA-ABFE-331B-D6CC-39C0069D1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585F10D-8F71-0391-73C3-283A87206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F08749B-DCF5-B135-CA26-CFA2F0816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8F338CC-A30E-B360-FD54-9AE3598DB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3CF2BA5-FDBC-504F-2BEE-0E5CADF27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6B32BDA-A0D3-003E-6655-E17978EAB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223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C6E288-DB97-78E7-434F-213DB4AF4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2D097C6-91EA-4F3E-07CF-BB4B7AA53C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218BC9E-4397-57CC-A9D5-B78544AC1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1EEEDFF-818D-4681-AD10-ED7EA60FB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3D7C571-3D63-F29E-BCB4-95C0531A9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8D0E9C9-E60D-562A-4D55-AB893BEF2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964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B754F6D-00EC-D270-B91B-398BAE8C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463D1DD-96B6-4815-CEE4-A4BE7C4DC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357977B-F275-F016-FC24-107645EEFB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E383B3-5DEE-48D4-BE2D-ABCBAB879060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373FEC5-72C8-6E3C-BA95-1CD94826FC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536BFFC-F65D-4E61-6551-A10F7D4AC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895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>
            <a:extLst>
              <a:ext uri="{FF2B5EF4-FFF2-40B4-BE49-F238E27FC236}">
                <a16:creationId xmlns:a16="http://schemas.microsoft.com/office/drawing/2014/main" id="{DF767F04-069A-716B-B886-CF0806666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516000"/>
            <a:ext cx="2743200" cy="15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2">
                    <a:lumMod val="7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783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, 도표, 디자인, 일러스트레이션이(가) 표시된 사진&#10;&#10;자동 생성된 설명">
            <a:extLst>
              <a:ext uri="{FF2B5EF4-FFF2-40B4-BE49-F238E27FC236}">
                <a16:creationId xmlns:a16="http://schemas.microsoft.com/office/drawing/2014/main" id="{43F382E0-1E8D-6C30-7B4F-927F3FD369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5" name="그림 4" descr="블랙, 어둠이(가) 표시된 사진&#10;&#10;자동 생성된 설명">
            <a:extLst>
              <a:ext uri="{FF2B5EF4-FFF2-40B4-BE49-F238E27FC236}">
                <a16:creationId xmlns:a16="http://schemas.microsoft.com/office/drawing/2014/main" id="{88E52099-49CE-5638-D5B0-044A34672D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61" y="6264000"/>
            <a:ext cx="82567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210">
          <p15:clr>
            <a:srgbClr val="F26B43"/>
          </p15:clr>
        </p15:guide>
        <p15:guide id="7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7F3AF5E-978B-2DAC-AC9E-A72B361F7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78090" y="3429000"/>
            <a:ext cx="6235819" cy="792000"/>
          </a:xfrm>
        </p:spPr>
        <p:txBody>
          <a:bodyPr/>
          <a:lstStyle/>
          <a:p>
            <a:r>
              <a:rPr kumimoji="1"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단원 </a:t>
            </a:r>
            <a:r>
              <a:rPr kumimoji="1" lang="ko-KR" altLang="en-US" dirty="0">
                <a:latin typeface="+mj-lt"/>
                <a:ea typeface="HY견고딕" panose="02030600000101010101" pitchFamily="18" charset="-127"/>
              </a:rPr>
              <a:t>핵심</a:t>
            </a:r>
            <a:r>
              <a:rPr kumimoji="1"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정리 노트</a:t>
            </a:r>
            <a:endParaRPr kumimoji="1"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kumimoji="1"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PPT</a:t>
            </a:r>
            <a:endParaRPr kumimoji="1"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21E9F1-FD0C-2E67-1812-7C38196D5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Ⅰ. </a:t>
            </a:r>
            <a:r>
              <a:rPr kumimoji="1"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인권 보장과 헌법</a:t>
            </a:r>
          </a:p>
        </p:txBody>
      </p:sp>
    </p:spTree>
    <p:extLst>
      <p:ext uri="{BB962C8B-B14F-4D97-AF65-F5344CB8AC3E}">
        <p14:creationId xmlns:p14="http://schemas.microsoft.com/office/powerpoint/2010/main" val="2680529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32AA476A-3A57-C345-DE19-988991185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137834" y="753705"/>
            <a:ext cx="516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한 문장으로 정리하기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4562" y="303043"/>
            <a:ext cx="730808" cy="5846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2F2186-5846-2FD1-D956-B314BB6B25FC}"/>
              </a:ext>
            </a:extLst>
          </p:cNvPr>
          <p:cNvSpPr txBox="1"/>
          <p:nvPr/>
        </p:nvSpPr>
        <p:spPr>
          <a:xfrm>
            <a:off x="1430848" y="2971182"/>
            <a:ext cx="91457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헌법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: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국가의 운영 원리와 통치 조직을 규정하는 국가의 최고 법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pPr marL="342900" indent="-342900">
              <a:buAutoNum type="arabicPeriod"/>
            </a:pP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pPr marL="342900" indent="-342900">
              <a:buAutoNum type="arabicPeriod"/>
            </a:pP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입헌주의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: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국가의 통치 및 공동체의 모든 생활에 관한 결정이 헌법에 의해 이루어지는 것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pPr marL="342900" indent="-342900">
              <a:buAutoNum type="arabicPeriod"/>
            </a:pP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pPr marL="342900" indent="-342900">
              <a:buAutoNum type="arabicPeriod"/>
            </a:pP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헌법에 보장된 기본권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5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가지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(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자유권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평등권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참정권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사회권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청구권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)</a:t>
            </a:r>
          </a:p>
          <a:p>
            <a:pPr marL="342900" indent="-342900">
              <a:buAutoNum type="arabicPeriod"/>
            </a:pP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pPr marL="342900" indent="-342900">
              <a:buAutoNum type="arabicPeriod"/>
            </a:pP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법은 시민의 인권을 보호하는 장치일 수도 있지만 시민의 인권을 제약하는 도구가 될 수도 있기 때문에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시민들은 항상 정책과 법이 만들어지는 과정에 관심을 가지고 제도나 법이 시민의 인권을 침해하지 않는지 능동적으로 </a:t>
            </a:r>
            <a:r>
              <a:rPr lang="ko-KR" altLang="en-US" dirty="0" err="1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검사</a:t>
            </a:r>
            <a:r>
              <a:rPr lang="ko-KR" altLang="en-US" dirty="0" err="1">
                <a:latin typeface="NanumGothicExtraBold" pitchFamily="2" charset="-127"/>
                <a:ea typeface="NanumGothicExtraBold" pitchFamily="2" charset="-127"/>
              </a:rPr>
              <a:t>해야함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CE5A2F8-4B25-F6BA-F96D-F11AA8BC9951}"/>
              </a:ext>
            </a:extLst>
          </p:cNvPr>
          <p:cNvSpPr/>
          <p:nvPr/>
        </p:nvSpPr>
        <p:spPr>
          <a:xfrm>
            <a:off x="1474294" y="2068439"/>
            <a:ext cx="2720019" cy="618195"/>
          </a:xfrm>
          <a:prstGeom prst="rect">
            <a:avLst/>
          </a:prstGeom>
          <a:solidFill>
            <a:srgbClr val="4592FA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r>
              <a:rPr lang="ko-KR" altLang="en-US" sz="1800" kern="0" spc="0" dirty="0"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인권 보장을 위한</a:t>
            </a:r>
            <a:endParaRPr lang="en-US" altLang="ko-KR" sz="1800" kern="0" spc="0" dirty="0">
              <a:solidFill>
                <a:schemeClr val="bg1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377" latinLnBrk="0">
              <a:defRPr/>
            </a:pP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헌법의 역할과 시민 참여</a:t>
            </a:r>
            <a:endParaRPr 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359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32AA476A-3A57-C345-DE19-988991185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137834" y="753705"/>
            <a:ext cx="516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한 문장으로 정리하기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4562" y="303043"/>
            <a:ext cx="730808" cy="5846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2F2186-5846-2FD1-D956-B314BB6B25FC}"/>
              </a:ext>
            </a:extLst>
          </p:cNvPr>
          <p:cNvSpPr txBox="1"/>
          <p:nvPr/>
        </p:nvSpPr>
        <p:spPr>
          <a:xfrm>
            <a:off x="1430848" y="2971182"/>
            <a:ext cx="91457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5.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권익 보호를 위한 시민 참여 방안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pPr marL="342900" indent="-342900">
              <a:buAutoNum type="arabicPeriod"/>
            </a:pP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①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선거와 투표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: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민주주의 사회에서 공식적으로 국가의 의사 결정에 참여하는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보편적 수단</a:t>
            </a:r>
            <a:endParaRPr lang="en-US" altLang="ko-KR" dirty="0">
              <a:highlight>
                <a:srgbClr val="FFFF00"/>
              </a:highlight>
              <a:latin typeface="NanumGothicExtraBold" pitchFamily="2" charset="-127"/>
              <a:ea typeface="NanumGothicExtraBold" pitchFamily="2" charset="-127"/>
            </a:endParaRPr>
          </a:p>
          <a:p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②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시민 단체 및 이익 집단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을 통해 권익 침해 문제에 대한 해결책을 정부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관련 기관에 촉구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③ 공청회 참여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민원 제기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청원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시위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집회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SNS(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사회 관계망 서비스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)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를 활용 등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CE5A2F8-4B25-F6BA-F96D-F11AA8BC9951}"/>
              </a:ext>
            </a:extLst>
          </p:cNvPr>
          <p:cNvSpPr/>
          <p:nvPr/>
        </p:nvSpPr>
        <p:spPr>
          <a:xfrm>
            <a:off x="1474294" y="2068439"/>
            <a:ext cx="2720019" cy="618195"/>
          </a:xfrm>
          <a:prstGeom prst="rect">
            <a:avLst/>
          </a:prstGeom>
          <a:solidFill>
            <a:srgbClr val="4592FA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r>
              <a:rPr lang="ko-KR" altLang="en-US" sz="1800" kern="0" spc="0" dirty="0"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인권 보장을 위한</a:t>
            </a:r>
            <a:endParaRPr lang="en-US" altLang="ko-KR" sz="1800" kern="0" spc="0" dirty="0">
              <a:solidFill>
                <a:schemeClr val="bg1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377" latinLnBrk="0">
              <a:defRPr/>
            </a:pP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헌법의 역할과 시민 참여</a:t>
            </a:r>
            <a:endParaRPr 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488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32AA476A-3A57-C345-DE19-988991185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137834" y="753705"/>
            <a:ext cx="516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한 문장으로 정리하기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4562" y="303043"/>
            <a:ext cx="730808" cy="5846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2F2186-5846-2FD1-D956-B314BB6B25FC}"/>
              </a:ext>
            </a:extLst>
          </p:cNvPr>
          <p:cNvSpPr txBox="1"/>
          <p:nvPr/>
        </p:nvSpPr>
        <p:spPr>
          <a:xfrm>
            <a:off x="1430848" y="2971182"/>
            <a:ext cx="9145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6.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시민 불복종 운동과 필요성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① 시민 불복종 운동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: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잘못된 법이나 정책을 바로잡고자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의도적으로 법을 위반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하는 행위로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 err="1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롤스</a:t>
            </a:r>
            <a:r>
              <a:rPr lang="ko-KR" altLang="en-US" dirty="0" err="1">
                <a:latin typeface="NanumGothicExtraBold" pitchFamily="2" charset="-127"/>
                <a:ea typeface="NanumGothicExtraBold" pitchFamily="2" charset="-127"/>
              </a:rPr>
              <a:t>는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 시민불복종 운동이 일반적인 범법 행위와 구별되며 인권 보호를 위한 활동으로 정당성을 인정 받기 위한 </a:t>
            </a:r>
            <a:r>
              <a:rPr lang="en-US" altLang="ko-KR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4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가지 요건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을 제시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정당한 목적 </a:t>
            </a:r>
            <a:r>
              <a:rPr lang="en-US" altLang="ko-KR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–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최후의 수단 </a:t>
            </a:r>
            <a:r>
              <a:rPr lang="en-US" altLang="ko-KR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–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비폭력성 </a:t>
            </a:r>
            <a:r>
              <a:rPr lang="en-US" altLang="ko-KR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–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처벌의 감수</a:t>
            </a:r>
            <a:endParaRPr lang="en-US" altLang="ko-KR" dirty="0">
              <a:highlight>
                <a:srgbClr val="FFFF00"/>
              </a:highlight>
              <a:latin typeface="NanumGothicExtraBold" pitchFamily="2" charset="-127"/>
              <a:ea typeface="NanumGothicExtraBold" pitchFamily="2" charset="-127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② 시민 불복종 운동의 필요성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-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국가의 법질서가 오히려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시민의 인권을 침해하거나 정의를 훼손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할 경우 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CE5A2F8-4B25-F6BA-F96D-F11AA8BC9951}"/>
              </a:ext>
            </a:extLst>
          </p:cNvPr>
          <p:cNvSpPr/>
          <p:nvPr/>
        </p:nvSpPr>
        <p:spPr>
          <a:xfrm>
            <a:off x="1474294" y="2068439"/>
            <a:ext cx="2720019" cy="618195"/>
          </a:xfrm>
          <a:prstGeom prst="rect">
            <a:avLst/>
          </a:prstGeom>
          <a:solidFill>
            <a:srgbClr val="4592FA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r>
              <a:rPr lang="ko-KR" altLang="en-US" sz="1800" kern="0" spc="0" dirty="0"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인권 보장을 위한</a:t>
            </a:r>
            <a:endParaRPr lang="en-US" altLang="ko-KR" sz="1800" kern="0" spc="0" dirty="0">
              <a:solidFill>
                <a:schemeClr val="bg1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377" latinLnBrk="0">
              <a:defRPr/>
            </a:pP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헌법의 역할과 시민 참여</a:t>
            </a:r>
            <a:endParaRPr 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836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32AA476A-3A57-C345-DE19-988991185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137834" y="753705"/>
            <a:ext cx="516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한 문장으로 정리하기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4562" y="303043"/>
            <a:ext cx="730808" cy="5846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2F2186-5846-2FD1-D956-B314BB6B25FC}"/>
              </a:ext>
            </a:extLst>
          </p:cNvPr>
          <p:cNvSpPr txBox="1"/>
          <p:nvPr/>
        </p:nvSpPr>
        <p:spPr>
          <a:xfrm>
            <a:off x="1430848" y="2971182"/>
            <a:ext cx="9145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국내 인권 문제의 종류와 해결 방안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pPr marL="342900" indent="-342900">
              <a:buAutoNum type="arabicPeriod"/>
            </a:pP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고령화 및 다문화 사회에 접어들면서 사회적 소수자 차별 문제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청소년 노동권 침해 문제 등이 대두되고 있음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2.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사회적 소수자 문제</a:t>
            </a:r>
            <a:endParaRPr lang="en-US" altLang="ko-KR" dirty="0">
              <a:highlight>
                <a:srgbClr val="FFFF00"/>
              </a:highlight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① 사회적 소수자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: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한 사회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내에서 성별</a:t>
            </a:r>
            <a:r>
              <a:rPr lang="en-US" altLang="ko-KR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연령</a:t>
            </a:r>
            <a:r>
              <a:rPr lang="en-US" altLang="ko-KR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인종</a:t>
            </a:r>
            <a:r>
              <a:rPr lang="en-US" altLang="ko-KR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국적</a:t>
            </a:r>
            <a:r>
              <a:rPr lang="en-US" altLang="ko-KR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장애 등을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이유로 불리한 환경에 놓이거나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차별 받으며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스스로 차별 받는 집단에 속해 있다는 인식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을 가진 사람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② 해결 방안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: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제도 및 정책 개선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사회적 소수자를 바라보는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편견을 버리고 인식 개선 </a:t>
            </a:r>
            <a:endParaRPr lang="en-US" altLang="ko-KR" dirty="0">
              <a:highlight>
                <a:srgbClr val="FFFF00"/>
              </a:highlight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CE5A2F8-4B25-F6BA-F96D-F11AA8BC9951}"/>
              </a:ext>
            </a:extLst>
          </p:cNvPr>
          <p:cNvSpPr/>
          <p:nvPr/>
        </p:nvSpPr>
        <p:spPr>
          <a:xfrm>
            <a:off x="1474295" y="2068439"/>
            <a:ext cx="2196558" cy="618195"/>
          </a:xfrm>
          <a:prstGeom prst="rect">
            <a:avLst/>
          </a:prstGeom>
          <a:solidFill>
            <a:srgbClr val="4592FA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r>
              <a:rPr lang="ko-KR" altLang="en-US" sz="1800" kern="0" spc="0" dirty="0"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인권 문제의 양상과</a:t>
            </a:r>
            <a:endParaRPr lang="en-US" altLang="ko-KR" sz="1800" kern="0" spc="0" dirty="0">
              <a:solidFill>
                <a:schemeClr val="bg1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377" latinLnBrk="0">
              <a:defRPr/>
            </a:pPr>
            <a:r>
              <a:rPr lang="ko-KR" altLang="en-US" kern="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해결방안</a:t>
            </a:r>
            <a:endParaRPr 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965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32AA476A-3A57-C345-DE19-988991185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137834" y="753705"/>
            <a:ext cx="516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한 문장으로 정리하기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4562" y="303043"/>
            <a:ext cx="730808" cy="5846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2F2186-5846-2FD1-D956-B314BB6B25FC}"/>
              </a:ext>
            </a:extLst>
          </p:cNvPr>
          <p:cNvSpPr txBox="1"/>
          <p:nvPr/>
        </p:nvSpPr>
        <p:spPr>
          <a:xfrm>
            <a:off x="1430848" y="2971182"/>
            <a:ext cx="91457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3.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청소년 노동권 문제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① 청소년 노동권 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: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「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근로 기준법」</a:t>
            </a:r>
            <a:r>
              <a:rPr lang="en-US" altLang="ko-KR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을 기준으로 청소년 노동권을 보장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하고 있으나 부당한 대우를 받았을 때 자신의 목소리를 내기 쉽지 않고 노동권 관련 지식이 부족한 경우가 많음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② 해결 방안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: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법을 위반하는 고용주의 처벌 강화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권리 침해 발생시 적절한 구제 절차가 이루어질 수 있도록 교육 및 홍보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노동권 관련 지식 습득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피해 해결을 위한 적극적 노력 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CE5A2F8-4B25-F6BA-F96D-F11AA8BC9951}"/>
              </a:ext>
            </a:extLst>
          </p:cNvPr>
          <p:cNvSpPr/>
          <p:nvPr/>
        </p:nvSpPr>
        <p:spPr>
          <a:xfrm>
            <a:off x="1474295" y="2068439"/>
            <a:ext cx="2196558" cy="618195"/>
          </a:xfrm>
          <a:prstGeom prst="rect">
            <a:avLst/>
          </a:prstGeom>
          <a:solidFill>
            <a:srgbClr val="4592FA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r>
              <a:rPr lang="ko-KR" altLang="en-US" sz="1800" kern="0" spc="0" dirty="0"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인권 문제의 양상과</a:t>
            </a:r>
            <a:endParaRPr lang="en-US" altLang="ko-KR" sz="1800" kern="0" spc="0" dirty="0">
              <a:solidFill>
                <a:schemeClr val="bg1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377" latinLnBrk="0">
              <a:defRPr/>
            </a:pPr>
            <a:r>
              <a:rPr lang="ko-KR" altLang="en-US" kern="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해결방안</a:t>
            </a:r>
            <a:endParaRPr 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190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32AA476A-3A57-C345-DE19-988991185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137834" y="753705"/>
            <a:ext cx="516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한 문장으로 정리하기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4562" y="303043"/>
            <a:ext cx="730808" cy="5846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2F2186-5846-2FD1-D956-B314BB6B25FC}"/>
              </a:ext>
            </a:extLst>
          </p:cNvPr>
          <p:cNvSpPr txBox="1"/>
          <p:nvPr/>
        </p:nvSpPr>
        <p:spPr>
          <a:xfrm>
            <a:off x="1430848" y="2971182"/>
            <a:ext cx="91457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3.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청소년 노동권 문제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① 청소년 노동권 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: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「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근로 기준법」</a:t>
            </a:r>
            <a:r>
              <a:rPr lang="en-US" altLang="ko-KR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을 기준으로 청소년 노동권을 보장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하고 있으나 부당한 대우를 받았을 때 자신의 목소리를 내기 쉽지 않고 노동권 관련 지식이 부족한 경우가 많음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② 해결 방안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: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법을 위반하는 고용주의 처벌 강화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권리 침해 발생시 적절한 구제 절차가 이루어질 수 있도록 교육 및 홍보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노동권 관련 지식 습득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피해 해결을 위한 적극적 노력 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CE5A2F8-4B25-F6BA-F96D-F11AA8BC9951}"/>
              </a:ext>
            </a:extLst>
          </p:cNvPr>
          <p:cNvSpPr/>
          <p:nvPr/>
        </p:nvSpPr>
        <p:spPr>
          <a:xfrm>
            <a:off x="1474295" y="2068439"/>
            <a:ext cx="2196558" cy="618195"/>
          </a:xfrm>
          <a:prstGeom prst="rect">
            <a:avLst/>
          </a:prstGeom>
          <a:solidFill>
            <a:srgbClr val="4592FA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r>
              <a:rPr lang="ko-KR" altLang="en-US" sz="1800" kern="0" spc="0" dirty="0"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인권 문제의 양상과</a:t>
            </a:r>
            <a:endParaRPr lang="en-US" altLang="ko-KR" sz="1800" kern="0" spc="0" dirty="0">
              <a:solidFill>
                <a:schemeClr val="bg1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377" latinLnBrk="0">
              <a:defRPr/>
            </a:pPr>
            <a:r>
              <a:rPr lang="ko-KR" altLang="en-US" kern="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해결방안</a:t>
            </a:r>
            <a:endParaRPr 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258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32AA476A-3A57-C345-DE19-988991185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137834" y="753705"/>
            <a:ext cx="516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한 문장으로 정리하기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4562" y="303043"/>
            <a:ext cx="730808" cy="5846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2F2186-5846-2FD1-D956-B314BB6B25FC}"/>
              </a:ext>
            </a:extLst>
          </p:cNvPr>
          <p:cNvSpPr txBox="1"/>
          <p:nvPr/>
        </p:nvSpPr>
        <p:spPr>
          <a:xfrm>
            <a:off x="1430848" y="2971182"/>
            <a:ext cx="91457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4.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세계 인권 문제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세계 인권 선언 제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1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조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: </a:t>
            </a:r>
            <a:r>
              <a:rPr lang="en-US" altLang="ko-KR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“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모든 인간은 태어날 때부터 자유로우며 그 존엄과 권리에 있어 동등하다</a:t>
            </a:r>
            <a:r>
              <a:rPr lang="en-US" altLang="ko-KR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“ </a:t>
            </a:r>
          </a:p>
          <a:p>
            <a:pPr marL="285750" indent="-285750">
              <a:buFontTx/>
              <a:buChar char="-"/>
            </a:pP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일부 지역의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빈곤과 기아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 문제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특정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종교 및 관습</a:t>
            </a:r>
            <a:r>
              <a:rPr lang="en-US" altLang="ko-KR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사회 구조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로 인해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특정 민족이나 여성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을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차별하고 박해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하는 등의 문제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전쟁과 내전으로 정치적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경제적 혼란 속 수 많은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난민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과 기후 변화에 따른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기후 난민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 발생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CE5A2F8-4B25-F6BA-F96D-F11AA8BC9951}"/>
              </a:ext>
            </a:extLst>
          </p:cNvPr>
          <p:cNvSpPr/>
          <p:nvPr/>
        </p:nvSpPr>
        <p:spPr>
          <a:xfrm>
            <a:off x="1474295" y="2068439"/>
            <a:ext cx="2196558" cy="618195"/>
          </a:xfrm>
          <a:prstGeom prst="rect">
            <a:avLst/>
          </a:prstGeom>
          <a:solidFill>
            <a:srgbClr val="4592FA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r>
              <a:rPr lang="ko-KR" altLang="en-US" sz="1800" kern="0" spc="0" dirty="0"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인권 문제의 양상과</a:t>
            </a:r>
            <a:endParaRPr lang="en-US" altLang="ko-KR" sz="1800" kern="0" spc="0" dirty="0">
              <a:solidFill>
                <a:schemeClr val="bg1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377" latinLnBrk="0">
              <a:defRPr/>
            </a:pPr>
            <a:r>
              <a:rPr lang="ko-KR" altLang="en-US" kern="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해결방안</a:t>
            </a:r>
            <a:endParaRPr 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38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32AA476A-3A57-C345-DE19-988991185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137834" y="753705"/>
            <a:ext cx="516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한 문장으로 정리하기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4562" y="303043"/>
            <a:ext cx="730808" cy="5846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2F2186-5846-2FD1-D956-B314BB6B25FC}"/>
              </a:ext>
            </a:extLst>
          </p:cNvPr>
          <p:cNvSpPr txBox="1"/>
          <p:nvPr/>
        </p:nvSpPr>
        <p:spPr>
          <a:xfrm>
            <a:off x="1430848" y="2971182"/>
            <a:ext cx="9145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5.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세계 인권 문제 해결 방안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①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국제적인 연대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: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국제 사회는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다양한 국제기구의 활동 및 국제 협약을 체결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하여 인권 문제 해결을 위한 많은 노력이 필요함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유엔난민기구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인권지수발표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국제사면위원회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 err="1">
                <a:latin typeface="NanumGothicExtraBold" pitchFamily="2" charset="-127"/>
                <a:ea typeface="NanumGothicExtraBold" pitchFamily="2" charset="-127"/>
              </a:rPr>
              <a:t>국경없는의사회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 등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②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개인의 적극적인 참여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: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세계시민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 의식을 바탕으로 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CE5A2F8-4B25-F6BA-F96D-F11AA8BC9951}"/>
              </a:ext>
            </a:extLst>
          </p:cNvPr>
          <p:cNvSpPr/>
          <p:nvPr/>
        </p:nvSpPr>
        <p:spPr>
          <a:xfrm>
            <a:off x="1474295" y="2068439"/>
            <a:ext cx="2196558" cy="618195"/>
          </a:xfrm>
          <a:prstGeom prst="rect">
            <a:avLst/>
          </a:prstGeom>
          <a:solidFill>
            <a:srgbClr val="4592FA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r>
              <a:rPr lang="ko-KR" altLang="en-US" sz="1800" kern="0" spc="0" dirty="0"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인권 문제의 양상과</a:t>
            </a:r>
            <a:endParaRPr lang="en-US" altLang="ko-KR" sz="1800" kern="0" spc="0" dirty="0">
              <a:solidFill>
                <a:schemeClr val="bg1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377" latinLnBrk="0">
              <a:defRPr/>
            </a:pPr>
            <a:r>
              <a:rPr lang="ko-KR" altLang="en-US" kern="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해결방안</a:t>
            </a:r>
            <a:endParaRPr 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399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7">
            <a:extLst>
              <a:ext uri="{FF2B5EF4-FFF2-40B4-BE49-F238E27FC236}">
                <a16:creationId xmlns:a16="http://schemas.microsoft.com/office/drawing/2014/main" id="{9899778C-BB6D-A6EE-CA45-E42927199B2C}"/>
              </a:ext>
            </a:extLst>
          </p:cNvPr>
          <p:cNvSpPr/>
          <p:nvPr/>
        </p:nvSpPr>
        <p:spPr>
          <a:xfrm>
            <a:off x="378589" y="1288400"/>
            <a:ext cx="11455602" cy="47810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endParaRPr 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pic>
        <p:nvPicPr>
          <p:cNvPr id="57" name="그림 56" descr="그래픽, 그래픽 디자인, 클립아트, 로고이(가) 표시된 사진&#10;&#10;자동 생성된 설명">
            <a:extLst>
              <a:ext uri="{FF2B5EF4-FFF2-40B4-BE49-F238E27FC236}">
                <a16:creationId xmlns:a16="http://schemas.microsoft.com/office/drawing/2014/main" id="{56A6C094-FCD5-4E0E-6ACF-0A986555E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987" y="2016730"/>
            <a:ext cx="339756" cy="339756"/>
          </a:xfrm>
          <a:prstGeom prst="rect">
            <a:avLst/>
          </a:prstGeom>
        </p:spPr>
      </p:pic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610D36B8-362E-44EE-9C04-C44C82D33527}"/>
              </a:ext>
            </a:extLst>
          </p:cNvPr>
          <p:cNvSpPr/>
          <p:nvPr/>
        </p:nvSpPr>
        <p:spPr>
          <a:xfrm>
            <a:off x="559692" y="2802356"/>
            <a:ext cx="2309532" cy="957529"/>
          </a:xfrm>
          <a:prstGeom prst="roundRect">
            <a:avLst>
              <a:gd name="adj" fmla="val 8413"/>
            </a:avLst>
          </a:prstGeom>
          <a:noFill/>
          <a:ln>
            <a:solidFill>
              <a:srgbClr val="459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8" name="그림 7" descr="별, 클립아트, 창의성, 천문학이(가) 표시된 사진&#10;&#10;자동 생성된 설명">
            <a:extLst>
              <a:ext uri="{FF2B5EF4-FFF2-40B4-BE49-F238E27FC236}">
                <a16:creationId xmlns:a16="http://schemas.microsoft.com/office/drawing/2014/main" id="{EE6D65D2-4E0D-CBEE-CCBA-3C794F254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937" y="255842"/>
            <a:ext cx="870222" cy="8702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84F74C-2E19-63BF-9838-9B70A662A132}"/>
              </a:ext>
            </a:extLst>
          </p:cNvPr>
          <p:cNvSpPr txBox="1"/>
          <p:nvPr/>
        </p:nvSpPr>
        <p:spPr>
          <a:xfrm>
            <a:off x="973550" y="3158009"/>
            <a:ext cx="148181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인권의 변화 과정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42BA00-A7EA-89BA-251B-C9FDDC5D09C7}"/>
              </a:ext>
            </a:extLst>
          </p:cNvPr>
          <p:cNvSpPr txBox="1"/>
          <p:nvPr/>
        </p:nvSpPr>
        <p:spPr>
          <a:xfrm>
            <a:off x="2732818" y="418178"/>
            <a:ext cx="5160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대단원 마무리 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675C076F-F440-7438-4B24-6214EB25EED5}"/>
              </a:ext>
            </a:extLst>
          </p:cNvPr>
          <p:cNvGrpSpPr/>
          <p:nvPr/>
        </p:nvGrpSpPr>
        <p:grpSpPr>
          <a:xfrm>
            <a:off x="2732818" y="418178"/>
            <a:ext cx="6016407" cy="707886"/>
            <a:chOff x="2351151" y="464360"/>
            <a:chExt cx="6016407" cy="7078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3D4F42-8BE6-FCF4-FF0C-AEAD69B8EB60}"/>
                </a:ext>
              </a:extLst>
            </p:cNvPr>
            <p:cNvSpPr txBox="1"/>
            <p:nvPr/>
          </p:nvSpPr>
          <p:spPr>
            <a:xfrm>
              <a:off x="2351151" y="464360"/>
              <a:ext cx="51600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0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대단원 마무리 </a:t>
              </a:r>
            </a:p>
          </p:txBody>
        </p:sp>
        <p:pic>
          <p:nvPicPr>
            <p:cNvPr id="6" name="그림 5" descr="블랙, 어둠이(가) 표시된 사진&#10;&#10;자동 생성된 설명">
              <a:extLst>
                <a:ext uri="{FF2B5EF4-FFF2-40B4-BE49-F238E27FC236}">
                  <a16:creationId xmlns:a16="http://schemas.microsoft.com/office/drawing/2014/main" id="{2E7C2F87-3F71-E8E3-0A29-0338DEF4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036" y="536808"/>
              <a:ext cx="1730522" cy="635438"/>
            </a:xfrm>
            <a:prstGeom prst="rect">
              <a:avLst/>
            </a:prstGeom>
          </p:spPr>
        </p:pic>
      </p:grp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7DF642DF-E9E9-31F1-DECA-25D27E9E0AC8}"/>
              </a:ext>
            </a:extLst>
          </p:cNvPr>
          <p:cNvCxnSpPr>
            <a:cxnSpLocks/>
            <a:stCxn id="13" idx="3"/>
            <a:endCxn id="22" idx="1"/>
          </p:cNvCxnSpPr>
          <p:nvPr/>
        </p:nvCxnSpPr>
        <p:spPr>
          <a:xfrm flipV="1">
            <a:off x="2869224" y="2186610"/>
            <a:ext cx="1288833" cy="1094511"/>
          </a:xfrm>
          <a:prstGeom prst="straightConnector1">
            <a:avLst/>
          </a:prstGeom>
          <a:ln>
            <a:solidFill>
              <a:srgbClr val="4592F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8DC41F31-EE70-571C-0152-F1B4744455D1}"/>
              </a:ext>
            </a:extLst>
          </p:cNvPr>
          <p:cNvCxnSpPr>
            <a:cxnSpLocks/>
            <a:stCxn id="13" idx="3"/>
            <a:endCxn id="27" idx="1"/>
          </p:cNvCxnSpPr>
          <p:nvPr/>
        </p:nvCxnSpPr>
        <p:spPr>
          <a:xfrm>
            <a:off x="2869224" y="3281121"/>
            <a:ext cx="1288833" cy="1390270"/>
          </a:xfrm>
          <a:prstGeom prst="straightConnector1">
            <a:avLst/>
          </a:prstGeom>
          <a:ln>
            <a:solidFill>
              <a:srgbClr val="4592F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CA9FBE07-24E4-F840-F15F-6345A9EC6A4E}"/>
              </a:ext>
            </a:extLst>
          </p:cNvPr>
          <p:cNvSpPr/>
          <p:nvPr/>
        </p:nvSpPr>
        <p:spPr>
          <a:xfrm>
            <a:off x="4158057" y="1707845"/>
            <a:ext cx="2309532" cy="957529"/>
          </a:xfrm>
          <a:prstGeom prst="roundRect">
            <a:avLst>
              <a:gd name="adj" fmla="val 8413"/>
            </a:avLst>
          </a:prstGeom>
          <a:noFill/>
          <a:ln>
            <a:solidFill>
              <a:srgbClr val="459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99F78B08-D792-7073-1195-F7966C855091}"/>
              </a:ext>
            </a:extLst>
          </p:cNvPr>
          <p:cNvSpPr/>
          <p:nvPr/>
        </p:nvSpPr>
        <p:spPr>
          <a:xfrm>
            <a:off x="4158057" y="4192626"/>
            <a:ext cx="2309532" cy="957529"/>
          </a:xfrm>
          <a:prstGeom prst="roundRect">
            <a:avLst>
              <a:gd name="adj" fmla="val 8413"/>
            </a:avLst>
          </a:prstGeom>
          <a:noFill/>
          <a:ln>
            <a:solidFill>
              <a:srgbClr val="459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8529543-8C56-12A2-4D84-2E4D3C7BCEFB}"/>
              </a:ext>
            </a:extLst>
          </p:cNvPr>
          <p:cNvSpPr txBox="1"/>
          <p:nvPr/>
        </p:nvSpPr>
        <p:spPr>
          <a:xfrm>
            <a:off x="4698713" y="1940387"/>
            <a:ext cx="122822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인권의</a:t>
            </a:r>
            <a:r>
              <a:rPr lang="en-US" altLang="ko-KR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의미와</a:t>
            </a:r>
            <a:endParaRPr lang="en-US" altLang="ko-KR" sz="1600" spc="-8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592FA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변화 과정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D28F51B-15B1-3327-E0A5-9BC1A7A89C19}"/>
              </a:ext>
            </a:extLst>
          </p:cNvPr>
          <p:cNvSpPr txBox="1"/>
          <p:nvPr/>
        </p:nvSpPr>
        <p:spPr>
          <a:xfrm>
            <a:off x="4796176" y="4425168"/>
            <a:ext cx="103329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현대 사회와</a:t>
            </a:r>
            <a:endParaRPr lang="en-US" altLang="ko-KR" sz="1600" spc="-8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592FA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인권의 확장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4A4BACF-546F-56BE-A1C3-209E0FCAA697}"/>
              </a:ext>
            </a:extLst>
          </p:cNvPr>
          <p:cNvSpPr txBox="1"/>
          <p:nvPr/>
        </p:nvSpPr>
        <p:spPr>
          <a:xfrm>
            <a:off x="6467589" y="1823005"/>
            <a:ext cx="5506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인권 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: </a:t>
            </a:r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인간이 </a:t>
            </a:r>
            <a:r>
              <a:rPr lang="ko-KR" altLang="en-US" sz="1400" dirty="0" err="1">
                <a:latin typeface="NanumGothicExtraBold" pitchFamily="2" charset="-127"/>
                <a:ea typeface="NanumGothicExtraBold" pitchFamily="2" charset="-127"/>
              </a:rPr>
              <a:t>인간답게</a:t>
            </a:r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 살아가기 위해 마땅히 누려야 할 기본적 권리</a:t>
            </a:r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인권의 특성 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: </a:t>
            </a:r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보편성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sz="1400" dirty="0" err="1">
                <a:latin typeface="NanumGothicExtraBold" pitchFamily="2" charset="-127"/>
                <a:ea typeface="NanumGothicExtraBold" pitchFamily="2" charset="-127"/>
              </a:rPr>
              <a:t>천부성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불가침성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항구성</a:t>
            </a:r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근대 시민 혁명 이후 차별 없는 정치 참여를 위한 참정권 확대 운동을 함</a:t>
            </a:r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  <a:p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</p:txBody>
      </p:sp>
      <p:pic>
        <p:nvPicPr>
          <p:cNvPr id="68" name="그림 67" descr="그래픽, 그래픽 디자인, 클립아트, 로고이(가) 표시된 사진&#10;&#10;자동 생성된 설명">
            <a:extLst>
              <a:ext uri="{FF2B5EF4-FFF2-40B4-BE49-F238E27FC236}">
                <a16:creationId xmlns:a16="http://schemas.microsoft.com/office/drawing/2014/main" id="{9A293166-5F6A-4F5F-73C9-9DA04222C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987" y="4501511"/>
            <a:ext cx="339756" cy="339756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001CC20C-91FD-7658-757D-A751A941B1DC}"/>
              </a:ext>
            </a:extLst>
          </p:cNvPr>
          <p:cNvSpPr txBox="1"/>
          <p:nvPr/>
        </p:nvSpPr>
        <p:spPr>
          <a:xfrm>
            <a:off x="6467589" y="4304364"/>
            <a:ext cx="5506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err="1">
                <a:latin typeface="NanumGothicExtraBold" pitchFamily="2" charset="-127"/>
                <a:ea typeface="NanumGothicExtraBold" pitchFamily="2" charset="-127"/>
              </a:rPr>
              <a:t>안전권</a:t>
            </a:r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 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: </a:t>
            </a:r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인간의 생명과 안녕을 위협하는 </a:t>
            </a:r>
            <a:r>
              <a:rPr lang="ko-KR" altLang="en-US" sz="1400" dirty="0" err="1">
                <a:latin typeface="NanumGothicExtraBold" pitchFamily="2" charset="-127"/>
                <a:ea typeface="NanumGothicExtraBold" pitchFamily="2" charset="-127"/>
              </a:rPr>
              <a:t>위험으로부터</a:t>
            </a:r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 안전할 권리</a:t>
            </a:r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환경권 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: </a:t>
            </a:r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건강하고 쾌적한 환경에서 살 권리</a:t>
            </a:r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sz="1400" dirty="0" err="1">
                <a:latin typeface="NanumGothicExtraBold" pitchFamily="2" charset="-127"/>
                <a:ea typeface="NanumGothicExtraBold" pitchFamily="2" charset="-127"/>
              </a:rPr>
              <a:t>주거권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문화권 등 다양한 영역에서 인권이 확장 되고 있음</a:t>
            </a:r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</p:txBody>
      </p: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5ED07B86-882E-4D14-D343-EDDD89E0BFD1}"/>
              </a:ext>
            </a:extLst>
          </p:cNvPr>
          <p:cNvGrpSpPr/>
          <p:nvPr/>
        </p:nvGrpSpPr>
        <p:grpSpPr>
          <a:xfrm>
            <a:off x="10121615" y="2248768"/>
            <a:ext cx="607345" cy="271396"/>
            <a:chOff x="1358615" y="792856"/>
            <a:chExt cx="711869" cy="229360"/>
          </a:xfrm>
        </p:grpSpPr>
        <p:pic>
          <p:nvPicPr>
            <p:cNvPr id="64" name="그림 63">
              <a:extLst>
                <a:ext uri="{FF2B5EF4-FFF2-40B4-BE49-F238E27FC236}">
                  <a16:creationId xmlns:a16="http://schemas.microsoft.com/office/drawing/2014/main" id="{71CF7F84-35F1-F878-BF17-AA57A7A5C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V="1">
              <a:off x="1592829" y="792857"/>
              <a:ext cx="477655" cy="229359"/>
            </a:xfrm>
            <a:prstGeom prst="rect">
              <a:avLst/>
            </a:prstGeom>
          </p:spPr>
        </p:pic>
        <p:pic>
          <p:nvPicPr>
            <p:cNvPr id="70" name="그림 69">
              <a:extLst>
                <a:ext uri="{FF2B5EF4-FFF2-40B4-BE49-F238E27FC236}">
                  <a16:creationId xmlns:a16="http://schemas.microsoft.com/office/drawing/2014/main" id="{D538D83B-64D9-212B-F551-67092E021A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" r="47108" b="-1"/>
            <a:stretch/>
          </p:blipFill>
          <p:spPr>
            <a:xfrm flipV="1">
              <a:off x="1358615" y="792856"/>
              <a:ext cx="252640" cy="229359"/>
            </a:xfrm>
            <a:prstGeom prst="rect">
              <a:avLst/>
            </a:prstGeom>
          </p:spPr>
        </p:pic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E1CA163C-2527-13D9-06A9-FD1BAA7E0A10}"/>
              </a:ext>
            </a:extLst>
          </p:cNvPr>
          <p:cNvSpPr txBox="1"/>
          <p:nvPr/>
        </p:nvSpPr>
        <p:spPr>
          <a:xfrm>
            <a:off x="10075895" y="2238196"/>
            <a:ext cx="771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/>
              <a:t>참정권</a:t>
            </a:r>
            <a:endParaRPr lang="ko-KR" altLang="en-US" sz="1400" dirty="0"/>
          </a:p>
        </p:txBody>
      </p: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C256D6F5-B549-3B5B-C785-1A519C1870B8}"/>
              </a:ext>
            </a:extLst>
          </p:cNvPr>
          <p:cNvGrpSpPr/>
          <p:nvPr/>
        </p:nvGrpSpPr>
        <p:grpSpPr>
          <a:xfrm>
            <a:off x="6513309" y="4314936"/>
            <a:ext cx="607345" cy="271396"/>
            <a:chOff x="1358615" y="792856"/>
            <a:chExt cx="711869" cy="229360"/>
          </a:xfrm>
        </p:grpSpPr>
        <p:pic>
          <p:nvPicPr>
            <p:cNvPr id="76" name="그림 75">
              <a:extLst>
                <a:ext uri="{FF2B5EF4-FFF2-40B4-BE49-F238E27FC236}">
                  <a16:creationId xmlns:a16="http://schemas.microsoft.com/office/drawing/2014/main" id="{FB1502A1-E4A3-BEEB-42B8-5A970A454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V="1">
              <a:off x="1592829" y="792857"/>
              <a:ext cx="477655" cy="229359"/>
            </a:xfrm>
            <a:prstGeom prst="rect">
              <a:avLst/>
            </a:prstGeom>
          </p:spPr>
        </p:pic>
        <p:pic>
          <p:nvPicPr>
            <p:cNvPr id="77" name="그림 76">
              <a:extLst>
                <a:ext uri="{FF2B5EF4-FFF2-40B4-BE49-F238E27FC236}">
                  <a16:creationId xmlns:a16="http://schemas.microsoft.com/office/drawing/2014/main" id="{22133AC1-77BE-AFDE-E5E2-381DD62EB3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" r="47108" b="-1"/>
            <a:stretch/>
          </p:blipFill>
          <p:spPr>
            <a:xfrm flipV="1">
              <a:off x="1358615" y="792856"/>
              <a:ext cx="252640" cy="229359"/>
            </a:xfrm>
            <a:prstGeom prst="rect">
              <a:avLst/>
            </a:prstGeom>
          </p:spPr>
        </p:pic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717ED4E0-AD57-DD17-9F32-798BCD27C6B4}"/>
              </a:ext>
            </a:extLst>
          </p:cNvPr>
          <p:cNvSpPr txBox="1"/>
          <p:nvPr/>
        </p:nvSpPr>
        <p:spPr>
          <a:xfrm>
            <a:off x="6467589" y="4304364"/>
            <a:ext cx="771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err="1"/>
              <a:t>안전권</a:t>
            </a:r>
            <a:endParaRPr lang="ko-KR" altLang="en-US" sz="1400" dirty="0"/>
          </a:p>
        </p:txBody>
      </p: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4F761FC3-FB6D-A983-248D-3E43208231F5}"/>
              </a:ext>
            </a:extLst>
          </p:cNvPr>
          <p:cNvGrpSpPr/>
          <p:nvPr/>
        </p:nvGrpSpPr>
        <p:grpSpPr>
          <a:xfrm>
            <a:off x="6513309" y="4553009"/>
            <a:ext cx="607345" cy="271396"/>
            <a:chOff x="1358615" y="792856"/>
            <a:chExt cx="711869" cy="229360"/>
          </a:xfrm>
        </p:grpSpPr>
        <p:pic>
          <p:nvPicPr>
            <p:cNvPr id="80" name="그림 79">
              <a:extLst>
                <a:ext uri="{FF2B5EF4-FFF2-40B4-BE49-F238E27FC236}">
                  <a16:creationId xmlns:a16="http://schemas.microsoft.com/office/drawing/2014/main" id="{DFADC7B6-128F-4713-09E0-544C5D7CC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V="1">
              <a:off x="1592829" y="792857"/>
              <a:ext cx="477655" cy="229359"/>
            </a:xfrm>
            <a:prstGeom prst="rect">
              <a:avLst/>
            </a:prstGeom>
          </p:spPr>
        </p:pic>
        <p:pic>
          <p:nvPicPr>
            <p:cNvPr id="81" name="그림 80">
              <a:extLst>
                <a:ext uri="{FF2B5EF4-FFF2-40B4-BE49-F238E27FC236}">
                  <a16:creationId xmlns:a16="http://schemas.microsoft.com/office/drawing/2014/main" id="{E23E5487-638E-382D-652D-865417D9B1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" r="47108" b="-1"/>
            <a:stretch/>
          </p:blipFill>
          <p:spPr>
            <a:xfrm flipV="1">
              <a:off x="1358615" y="792856"/>
              <a:ext cx="252640" cy="229359"/>
            </a:xfrm>
            <a:prstGeom prst="rect">
              <a:avLst/>
            </a:prstGeom>
          </p:spPr>
        </p:pic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5113D514-8B4C-897F-BA5C-1ED8D8B4A016}"/>
              </a:ext>
            </a:extLst>
          </p:cNvPr>
          <p:cNvSpPr txBox="1"/>
          <p:nvPr/>
        </p:nvSpPr>
        <p:spPr>
          <a:xfrm>
            <a:off x="6467589" y="4542437"/>
            <a:ext cx="771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환경권</a:t>
            </a:r>
          </a:p>
        </p:txBody>
      </p:sp>
      <p:pic>
        <p:nvPicPr>
          <p:cNvPr id="56" name="그림 55">
            <a:extLst>
              <a:ext uri="{FF2B5EF4-FFF2-40B4-BE49-F238E27FC236}">
                <a16:creationId xmlns:a16="http://schemas.microsoft.com/office/drawing/2014/main" id="{C9221862-5BE1-B016-A1E2-6277F13BEC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6520620" y="1877948"/>
            <a:ext cx="419354" cy="201364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5147E17E-5184-92E4-EBCB-3BCAC2838C5E}"/>
              </a:ext>
            </a:extLst>
          </p:cNvPr>
          <p:cNvSpPr txBox="1"/>
          <p:nvPr/>
        </p:nvSpPr>
        <p:spPr>
          <a:xfrm>
            <a:off x="6475892" y="1824741"/>
            <a:ext cx="572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인권</a:t>
            </a:r>
          </a:p>
        </p:txBody>
      </p:sp>
    </p:spTree>
    <p:extLst>
      <p:ext uri="{BB962C8B-B14F-4D97-AF65-F5344CB8AC3E}">
        <p14:creationId xmlns:p14="http://schemas.microsoft.com/office/powerpoint/2010/main" val="338010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78" grpId="0"/>
      <p:bldP spid="82" grpId="0"/>
      <p:bldP spid="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7">
            <a:extLst>
              <a:ext uri="{FF2B5EF4-FFF2-40B4-BE49-F238E27FC236}">
                <a16:creationId xmlns:a16="http://schemas.microsoft.com/office/drawing/2014/main" id="{9899778C-BB6D-A6EE-CA45-E42927199B2C}"/>
              </a:ext>
            </a:extLst>
          </p:cNvPr>
          <p:cNvSpPr/>
          <p:nvPr/>
        </p:nvSpPr>
        <p:spPr>
          <a:xfrm>
            <a:off x="378589" y="1288400"/>
            <a:ext cx="11455602" cy="47810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endParaRPr 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pic>
        <p:nvPicPr>
          <p:cNvPr id="57" name="그림 56" descr="그래픽, 그래픽 디자인, 클립아트, 로고이(가) 표시된 사진&#10;&#10;자동 생성된 설명">
            <a:extLst>
              <a:ext uri="{FF2B5EF4-FFF2-40B4-BE49-F238E27FC236}">
                <a16:creationId xmlns:a16="http://schemas.microsoft.com/office/drawing/2014/main" id="{56A6C094-FCD5-4E0E-6ACF-0A986555E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987" y="2016730"/>
            <a:ext cx="339756" cy="339756"/>
          </a:xfrm>
          <a:prstGeom prst="rect">
            <a:avLst/>
          </a:prstGeom>
        </p:spPr>
      </p:pic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610D36B8-362E-44EE-9C04-C44C82D33527}"/>
              </a:ext>
            </a:extLst>
          </p:cNvPr>
          <p:cNvSpPr/>
          <p:nvPr/>
        </p:nvSpPr>
        <p:spPr>
          <a:xfrm>
            <a:off x="559692" y="2802356"/>
            <a:ext cx="2309532" cy="957529"/>
          </a:xfrm>
          <a:prstGeom prst="roundRect">
            <a:avLst>
              <a:gd name="adj" fmla="val 8413"/>
            </a:avLst>
          </a:prstGeom>
          <a:noFill/>
          <a:ln>
            <a:solidFill>
              <a:srgbClr val="459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8" name="그림 7" descr="별, 클립아트, 창의성, 천문학이(가) 표시된 사진&#10;&#10;자동 생성된 설명">
            <a:extLst>
              <a:ext uri="{FF2B5EF4-FFF2-40B4-BE49-F238E27FC236}">
                <a16:creationId xmlns:a16="http://schemas.microsoft.com/office/drawing/2014/main" id="{EE6D65D2-4E0D-CBEE-CCBA-3C794F254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937" y="255842"/>
            <a:ext cx="870222" cy="8702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84F74C-2E19-63BF-9838-9B70A662A132}"/>
              </a:ext>
            </a:extLst>
          </p:cNvPr>
          <p:cNvSpPr txBox="1"/>
          <p:nvPr/>
        </p:nvSpPr>
        <p:spPr>
          <a:xfrm>
            <a:off x="973550" y="2940284"/>
            <a:ext cx="14818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인권 보장을 위한</a:t>
            </a:r>
            <a:endParaRPr lang="en-US" altLang="ko-KR" sz="1600" spc="-8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592FA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헌법의 역할과</a:t>
            </a:r>
            <a:endParaRPr lang="en-US" altLang="ko-KR" sz="1600" spc="-8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592FA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시민 참여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42BA00-A7EA-89BA-251B-C9FDDC5D09C7}"/>
              </a:ext>
            </a:extLst>
          </p:cNvPr>
          <p:cNvSpPr txBox="1"/>
          <p:nvPr/>
        </p:nvSpPr>
        <p:spPr>
          <a:xfrm>
            <a:off x="2732818" y="418178"/>
            <a:ext cx="5160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대단원 마무리 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675C076F-F440-7438-4B24-6214EB25EED5}"/>
              </a:ext>
            </a:extLst>
          </p:cNvPr>
          <p:cNvGrpSpPr/>
          <p:nvPr/>
        </p:nvGrpSpPr>
        <p:grpSpPr>
          <a:xfrm>
            <a:off x="2732818" y="418178"/>
            <a:ext cx="6016407" cy="707886"/>
            <a:chOff x="2351151" y="464360"/>
            <a:chExt cx="6016407" cy="7078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3D4F42-8BE6-FCF4-FF0C-AEAD69B8EB60}"/>
                </a:ext>
              </a:extLst>
            </p:cNvPr>
            <p:cNvSpPr txBox="1"/>
            <p:nvPr/>
          </p:nvSpPr>
          <p:spPr>
            <a:xfrm>
              <a:off x="2351151" y="464360"/>
              <a:ext cx="51600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0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대단원 마무리 </a:t>
              </a:r>
            </a:p>
          </p:txBody>
        </p:sp>
        <p:pic>
          <p:nvPicPr>
            <p:cNvPr id="6" name="그림 5" descr="블랙, 어둠이(가) 표시된 사진&#10;&#10;자동 생성된 설명">
              <a:extLst>
                <a:ext uri="{FF2B5EF4-FFF2-40B4-BE49-F238E27FC236}">
                  <a16:creationId xmlns:a16="http://schemas.microsoft.com/office/drawing/2014/main" id="{2E7C2F87-3F71-E8E3-0A29-0338DEF4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036" y="536808"/>
              <a:ext cx="1730522" cy="635438"/>
            </a:xfrm>
            <a:prstGeom prst="rect">
              <a:avLst/>
            </a:prstGeom>
          </p:spPr>
        </p:pic>
      </p:grp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7DF642DF-E9E9-31F1-DECA-25D27E9E0AC8}"/>
              </a:ext>
            </a:extLst>
          </p:cNvPr>
          <p:cNvCxnSpPr>
            <a:cxnSpLocks/>
            <a:stCxn id="13" idx="3"/>
            <a:endCxn id="22" idx="1"/>
          </p:cNvCxnSpPr>
          <p:nvPr/>
        </p:nvCxnSpPr>
        <p:spPr>
          <a:xfrm flipV="1">
            <a:off x="2869224" y="2186610"/>
            <a:ext cx="1288833" cy="1094511"/>
          </a:xfrm>
          <a:prstGeom prst="straightConnector1">
            <a:avLst/>
          </a:prstGeom>
          <a:ln>
            <a:solidFill>
              <a:srgbClr val="4592F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8DC41F31-EE70-571C-0152-F1B4744455D1}"/>
              </a:ext>
            </a:extLst>
          </p:cNvPr>
          <p:cNvCxnSpPr>
            <a:cxnSpLocks/>
            <a:stCxn id="13" idx="3"/>
            <a:endCxn id="27" idx="1"/>
          </p:cNvCxnSpPr>
          <p:nvPr/>
        </p:nvCxnSpPr>
        <p:spPr>
          <a:xfrm>
            <a:off x="2869224" y="3281121"/>
            <a:ext cx="1288833" cy="1390270"/>
          </a:xfrm>
          <a:prstGeom prst="straightConnector1">
            <a:avLst/>
          </a:prstGeom>
          <a:ln>
            <a:solidFill>
              <a:srgbClr val="4592F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CA9FBE07-24E4-F840-F15F-6345A9EC6A4E}"/>
              </a:ext>
            </a:extLst>
          </p:cNvPr>
          <p:cNvSpPr/>
          <p:nvPr/>
        </p:nvSpPr>
        <p:spPr>
          <a:xfrm>
            <a:off x="4158057" y="1707845"/>
            <a:ext cx="2309532" cy="957529"/>
          </a:xfrm>
          <a:prstGeom prst="roundRect">
            <a:avLst>
              <a:gd name="adj" fmla="val 8413"/>
            </a:avLst>
          </a:prstGeom>
          <a:noFill/>
          <a:ln>
            <a:solidFill>
              <a:srgbClr val="459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99F78B08-D792-7073-1195-F7966C855091}"/>
              </a:ext>
            </a:extLst>
          </p:cNvPr>
          <p:cNvSpPr/>
          <p:nvPr/>
        </p:nvSpPr>
        <p:spPr>
          <a:xfrm>
            <a:off x="4158057" y="4192626"/>
            <a:ext cx="2309532" cy="957529"/>
          </a:xfrm>
          <a:prstGeom prst="roundRect">
            <a:avLst>
              <a:gd name="adj" fmla="val 8413"/>
            </a:avLst>
          </a:prstGeom>
          <a:noFill/>
          <a:ln>
            <a:solidFill>
              <a:srgbClr val="459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8529543-8C56-12A2-4D84-2E4D3C7BCEFB}"/>
              </a:ext>
            </a:extLst>
          </p:cNvPr>
          <p:cNvSpPr txBox="1"/>
          <p:nvPr/>
        </p:nvSpPr>
        <p:spPr>
          <a:xfrm>
            <a:off x="4571916" y="1940387"/>
            <a:ext cx="148181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인권 보장을 위한</a:t>
            </a:r>
            <a:endParaRPr lang="en-US" altLang="ko-KR" sz="1600" spc="-8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592FA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헌법의 역할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D28F51B-15B1-3327-E0A5-9BC1A7A89C19}"/>
              </a:ext>
            </a:extLst>
          </p:cNvPr>
          <p:cNvSpPr txBox="1"/>
          <p:nvPr/>
        </p:nvSpPr>
        <p:spPr>
          <a:xfrm>
            <a:off x="4571917" y="4425168"/>
            <a:ext cx="148181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권익 보호를 위한</a:t>
            </a:r>
            <a:endParaRPr lang="en-US" altLang="ko-KR" sz="1600" spc="-8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592FA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시민 참여의 방안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4A4BACF-546F-56BE-A1C3-209E0FCAA697}"/>
              </a:ext>
            </a:extLst>
          </p:cNvPr>
          <p:cNvSpPr txBox="1"/>
          <p:nvPr/>
        </p:nvSpPr>
        <p:spPr>
          <a:xfrm>
            <a:off x="6467589" y="1823005"/>
            <a:ext cx="5506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인권은 헌법 을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/</a:t>
            </a:r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를 기준으로 기본권으로 보장된다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. (O         ,          X)</a:t>
            </a:r>
          </a:p>
          <a:p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모든 기본권 보장의 근본 목표는 인간의 존엄성과 가치 및 행복 추구권이다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. (O         ,          X)</a:t>
            </a:r>
          </a:p>
        </p:txBody>
      </p:sp>
      <p:pic>
        <p:nvPicPr>
          <p:cNvPr id="68" name="그림 67" descr="그래픽, 그래픽 디자인, 클립아트, 로고이(가) 표시된 사진&#10;&#10;자동 생성된 설명">
            <a:extLst>
              <a:ext uri="{FF2B5EF4-FFF2-40B4-BE49-F238E27FC236}">
                <a16:creationId xmlns:a16="http://schemas.microsoft.com/office/drawing/2014/main" id="{9A293166-5F6A-4F5F-73C9-9DA04222C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987" y="4501511"/>
            <a:ext cx="339756" cy="339756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001CC20C-91FD-7658-757D-A751A941B1DC}"/>
              </a:ext>
            </a:extLst>
          </p:cNvPr>
          <p:cNvSpPr txBox="1"/>
          <p:nvPr/>
        </p:nvSpPr>
        <p:spPr>
          <a:xfrm>
            <a:off x="6467590" y="4304364"/>
            <a:ext cx="53666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투표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시위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집회 등의 다양한 방법으로 권익 보호를 위해 시민 참여가 가능하다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.  (O         ,          X)</a:t>
            </a:r>
          </a:p>
          <a:p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시민 불복종은 잘못된 법이나 정책을 바로 잡기 위한 시민운동의 한 형태지만 의도적으로 법을 위반해선 안된다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. (O         ,          X)</a:t>
            </a:r>
          </a:p>
        </p:txBody>
      </p:sp>
      <p:pic>
        <p:nvPicPr>
          <p:cNvPr id="3" name="그림 2" descr="원, 봄, 코일 스프링, 자연이(가) 표시된 사진&#10;&#10;자동 생성된 설명">
            <a:extLst>
              <a:ext uri="{FF2B5EF4-FFF2-40B4-BE49-F238E27FC236}">
                <a16:creationId xmlns:a16="http://schemas.microsoft.com/office/drawing/2014/main" id="{F9F3BF3C-1D39-B7FD-F4F2-E47EC6A898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500" b="87500" l="68000" r="87200">
                        <a14:foregroundMark x1="69000" y1="80200" x2="69000" y2="80200"/>
                        <a14:foregroundMark x1="69000" y1="80700" x2="69000" y2="80700"/>
                        <a14:foregroundMark x1="68600" y1="82000" x2="68600" y2="82000"/>
                        <a14:foregroundMark x1="68000" y1="82900" x2="68000" y2="82900"/>
                        <a14:foregroundMark x1="80900" y1="74500" x2="80900" y2="74500"/>
                        <a14:foregroundMark x1="77400" y1="87400" x2="77400" y2="8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26" t="73028" r="10436" b="10818"/>
          <a:stretch/>
        </p:blipFill>
        <p:spPr>
          <a:xfrm>
            <a:off x="10247057" y="1823005"/>
            <a:ext cx="420758" cy="297606"/>
          </a:xfrm>
          <a:prstGeom prst="rect">
            <a:avLst/>
          </a:prstGeom>
        </p:spPr>
      </p:pic>
      <p:pic>
        <p:nvPicPr>
          <p:cNvPr id="7" name="그림 6" descr="원, 봄, 코일 스프링, 자연이(가) 표시된 사진&#10;&#10;자동 생성된 설명">
            <a:extLst>
              <a:ext uri="{FF2B5EF4-FFF2-40B4-BE49-F238E27FC236}">
                <a16:creationId xmlns:a16="http://schemas.microsoft.com/office/drawing/2014/main" id="{24B1D1AC-D76F-9601-2523-0D4A6F02D2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500" b="87500" l="68000" r="87200">
                        <a14:foregroundMark x1="69000" y1="80200" x2="69000" y2="80200"/>
                        <a14:foregroundMark x1="69000" y1="80700" x2="69000" y2="80700"/>
                        <a14:foregroundMark x1="68600" y1="82000" x2="68600" y2="82000"/>
                        <a14:foregroundMark x1="68000" y1="82900" x2="68000" y2="82900"/>
                        <a14:foregroundMark x1="80900" y1="74500" x2="80900" y2="74500"/>
                        <a14:foregroundMark x1="77400" y1="87400" x2="77400" y2="8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26" t="73028" r="10436" b="10818"/>
          <a:stretch/>
        </p:blipFill>
        <p:spPr>
          <a:xfrm>
            <a:off x="7307044" y="4522586"/>
            <a:ext cx="420758" cy="297606"/>
          </a:xfrm>
          <a:prstGeom prst="rect">
            <a:avLst/>
          </a:prstGeom>
        </p:spPr>
      </p:pic>
      <p:pic>
        <p:nvPicPr>
          <p:cNvPr id="9" name="그림 8" descr="원, 봄, 코일 스프링, 자연이(가) 표시된 사진&#10;&#10;자동 생성된 설명">
            <a:extLst>
              <a:ext uri="{FF2B5EF4-FFF2-40B4-BE49-F238E27FC236}">
                <a16:creationId xmlns:a16="http://schemas.microsoft.com/office/drawing/2014/main" id="{A3222D1D-3D98-4FC8-464D-5602B72966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500" b="87500" l="68000" r="87200">
                        <a14:foregroundMark x1="69000" y1="80200" x2="69000" y2="80200"/>
                        <a14:foregroundMark x1="69000" y1="80700" x2="69000" y2="80700"/>
                        <a14:foregroundMark x1="68600" y1="82000" x2="68600" y2="82000"/>
                        <a14:foregroundMark x1="68000" y1="82900" x2="68000" y2="82900"/>
                        <a14:foregroundMark x1="80900" y1="74500" x2="80900" y2="74500"/>
                        <a14:foregroundMark x1="77400" y1="87400" x2="77400" y2="8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26" t="73028" r="10436" b="10818"/>
          <a:stretch/>
        </p:blipFill>
        <p:spPr>
          <a:xfrm>
            <a:off x="10748319" y="5168689"/>
            <a:ext cx="420758" cy="29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4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119727" y="699675"/>
            <a:ext cx="516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2800">
                <a:latin typeface="HY견고딕" panose="02030600000101010101" pitchFamily="18" charset="-127"/>
                <a:ea typeface="HY견고딕" panose="02030600000101010101" pitchFamily="18" charset="-127"/>
              </a:rPr>
              <a:t>단원 정리 요약 마인드맵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4562" y="303043"/>
            <a:ext cx="730808" cy="58464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CBD0AEC-1229-CE09-42DD-C28623208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984" y="1813472"/>
            <a:ext cx="2657846" cy="39058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C3118A9C-54C9-663B-E01F-44EB4C8C45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277" y="2255933"/>
            <a:ext cx="9047445" cy="320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3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7">
            <a:extLst>
              <a:ext uri="{FF2B5EF4-FFF2-40B4-BE49-F238E27FC236}">
                <a16:creationId xmlns:a16="http://schemas.microsoft.com/office/drawing/2014/main" id="{9899778C-BB6D-A6EE-CA45-E42927199B2C}"/>
              </a:ext>
            </a:extLst>
          </p:cNvPr>
          <p:cNvSpPr/>
          <p:nvPr/>
        </p:nvSpPr>
        <p:spPr>
          <a:xfrm>
            <a:off x="378589" y="1288400"/>
            <a:ext cx="11455602" cy="47810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endParaRPr 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pic>
        <p:nvPicPr>
          <p:cNvPr id="57" name="그림 56" descr="그래픽, 그래픽 디자인, 클립아트, 로고이(가) 표시된 사진&#10;&#10;자동 생성된 설명">
            <a:extLst>
              <a:ext uri="{FF2B5EF4-FFF2-40B4-BE49-F238E27FC236}">
                <a16:creationId xmlns:a16="http://schemas.microsoft.com/office/drawing/2014/main" id="{56A6C094-FCD5-4E0E-6ACF-0A986555E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987" y="2016730"/>
            <a:ext cx="339756" cy="339756"/>
          </a:xfrm>
          <a:prstGeom prst="rect">
            <a:avLst/>
          </a:prstGeom>
        </p:spPr>
      </p:pic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610D36B8-362E-44EE-9C04-C44C82D33527}"/>
              </a:ext>
            </a:extLst>
          </p:cNvPr>
          <p:cNvSpPr/>
          <p:nvPr/>
        </p:nvSpPr>
        <p:spPr>
          <a:xfrm>
            <a:off x="559692" y="2802356"/>
            <a:ext cx="2309532" cy="957529"/>
          </a:xfrm>
          <a:prstGeom prst="roundRect">
            <a:avLst>
              <a:gd name="adj" fmla="val 8413"/>
            </a:avLst>
          </a:prstGeom>
          <a:noFill/>
          <a:ln>
            <a:solidFill>
              <a:srgbClr val="459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8" name="그림 7" descr="별, 클립아트, 창의성, 천문학이(가) 표시된 사진&#10;&#10;자동 생성된 설명">
            <a:extLst>
              <a:ext uri="{FF2B5EF4-FFF2-40B4-BE49-F238E27FC236}">
                <a16:creationId xmlns:a16="http://schemas.microsoft.com/office/drawing/2014/main" id="{EE6D65D2-4E0D-CBEE-CCBA-3C794F254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937" y="255842"/>
            <a:ext cx="870222" cy="8702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84F74C-2E19-63BF-9838-9B70A662A132}"/>
              </a:ext>
            </a:extLst>
          </p:cNvPr>
          <p:cNvSpPr txBox="1"/>
          <p:nvPr/>
        </p:nvSpPr>
        <p:spPr>
          <a:xfrm>
            <a:off x="973550" y="3034898"/>
            <a:ext cx="148181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ko-KR" altLang="en-US" sz="16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인권 문제의</a:t>
            </a:r>
            <a:endParaRPr lang="en-US" altLang="ko-KR" sz="1600" spc="-8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592FA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양상과 해결 방안</a:t>
            </a:r>
            <a:endParaRPr lang="en-US" altLang="ko-KR" sz="1600" spc="-8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592FA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42BA00-A7EA-89BA-251B-C9FDDC5D09C7}"/>
              </a:ext>
            </a:extLst>
          </p:cNvPr>
          <p:cNvSpPr txBox="1"/>
          <p:nvPr/>
        </p:nvSpPr>
        <p:spPr>
          <a:xfrm>
            <a:off x="2732818" y="418178"/>
            <a:ext cx="5160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대단원 마무리 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675C076F-F440-7438-4B24-6214EB25EED5}"/>
              </a:ext>
            </a:extLst>
          </p:cNvPr>
          <p:cNvGrpSpPr/>
          <p:nvPr/>
        </p:nvGrpSpPr>
        <p:grpSpPr>
          <a:xfrm>
            <a:off x="2732818" y="418178"/>
            <a:ext cx="6016407" cy="707886"/>
            <a:chOff x="2351151" y="464360"/>
            <a:chExt cx="6016407" cy="7078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3D4F42-8BE6-FCF4-FF0C-AEAD69B8EB60}"/>
                </a:ext>
              </a:extLst>
            </p:cNvPr>
            <p:cNvSpPr txBox="1"/>
            <p:nvPr/>
          </p:nvSpPr>
          <p:spPr>
            <a:xfrm>
              <a:off x="2351151" y="464360"/>
              <a:ext cx="51600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0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대단원 마무리 </a:t>
              </a:r>
            </a:p>
          </p:txBody>
        </p:sp>
        <p:pic>
          <p:nvPicPr>
            <p:cNvPr id="6" name="그림 5" descr="블랙, 어둠이(가) 표시된 사진&#10;&#10;자동 생성된 설명">
              <a:extLst>
                <a:ext uri="{FF2B5EF4-FFF2-40B4-BE49-F238E27FC236}">
                  <a16:creationId xmlns:a16="http://schemas.microsoft.com/office/drawing/2014/main" id="{2E7C2F87-3F71-E8E3-0A29-0338DEF4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036" y="536808"/>
              <a:ext cx="1730522" cy="635438"/>
            </a:xfrm>
            <a:prstGeom prst="rect">
              <a:avLst/>
            </a:prstGeom>
          </p:spPr>
        </p:pic>
      </p:grp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7DF642DF-E9E9-31F1-DECA-25D27E9E0AC8}"/>
              </a:ext>
            </a:extLst>
          </p:cNvPr>
          <p:cNvCxnSpPr>
            <a:cxnSpLocks/>
            <a:stCxn id="13" idx="3"/>
            <a:endCxn id="22" idx="1"/>
          </p:cNvCxnSpPr>
          <p:nvPr/>
        </p:nvCxnSpPr>
        <p:spPr>
          <a:xfrm flipV="1">
            <a:off x="2869224" y="2186610"/>
            <a:ext cx="1288833" cy="1094511"/>
          </a:xfrm>
          <a:prstGeom prst="straightConnector1">
            <a:avLst/>
          </a:prstGeom>
          <a:ln>
            <a:solidFill>
              <a:srgbClr val="4592F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8DC41F31-EE70-571C-0152-F1B4744455D1}"/>
              </a:ext>
            </a:extLst>
          </p:cNvPr>
          <p:cNvCxnSpPr>
            <a:cxnSpLocks/>
            <a:stCxn id="13" idx="3"/>
            <a:endCxn id="27" idx="1"/>
          </p:cNvCxnSpPr>
          <p:nvPr/>
        </p:nvCxnSpPr>
        <p:spPr>
          <a:xfrm>
            <a:off x="2869224" y="3281121"/>
            <a:ext cx="1288833" cy="1390270"/>
          </a:xfrm>
          <a:prstGeom prst="straightConnector1">
            <a:avLst/>
          </a:prstGeom>
          <a:ln>
            <a:solidFill>
              <a:srgbClr val="4592F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CA9FBE07-24E4-F840-F15F-6345A9EC6A4E}"/>
              </a:ext>
            </a:extLst>
          </p:cNvPr>
          <p:cNvSpPr/>
          <p:nvPr/>
        </p:nvSpPr>
        <p:spPr>
          <a:xfrm>
            <a:off x="4158057" y="1707845"/>
            <a:ext cx="2309532" cy="957529"/>
          </a:xfrm>
          <a:prstGeom prst="roundRect">
            <a:avLst>
              <a:gd name="adj" fmla="val 8413"/>
            </a:avLst>
          </a:prstGeom>
          <a:noFill/>
          <a:ln>
            <a:solidFill>
              <a:srgbClr val="459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99F78B08-D792-7073-1195-F7966C855091}"/>
              </a:ext>
            </a:extLst>
          </p:cNvPr>
          <p:cNvSpPr/>
          <p:nvPr/>
        </p:nvSpPr>
        <p:spPr>
          <a:xfrm>
            <a:off x="4158057" y="4192626"/>
            <a:ext cx="2309532" cy="957529"/>
          </a:xfrm>
          <a:prstGeom prst="roundRect">
            <a:avLst>
              <a:gd name="adj" fmla="val 8413"/>
            </a:avLst>
          </a:prstGeom>
          <a:noFill/>
          <a:ln>
            <a:solidFill>
              <a:srgbClr val="459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8529543-8C56-12A2-4D84-2E4D3C7BCEFB}"/>
              </a:ext>
            </a:extLst>
          </p:cNvPr>
          <p:cNvSpPr txBox="1"/>
          <p:nvPr/>
        </p:nvSpPr>
        <p:spPr>
          <a:xfrm>
            <a:off x="4825512" y="1940387"/>
            <a:ext cx="97462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우리나라의</a:t>
            </a:r>
            <a:endParaRPr lang="en-US" altLang="ko-KR" sz="1600" spc="-8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592FA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인권문제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D28F51B-15B1-3327-E0A5-9BC1A7A89C19}"/>
              </a:ext>
            </a:extLst>
          </p:cNvPr>
          <p:cNvSpPr txBox="1"/>
          <p:nvPr/>
        </p:nvSpPr>
        <p:spPr>
          <a:xfrm>
            <a:off x="4669377" y="4501511"/>
            <a:ext cx="128689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ko-KR" altLang="en-US" sz="16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세계 인권 문제</a:t>
            </a:r>
            <a:endParaRPr lang="ko-KR" altLang="en-US" sz="1600" spc="-8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592FA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4A4BACF-546F-56BE-A1C3-209E0FCAA697}"/>
              </a:ext>
            </a:extLst>
          </p:cNvPr>
          <p:cNvSpPr txBox="1"/>
          <p:nvPr/>
        </p:nvSpPr>
        <p:spPr>
          <a:xfrm>
            <a:off x="6467589" y="1823005"/>
            <a:ext cx="55066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사회적 소수자 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: </a:t>
            </a:r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한 사회 내에서 다양한 이유로 불리한 환경에 놓이거나 </a:t>
            </a:r>
            <a:r>
              <a:rPr lang="ko-KR" altLang="en-US" sz="1400" dirty="0" err="1">
                <a:latin typeface="NanumGothicExtraBold" pitchFamily="2" charset="-127"/>
                <a:ea typeface="NanumGothicExtraBold" pitchFamily="2" charset="-127"/>
              </a:rPr>
              <a:t>차별받으며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스스로 </a:t>
            </a:r>
            <a:r>
              <a:rPr lang="ko-KR" altLang="en-US" sz="1400" dirty="0" err="1">
                <a:latin typeface="NanumGothicExtraBold" pitchFamily="2" charset="-127"/>
                <a:ea typeface="NanumGothicExtraBold" pitchFamily="2" charset="-127"/>
              </a:rPr>
              <a:t>차별받는</a:t>
            </a:r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 집단에 속해 있다는 인식을 가진 사람들을 의미한다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.</a:t>
            </a:r>
          </a:p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연소자의 근로를 보호하기 위해 「근로 </a:t>
            </a:r>
            <a:r>
              <a:rPr lang="ko-KR" altLang="en-US" sz="1400" dirty="0" err="1">
                <a:latin typeface="NanumGothicExtraBold" pitchFamily="2" charset="-127"/>
                <a:ea typeface="NanumGothicExtraBold" pitchFamily="2" charset="-127"/>
              </a:rPr>
              <a:t>기준법」에서는</a:t>
            </a:r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 청소년 노동권을 보장한다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. (O         ,          X)</a:t>
            </a:r>
          </a:p>
          <a:p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</p:txBody>
      </p:sp>
      <p:pic>
        <p:nvPicPr>
          <p:cNvPr id="68" name="그림 67" descr="그래픽, 그래픽 디자인, 클립아트, 로고이(가) 표시된 사진&#10;&#10;자동 생성된 설명">
            <a:extLst>
              <a:ext uri="{FF2B5EF4-FFF2-40B4-BE49-F238E27FC236}">
                <a16:creationId xmlns:a16="http://schemas.microsoft.com/office/drawing/2014/main" id="{9A293166-5F6A-4F5F-73C9-9DA04222C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987" y="4501511"/>
            <a:ext cx="339756" cy="339756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001CC20C-91FD-7658-757D-A751A941B1DC}"/>
              </a:ext>
            </a:extLst>
          </p:cNvPr>
          <p:cNvSpPr txBox="1"/>
          <p:nvPr/>
        </p:nvSpPr>
        <p:spPr>
          <a:xfrm>
            <a:off x="6467590" y="4304364"/>
            <a:ext cx="5366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전쟁이나 경제적 어려움 등으로 자신의 나라를 떠나 돌아갈 수 없는 사람을 난민이라고 한다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. (O         ,          X)</a:t>
            </a:r>
          </a:p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세계 인권 문제 해결을 위해서는 국제적인 연대 이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/</a:t>
            </a:r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가 필요하다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.</a:t>
            </a:r>
          </a:p>
          <a:p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</p:txBody>
      </p:sp>
      <p:pic>
        <p:nvPicPr>
          <p:cNvPr id="7" name="그림 6" descr="원, 봄, 코일 스프링, 자연이(가) 표시된 사진&#10;&#10;자동 생성된 설명">
            <a:extLst>
              <a:ext uri="{FF2B5EF4-FFF2-40B4-BE49-F238E27FC236}">
                <a16:creationId xmlns:a16="http://schemas.microsoft.com/office/drawing/2014/main" id="{24B1D1AC-D76F-9601-2523-0D4A6F02D2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500" b="87500" l="68000" r="87200">
                        <a14:foregroundMark x1="69000" y1="80200" x2="69000" y2="80200"/>
                        <a14:foregroundMark x1="69000" y1="80700" x2="69000" y2="80700"/>
                        <a14:foregroundMark x1="68600" y1="82000" x2="68600" y2="82000"/>
                        <a14:foregroundMark x1="68000" y1="82900" x2="68000" y2="82900"/>
                        <a14:foregroundMark x1="80900" y1="74500" x2="80900" y2="74500"/>
                        <a14:foregroundMark x1="77400" y1="87400" x2="77400" y2="8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26" t="73028" r="10436" b="10818"/>
          <a:stretch/>
        </p:blipFill>
        <p:spPr>
          <a:xfrm>
            <a:off x="8228833" y="4482797"/>
            <a:ext cx="420758" cy="297606"/>
          </a:xfrm>
          <a:prstGeom prst="rect">
            <a:avLst/>
          </a:prstGeom>
        </p:spPr>
      </p:pic>
      <p:pic>
        <p:nvPicPr>
          <p:cNvPr id="9" name="그림 8" descr="원, 봄, 코일 스프링, 자연이(가) 표시된 사진&#10;&#10;자동 생성된 설명">
            <a:extLst>
              <a:ext uri="{FF2B5EF4-FFF2-40B4-BE49-F238E27FC236}">
                <a16:creationId xmlns:a16="http://schemas.microsoft.com/office/drawing/2014/main" id="{A3222D1D-3D98-4FC8-464D-5602B72966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500" b="87500" l="68000" r="87200">
                        <a14:foregroundMark x1="69000" y1="80200" x2="69000" y2="80200"/>
                        <a14:foregroundMark x1="69000" y1="80700" x2="69000" y2="80700"/>
                        <a14:foregroundMark x1="68600" y1="82000" x2="68600" y2="82000"/>
                        <a14:foregroundMark x1="68000" y1="82900" x2="68000" y2="82900"/>
                        <a14:foregroundMark x1="80900" y1="74500" x2="80900" y2="74500"/>
                        <a14:foregroundMark x1="77400" y1="87400" x2="77400" y2="8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26" t="73028" r="10436" b="10818"/>
          <a:stretch/>
        </p:blipFill>
        <p:spPr>
          <a:xfrm>
            <a:off x="7235499" y="2665374"/>
            <a:ext cx="420758" cy="29760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69B1F69-FA89-7938-78C9-11D6CCF5EB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9660359" y="4793319"/>
            <a:ext cx="419354" cy="2013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80FA76C-25C6-F10B-49FE-7814AD73450C}"/>
              </a:ext>
            </a:extLst>
          </p:cNvPr>
          <p:cNvSpPr txBox="1"/>
          <p:nvPr/>
        </p:nvSpPr>
        <p:spPr>
          <a:xfrm>
            <a:off x="9615631" y="4740112"/>
            <a:ext cx="572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연대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88F84E33-BBBC-B3D5-7218-B3351FE80B61}"/>
              </a:ext>
            </a:extLst>
          </p:cNvPr>
          <p:cNvGrpSpPr/>
          <p:nvPr/>
        </p:nvGrpSpPr>
        <p:grpSpPr>
          <a:xfrm>
            <a:off x="6509312" y="1823005"/>
            <a:ext cx="1204203" cy="271734"/>
            <a:chOff x="6520929" y="4553009"/>
            <a:chExt cx="1204203" cy="271734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0DF5B910-CE77-890C-F481-8E339C8CADEB}"/>
                </a:ext>
              </a:extLst>
            </p:cNvPr>
            <p:cNvGrpSpPr/>
            <p:nvPr/>
          </p:nvGrpSpPr>
          <p:grpSpPr>
            <a:xfrm>
              <a:off x="7117787" y="4553347"/>
              <a:ext cx="607345" cy="271396"/>
              <a:chOff x="1358615" y="792856"/>
              <a:chExt cx="711869" cy="229360"/>
            </a:xfrm>
          </p:grpSpPr>
          <p:pic>
            <p:nvPicPr>
              <p:cNvPr id="20" name="그림 19">
                <a:extLst>
                  <a:ext uri="{FF2B5EF4-FFF2-40B4-BE49-F238E27FC236}">
                    <a16:creationId xmlns:a16="http://schemas.microsoft.com/office/drawing/2014/main" id="{A976ADAE-641F-FD26-215B-62C1267E02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V="1">
                <a:off x="1592829" y="792857"/>
                <a:ext cx="477655" cy="229359"/>
              </a:xfrm>
              <a:prstGeom prst="rect">
                <a:avLst/>
              </a:prstGeom>
            </p:spPr>
          </p:pic>
          <p:pic>
            <p:nvPicPr>
              <p:cNvPr id="23" name="그림 22">
                <a:extLst>
                  <a:ext uri="{FF2B5EF4-FFF2-40B4-BE49-F238E27FC236}">
                    <a16:creationId xmlns:a16="http://schemas.microsoft.com/office/drawing/2014/main" id="{8A9EA32D-DE8F-DA27-4F5A-26AAF0CA3F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1" r="47108" b="-1"/>
              <a:stretch/>
            </p:blipFill>
            <p:spPr>
              <a:xfrm flipV="1">
                <a:off x="1358615" y="792856"/>
                <a:ext cx="252640" cy="229359"/>
              </a:xfrm>
              <a:prstGeom prst="rect">
                <a:avLst/>
              </a:prstGeom>
            </p:spPr>
          </p:pic>
        </p:grp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D1A5FE8D-B70D-D118-6C3B-E2609924B2D3}"/>
                </a:ext>
              </a:extLst>
            </p:cNvPr>
            <p:cNvGrpSpPr/>
            <p:nvPr/>
          </p:nvGrpSpPr>
          <p:grpSpPr>
            <a:xfrm>
              <a:off x="6520929" y="4553009"/>
              <a:ext cx="607345" cy="271396"/>
              <a:chOff x="1358615" y="792856"/>
              <a:chExt cx="711869" cy="229360"/>
            </a:xfrm>
          </p:grpSpPr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id="{570D656B-7E6F-DBF1-BC5F-17A55B2CDF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V="1">
                <a:off x="1592829" y="792857"/>
                <a:ext cx="477655" cy="229359"/>
              </a:xfrm>
              <a:prstGeom prst="rect">
                <a:avLst/>
              </a:prstGeom>
            </p:spPr>
          </p:pic>
          <p:pic>
            <p:nvPicPr>
              <p:cNvPr id="17" name="그림 16">
                <a:extLst>
                  <a:ext uri="{FF2B5EF4-FFF2-40B4-BE49-F238E27FC236}">
                    <a16:creationId xmlns:a16="http://schemas.microsoft.com/office/drawing/2014/main" id="{3C87C2AC-82D7-C4B8-AC13-833B0F70FD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1" r="47108" b="-1"/>
              <a:stretch/>
            </p:blipFill>
            <p:spPr>
              <a:xfrm flipV="1">
                <a:off x="1358615" y="792856"/>
                <a:ext cx="252640" cy="229359"/>
              </a:xfrm>
              <a:prstGeom prst="rect">
                <a:avLst/>
              </a:prstGeom>
            </p:spPr>
          </p:pic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B1B0EE3-65B1-FC2B-3D1C-BC5D4B1FEB57}"/>
              </a:ext>
            </a:extLst>
          </p:cNvPr>
          <p:cNvSpPr txBox="1"/>
          <p:nvPr/>
        </p:nvSpPr>
        <p:spPr>
          <a:xfrm>
            <a:off x="6483395" y="1815385"/>
            <a:ext cx="1400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사회적소수자</a:t>
            </a:r>
          </a:p>
        </p:txBody>
      </p:sp>
    </p:spTree>
    <p:extLst>
      <p:ext uri="{BB962C8B-B14F-4D97-AF65-F5344CB8AC3E}">
        <p14:creationId xmlns:p14="http://schemas.microsoft.com/office/powerpoint/2010/main" val="315279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4E6E5EC-0500-CC9D-E133-E52ACEF8D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83" y="1813471"/>
            <a:ext cx="5953633" cy="390575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137834" y="753705"/>
            <a:ext cx="516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2800">
                <a:latin typeface="HY견고딕" panose="02030600000101010101" pitchFamily="18" charset="-127"/>
                <a:ea typeface="HY견고딕" panose="02030600000101010101" pitchFamily="18" charset="-127"/>
              </a:rPr>
              <a:t>단원 정리 요약 마인드맵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4562" y="303043"/>
            <a:ext cx="730808" cy="58464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E6360A3-AEBC-B183-040B-389DD8B673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83" y="2989637"/>
            <a:ext cx="9344633" cy="262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9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137834" y="753705"/>
            <a:ext cx="516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2800">
                <a:latin typeface="HY견고딕" panose="02030600000101010101" pitchFamily="18" charset="-127"/>
                <a:ea typeface="HY견고딕" panose="02030600000101010101" pitchFamily="18" charset="-127"/>
              </a:rPr>
              <a:t>단원 정리 요약 마인드맵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4562" y="303043"/>
            <a:ext cx="730808" cy="584647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30E7B70-86B4-BFCF-51DE-9E887934B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983" y="1813471"/>
            <a:ext cx="4096322" cy="39058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1FDE9DA-6990-9498-3BE0-AD53333503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765" y="2626470"/>
            <a:ext cx="8792469" cy="296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2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32AA476A-3A57-C345-DE19-988991185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137834" y="753705"/>
            <a:ext cx="516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한 문장으로 정리하기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4562" y="303043"/>
            <a:ext cx="730808" cy="5846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2F2186-5846-2FD1-D956-B314BB6B25FC}"/>
              </a:ext>
            </a:extLst>
          </p:cNvPr>
          <p:cNvSpPr txBox="1"/>
          <p:nvPr/>
        </p:nvSpPr>
        <p:spPr>
          <a:xfrm>
            <a:off x="1430848" y="2971182"/>
            <a:ext cx="9145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인권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인간으로서 존엄과 가치를 인정받으며 살아가기 위해 마땅히 누려야 할 기본적인 권리를 의미하며 이는 하늘이 준 권리라는 뜻으로 천부 인권 혹은 자연권이라고도 한다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인권의 특징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</a:p>
          <a:p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① 보편성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: </a:t>
            </a:r>
            <a:r>
              <a:rPr lang="ko-KR" altLang="en-US" dirty="0" err="1">
                <a:latin typeface="NanumGothicExtraBold" pitchFamily="2" charset="-127"/>
                <a:ea typeface="NanumGothicExtraBold" pitchFamily="2" charset="-127"/>
              </a:rPr>
              <a:t>성별ㆍ연령ㆍ종교ㆍ국적ㆍ사회적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 </a:t>
            </a:r>
            <a:r>
              <a:rPr lang="ko-KR" altLang="en-US" dirty="0" err="1">
                <a:latin typeface="NanumGothicExtraBold" pitchFamily="2" charset="-127"/>
                <a:ea typeface="NanumGothicExtraBold" pitchFamily="2" charset="-127"/>
              </a:rPr>
              <a:t>신분ㆍ인종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 등과 관계 없이 인간이라면 누구나 가지는 권리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② </a:t>
            </a:r>
            <a:r>
              <a:rPr lang="ko-KR" altLang="en-US" dirty="0" err="1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천부성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: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어떤 조건이 충족된다고 해서 </a:t>
            </a:r>
            <a:r>
              <a:rPr lang="ko-KR" altLang="en-US" dirty="0" err="1">
                <a:latin typeface="NanumGothicExtraBold" pitchFamily="2" charset="-127"/>
                <a:ea typeface="NanumGothicExtraBold" pitchFamily="2" charset="-127"/>
              </a:rPr>
              <a:t>부여된다거나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 </a:t>
            </a:r>
            <a:r>
              <a:rPr lang="ko-KR" altLang="en-US" dirty="0" err="1">
                <a:latin typeface="NanumGothicExtraBold" pitchFamily="2" charset="-127"/>
                <a:ea typeface="NanumGothicExtraBold" pitchFamily="2" charset="-127"/>
              </a:rPr>
              <a:t>누군가로부터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 보장받는 것이 아니라 인간이라면 태어나면서부터 당연히 가지는 권리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③ 불가침성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: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남에게 양도되거나 남이 함부로 침해할 수 없는 것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④ 항구성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: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어떠한 이유로든 박탈될 수 없으며 영구히 보장되는 것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CE5A2F8-4B25-F6BA-F96D-F11AA8BC9951}"/>
              </a:ext>
            </a:extLst>
          </p:cNvPr>
          <p:cNvSpPr/>
          <p:nvPr/>
        </p:nvSpPr>
        <p:spPr>
          <a:xfrm>
            <a:off x="1474294" y="2068439"/>
            <a:ext cx="2225041" cy="618195"/>
          </a:xfrm>
          <a:prstGeom prst="rect">
            <a:avLst/>
          </a:prstGeom>
          <a:solidFill>
            <a:srgbClr val="4592FA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r>
              <a:rPr lang="ko-KR" altLang="en-US" sz="1800" kern="0" spc="0" dirty="0"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인권의 변화 과정</a:t>
            </a:r>
            <a:endParaRPr 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543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32AA476A-3A57-C345-DE19-988991185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137834" y="753705"/>
            <a:ext cx="516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한 문장으로 정리하기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4562" y="303043"/>
            <a:ext cx="730808" cy="5846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2F2186-5846-2FD1-D956-B314BB6B25FC}"/>
              </a:ext>
            </a:extLst>
          </p:cNvPr>
          <p:cNvSpPr txBox="1"/>
          <p:nvPr/>
        </p:nvSpPr>
        <p:spPr>
          <a:xfrm>
            <a:off x="1430848" y="2971182"/>
            <a:ext cx="91457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1.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근대 시민 혁명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: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절대 군주의 억압과 특권층의 행포에 맞서 기본적인 인권을 쟁취하기 위한 운동으로 영국의 명예혁명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미국의 독립 혁명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프랑스 혁명이 있음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시민 혁명을 통해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자유권</a:t>
            </a:r>
            <a:r>
              <a:rPr lang="en-US" altLang="ko-KR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평등권</a:t>
            </a:r>
            <a:r>
              <a:rPr lang="en-US" altLang="ko-KR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참정권 등이 보장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되기 시작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en-US" altLang="ko-KR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2.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참정권 확대 운동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: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일부 직업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재산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성별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인종에 따라 정치에 참여할 수 있는 권리가 제한되었고 이를 해결하기 위해 시작된 운동으로 영국의 차티스트 운동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 err="1">
                <a:latin typeface="NanumGothicExtraBold" pitchFamily="2" charset="-127"/>
                <a:ea typeface="NanumGothicExtraBold" pitchFamily="2" charset="-127"/>
              </a:rPr>
              <a:t>서프러제트가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 주도한 여성 참정권 운동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흑인의 인권 운동 등이 있음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20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세기 이후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보통 선거 제도가 확산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되었으며 이는 여성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노동자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흑인 등 사회적 약자들도 정치에 참여할 수 있게 됨으로써 보다 평등한 사회로 발돋움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CE5A2F8-4B25-F6BA-F96D-F11AA8BC9951}"/>
              </a:ext>
            </a:extLst>
          </p:cNvPr>
          <p:cNvSpPr/>
          <p:nvPr/>
        </p:nvSpPr>
        <p:spPr>
          <a:xfrm>
            <a:off x="1474294" y="2068439"/>
            <a:ext cx="2225041" cy="618195"/>
          </a:xfrm>
          <a:prstGeom prst="rect">
            <a:avLst/>
          </a:prstGeom>
          <a:solidFill>
            <a:srgbClr val="4592FA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r>
              <a:rPr lang="ko-KR" altLang="en-US" sz="1800" kern="0" spc="0" dirty="0"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인권의 변화 과정</a:t>
            </a:r>
            <a:endParaRPr 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297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32AA476A-3A57-C345-DE19-988991185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137834" y="753705"/>
            <a:ext cx="516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한 문장으로 정리하기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4562" y="303043"/>
            <a:ext cx="730808" cy="5846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2F2186-5846-2FD1-D956-B314BB6B25FC}"/>
              </a:ext>
            </a:extLst>
          </p:cNvPr>
          <p:cNvSpPr txBox="1"/>
          <p:nvPr/>
        </p:nvSpPr>
        <p:spPr>
          <a:xfrm>
            <a:off x="1430848" y="2971182"/>
            <a:ext cx="9145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3.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사회권의 명문화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: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산업 혁명과 함께 빈부격차가 발생하면서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자본을 소유한 자본가와 노동자들 간 계급이 생김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이처럼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국가가 모든 국민에게 최소한의 인간다운 삶을 보장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해야 하는 사회권이 바이마르 헌법에서 처음으로 명시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노동권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노동 삼권 등 노동자의 권리나 쾌적한 환경에서 살 권리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생계를 보장 받을 권리 등 사회권에 대한 인식과 이를 보장하기 위한 제도적 장치가 전 세계로 확산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4.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세계 인권 선언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: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제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1</a:t>
            </a:r>
            <a:r>
              <a:rPr lang="ko-KR" altLang="en-US" dirty="0" err="1">
                <a:latin typeface="NanumGothicExtraBold" pitchFamily="2" charset="-127"/>
                <a:ea typeface="NanumGothicExtraBold" pitchFamily="2" charset="-127"/>
              </a:rPr>
              <a:t>ㆍ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2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차 세계대전 이후 인권을 억압하는 국가가 인류의 평화를 위협할 수 있다는 사실을 인지했고 이를 해결하기 위해 </a:t>
            </a:r>
            <a:r>
              <a:rPr lang="en-US" altLang="ko-KR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1948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년 </a:t>
            </a:r>
            <a:r>
              <a:rPr lang="en-US" altLang="ko-KR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UN(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국제연합</a:t>
            </a:r>
            <a:r>
              <a:rPr lang="en-US" altLang="ko-KR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)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총회에서 인권을 인류가 누려야 할 당연한 권리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로 규정한 것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-&gt;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이후 세계 인권 선언은 인권 보장의 국제적 기준이 되었고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연대 의식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도 함께 발전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CE5A2F8-4B25-F6BA-F96D-F11AA8BC9951}"/>
              </a:ext>
            </a:extLst>
          </p:cNvPr>
          <p:cNvSpPr/>
          <p:nvPr/>
        </p:nvSpPr>
        <p:spPr>
          <a:xfrm>
            <a:off x="1474294" y="2068439"/>
            <a:ext cx="2225041" cy="618195"/>
          </a:xfrm>
          <a:prstGeom prst="rect">
            <a:avLst/>
          </a:prstGeom>
          <a:solidFill>
            <a:srgbClr val="4592FA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r>
              <a:rPr lang="ko-KR" altLang="en-US" sz="1800" kern="0" spc="0" dirty="0"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인권의 변화 과정</a:t>
            </a:r>
            <a:endParaRPr 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388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32AA476A-3A57-C345-DE19-988991185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137834" y="753705"/>
            <a:ext cx="516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한 문장으로 정리하기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4562" y="303043"/>
            <a:ext cx="730808" cy="5846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2F2186-5846-2FD1-D956-B314BB6B25FC}"/>
              </a:ext>
            </a:extLst>
          </p:cNvPr>
          <p:cNvSpPr txBox="1"/>
          <p:nvPr/>
        </p:nvSpPr>
        <p:spPr>
          <a:xfrm>
            <a:off x="1430848" y="2971182"/>
            <a:ext cx="9145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현대 사회에서의 인권의 확장 방향</a:t>
            </a:r>
            <a:endParaRPr lang="en-US" altLang="ko-KR" dirty="0">
              <a:highlight>
                <a:srgbClr val="FFFF00"/>
              </a:highlight>
              <a:latin typeface="NanumGothicExtraBold" pitchFamily="2" charset="-127"/>
              <a:ea typeface="NanumGothicExtraBold" pitchFamily="2" charset="-127"/>
            </a:endParaRPr>
          </a:p>
          <a:p>
            <a:pPr marL="342900" indent="-342900">
              <a:buAutoNum type="arabicPeriod"/>
            </a:pPr>
            <a:endParaRPr lang="en-US" altLang="ko-KR" dirty="0">
              <a:highlight>
                <a:srgbClr val="FFFF00"/>
              </a:highlight>
              <a:latin typeface="NanumGothicExtraBold" pitchFamily="2" charset="-127"/>
              <a:ea typeface="NanumGothicExtraBold" pitchFamily="2" charset="-127"/>
            </a:endParaRPr>
          </a:p>
          <a:p>
            <a:pPr marL="285750" indent="-285750">
              <a:buFontTx/>
              <a:buChar char="-"/>
            </a:pPr>
            <a:r>
              <a:rPr lang="en-US" altLang="ko-KR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1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세대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: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사상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양심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종교의 자유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/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생명과 자유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안전에 대한 권리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/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집회 및 결사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표현의 자유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/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자유로운 선거를 통해 정부에 참여할 권리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pPr marL="285750" indent="-285750">
              <a:buFontTx/>
              <a:buChar char="-"/>
            </a:pPr>
            <a:r>
              <a:rPr lang="en-US" altLang="ko-KR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2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세대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: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교육에 관한 권리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/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문화에 대한 권리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/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사회 보장을 받을 권리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/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의식주와 의료 등 적절한 생활 수준을 누릴 권리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pPr marL="285750" indent="-285750">
              <a:buFontTx/>
              <a:buChar char="-"/>
            </a:pPr>
            <a:r>
              <a:rPr lang="en-US" altLang="ko-KR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3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세대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: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자결권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/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평화에 대한 권리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/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지속가능한 환경에 대한 권리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/ </a:t>
            </a:r>
            <a:r>
              <a:rPr lang="ko-KR" altLang="en-US" dirty="0" err="1">
                <a:latin typeface="NanumGothicExtraBold" pitchFamily="2" charset="-127"/>
                <a:ea typeface="NanumGothicExtraBold" pitchFamily="2" charset="-127"/>
              </a:rPr>
              <a:t>사회ㆍ문화적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 발전을 자유롭게 추구할 권리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CE5A2F8-4B25-F6BA-F96D-F11AA8BC9951}"/>
              </a:ext>
            </a:extLst>
          </p:cNvPr>
          <p:cNvSpPr/>
          <p:nvPr/>
        </p:nvSpPr>
        <p:spPr>
          <a:xfrm>
            <a:off x="1474294" y="2068439"/>
            <a:ext cx="2225041" cy="618195"/>
          </a:xfrm>
          <a:prstGeom prst="rect">
            <a:avLst/>
          </a:prstGeom>
          <a:solidFill>
            <a:srgbClr val="4592FA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r>
              <a:rPr lang="ko-KR" altLang="en-US" sz="1800" kern="0" spc="0" dirty="0"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인권의 변화 과정</a:t>
            </a:r>
            <a:endParaRPr 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102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32AA476A-3A57-C345-DE19-988991185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137834" y="753705"/>
            <a:ext cx="516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한 문장으로 정리하기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4562" y="303043"/>
            <a:ext cx="730808" cy="5846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2F2186-5846-2FD1-D956-B314BB6B25FC}"/>
              </a:ext>
            </a:extLst>
          </p:cNvPr>
          <p:cNvSpPr txBox="1"/>
          <p:nvPr/>
        </p:nvSpPr>
        <p:spPr>
          <a:xfrm>
            <a:off x="1430848" y="2971182"/>
            <a:ext cx="9145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2.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현대 사회에서의 인권의 확장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① </a:t>
            </a:r>
            <a:r>
              <a:rPr lang="ko-KR" altLang="en-US" dirty="0" err="1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주거권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: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쾌적하고 안정적인 주거 환경에서 인간다운 생활을 할 권리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② </a:t>
            </a:r>
            <a:r>
              <a:rPr lang="ko-KR" altLang="en-US" dirty="0" err="1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안전권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: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인간의 생명과 안녕을 위협하는 폭력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각종 재난과 사고 등의 위험으로 부터 안전할 권리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③ 환경권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: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건강하고 쾌적한 환경에서 살 권리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④ 문화권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: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누구나 문화생활에 참여하고 자신의 문화적 정체성을 유지할 권리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CE5A2F8-4B25-F6BA-F96D-F11AA8BC9951}"/>
              </a:ext>
            </a:extLst>
          </p:cNvPr>
          <p:cNvSpPr/>
          <p:nvPr/>
        </p:nvSpPr>
        <p:spPr>
          <a:xfrm>
            <a:off x="1474294" y="2068439"/>
            <a:ext cx="2225041" cy="618195"/>
          </a:xfrm>
          <a:prstGeom prst="rect">
            <a:avLst/>
          </a:prstGeom>
          <a:solidFill>
            <a:srgbClr val="4592FA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r>
              <a:rPr lang="ko-KR" altLang="en-US" sz="1800" kern="0" spc="0" dirty="0"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인권의 변화 과정</a:t>
            </a:r>
            <a:endParaRPr 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B34450-E2FF-F207-C652-5126AF172F93}"/>
              </a:ext>
            </a:extLst>
          </p:cNvPr>
          <p:cNvSpPr txBox="1"/>
          <p:nvPr/>
        </p:nvSpPr>
        <p:spPr>
          <a:xfrm>
            <a:off x="1968942" y="6326846"/>
            <a:ext cx="791851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권리 별 현대 사회에서 중요시되고 있는 이유 및 보장 받을 수 있는 법적 제도도 함께 </a:t>
            </a:r>
            <a:r>
              <a:rPr lang="en-US" altLang="ko-KR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check!</a:t>
            </a:r>
            <a:endParaRPr lang="ko-KR" altLang="en-US" sz="1600" spc="-8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592FA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8" name="그림 7" descr="원이(가) 표시된 사진&#10;&#10;자동 생성된 설명">
            <a:extLst>
              <a:ext uri="{FF2B5EF4-FFF2-40B4-BE49-F238E27FC236}">
                <a16:creationId xmlns:a16="http://schemas.microsoft.com/office/drawing/2014/main" id="{286BC68E-1167-192E-6A0D-E6625A3E59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59" y="6273693"/>
            <a:ext cx="199383" cy="29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1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내지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표지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1339</Words>
  <Application>Microsoft Office PowerPoint</Application>
  <PresentationFormat>와이드스크린</PresentationFormat>
  <Paragraphs>173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20</vt:i4>
      </vt:variant>
    </vt:vector>
  </HeadingPairs>
  <TitlesOfParts>
    <vt:vector size="30" baseType="lpstr">
      <vt:lpstr>G마켓 산스 TTF Bold</vt:lpstr>
      <vt:lpstr>HY견고딕</vt:lpstr>
      <vt:lpstr>NanumGothicExtraBold</vt:lpstr>
      <vt:lpstr>NanumGothic</vt:lpstr>
      <vt:lpstr>맑은 고딕</vt:lpstr>
      <vt:lpstr>Arial</vt:lpstr>
      <vt:lpstr>Wingdings</vt:lpstr>
      <vt:lpstr>Office 테마</vt:lpstr>
      <vt:lpstr>내지 마스터</vt:lpstr>
      <vt:lpstr>표지 마스터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미경 김</dc:creator>
  <cp:lastModifiedBy>USER</cp:lastModifiedBy>
  <cp:revision>18</cp:revision>
  <dcterms:created xsi:type="dcterms:W3CDTF">2024-07-30T05:05:06Z</dcterms:created>
  <dcterms:modified xsi:type="dcterms:W3CDTF">2024-08-30T08:23:09Z</dcterms:modified>
</cp:coreProperties>
</file>