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2" r:id="rId4"/>
    <p:sldId id="259" r:id="rId5"/>
    <p:sldId id="260" r:id="rId6"/>
    <p:sldId id="261" r:id="rId7"/>
    <p:sldId id="263" r:id="rId8"/>
    <p:sldId id="265" r:id="rId9"/>
    <p:sldId id="264" r:id="rId10"/>
    <p:sldId id="266" r:id="rId11"/>
    <p:sldId id="269" r:id="rId12"/>
    <p:sldId id="267" r:id="rId13"/>
    <p:sldId id="270" r:id="rId14"/>
    <p:sldId id="268" r:id="rId1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8E5"/>
    <a:srgbClr val="C09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보통 스타일 2 - 강조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3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13FE11-FD3D-463B-9288-03F20FC32B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10EFBB6C-BF0E-4883-B1CE-7037FBA83C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6481157-97C8-4B04-B86A-4E1152684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593BC-A1F9-408E-AD3F-4391071C1204}" type="datetimeFigureOut">
              <a:rPr lang="ko-KR" altLang="en-US" smtClean="0"/>
              <a:t>2022-03-11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926E632-734A-4F07-9A0B-6A0530FA0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F242CFB-19ED-47C5-8CD7-202E83582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8D625-02DA-4840-BD0C-E9ABA4BB31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9388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C5F0FE-11D3-4E18-A227-58170E36F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747AF02D-7729-422A-A106-EEAE329C13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224DB7E-62C0-4993-A869-DD56A1349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593BC-A1F9-408E-AD3F-4391071C1204}" type="datetimeFigureOut">
              <a:rPr lang="ko-KR" altLang="en-US" smtClean="0"/>
              <a:t>2022-03-11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0CAF2AA-1803-40DC-B7CA-9B45C65C0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F6768D1-6016-4EB7-ACE9-A1AA6E2F7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8D625-02DA-4840-BD0C-E9ABA4BB31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8665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763AF180-4BEE-4B51-A314-22F7C2AA56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979BA695-2AA7-4850-9405-877C503BA8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B5E7130-7FB1-4872-BA92-864ADC4F9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593BC-A1F9-408E-AD3F-4391071C1204}" type="datetimeFigureOut">
              <a:rPr lang="ko-KR" altLang="en-US" smtClean="0"/>
              <a:t>2022-03-11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945444A-2899-4B4C-AEFB-E1651940A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44E40E6-86D2-4235-BB39-33F385FE6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8D625-02DA-4840-BD0C-E9ABA4BB31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3331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4AA8513-EB0C-4F90-B9A3-0EB74D892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126376-1FE4-41E6-BF57-94930DA311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E459A7D-0E11-4D67-A42A-990227D69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593BC-A1F9-408E-AD3F-4391071C1204}" type="datetimeFigureOut">
              <a:rPr lang="ko-KR" altLang="en-US" smtClean="0"/>
              <a:t>2022-03-11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BB56501-38D1-4D13-A839-57633EB6A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68933DB-E691-4D63-9239-E4BD4684C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8D625-02DA-4840-BD0C-E9ABA4BB31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7374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F00C9C2-5AF1-4C90-B748-5B0A62FEB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0A8E66F-77B9-4A90-BBF4-BF07FE5BA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3636D52-C5A7-415C-9E43-1A02347E5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593BC-A1F9-408E-AD3F-4391071C1204}" type="datetimeFigureOut">
              <a:rPr lang="ko-KR" altLang="en-US" smtClean="0"/>
              <a:t>2022-03-11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EEA5A76-379F-4465-A7DC-33ED1C9B7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7E289CE-8C7E-445A-95C6-176A7D545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8D625-02DA-4840-BD0C-E9ABA4BB31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3713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5506AD0-2653-4EF1-9965-3188DFA39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55D3305-2C41-4D50-88D0-CF52A90885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9032A6CA-3793-478E-81F6-EB8B9518FB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420418B-D866-4214-AB0B-64C0677EA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593BC-A1F9-408E-AD3F-4391071C1204}" type="datetimeFigureOut">
              <a:rPr lang="ko-KR" altLang="en-US" smtClean="0"/>
              <a:t>2022-03-11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96507FA4-EE96-4466-B50A-E144958D4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3C49CD2-CC69-4922-AE25-FA95F50C7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8D625-02DA-4840-BD0C-E9ABA4BB31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8095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5294355-2781-4831-B441-95F34F1E4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831278B-3A1F-4814-83CF-A9F79C8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78CA907C-BA6F-40BF-8317-39D93069EE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F05D2361-153B-41BA-B859-5E3F4C254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5445563D-A2DF-4A6A-9FB4-9FDF650F36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E851CCB8-A5B3-4668-AFC4-DCFF00C53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593BC-A1F9-408E-AD3F-4391071C1204}" type="datetimeFigureOut">
              <a:rPr lang="ko-KR" altLang="en-US" smtClean="0"/>
              <a:t>2022-03-11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2FE577AF-49D5-4D46-A61B-8FD3AE3EA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6C113256-90FD-451F-B421-4238D8C64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8D625-02DA-4840-BD0C-E9ABA4BB31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833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CE19B42-4BAA-465D-B316-7873D52DF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1672A52C-D393-4511-A5C9-34C409967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593BC-A1F9-408E-AD3F-4391071C1204}" type="datetimeFigureOut">
              <a:rPr lang="ko-KR" altLang="en-US" smtClean="0"/>
              <a:t>2022-03-11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F8AD06EA-5158-4F6A-843C-14E528D90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B1373CB4-4AD8-42FA-B9B1-97BE3235C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8D625-02DA-4840-BD0C-E9ABA4BB31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5360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8A47C781-3CD0-434A-8582-AE5EF87D5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593BC-A1F9-408E-AD3F-4391071C1204}" type="datetimeFigureOut">
              <a:rPr lang="ko-KR" altLang="en-US" smtClean="0"/>
              <a:t>2022-03-11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79DEDB1B-CBE6-47CA-9E78-9AA573EF2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5FB6D1F-1B94-432E-8832-90BC8C512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8D625-02DA-4840-BD0C-E9ABA4BB31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1820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860F61A-3C7C-4150-9A6C-FC28E0024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E393211-625D-4180-80BF-7990C1E49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5B8F9D5-0A6D-4AA5-B8BD-EA465B1227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D0745E2-061A-4A16-B219-8E5727A7F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593BC-A1F9-408E-AD3F-4391071C1204}" type="datetimeFigureOut">
              <a:rPr lang="ko-KR" altLang="en-US" smtClean="0"/>
              <a:t>2022-03-11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9F154C4-2BFD-478C-89C5-6443190B8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90A0B1E-B4DB-4418-9E6A-91C9C6F60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8D625-02DA-4840-BD0C-E9ABA4BB31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284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D7205A1-4A74-4179-A5DE-A591E95BE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B6AD2C7-2E23-447A-A374-C3769B0651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E8181B4-27BB-425A-8B1E-C79B0BA5CD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2E2FB6E-32CE-4D7C-B66B-43EB96AE5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593BC-A1F9-408E-AD3F-4391071C1204}" type="datetimeFigureOut">
              <a:rPr lang="ko-KR" altLang="en-US" smtClean="0"/>
              <a:t>2022-03-11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38EA2A7-0F8E-4BDA-B5FC-523EEC93B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B347442-A22D-4F4C-9EF1-7A2DE5C2F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8D625-02DA-4840-BD0C-E9ABA4BB31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2325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18843831-83C9-452A-ADA5-6898338F0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A7A667-C3A9-4A78-AFBC-B648190E52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2C895A2-BAEA-4E76-AAFF-24B2744B36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593BC-A1F9-408E-AD3F-4391071C1204}" type="datetimeFigureOut">
              <a:rPr lang="ko-KR" altLang="en-US" smtClean="0"/>
              <a:t>2022-03-11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55AFEEC-710B-4FDD-AE4B-C3812C3944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6C259B9-4366-4D76-991E-DA395B978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8D625-02DA-4840-BD0C-E9ABA4BB31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5058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4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98A7B602-95A1-4EE0-AD78-F868593EB1CA}"/>
              </a:ext>
            </a:extLst>
          </p:cNvPr>
          <p:cNvGrpSpPr/>
          <p:nvPr/>
        </p:nvGrpSpPr>
        <p:grpSpPr>
          <a:xfrm>
            <a:off x="2554664" y="1455736"/>
            <a:ext cx="6660578" cy="2595187"/>
            <a:chOff x="2554664" y="1455736"/>
            <a:chExt cx="6660578" cy="2595187"/>
          </a:xfrm>
        </p:grpSpPr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5EBC8268-8054-4868-AD0D-6731FD8D401B}"/>
                </a:ext>
              </a:extLst>
            </p:cNvPr>
            <p:cNvGrpSpPr/>
            <p:nvPr/>
          </p:nvGrpSpPr>
          <p:grpSpPr>
            <a:xfrm>
              <a:off x="2554664" y="1478147"/>
              <a:ext cx="6660578" cy="2572776"/>
              <a:chOff x="2554664" y="1478147"/>
              <a:chExt cx="6660578" cy="2572776"/>
            </a:xfrm>
          </p:grpSpPr>
          <p:grpSp>
            <p:nvGrpSpPr>
              <p:cNvPr id="10" name="그룹 9">
                <a:extLst>
                  <a:ext uri="{FF2B5EF4-FFF2-40B4-BE49-F238E27FC236}">
                    <a16:creationId xmlns:a16="http://schemas.microsoft.com/office/drawing/2014/main" id="{4DDB115B-610F-4023-93A3-420F3EF4284E}"/>
                  </a:ext>
                </a:extLst>
              </p:cNvPr>
              <p:cNvGrpSpPr/>
              <p:nvPr/>
            </p:nvGrpSpPr>
            <p:grpSpPr>
              <a:xfrm>
                <a:off x="2554664" y="1478147"/>
                <a:ext cx="1863539" cy="1250315"/>
                <a:chOff x="7560297" y="1244338"/>
                <a:chExt cx="2720768" cy="1250315"/>
              </a:xfrm>
            </p:grpSpPr>
            <p:sp>
              <p:nvSpPr>
                <p:cNvPr id="7" name="사각형: 둥근 모서리 6">
                  <a:extLst>
                    <a:ext uri="{FF2B5EF4-FFF2-40B4-BE49-F238E27FC236}">
                      <a16:creationId xmlns:a16="http://schemas.microsoft.com/office/drawing/2014/main" id="{E5D9C99D-F040-44C9-A5B7-F8A10BF0005E}"/>
                    </a:ext>
                  </a:extLst>
                </p:cNvPr>
                <p:cNvSpPr/>
                <p:nvPr/>
              </p:nvSpPr>
              <p:spPr>
                <a:xfrm>
                  <a:off x="7560297" y="1244338"/>
                  <a:ext cx="2554664" cy="914400"/>
                </a:xfrm>
                <a:prstGeom prst="roundRect">
                  <a:avLst/>
                </a:prstGeom>
                <a:noFill/>
                <a:ln w="3810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8" name="직사각형 7">
                  <a:extLst>
                    <a:ext uri="{FF2B5EF4-FFF2-40B4-BE49-F238E27FC236}">
                      <a16:creationId xmlns:a16="http://schemas.microsoft.com/office/drawing/2014/main" id="{22DFE515-42B1-4331-B29D-1F07F0D84C93}"/>
                    </a:ext>
                  </a:extLst>
                </p:cNvPr>
                <p:cNvSpPr/>
                <p:nvPr/>
              </p:nvSpPr>
              <p:spPr>
                <a:xfrm>
                  <a:off x="7584999" y="1467131"/>
                  <a:ext cx="2696066" cy="102752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cxnSp>
            <p:nvCxnSpPr>
              <p:cNvPr id="22" name="직선 연결선 21">
                <a:extLst>
                  <a:ext uri="{FF2B5EF4-FFF2-40B4-BE49-F238E27FC236}">
                    <a16:creationId xmlns:a16="http://schemas.microsoft.com/office/drawing/2014/main" id="{5C353886-CFC8-49FF-98FF-F04A898F6B42}"/>
                  </a:ext>
                </a:extLst>
              </p:cNvPr>
              <p:cNvCxnSpPr/>
              <p:nvPr/>
            </p:nvCxnSpPr>
            <p:spPr>
              <a:xfrm>
                <a:off x="4304433" y="1664078"/>
                <a:ext cx="0" cy="2226586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사각형: 둥근 모서리 22">
                <a:extLst>
                  <a:ext uri="{FF2B5EF4-FFF2-40B4-BE49-F238E27FC236}">
                    <a16:creationId xmlns:a16="http://schemas.microsoft.com/office/drawing/2014/main" id="{56858CBF-BC31-49EF-96AB-6516452EC893}"/>
                  </a:ext>
                </a:extLst>
              </p:cNvPr>
              <p:cNvSpPr/>
              <p:nvPr/>
            </p:nvSpPr>
            <p:spPr>
              <a:xfrm>
                <a:off x="4304433" y="3014470"/>
                <a:ext cx="4883084" cy="103645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>
                <a:extLst>
                  <a:ext uri="{FF2B5EF4-FFF2-40B4-BE49-F238E27FC236}">
                    <a16:creationId xmlns:a16="http://schemas.microsoft.com/office/drawing/2014/main" id="{B5ECE490-3165-4178-B234-12F17E3477BB}"/>
                  </a:ext>
                </a:extLst>
              </p:cNvPr>
              <p:cNvSpPr/>
              <p:nvPr/>
            </p:nvSpPr>
            <p:spPr>
              <a:xfrm>
                <a:off x="4332163" y="2912882"/>
                <a:ext cx="4883079" cy="10364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1FCE59D-267C-4CC3-AD2C-6474DD3473D4}"/>
                </a:ext>
              </a:extLst>
            </p:cNvPr>
            <p:cNvSpPr txBox="1"/>
            <p:nvPr/>
          </p:nvSpPr>
          <p:spPr>
            <a:xfrm>
              <a:off x="4542175" y="2912882"/>
              <a:ext cx="4570482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ko-KR" altLang="en-US" sz="440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아름다운 문자 예술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36EEBCD-7861-49C4-9C99-C61A1E6B0E14}"/>
                </a:ext>
              </a:extLst>
            </p:cNvPr>
            <p:cNvSpPr txBox="1"/>
            <p:nvPr/>
          </p:nvSpPr>
          <p:spPr>
            <a:xfrm>
              <a:off x="2760371" y="1528133"/>
              <a:ext cx="133835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7200">
                  <a:solidFill>
                    <a:srgbClr val="FFFF0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15</a:t>
              </a:r>
              <a:endParaRPr lang="ko-KR" altLang="en-US" sz="7200">
                <a:solidFill>
                  <a:srgbClr val="FFFF00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2E145D6-6612-4B45-BE23-3270367D1061}"/>
                </a:ext>
              </a:extLst>
            </p:cNvPr>
            <p:cNvSpPr txBox="1"/>
            <p:nvPr/>
          </p:nvSpPr>
          <p:spPr>
            <a:xfrm>
              <a:off x="2704091" y="1455736"/>
              <a:ext cx="133835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7200">
                  <a:solidFill>
                    <a:srgbClr val="00B0F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15</a:t>
              </a:r>
              <a:endParaRPr lang="ko-KR" altLang="en-US" sz="7200">
                <a:solidFill>
                  <a:srgbClr val="00B0F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1658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3B0FC658-2DD4-4ADC-B5AC-34974C2B38D9}"/>
              </a:ext>
            </a:extLst>
          </p:cNvPr>
          <p:cNvSpPr txBox="1"/>
          <p:nvPr/>
        </p:nvSpPr>
        <p:spPr>
          <a:xfrm>
            <a:off x="2896773" y="114191"/>
            <a:ext cx="7853432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ko-KR" altLang="en-US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전각의 기법과 내용</a:t>
            </a:r>
            <a:r>
              <a:rPr lang="en-US" altLang="ko-KR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용도에 적합한 명칭 알아보기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9F3992-98B5-4BF2-9F7A-65C1C0789B9B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3DD3DB-482B-457F-ACA4-9DE59F5CD015}"/>
              </a:ext>
            </a:extLst>
          </p:cNvPr>
          <p:cNvSpPr txBox="1"/>
          <p:nvPr/>
        </p:nvSpPr>
        <p:spPr>
          <a:xfrm>
            <a:off x="114895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96D471CD-D0D0-4E5B-94B8-5C1EDDFFA8BB}"/>
              </a:ext>
            </a:extLst>
          </p:cNvPr>
          <p:cNvSpPr/>
          <p:nvPr/>
        </p:nvSpPr>
        <p:spPr>
          <a:xfrm>
            <a:off x="1137701" y="124175"/>
            <a:ext cx="1759072" cy="553998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탐구 활동</a:t>
            </a:r>
            <a:r>
              <a:rPr lang="en-US" altLang="ko-KR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3</a:t>
            </a:r>
            <a:endParaRPr lang="ko-KR" altLang="en-US" sz="2400"/>
          </a:p>
        </p:txBody>
      </p: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A5A02257-25B4-4924-978C-8EB400406E36}"/>
              </a:ext>
            </a:extLst>
          </p:cNvPr>
          <p:cNvGrpSpPr/>
          <p:nvPr/>
        </p:nvGrpSpPr>
        <p:grpSpPr>
          <a:xfrm>
            <a:off x="1044903" y="1877337"/>
            <a:ext cx="10306354" cy="4878563"/>
            <a:chOff x="1044903" y="1460092"/>
            <a:chExt cx="10306354" cy="4878563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504D4675-4DD7-4717-BE80-10C1A269DC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4963"/>
            <a:stretch/>
          </p:blipFill>
          <p:spPr>
            <a:xfrm>
              <a:off x="1144252" y="2148197"/>
              <a:ext cx="1759072" cy="178142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ACE0923-CB27-4EA8-8760-47787EF89905}"/>
                </a:ext>
              </a:extLst>
            </p:cNvPr>
            <p:cNvSpPr txBox="1"/>
            <p:nvPr/>
          </p:nvSpPr>
          <p:spPr>
            <a:xfrm>
              <a:off x="1214827" y="1460092"/>
              <a:ext cx="1082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● 성명인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410F6A4-D72A-4F94-ADFB-37E4365D15B4}"/>
                </a:ext>
              </a:extLst>
            </p:cNvPr>
            <p:cNvSpPr txBox="1"/>
            <p:nvPr/>
          </p:nvSpPr>
          <p:spPr>
            <a:xfrm>
              <a:off x="2297432" y="3930122"/>
              <a:ext cx="208422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청전 이상범</a:t>
              </a:r>
              <a:r>
                <a:rPr lang="en-US" altLang="ko-KR" sz="100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(1897 ~ 1972/</a:t>
              </a:r>
              <a:r>
                <a:rPr lang="ko-KR" altLang="en-US" sz="100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한국화</a:t>
              </a:r>
              <a:r>
                <a:rPr lang="en-US" altLang="ko-KR" sz="100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)</a:t>
              </a:r>
              <a:endParaRPr lang="ko-KR" altLang="en-US" sz="1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87662087-C008-4B11-B0B3-F51AF1FC8A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4322" r="6596" b="7189"/>
            <a:stretch/>
          </p:blipFill>
          <p:spPr>
            <a:xfrm>
              <a:off x="3772099" y="2058482"/>
              <a:ext cx="1526502" cy="165335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5DB2798-3B1F-4B7C-AB4E-53EA0D40DE51}"/>
                </a:ext>
              </a:extLst>
            </p:cNvPr>
            <p:cNvSpPr txBox="1"/>
            <p:nvPr/>
          </p:nvSpPr>
          <p:spPr>
            <a:xfrm>
              <a:off x="3782023" y="1460092"/>
              <a:ext cx="1082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● 아호인</a:t>
              </a:r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6859003E-FB7D-4F25-9C39-BA3524BE3A5F}"/>
                </a:ext>
              </a:extLst>
            </p:cNvPr>
            <p:cNvSpPr/>
            <p:nvPr/>
          </p:nvSpPr>
          <p:spPr>
            <a:xfrm>
              <a:off x="1044903" y="2058482"/>
              <a:ext cx="4413953" cy="2208376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E524EC2-6579-4CCD-B29B-563474A12FCA}"/>
                </a:ext>
              </a:extLst>
            </p:cNvPr>
            <p:cNvSpPr txBox="1"/>
            <p:nvPr/>
          </p:nvSpPr>
          <p:spPr>
            <a:xfrm>
              <a:off x="6737189" y="1460092"/>
              <a:ext cx="1082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● 사구인</a:t>
              </a: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5DE11223-1FE7-4743-A780-7B17B4E51903}"/>
                </a:ext>
              </a:extLst>
            </p:cNvPr>
            <p:cNvSpPr/>
            <p:nvPr/>
          </p:nvSpPr>
          <p:spPr>
            <a:xfrm>
              <a:off x="6359447" y="2058482"/>
              <a:ext cx="2006625" cy="2208376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BE94A60B-BCF7-42F6-9FE9-84008B8E54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5165" r="37589" b="11513"/>
            <a:stretch/>
          </p:blipFill>
          <p:spPr>
            <a:xfrm>
              <a:off x="6472848" y="2325088"/>
              <a:ext cx="1779822" cy="1572188"/>
            </a:xfrm>
            <a:prstGeom prst="rect">
              <a:avLst/>
            </a:prstGeom>
          </p:spPr>
        </p:pic>
        <p:pic>
          <p:nvPicPr>
            <p:cNvPr id="29" name="그림 28">
              <a:extLst>
                <a:ext uri="{FF2B5EF4-FFF2-40B4-BE49-F238E27FC236}">
                  <a16:creationId xmlns:a16="http://schemas.microsoft.com/office/drawing/2014/main" id="{6DFB84EC-7E5B-4C50-8D3B-5BE983F5B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18338" y="2146969"/>
              <a:ext cx="1885014" cy="1737583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03E90E4-AE2C-4065-B012-DBCEC869BCBC}"/>
                </a:ext>
              </a:extLst>
            </p:cNvPr>
            <p:cNvSpPr txBox="1"/>
            <p:nvPr/>
          </p:nvSpPr>
          <p:spPr>
            <a:xfrm>
              <a:off x="9373340" y="1460092"/>
              <a:ext cx="1082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● 초형인</a:t>
              </a:r>
            </a:p>
          </p:txBody>
        </p:sp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D84520CC-1363-40E7-B328-48E325DF70AA}"/>
                </a:ext>
              </a:extLst>
            </p:cNvPr>
            <p:cNvSpPr/>
            <p:nvPr/>
          </p:nvSpPr>
          <p:spPr>
            <a:xfrm>
              <a:off x="9098687" y="2058482"/>
              <a:ext cx="2006625" cy="2208376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EDAD2996-FA14-4338-968A-E05E4680ED5D}"/>
                </a:ext>
              </a:extLst>
            </p:cNvPr>
            <p:cNvSpPr/>
            <p:nvPr/>
          </p:nvSpPr>
          <p:spPr>
            <a:xfrm>
              <a:off x="1044903" y="4269102"/>
              <a:ext cx="4413953" cy="2069553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en-US" altLang="ko-KR" sz="1200" b="1">
                  <a:solidFill>
                    <a:schemeClr val="tx1"/>
                  </a:solidFill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  <a:cs typeface="함초롬바탕" panose="02030604000101010101" pitchFamily="18" charset="-127"/>
                </a:rPr>
                <a:t>· </a:t>
              </a:r>
              <a:r>
                <a:rPr lang="ko-KR" altLang="en-US" sz="1200" b="1">
                  <a:solidFill>
                    <a:schemeClr val="tx1"/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성명인</a:t>
              </a:r>
              <a:r>
                <a:rPr lang="ko-KR" altLang="en-US"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은 본인의 이름을 백문인</a:t>
              </a:r>
              <a:r>
                <a:rPr lang="en-US" altLang="ko-KR"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(</a:t>
              </a:r>
              <a:r>
                <a:rPr lang="ko-KR" altLang="en-US"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음각</a:t>
              </a:r>
              <a:r>
                <a:rPr lang="en-US" altLang="ko-KR"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) </a:t>
              </a:r>
              <a:r>
                <a:rPr lang="ko-KR" altLang="en-US"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혹은 주문인</a:t>
              </a:r>
              <a:r>
                <a:rPr lang="en-US" altLang="ko-KR"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(</a:t>
              </a:r>
              <a:r>
                <a:rPr lang="ko-KR" altLang="en-US"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양각</a:t>
              </a:r>
              <a:r>
                <a:rPr lang="en-US" altLang="ko-KR"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)</a:t>
              </a:r>
              <a:r>
                <a:rPr lang="ko-KR" altLang="en-US"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으로 새겨 넣은 것을 말한다</a:t>
              </a:r>
              <a:r>
                <a:rPr lang="en-US" altLang="ko-KR"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200" b="1">
                  <a:solidFill>
                    <a:schemeClr val="tx1"/>
                  </a:solidFill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  <a:cs typeface="함초롬바탕" panose="02030604000101010101" pitchFamily="18" charset="-127"/>
                </a:rPr>
                <a:t>· </a:t>
              </a:r>
              <a:r>
                <a:rPr lang="ko-KR" altLang="en-US" sz="1200" b="1">
                  <a:solidFill>
                    <a:schemeClr val="tx1"/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아호인</a:t>
              </a:r>
              <a:r>
                <a:rPr lang="ko-KR" altLang="en-US"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은 본인의 호를 백문인</a:t>
              </a:r>
              <a:r>
                <a:rPr lang="en-US" altLang="ko-KR"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(</a:t>
              </a:r>
              <a:r>
                <a:rPr lang="ko-KR" altLang="en-US"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음각</a:t>
              </a:r>
              <a:r>
                <a:rPr lang="en-US" altLang="ko-KR"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) </a:t>
              </a:r>
              <a:r>
                <a:rPr lang="ko-KR" altLang="en-US"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혹은 주문인</a:t>
              </a:r>
              <a:r>
                <a:rPr lang="en-US" altLang="ko-KR"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(</a:t>
              </a:r>
              <a:r>
                <a:rPr lang="ko-KR" altLang="en-US"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양각</a:t>
              </a:r>
              <a:r>
                <a:rPr lang="en-US" altLang="ko-KR"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)</a:t>
              </a:r>
              <a:r>
                <a:rPr lang="ko-KR" altLang="en-US"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으로 새겨 넣는 것을 말한다</a:t>
              </a:r>
              <a:r>
                <a:rPr lang="en-US" altLang="ko-KR"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200" b="1">
                  <a:solidFill>
                    <a:schemeClr val="tx1"/>
                  </a:solidFill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  <a:cs typeface="함초롬바탕" panose="02030604000101010101" pitchFamily="18" charset="-127"/>
                </a:rPr>
                <a:t>· </a:t>
              </a:r>
              <a:r>
                <a:rPr lang="ko-KR" altLang="en-US"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청전 이상범의 성명인으로 </a:t>
              </a:r>
              <a:r>
                <a:rPr lang="ko-KR" altLang="en-US" sz="1200" b="1">
                  <a:solidFill>
                    <a:schemeClr val="tx1"/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음각으로 글씨가 하얀 백문인</a:t>
              </a:r>
              <a:r>
                <a:rPr lang="ko-KR" altLang="en-US"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이다</a:t>
              </a:r>
              <a:r>
                <a:rPr lang="en-US" altLang="ko-KR"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200" b="1">
                  <a:solidFill>
                    <a:schemeClr val="tx1"/>
                  </a:solidFill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  <a:cs typeface="함초롬바탕" panose="02030604000101010101" pitchFamily="18" charset="-127"/>
                </a:rPr>
                <a:t>· </a:t>
              </a:r>
              <a:r>
                <a:rPr lang="ko-KR" altLang="en-US"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청전 이상범의 호를 새긴 것으로 </a:t>
              </a:r>
              <a:r>
                <a:rPr lang="ko-KR" altLang="en-US" sz="1200" b="1">
                  <a:solidFill>
                    <a:schemeClr val="tx1"/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양각으로 글씨가 붉은 주문인</a:t>
              </a:r>
              <a:r>
                <a:rPr lang="ko-KR" altLang="en-US"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이다</a:t>
              </a:r>
              <a:r>
                <a:rPr lang="en-US" altLang="ko-KR"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.</a:t>
              </a:r>
              <a:endParaRPr lang="ko-KR" alt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endParaRPr>
            </a:p>
          </p:txBody>
        </p:sp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A4E5990E-F6CB-4C86-A24F-BCD0537366F5}"/>
                </a:ext>
              </a:extLst>
            </p:cNvPr>
            <p:cNvSpPr/>
            <p:nvPr/>
          </p:nvSpPr>
          <p:spPr>
            <a:xfrm>
              <a:off x="6358862" y="4269103"/>
              <a:ext cx="2006625" cy="2069552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ko-KR" altLang="en-US"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좋아하는 </a:t>
              </a:r>
              <a:r>
                <a:rPr lang="ko-KR" altLang="en-US" sz="1200" b="1">
                  <a:solidFill>
                    <a:schemeClr val="tx1"/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싯구나 문구</a:t>
              </a:r>
              <a:r>
                <a:rPr lang="en-US" altLang="ko-KR" sz="1200" b="1">
                  <a:solidFill>
                    <a:schemeClr val="tx1"/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, </a:t>
              </a:r>
              <a:r>
                <a:rPr lang="ko-KR" altLang="en-US" sz="1200" b="1">
                  <a:solidFill>
                    <a:schemeClr val="tx1"/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문장</a:t>
              </a:r>
              <a:r>
                <a:rPr lang="ko-KR" altLang="en-US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 </a:t>
              </a:r>
              <a:r>
                <a:rPr lang="ko-KR" altLang="en-US"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등을 새긴 도장을 사구인이라고 한다</a:t>
              </a:r>
              <a:r>
                <a:rPr lang="en-US" altLang="ko-KR"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.</a:t>
              </a:r>
              <a:endParaRPr lang="ko-KR" alt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endParaRPr>
            </a:p>
          </p:txBody>
        </p:sp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DF277536-2129-432F-8301-71389B3F4A15}"/>
                </a:ext>
              </a:extLst>
            </p:cNvPr>
            <p:cNvSpPr/>
            <p:nvPr/>
          </p:nvSpPr>
          <p:spPr>
            <a:xfrm>
              <a:off x="9098102" y="4269103"/>
              <a:ext cx="2006625" cy="2069552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altLang="ko-KR" sz="1100" b="1">
                  <a:solidFill>
                    <a:schemeClr val="tx1"/>
                  </a:solidFill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  <a:cs typeface="함초롬바탕" panose="02030604000101010101" pitchFamily="18" charset="-127"/>
                </a:rPr>
                <a:t>·</a:t>
              </a:r>
              <a:r>
                <a:rPr lang="en-US" altLang="ko-KR" sz="110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  <a:cs typeface="함초롬바탕" panose="02030604000101010101" pitchFamily="18" charset="-127"/>
                </a:rPr>
                <a:t> </a:t>
              </a:r>
              <a:r>
                <a:rPr lang="ko-KR" altLang="en-US" sz="1100" b="1">
                  <a:solidFill>
                    <a:schemeClr val="tx1"/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그림을 새긴 도장</a:t>
              </a:r>
              <a:r>
                <a:rPr lang="ko-KR" altLang="en-US" sz="1100">
                  <a:solidFill>
                    <a:schemeClr val="tx1">
                      <a:lumMod val="50000"/>
                      <a:lumOff val="50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을 초형인이라고 한다</a:t>
              </a:r>
              <a:r>
                <a:rPr lang="en-US" altLang="ko-KR" sz="1100">
                  <a:solidFill>
                    <a:schemeClr val="tx1">
                      <a:lumMod val="50000"/>
                      <a:lumOff val="50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n-US" altLang="ko-KR" sz="1100" b="1">
                  <a:solidFill>
                    <a:schemeClr val="tx1"/>
                  </a:solidFill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  <a:cs typeface="함초롬바탕" panose="02030604000101010101" pitchFamily="18" charset="-127"/>
                </a:rPr>
                <a:t>·</a:t>
              </a:r>
              <a:r>
                <a:rPr lang="en-US" altLang="ko-KR" sz="110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  <a:cs typeface="함초롬바탕" panose="02030604000101010101" pitchFamily="18" charset="-127"/>
                </a:rPr>
                <a:t> </a:t>
              </a:r>
              <a:r>
                <a:rPr lang="ko-KR" altLang="en-US" sz="1100">
                  <a:solidFill>
                    <a:schemeClr val="tx1">
                      <a:lumMod val="50000"/>
                      <a:lumOff val="50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다산을 상징하는 물고기를 새겨 넣었다</a:t>
              </a:r>
              <a:r>
                <a:rPr lang="en-US" altLang="ko-KR" sz="1100">
                  <a:solidFill>
                    <a:schemeClr val="tx1">
                      <a:lumMod val="50000"/>
                      <a:lumOff val="50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.</a:t>
              </a:r>
              <a:endParaRPr lang="ko-KR" altLang="en-US" sz="11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endParaRPr>
            </a:p>
            <a:p>
              <a:pPr algn="just">
                <a:lnSpc>
                  <a:spcPct val="150000"/>
                </a:lnSpc>
              </a:pPr>
              <a:endParaRPr lang="ko-KR" altLang="en-US"/>
            </a:p>
          </p:txBody>
        </p:sp>
        <p:pic>
          <p:nvPicPr>
            <p:cNvPr id="32" name="그림 31">
              <a:extLst>
                <a:ext uri="{FF2B5EF4-FFF2-40B4-BE49-F238E27FC236}">
                  <a16:creationId xmlns:a16="http://schemas.microsoft.com/office/drawing/2014/main" id="{09105996-B5AF-4CFC-B465-2B4F9B2C6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791" b="89011" l="7009" r="92056">
                          <a14:foregroundMark x1="86449" y1="48352" x2="86449" y2="48352"/>
                          <a14:foregroundMark x1="92523" y1="51648" x2="92523" y2="51648"/>
                          <a14:foregroundMark x1="7009" y1="32967" x2="7009" y2="3296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914514" y="3904814"/>
              <a:ext cx="1436743" cy="610951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A73E514-6BA4-4D05-8E65-8A01AEE6F6D6}"/>
                </a:ext>
              </a:extLst>
            </p:cNvPr>
            <p:cNvSpPr txBox="1"/>
            <p:nvPr/>
          </p:nvSpPr>
          <p:spPr>
            <a:xfrm>
              <a:off x="6737189" y="3964069"/>
              <a:ext cx="1329878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00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양산송청</a:t>
              </a:r>
              <a:r>
                <a:rPr lang="en-US" altLang="ko-KR" sz="100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(</a:t>
              </a:r>
              <a:r>
                <a:rPr lang="ko-KR" altLang="en-US" sz="100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兩山送靑</a:t>
              </a:r>
              <a:r>
                <a:rPr lang="en-US" altLang="ko-KR" sz="100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)</a:t>
              </a:r>
              <a:endParaRPr lang="ko-KR" altLang="en-US" sz="1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413E8EC-4FDF-44FE-A7B3-F04400FA1794}"/>
                </a:ext>
              </a:extLst>
            </p:cNvPr>
            <p:cNvSpPr txBox="1"/>
            <p:nvPr/>
          </p:nvSpPr>
          <p:spPr>
            <a:xfrm>
              <a:off x="2749859" y="2753843"/>
              <a:ext cx="628095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800" b="1">
                  <a:solidFill>
                    <a:schemeClr val="tx1"/>
                  </a:solidFill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  <a:cs typeface="함초롬바탕" panose="02030604000101010101" pitchFamily="18" charset="-127"/>
                </a:rPr>
                <a:t>·</a:t>
              </a:r>
              <a:endParaRPr lang="ko-KR" altLang="en-US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252E0479-7089-4663-9E7C-6FBDCAF91F38}"/>
              </a:ext>
            </a:extLst>
          </p:cNvPr>
          <p:cNvSpPr txBox="1"/>
          <p:nvPr/>
        </p:nvSpPr>
        <p:spPr>
          <a:xfrm>
            <a:off x="1045710" y="1355434"/>
            <a:ext cx="1420582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ko-KR" altLang="en-US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내용에 따라</a:t>
            </a:r>
          </a:p>
        </p:txBody>
      </p:sp>
    </p:spTree>
    <p:extLst>
      <p:ext uri="{BB962C8B-B14F-4D97-AF65-F5344CB8AC3E}">
        <p14:creationId xmlns:p14="http://schemas.microsoft.com/office/powerpoint/2010/main" val="1010874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9022493-2064-477F-990A-E8F515731662}"/>
              </a:ext>
            </a:extLst>
          </p:cNvPr>
          <p:cNvSpPr txBox="1"/>
          <p:nvPr/>
        </p:nvSpPr>
        <p:spPr>
          <a:xfrm>
            <a:off x="2896773" y="114191"/>
            <a:ext cx="7853432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ko-KR" altLang="en-US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전각의 기법과 내용</a:t>
            </a:r>
            <a:r>
              <a:rPr lang="en-US" altLang="ko-KR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용도에 적합한 명칭 알아보기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28A981B8-E471-4832-8D14-C81AC2778406}"/>
              </a:ext>
            </a:extLst>
          </p:cNvPr>
          <p:cNvSpPr/>
          <p:nvPr/>
        </p:nvSpPr>
        <p:spPr>
          <a:xfrm>
            <a:off x="1137701" y="124175"/>
            <a:ext cx="1759072" cy="553998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탐구 활동</a:t>
            </a:r>
            <a:r>
              <a:rPr lang="en-US" altLang="ko-KR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3</a:t>
            </a:r>
            <a:endParaRPr lang="ko-KR" altLang="en-US" sz="2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F757AC-985F-49D9-9FD6-3DA1C95FBB95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AAE8D8-063C-48D7-8FA3-288058D04C64}"/>
              </a:ext>
            </a:extLst>
          </p:cNvPr>
          <p:cNvSpPr txBox="1"/>
          <p:nvPr/>
        </p:nvSpPr>
        <p:spPr>
          <a:xfrm>
            <a:off x="114895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B80A1F-97FA-4336-8B71-512DA61F4F36}"/>
              </a:ext>
            </a:extLst>
          </p:cNvPr>
          <p:cNvSpPr txBox="1"/>
          <p:nvPr/>
        </p:nvSpPr>
        <p:spPr>
          <a:xfrm>
            <a:off x="1039089" y="1819183"/>
            <a:ext cx="1415772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ko-KR" altLang="en-US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용도에 따라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5DB42D-DDEE-4B40-A7D9-A860459B84CE}"/>
              </a:ext>
            </a:extLst>
          </p:cNvPr>
          <p:cNvSpPr txBox="1"/>
          <p:nvPr/>
        </p:nvSpPr>
        <p:spPr>
          <a:xfrm>
            <a:off x="939740" y="2429582"/>
            <a:ext cx="8908208" cy="39081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● 관  인 </a:t>
            </a:r>
            <a:r>
              <a:rPr lang="en-US" altLang="ko-KR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: 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공적인 용도로 찍는 도장</a:t>
            </a:r>
            <a:endParaRPr lang="en-US" altLang="ko-KR" sz="280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● 두  인 </a:t>
            </a:r>
            <a:r>
              <a:rPr lang="en-US" altLang="ko-KR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: 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그림의 오른쪽 상단에 글을 쓰고 말미에 찍는 도장</a:t>
            </a:r>
            <a:endParaRPr lang="en-US" altLang="ko-KR" sz="280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●</a:t>
            </a:r>
            <a:r>
              <a:rPr lang="en-US" altLang="ko-KR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수장인</a:t>
            </a:r>
            <a:r>
              <a:rPr lang="en-US" altLang="ko-KR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: 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서화 장품의 주인임을 알리는 도장</a:t>
            </a:r>
            <a:endParaRPr lang="en-US" altLang="ko-KR" sz="280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●</a:t>
            </a:r>
            <a:r>
              <a:rPr lang="en-US" altLang="ko-KR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장서인</a:t>
            </a:r>
            <a:r>
              <a:rPr lang="en-US" altLang="ko-KR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: 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책에 찍어 주인임을 알리는 도장</a:t>
            </a:r>
            <a:endParaRPr lang="en-US" altLang="ko-KR" sz="280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● 봉니인</a:t>
            </a:r>
            <a:r>
              <a:rPr lang="en-US" altLang="ko-KR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: 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비밀을 지키기 위해 찍는 도장</a:t>
            </a:r>
            <a:endParaRPr lang="en-US" altLang="ko-KR" sz="280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●</a:t>
            </a:r>
            <a:r>
              <a:rPr lang="en-US" altLang="ko-KR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감상인</a:t>
            </a:r>
            <a:r>
              <a:rPr lang="en-US" altLang="ko-KR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: 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감상자가 찍는 도장</a:t>
            </a: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66BDFF2F-8935-478A-B777-061304D8220F}"/>
              </a:ext>
            </a:extLst>
          </p:cNvPr>
          <p:cNvGrpSpPr/>
          <p:nvPr/>
        </p:nvGrpSpPr>
        <p:grpSpPr>
          <a:xfrm>
            <a:off x="10018669" y="3446011"/>
            <a:ext cx="1892587" cy="2891757"/>
            <a:chOff x="9726779" y="1630592"/>
            <a:chExt cx="1892587" cy="2891757"/>
          </a:xfrm>
        </p:grpSpPr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2CDC84F3-BD42-4D03-8183-F06821DD3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26779" y="1737572"/>
              <a:ext cx="1892587" cy="1604914"/>
            </a:xfrm>
            <a:prstGeom prst="rect">
              <a:avLst/>
            </a:prstGeom>
          </p:spPr>
        </p:pic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B031C795-19D3-4BFC-873D-3197285F4142}"/>
                </a:ext>
              </a:extLst>
            </p:cNvPr>
            <p:cNvSpPr/>
            <p:nvPr/>
          </p:nvSpPr>
          <p:spPr>
            <a:xfrm>
              <a:off x="9726779" y="1630592"/>
              <a:ext cx="1892587" cy="1929354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CB6291F8-0ACD-4440-9BF0-52F0360EF71A}"/>
                </a:ext>
              </a:extLst>
            </p:cNvPr>
            <p:cNvSpPr/>
            <p:nvPr/>
          </p:nvSpPr>
          <p:spPr>
            <a:xfrm>
              <a:off x="9726779" y="3559532"/>
              <a:ext cx="1892587" cy="962817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ko-KR" altLang="en-US" sz="1200" b="1">
                  <a:solidFill>
                    <a:schemeClr val="tx1"/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봉니인</a:t>
              </a:r>
              <a:r>
                <a:rPr lang="ko-KR" altLang="en-US"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은 조형적으로 아름답고 추상적인 형태가 많다</a:t>
              </a:r>
              <a:r>
                <a:rPr lang="en-US" altLang="ko-KR"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.</a:t>
              </a:r>
              <a:endParaRPr lang="ko-KR" alt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691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E0F1578-855A-43D9-804A-F0B268AED99A}"/>
              </a:ext>
            </a:extLst>
          </p:cNvPr>
          <p:cNvSpPr txBox="1"/>
          <p:nvPr/>
        </p:nvSpPr>
        <p:spPr>
          <a:xfrm>
            <a:off x="2896773" y="114191"/>
            <a:ext cx="7853432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ko-KR" altLang="en-US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전각의 기법과 내용</a:t>
            </a:r>
            <a:r>
              <a:rPr lang="en-US" altLang="ko-KR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용도에 적합한 명칭 알아보기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FC075C5D-B52F-4946-B28D-1221C4F15E93}"/>
              </a:ext>
            </a:extLst>
          </p:cNvPr>
          <p:cNvSpPr/>
          <p:nvPr/>
        </p:nvSpPr>
        <p:spPr>
          <a:xfrm>
            <a:off x="1137701" y="124175"/>
            <a:ext cx="1759072" cy="553998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탐구 활동</a:t>
            </a:r>
            <a:r>
              <a:rPr lang="en-US" altLang="ko-KR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3</a:t>
            </a:r>
            <a:endParaRPr lang="ko-KR" altLang="en-US"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32D3E0-9D51-4F35-9B86-F4D68E59D80E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5FFA43-B746-43DB-9434-D44DB83A8ECB}"/>
              </a:ext>
            </a:extLst>
          </p:cNvPr>
          <p:cNvSpPr txBox="1"/>
          <p:nvPr/>
        </p:nvSpPr>
        <p:spPr>
          <a:xfrm>
            <a:off x="114895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3" name="그림 12" descr="지도이(가) 표시된 사진&#10;&#10;자동 생성된 설명">
            <a:extLst>
              <a:ext uri="{FF2B5EF4-FFF2-40B4-BE49-F238E27FC236}">
                <a16:creationId xmlns:a16="http://schemas.microsoft.com/office/drawing/2014/main" id="{58C15286-4E45-4C40-8B10-8B4E725B0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623" y="902208"/>
            <a:ext cx="3499104" cy="5955792"/>
          </a:xfrm>
          <a:prstGeom prst="rect">
            <a:avLst/>
          </a:prstGeom>
        </p:spPr>
      </p:pic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id="{9F46E6F3-EDFB-49A6-93D9-4C36F5ABF728}"/>
              </a:ext>
            </a:extLst>
          </p:cNvPr>
          <p:cNvCxnSpPr>
            <a:cxnSpLocks/>
          </p:cNvCxnSpPr>
          <p:nvPr/>
        </p:nvCxnSpPr>
        <p:spPr>
          <a:xfrm flipV="1">
            <a:off x="2361460" y="1298558"/>
            <a:ext cx="3370528" cy="2224269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그림 19">
            <a:extLst>
              <a:ext uri="{FF2B5EF4-FFF2-40B4-BE49-F238E27FC236}">
                <a16:creationId xmlns:a16="http://schemas.microsoft.com/office/drawing/2014/main" id="{28053B4C-B886-49CB-A7C9-B94F503864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6145" y="923372"/>
            <a:ext cx="1081167" cy="885637"/>
          </a:xfrm>
          <a:prstGeom prst="rect">
            <a:avLst/>
          </a:prstGeom>
        </p:spPr>
      </p:pic>
      <p:cxnSp>
        <p:nvCxnSpPr>
          <p:cNvPr id="21" name="직선 화살표 연결선 20">
            <a:extLst>
              <a:ext uri="{FF2B5EF4-FFF2-40B4-BE49-F238E27FC236}">
                <a16:creationId xmlns:a16="http://schemas.microsoft.com/office/drawing/2014/main" id="{658B53B0-4393-4F66-B831-FF52B667DB2B}"/>
              </a:ext>
            </a:extLst>
          </p:cNvPr>
          <p:cNvCxnSpPr>
            <a:cxnSpLocks/>
          </p:cNvCxnSpPr>
          <p:nvPr/>
        </p:nvCxnSpPr>
        <p:spPr>
          <a:xfrm>
            <a:off x="4963967" y="2171717"/>
            <a:ext cx="831573" cy="678015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화살표 연결선 25">
            <a:extLst>
              <a:ext uri="{FF2B5EF4-FFF2-40B4-BE49-F238E27FC236}">
                <a16:creationId xmlns:a16="http://schemas.microsoft.com/office/drawing/2014/main" id="{3C06B445-6D53-4F99-8099-E88B8CD64E80}"/>
              </a:ext>
            </a:extLst>
          </p:cNvPr>
          <p:cNvCxnSpPr>
            <a:cxnSpLocks/>
          </p:cNvCxnSpPr>
          <p:nvPr/>
        </p:nvCxnSpPr>
        <p:spPr>
          <a:xfrm flipV="1">
            <a:off x="2896773" y="4440123"/>
            <a:ext cx="2898767" cy="1598742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화살표 연결선 27">
            <a:extLst>
              <a:ext uri="{FF2B5EF4-FFF2-40B4-BE49-F238E27FC236}">
                <a16:creationId xmlns:a16="http://schemas.microsoft.com/office/drawing/2014/main" id="{D53740F3-1DA7-44E6-B2A8-B2D410E6B83D}"/>
              </a:ext>
            </a:extLst>
          </p:cNvPr>
          <p:cNvCxnSpPr>
            <a:cxnSpLocks/>
          </p:cNvCxnSpPr>
          <p:nvPr/>
        </p:nvCxnSpPr>
        <p:spPr>
          <a:xfrm>
            <a:off x="5139727" y="6448432"/>
            <a:ext cx="808312" cy="0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그림 33">
            <a:extLst>
              <a:ext uri="{FF2B5EF4-FFF2-40B4-BE49-F238E27FC236}">
                <a16:creationId xmlns:a16="http://schemas.microsoft.com/office/drawing/2014/main" id="{61616B86-6BC1-4B41-8DA6-965CF49238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7618" y="2367727"/>
            <a:ext cx="917859" cy="964008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857A5AC9-8905-42D9-B185-15C3373CFA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8269" y="3995074"/>
            <a:ext cx="966301" cy="949830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4E680A8D-C215-4C05-BA3B-E0644E5B94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9377" y="5777958"/>
            <a:ext cx="888428" cy="879075"/>
          </a:xfrm>
          <a:prstGeom prst="rect">
            <a:avLst/>
          </a:prstGeom>
        </p:spPr>
      </p:pic>
      <p:graphicFrame>
        <p:nvGraphicFramePr>
          <p:cNvPr id="46" name="표 46">
            <a:extLst>
              <a:ext uri="{FF2B5EF4-FFF2-40B4-BE49-F238E27FC236}">
                <a16:creationId xmlns:a16="http://schemas.microsoft.com/office/drawing/2014/main" id="{4D409C36-A32F-4DBB-AED6-2AFCFC55E8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6096172"/>
              </p:ext>
            </p:extLst>
          </p:nvPr>
        </p:nvGraphicFramePr>
        <p:xfrm>
          <a:off x="7022129" y="995350"/>
          <a:ext cx="4837785" cy="7416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74811">
                  <a:extLst>
                    <a:ext uri="{9D8B030D-6E8A-4147-A177-3AD203B41FA5}">
                      <a16:colId xmlns:a16="http://schemas.microsoft.com/office/drawing/2014/main" val="3523367871"/>
                    </a:ext>
                  </a:extLst>
                </a:gridCol>
                <a:gridCol w="4162974">
                  <a:extLst>
                    <a:ext uri="{9D8B030D-6E8A-4147-A177-3AD203B41FA5}">
                      <a16:colId xmlns:a16="http://schemas.microsoft.com/office/drawing/2014/main" val="22235750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기법</a:t>
                      </a:r>
                    </a:p>
                  </a:txBody>
                  <a:tcPr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(           )</a:t>
                      </a:r>
                      <a:r>
                        <a:rPr lang="ko-KR" altLang="en-US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으로 글씨가 하얀 백문인이다</a:t>
                      </a:r>
                      <a:r>
                        <a:rPr lang="en-US" altLang="ko-KR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.</a:t>
                      </a:r>
                      <a:endParaRPr lang="ko-KR" altLang="en-US" b="0">
                        <a:solidFill>
                          <a:schemeClr val="tx1"/>
                        </a:solidFill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>
                    <a:solidFill>
                      <a:srgbClr val="FFF8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351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용도</a:t>
                      </a:r>
                    </a:p>
                  </a:txBody>
                  <a:tcPr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'</a:t>
                      </a:r>
                      <a:r>
                        <a:rPr lang="ko-KR" altLang="en-US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묵장</a:t>
                      </a:r>
                      <a:r>
                        <a:rPr lang="en-US" altLang="ko-KR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’ </a:t>
                      </a:r>
                      <a:r>
                        <a:rPr lang="ko-KR" altLang="en-US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문장의 첫 부분에 찍은 두인이다</a:t>
                      </a:r>
                      <a:r>
                        <a:rPr lang="en-US" altLang="ko-KR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.</a:t>
                      </a:r>
                      <a:endParaRPr lang="ko-KR" altLang="en-US" b="0">
                        <a:solidFill>
                          <a:schemeClr val="tx1"/>
                        </a:solidFill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>
                    <a:solidFill>
                      <a:srgbClr val="FFF8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241753"/>
                  </a:ext>
                </a:extLst>
              </a:tr>
            </a:tbl>
          </a:graphicData>
        </a:graphic>
      </p:graphicFrame>
      <p:graphicFrame>
        <p:nvGraphicFramePr>
          <p:cNvPr id="47" name="표 46">
            <a:extLst>
              <a:ext uri="{FF2B5EF4-FFF2-40B4-BE49-F238E27FC236}">
                <a16:creationId xmlns:a16="http://schemas.microsoft.com/office/drawing/2014/main" id="{7416D220-7C6D-477D-9623-2D1DA0714A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5465356"/>
              </p:ext>
            </p:extLst>
          </p:nvPr>
        </p:nvGraphicFramePr>
        <p:xfrm>
          <a:off x="7022129" y="2424812"/>
          <a:ext cx="4837785" cy="7416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30423">
                  <a:extLst>
                    <a:ext uri="{9D8B030D-6E8A-4147-A177-3AD203B41FA5}">
                      <a16:colId xmlns:a16="http://schemas.microsoft.com/office/drawing/2014/main" val="3523367871"/>
                    </a:ext>
                  </a:extLst>
                </a:gridCol>
                <a:gridCol w="4207362">
                  <a:extLst>
                    <a:ext uri="{9D8B030D-6E8A-4147-A177-3AD203B41FA5}">
                      <a16:colId xmlns:a16="http://schemas.microsoft.com/office/drawing/2014/main" val="22235750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기법</a:t>
                      </a:r>
                    </a:p>
                  </a:txBody>
                  <a:tcPr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양각으로 글씨가 붉은 </a:t>
                      </a:r>
                      <a:r>
                        <a:rPr lang="en-US" altLang="ko-KR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(              )</a:t>
                      </a:r>
                      <a:r>
                        <a:rPr lang="ko-KR" altLang="en-US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이다</a:t>
                      </a:r>
                      <a:r>
                        <a:rPr lang="en-US" altLang="ko-KR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.</a:t>
                      </a:r>
                      <a:endParaRPr lang="ko-KR" altLang="en-US" b="0">
                        <a:solidFill>
                          <a:schemeClr val="tx1"/>
                        </a:solidFill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>
                    <a:solidFill>
                      <a:srgbClr val="FFF8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351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용도</a:t>
                      </a:r>
                    </a:p>
                  </a:txBody>
                  <a:tcPr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‘</a:t>
                      </a:r>
                      <a:r>
                        <a:rPr lang="ko-KR" altLang="en-US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추사</a:t>
                      </a:r>
                      <a:r>
                        <a:rPr lang="en-US" altLang="ko-KR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’</a:t>
                      </a:r>
                      <a:r>
                        <a:rPr lang="ko-KR" altLang="en-US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로 김정희의 호를 새긴 것이다</a:t>
                      </a:r>
                      <a:r>
                        <a:rPr lang="en-US" altLang="ko-KR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.</a:t>
                      </a:r>
                      <a:endParaRPr lang="ko-KR" altLang="en-US" b="0">
                        <a:solidFill>
                          <a:schemeClr val="tx1"/>
                        </a:solidFill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>
                    <a:solidFill>
                      <a:srgbClr val="FFF8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241753"/>
                  </a:ext>
                </a:extLst>
              </a:tr>
            </a:tbl>
          </a:graphicData>
        </a:graphic>
      </p:graphicFrame>
      <p:graphicFrame>
        <p:nvGraphicFramePr>
          <p:cNvPr id="48" name="표 47">
            <a:extLst>
              <a:ext uri="{FF2B5EF4-FFF2-40B4-BE49-F238E27FC236}">
                <a16:creationId xmlns:a16="http://schemas.microsoft.com/office/drawing/2014/main" id="{36A4E835-9E3C-454A-A836-589B3B75FE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1229314"/>
              </p:ext>
            </p:extLst>
          </p:nvPr>
        </p:nvGraphicFramePr>
        <p:xfrm>
          <a:off x="7014002" y="4099149"/>
          <a:ext cx="4837785" cy="7416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30423">
                  <a:extLst>
                    <a:ext uri="{9D8B030D-6E8A-4147-A177-3AD203B41FA5}">
                      <a16:colId xmlns:a16="http://schemas.microsoft.com/office/drawing/2014/main" val="3523367871"/>
                    </a:ext>
                  </a:extLst>
                </a:gridCol>
                <a:gridCol w="4207362">
                  <a:extLst>
                    <a:ext uri="{9D8B030D-6E8A-4147-A177-3AD203B41FA5}">
                      <a16:colId xmlns:a16="http://schemas.microsoft.com/office/drawing/2014/main" val="22235750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기법</a:t>
                      </a:r>
                    </a:p>
                  </a:txBody>
                  <a:tcPr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(           )</a:t>
                      </a:r>
                      <a:r>
                        <a:rPr lang="ko-KR" altLang="en-US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으로 글씨가 하얀 </a:t>
                      </a:r>
                      <a:r>
                        <a:rPr lang="en-US" altLang="ko-KR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(          )</a:t>
                      </a:r>
                      <a:r>
                        <a:rPr lang="ko-KR" altLang="en-US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이다</a:t>
                      </a:r>
                      <a:r>
                        <a:rPr lang="en-US" altLang="ko-KR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.</a:t>
                      </a:r>
                      <a:endParaRPr lang="ko-KR" altLang="en-US" b="0">
                        <a:solidFill>
                          <a:schemeClr val="tx1"/>
                        </a:solidFill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>
                    <a:solidFill>
                      <a:srgbClr val="FFF8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351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용도</a:t>
                      </a:r>
                    </a:p>
                  </a:txBody>
                  <a:tcPr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‘</a:t>
                      </a:r>
                      <a:r>
                        <a:rPr lang="ko-KR" altLang="en-US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김정희인</a:t>
                      </a:r>
                      <a:r>
                        <a:rPr lang="en-US" altLang="ko-KR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’</a:t>
                      </a:r>
                      <a:r>
                        <a:rPr lang="ko-KR" altLang="en-US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이라 이름을 새긴 </a:t>
                      </a:r>
                      <a:r>
                        <a:rPr lang="en-US" altLang="ko-KR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(         )</a:t>
                      </a:r>
                      <a:r>
                        <a:rPr lang="ko-KR" altLang="en-US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이다</a:t>
                      </a:r>
                      <a:r>
                        <a:rPr lang="en-US" altLang="ko-KR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.</a:t>
                      </a:r>
                      <a:endParaRPr lang="ko-KR" altLang="en-US" b="0">
                        <a:solidFill>
                          <a:schemeClr val="tx1"/>
                        </a:solidFill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>
                    <a:solidFill>
                      <a:srgbClr val="FFF8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241753"/>
                  </a:ext>
                </a:extLst>
              </a:tr>
            </a:tbl>
          </a:graphicData>
        </a:graphic>
      </p:graphicFrame>
      <p:graphicFrame>
        <p:nvGraphicFramePr>
          <p:cNvPr id="49" name="표 48">
            <a:extLst>
              <a:ext uri="{FF2B5EF4-FFF2-40B4-BE49-F238E27FC236}">
                <a16:creationId xmlns:a16="http://schemas.microsoft.com/office/drawing/2014/main" id="{D275F48D-B16B-4F34-B1AC-38D43AAE2B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0595990"/>
              </p:ext>
            </p:extLst>
          </p:nvPr>
        </p:nvGraphicFramePr>
        <p:xfrm>
          <a:off x="7004126" y="5846655"/>
          <a:ext cx="4837785" cy="7416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30423">
                  <a:extLst>
                    <a:ext uri="{9D8B030D-6E8A-4147-A177-3AD203B41FA5}">
                      <a16:colId xmlns:a16="http://schemas.microsoft.com/office/drawing/2014/main" val="3523367871"/>
                    </a:ext>
                  </a:extLst>
                </a:gridCol>
                <a:gridCol w="4207362">
                  <a:extLst>
                    <a:ext uri="{9D8B030D-6E8A-4147-A177-3AD203B41FA5}">
                      <a16:colId xmlns:a16="http://schemas.microsoft.com/office/drawing/2014/main" val="22235750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기법</a:t>
                      </a:r>
                    </a:p>
                  </a:txBody>
                  <a:tcPr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b="0">
                        <a:solidFill>
                          <a:schemeClr val="tx1"/>
                        </a:solidFill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>
                    <a:solidFill>
                      <a:srgbClr val="FFF8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351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용도</a:t>
                      </a:r>
                    </a:p>
                  </a:txBody>
                  <a:tcPr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b="0">
                        <a:solidFill>
                          <a:schemeClr val="tx1"/>
                        </a:solidFill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>
                    <a:solidFill>
                      <a:srgbClr val="FFF8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241753"/>
                  </a:ext>
                </a:extLst>
              </a:tr>
            </a:tbl>
          </a:graphicData>
        </a:graphic>
      </p:graphicFrame>
      <p:sp>
        <p:nvSpPr>
          <p:cNvPr id="51" name="TextBox 50">
            <a:extLst>
              <a:ext uri="{FF2B5EF4-FFF2-40B4-BE49-F238E27FC236}">
                <a16:creationId xmlns:a16="http://schemas.microsoft.com/office/drawing/2014/main" id="{D0A396A1-C6D0-4497-AD42-E1172134CDE0}"/>
              </a:ext>
            </a:extLst>
          </p:cNvPr>
          <p:cNvSpPr txBox="1"/>
          <p:nvPr/>
        </p:nvSpPr>
        <p:spPr>
          <a:xfrm>
            <a:off x="114895" y="5777958"/>
            <a:ext cx="141940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김정희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(秋史/조선/1786~1856) 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묵란도</a:t>
            </a:r>
            <a:r>
              <a:rPr lang="en-US" altLang="ko-KR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_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부작란도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(종이에 수묵/56×30.6cm/19세기 중엽)</a:t>
            </a:r>
          </a:p>
        </p:txBody>
      </p:sp>
    </p:spTree>
    <p:extLst>
      <p:ext uri="{BB962C8B-B14F-4D97-AF65-F5344CB8AC3E}">
        <p14:creationId xmlns:p14="http://schemas.microsoft.com/office/powerpoint/2010/main" val="4239306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E0F1578-855A-43D9-804A-F0B268AED99A}"/>
              </a:ext>
            </a:extLst>
          </p:cNvPr>
          <p:cNvSpPr txBox="1"/>
          <p:nvPr/>
        </p:nvSpPr>
        <p:spPr>
          <a:xfrm>
            <a:off x="2896773" y="114191"/>
            <a:ext cx="7853432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ko-KR" altLang="en-US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전각의 기법과 내용</a:t>
            </a:r>
            <a:r>
              <a:rPr lang="en-US" altLang="ko-KR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용도에 적합한 명칭 알아보기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FC075C5D-B52F-4946-B28D-1221C4F15E93}"/>
              </a:ext>
            </a:extLst>
          </p:cNvPr>
          <p:cNvSpPr/>
          <p:nvPr/>
        </p:nvSpPr>
        <p:spPr>
          <a:xfrm>
            <a:off x="1137701" y="124175"/>
            <a:ext cx="1759072" cy="553998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탐구 활동</a:t>
            </a:r>
            <a:r>
              <a:rPr lang="en-US" altLang="ko-KR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3</a:t>
            </a:r>
            <a:endParaRPr lang="ko-KR" altLang="en-US"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32D3E0-9D51-4F35-9B86-F4D68E59D80E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5FFA43-B746-43DB-9434-D44DB83A8ECB}"/>
              </a:ext>
            </a:extLst>
          </p:cNvPr>
          <p:cNvSpPr txBox="1"/>
          <p:nvPr/>
        </p:nvSpPr>
        <p:spPr>
          <a:xfrm>
            <a:off x="114895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3" name="그림 12" descr="지도이(가) 표시된 사진&#10;&#10;자동 생성된 설명">
            <a:extLst>
              <a:ext uri="{FF2B5EF4-FFF2-40B4-BE49-F238E27FC236}">
                <a16:creationId xmlns:a16="http://schemas.microsoft.com/office/drawing/2014/main" id="{58C15286-4E45-4C40-8B10-8B4E725B0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77" y="902208"/>
            <a:ext cx="3499104" cy="5955792"/>
          </a:xfrm>
          <a:prstGeom prst="rect">
            <a:avLst/>
          </a:prstGeom>
        </p:spPr>
      </p:pic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id="{9F46E6F3-EDFB-49A6-93D9-4C36F5ABF728}"/>
              </a:ext>
            </a:extLst>
          </p:cNvPr>
          <p:cNvCxnSpPr>
            <a:cxnSpLocks/>
          </p:cNvCxnSpPr>
          <p:nvPr/>
        </p:nvCxnSpPr>
        <p:spPr>
          <a:xfrm flipV="1">
            <a:off x="939740" y="1298557"/>
            <a:ext cx="3682539" cy="2252511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그림 19">
            <a:extLst>
              <a:ext uri="{FF2B5EF4-FFF2-40B4-BE49-F238E27FC236}">
                <a16:creationId xmlns:a16="http://schemas.microsoft.com/office/drawing/2014/main" id="{28053B4C-B886-49CB-A7C9-B94F503864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6436" y="923372"/>
            <a:ext cx="1081167" cy="885637"/>
          </a:xfrm>
          <a:prstGeom prst="rect">
            <a:avLst/>
          </a:prstGeom>
        </p:spPr>
      </p:pic>
      <p:cxnSp>
        <p:nvCxnSpPr>
          <p:cNvPr id="21" name="직선 화살표 연결선 20">
            <a:extLst>
              <a:ext uri="{FF2B5EF4-FFF2-40B4-BE49-F238E27FC236}">
                <a16:creationId xmlns:a16="http://schemas.microsoft.com/office/drawing/2014/main" id="{658B53B0-4393-4F66-B831-FF52B667DB2B}"/>
              </a:ext>
            </a:extLst>
          </p:cNvPr>
          <p:cNvCxnSpPr>
            <a:cxnSpLocks/>
          </p:cNvCxnSpPr>
          <p:nvPr/>
        </p:nvCxnSpPr>
        <p:spPr>
          <a:xfrm>
            <a:off x="3678497" y="2249640"/>
            <a:ext cx="1007334" cy="600092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화살표 연결선 25">
            <a:extLst>
              <a:ext uri="{FF2B5EF4-FFF2-40B4-BE49-F238E27FC236}">
                <a16:creationId xmlns:a16="http://schemas.microsoft.com/office/drawing/2014/main" id="{3C06B445-6D53-4F99-8099-E88B8CD64E80}"/>
              </a:ext>
            </a:extLst>
          </p:cNvPr>
          <p:cNvCxnSpPr>
            <a:cxnSpLocks/>
          </p:cNvCxnSpPr>
          <p:nvPr/>
        </p:nvCxnSpPr>
        <p:spPr>
          <a:xfrm flipV="1">
            <a:off x="1562939" y="4440122"/>
            <a:ext cx="3122892" cy="1699417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화살표 연결선 27">
            <a:extLst>
              <a:ext uri="{FF2B5EF4-FFF2-40B4-BE49-F238E27FC236}">
                <a16:creationId xmlns:a16="http://schemas.microsoft.com/office/drawing/2014/main" id="{D53740F3-1DA7-44E6-B2A8-B2D410E6B83D}"/>
              </a:ext>
            </a:extLst>
          </p:cNvPr>
          <p:cNvCxnSpPr>
            <a:cxnSpLocks/>
          </p:cNvCxnSpPr>
          <p:nvPr/>
        </p:nvCxnSpPr>
        <p:spPr>
          <a:xfrm>
            <a:off x="3843581" y="6448432"/>
            <a:ext cx="994749" cy="0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그림 33">
            <a:extLst>
              <a:ext uri="{FF2B5EF4-FFF2-40B4-BE49-F238E27FC236}">
                <a16:creationId xmlns:a16="http://schemas.microsoft.com/office/drawing/2014/main" id="{61616B86-6BC1-4B41-8DA6-965CF49238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7909" y="2367727"/>
            <a:ext cx="917859" cy="964008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857A5AC9-8905-42D9-B185-15C3373CFA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8560" y="3995074"/>
            <a:ext cx="966301" cy="949830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4E680A8D-C215-4C05-BA3B-E0644E5B94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9668" y="5777958"/>
            <a:ext cx="888428" cy="879075"/>
          </a:xfrm>
          <a:prstGeom prst="rect">
            <a:avLst/>
          </a:prstGeom>
        </p:spPr>
      </p:pic>
      <p:graphicFrame>
        <p:nvGraphicFramePr>
          <p:cNvPr id="46" name="표 46">
            <a:extLst>
              <a:ext uri="{FF2B5EF4-FFF2-40B4-BE49-F238E27FC236}">
                <a16:creationId xmlns:a16="http://schemas.microsoft.com/office/drawing/2014/main" id="{4D409C36-A32F-4DBB-AED6-2AFCFC55E8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4867788"/>
              </p:ext>
            </p:extLst>
          </p:nvPr>
        </p:nvGraphicFramePr>
        <p:xfrm>
          <a:off x="5912420" y="995350"/>
          <a:ext cx="5193545" cy="7416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24435">
                  <a:extLst>
                    <a:ext uri="{9D8B030D-6E8A-4147-A177-3AD203B41FA5}">
                      <a16:colId xmlns:a16="http://schemas.microsoft.com/office/drawing/2014/main" val="3523367871"/>
                    </a:ext>
                  </a:extLst>
                </a:gridCol>
                <a:gridCol w="4469110">
                  <a:extLst>
                    <a:ext uri="{9D8B030D-6E8A-4147-A177-3AD203B41FA5}">
                      <a16:colId xmlns:a16="http://schemas.microsoft.com/office/drawing/2014/main" val="22235750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기법</a:t>
                      </a:r>
                    </a:p>
                  </a:txBody>
                  <a:tcPr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(   </a:t>
                      </a:r>
                      <a:r>
                        <a:rPr lang="ko-KR" altLang="en-US" b="0">
                          <a:solidFill>
                            <a:srgbClr val="FF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함초롬돋움" panose="020B0604000101010101" pitchFamily="50" charset="-127"/>
                        </a:rPr>
                        <a:t>음각</a:t>
                      </a:r>
                      <a:r>
                        <a:rPr lang="en-US" altLang="ko-KR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  )</a:t>
                      </a:r>
                      <a:r>
                        <a:rPr lang="ko-KR" altLang="en-US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으로 글씨가 하얀 백문인이다</a:t>
                      </a:r>
                      <a:r>
                        <a:rPr lang="en-US" altLang="ko-KR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.</a:t>
                      </a:r>
                      <a:endParaRPr lang="ko-KR" altLang="en-US" b="0">
                        <a:solidFill>
                          <a:schemeClr val="tx1"/>
                        </a:solidFill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>
                    <a:solidFill>
                      <a:srgbClr val="FFF8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351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용도</a:t>
                      </a:r>
                    </a:p>
                  </a:txBody>
                  <a:tcPr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'</a:t>
                      </a:r>
                      <a:r>
                        <a:rPr lang="ko-KR" altLang="en-US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묵장</a:t>
                      </a:r>
                      <a:r>
                        <a:rPr lang="en-US" altLang="ko-KR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’ </a:t>
                      </a:r>
                      <a:r>
                        <a:rPr lang="ko-KR" altLang="en-US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문장의 첫 부분에 찍은 두인이다</a:t>
                      </a:r>
                      <a:r>
                        <a:rPr lang="en-US" altLang="ko-KR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.</a:t>
                      </a:r>
                      <a:endParaRPr lang="ko-KR" altLang="en-US" b="0">
                        <a:solidFill>
                          <a:schemeClr val="tx1"/>
                        </a:solidFill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>
                    <a:solidFill>
                      <a:srgbClr val="FFF8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241753"/>
                  </a:ext>
                </a:extLst>
              </a:tr>
            </a:tbl>
          </a:graphicData>
        </a:graphic>
      </p:graphicFrame>
      <p:graphicFrame>
        <p:nvGraphicFramePr>
          <p:cNvPr id="47" name="표 46">
            <a:extLst>
              <a:ext uri="{FF2B5EF4-FFF2-40B4-BE49-F238E27FC236}">
                <a16:creationId xmlns:a16="http://schemas.microsoft.com/office/drawing/2014/main" id="{7416D220-7C6D-477D-9623-2D1DA0714A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9733372"/>
              </p:ext>
            </p:extLst>
          </p:nvPr>
        </p:nvGraphicFramePr>
        <p:xfrm>
          <a:off x="5912420" y="2424812"/>
          <a:ext cx="5193545" cy="7416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76783">
                  <a:extLst>
                    <a:ext uri="{9D8B030D-6E8A-4147-A177-3AD203B41FA5}">
                      <a16:colId xmlns:a16="http://schemas.microsoft.com/office/drawing/2014/main" val="3523367871"/>
                    </a:ext>
                  </a:extLst>
                </a:gridCol>
                <a:gridCol w="4516762">
                  <a:extLst>
                    <a:ext uri="{9D8B030D-6E8A-4147-A177-3AD203B41FA5}">
                      <a16:colId xmlns:a16="http://schemas.microsoft.com/office/drawing/2014/main" val="22235750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기법</a:t>
                      </a:r>
                    </a:p>
                  </a:txBody>
                  <a:tcPr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양각으로 글씨가 붉은 </a:t>
                      </a:r>
                      <a:r>
                        <a:rPr lang="en-US" altLang="ko-KR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( </a:t>
                      </a:r>
                      <a:r>
                        <a:rPr lang="ko-KR" altLang="en-US" b="0">
                          <a:solidFill>
                            <a:srgbClr val="FF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함초롬돋움" panose="020B0604000101010101" pitchFamily="50" charset="-127"/>
                        </a:rPr>
                        <a:t>주문인</a:t>
                      </a:r>
                      <a:r>
                        <a:rPr lang="en-US" altLang="ko-KR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 )</a:t>
                      </a:r>
                      <a:r>
                        <a:rPr lang="ko-KR" altLang="en-US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이다</a:t>
                      </a:r>
                      <a:r>
                        <a:rPr lang="en-US" altLang="ko-KR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.</a:t>
                      </a:r>
                      <a:endParaRPr lang="ko-KR" altLang="en-US" b="0">
                        <a:solidFill>
                          <a:schemeClr val="tx1"/>
                        </a:solidFill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>
                    <a:solidFill>
                      <a:srgbClr val="FFF8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351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용도</a:t>
                      </a:r>
                    </a:p>
                  </a:txBody>
                  <a:tcPr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‘</a:t>
                      </a:r>
                      <a:r>
                        <a:rPr lang="ko-KR" altLang="en-US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추사</a:t>
                      </a:r>
                      <a:r>
                        <a:rPr lang="en-US" altLang="ko-KR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’</a:t>
                      </a:r>
                      <a:r>
                        <a:rPr lang="ko-KR" altLang="en-US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로 김정희의 호를 새긴 것이다</a:t>
                      </a:r>
                      <a:r>
                        <a:rPr lang="en-US" altLang="ko-KR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.</a:t>
                      </a:r>
                      <a:endParaRPr lang="ko-KR" altLang="en-US" b="0">
                        <a:solidFill>
                          <a:schemeClr val="tx1"/>
                        </a:solidFill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>
                    <a:solidFill>
                      <a:srgbClr val="FFF8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241753"/>
                  </a:ext>
                </a:extLst>
              </a:tr>
            </a:tbl>
          </a:graphicData>
        </a:graphic>
      </p:graphicFrame>
      <p:graphicFrame>
        <p:nvGraphicFramePr>
          <p:cNvPr id="48" name="표 47">
            <a:extLst>
              <a:ext uri="{FF2B5EF4-FFF2-40B4-BE49-F238E27FC236}">
                <a16:creationId xmlns:a16="http://schemas.microsoft.com/office/drawing/2014/main" id="{36A4E835-9E3C-454A-A836-589B3B75FE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0986394"/>
              </p:ext>
            </p:extLst>
          </p:nvPr>
        </p:nvGraphicFramePr>
        <p:xfrm>
          <a:off x="5904293" y="4099149"/>
          <a:ext cx="5263816" cy="7416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85940">
                  <a:extLst>
                    <a:ext uri="{9D8B030D-6E8A-4147-A177-3AD203B41FA5}">
                      <a16:colId xmlns:a16="http://schemas.microsoft.com/office/drawing/2014/main" val="3523367871"/>
                    </a:ext>
                  </a:extLst>
                </a:gridCol>
                <a:gridCol w="4577876">
                  <a:extLst>
                    <a:ext uri="{9D8B030D-6E8A-4147-A177-3AD203B41FA5}">
                      <a16:colId xmlns:a16="http://schemas.microsoft.com/office/drawing/2014/main" val="22235750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기법</a:t>
                      </a:r>
                    </a:p>
                  </a:txBody>
                  <a:tcPr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( </a:t>
                      </a:r>
                      <a:r>
                        <a:rPr lang="ko-KR" altLang="en-US" b="0">
                          <a:solidFill>
                            <a:srgbClr val="FF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함초롬돋움" panose="020B0604000101010101" pitchFamily="50" charset="-127"/>
                        </a:rPr>
                        <a:t>음각</a:t>
                      </a:r>
                      <a:r>
                        <a:rPr lang="en-US" altLang="ko-KR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  )</a:t>
                      </a:r>
                      <a:r>
                        <a:rPr lang="ko-KR" altLang="en-US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으로 글씨가 하얀 </a:t>
                      </a:r>
                      <a:r>
                        <a:rPr lang="en-US" altLang="ko-KR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( </a:t>
                      </a:r>
                      <a:r>
                        <a:rPr lang="ko-KR" altLang="en-US" b="0">
                          <a:solidFill>
                            <a:srgbClr val="FF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함초롬돋움" panose="020B0604000101010101" pitchFamily="50" charset="-127"/>
                        </a:rPr>
                        <a:t>백문인</a:t>
                      </a:r>
                      <a:r>
                        <a:rPr lang="en-US" altLang="ko-KR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 )</a:t>
                      </a:r>
                      <a:r>
                        <a:rPr lang="ko-KR" altLang="en-US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이다</a:t>
                      </a:r>
                      <a:r>
                        <a:rPr lang="en-US" altLang="ko-KR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.</a:t>
                      </a:r>
                      <a:endParaRPr lang="ko-KR" altLang="en-US" b="0">
                        <a:solidFill>
                          <a:schemeClr val="tx1"/>
                        </a:solidFill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>
                    <a:solidFill>
                      <a:srgbClr val="FFF8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351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용도</a:t>
                      </a:r>
                    </a:p>
                  </a:txBody>
                  <a:tcPr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‘</a:t>
                      </a:r>
                      <a:r>
                        <a:rPr lang="ko-KR" altLang="en-US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김정희인</a:t>
                      </a:r>
                      <a:r>
                        <a:rPr lang="en-US" altLang="ko-KR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’</a:t>
                      </a:r>
                      <a:r>
                        <a:rPr lang="ko-KR" altLang="en-US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이라 이름을 새긴 </a:t>
                      </a:r>
                      <a:r>
                        <a:rPr lang="en-US" altLang="ko-KR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( </a:t>
                      </a:r>
                      <a:r>
                        <a:rPr lang="ko-KR" altLang="en-US" b="0">
                          <a:solidFill>
                            <a:srgbClr val="FF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함초롬돋움" panose="020B0604000101010101" pitchFamily="50" charset="-127"/>
                        </a:rPr>
                        <a:t>성명인 </a:t>
                      </a:r>
                      <a:r>
                        <a:rPr lang="en-US" altLang="ko-KR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)</a:t>
                      </a:r>
                      <a:r>
                        <a:rPr lang="ko-KR" altLang="en-US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이다</a:t>
                      </a:r>
                      <a:r>
                        <a:rPr lang="en-US" altLang="ko-KR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.</a:t>
                      </a:r>
                      <a:endParaRPr lang="ko-KR" altLang="en-US" b="0">
                        <a:solidFill>
                          <a:schemeClr val="tx1"/>
                        </a:solidFill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>
                    <a:solidFill>
                      <a:srgbClr val="FFF8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241753"/>
                  </a:ext>
                </a:extLst>
              </a:tr>
            </a:tbl>
          </a:graphicData>
        </a:graphic>
      </p:graphicFrame>
      <p:graphicFrame>
        <p:nvGraphicFramePr>
          <p:cNvPr id="49" name="표 48">
            <a:extLst>
              <a:ext uri="{FF2B5EF4-FFF2-40B4-BE49-F238E27FC236}">
                <a16:creationId xmlns:a16="http://schemas.microsoft.com/office/drawing/2014/main" id="{D275F48D-B16B-4F34-B1AC-38D43AAE2B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7373631"/>
              </p:ext>
            </p:extLst>
          </p:nvPr>
        </p:nvGraphicFramePr>
        <p:xfrm>
          <a:off x="5894417" y="5846655"/>
          <a:ext cx="5273692" cy="7416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87227">
                  <a:extLst>
                    <a:ext uri="{9D8B030D-6E8A-4147-A177-3AD203B41FA5}">
                      <a16:colId xmlns:a16="http://schemas.microsoft.com/office/drawing/2014/main" val="3523367871"/>
                    </a:ext>
                  </a:extLst>
                </a:gridCol>
                <a:gridCol w="4586465">
                  <a:extLst>
                    <a:ext uri="{9D8B030D-6E8A-4147-A177-3AD203B41FA5}">
                      <a16:colId xmlns:a16="http://schemas.microsoft.com/office/drawing/2014/main" val="22235750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기법</a:t>
                      </a:r>
                    </a:p>
                  </a:txBody>
                  <a:tcPr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0">
                          <a:solidFill>
                            <a:srgbClr val="FF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함초롬돋움" panose="020B0604000101010101" pitchFamily="50" charset="-127"/>
                        </a:rPr>
                        <a:t>양각으로 글씨가 붉은 주문인이다</a:t>
                      </a:r>
                      <a:r>
                        <a:rPr lang="en-US" altLang="ko-KR" b="0">
                          <a:solidFill>
                            <a:srgbClr val="FF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함초롬돋움" panose="020B0604000101010101" pitchFamily="50" charset="-127"/>
                        </a:rPr>
                        <a:t>.</a:t>
                      </a:r>
                      <a:endParaRPr lang="ko-KR" altLang="en-US" b="0">
                        <a:solidFill>
                          <a:srgbClr val="FF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함초롬돋움" panose="020B0604000101010101" pitchFamily="50" charset="-127"/>
                      </a:endParaRPr>
                    </a:p>
                  </a:txBody>
                  <a:tcPr>
                    <a:solidFill>
                      <a:srgbClr val="FFF8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351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0">
                          <a:solidFill>
                            <a:schemeClr val="tx1"/>
                          </a:solidFill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용도</a:t>
                      </a:r>
                    </a:p>
                  </a:txBody>
                  <a:tcPr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0">
                          <a:solidFill>
                            <a:srgbClr val="FF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함초롬돋움" panose="020B0604000101010101" pitchFamily="50" charset="-127"/>
                        </a:rPr>
                        <a:t>소장자가 찍은 수장인이다</a:t>
                      </a:r>
                      <a:r>
                        <a:rPr lang="en-US" altLang="ko-KR" b="0">
                          <a:solidFill>
                            <a:srgbClr val="FF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함초롬돋움" panose="020B0604000101010101" pitchFamily="50" charset="-127"/>
                        </a:rPr>
                        <a:t>.</a:t>
                      </a:r>
                      <a:endParaRPr lang="ko-KR" altLang="en-US" b="0">
                        <a:solidFill>
                          <a:srgbClr val="FF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함초롬돋움" panose="020B0604000101010101" pitchFamily="50" charset="-127"/>
                      </a:endParaRPr>
                    </a:p>
                  </a:txBody>
                  <a:tcPr>
                    <a:solidFill>
                      <a:srgbClr val="FFF8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2417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3522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CB125C-7E60-4A97-ACC6-AD646087D0F5}"/>
              </a:ext>
            </a:extLst>
          </p:cNvPr>
          <p:cNvSpPr txBox="1"/>
          <p:nvPr/>
        </p:nvSpPr>
        <p:spPr>
          <a:xfrm>
            <a:off x="4273805" y="323855"/>
            <a:ext cx="35076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5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점검해 보기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54BF5C-E88A-4793-AC93-9B64D9FD6642}"/>
              </a:ext>
            </a:extLst>
          </p:cNvPr>
          <p:cNvSpPr txBox="1"/>
          <p:nvPr/>
        </p:nvSpPr>
        <p:spPr>
          <a:xfrm>
            <a:off x="896293" y="1565981"/>
            <a:ext cx="107464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◉ </a:t>
            </a:r>
            <a:r>
              <a:rPr lang="ko-KR" altLang="en-US" sz="4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서예의 변천과 조형성을 이해하고</a:t>
            </a:r>
            <a:r>
              <a:rPr lang="en-US" altLang="ko-KR" sz="4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4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서체의 특징을 이야기할 수 있는가</a:t>
            </a:r>
            <a:r>
              <a:rPr lang="en-US" altLang="ko-KR" sz="4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endParaRPr lang="ko-KR" altLang="en-US" sz="400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7D018F-D272-4F3F-919E-7A7A7CEA9D43}"/>
              </a:ext>
            </a:extLst>
          </p:cNvPr>
          <p:cNvSpPr txBox="1"/>
          <p:nvPr/>
        </p:nvSpPr>
        <p:spPr>
          <a:xfrm>
            <a:off x="677501" y="4262472"/>
            <a:ext cx="10965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◉ </a:t>
            </a:r>
            <a:r>
              <a:rPr lang="ko-KR" altLang="en-US" sz="4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다양한 전각의 종류에 대하여 이야기할 수 있는가</a:t>
            </a:r>
            <a:r>
              <a:rPr lang="en-US" altLang="ko-KR" sz="4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endParaRPr lang="ko-KR" altLang="en-US" sz="400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1C1EBE-CE0F-4C95-99EF-B6B73F444309}"/>
              </a:ext>
            </a:extLst>
          </p:cNvPr>
          <p:cNvSpPr txBox="1"/>
          <p:nvPr/>
        </p:nvSpPr>
        <p:spPr>
          <a:xfrm>
            <a:off x="3636454" y="86465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A8E725-7224-45B3-BD0F-A938B3C94A4E}"/>
              </a:ext>
            </a:extLst>
          </p:cNvPr>
          <p:cNvSpPr txBox="1"/>
          <p:nvPr/>
        </p:nvSpPr>
        <p:spPr>
          <a:xfrm>
            <a:off x="3537105" y="86465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1EB5B6-AE72-4681-9578-DDAEDA2F7F88}"/>
              </a:ext>
            </a:extLst>
          </p:cNvPr>
          <p:cNvSpPr txBox="1"/>
          <p:nvPr/>
        </p:nvSpPr>
        <p:spPr>
          <a:xfrm>
            <a:off x="7644525" y="192929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”</a:t>
            </a:r>
            <a:endParaRPr lang="ko-KR" altLang="en-US" sz="880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F83D97-F528-47DF-821A-822371B65A8D}"/>
              </a:ext>
            </a:extLst>
          </p:cNvPr>
          <p:cNvSpPr txBox="1"/>
          <p:nvPr/>
        </p:nvSpPr>
        <p:spPr>
          <a:xfrm>
            <a:off x="7711505" y="183876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”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웃는 얼굴 12">
            <a:extLst>
              <a:ext uri="{FF2B5EF4-FFF2-40B4-BE49-F238E27FC236}">
                <a16:creationId xmlns:a16="http://schemas.microsoft.com/office/drawing/2014/main" id="{D22DAD51-1536-4802-881D-90402886C553}"/>
              </a:ext>
            </a:extLst>
          </p:cNvPr>
          <p:cNvSpPr/>
          <p:nvPr/>
        </p:nvSpPr>
        <p:spPr>
          <a:xfrm>
            <a:off x="8119084" y="3022488"/>
            <a:ext cx="613283" cy="613283"/>
          </a:xfrm>
          <a:prstGeom prst="smileyFac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웃는 얼굴 13">
            <a:extLst>
              <a:ext uri="{FF2B5EF4-FFF2-40B4-BE49-F238E27FC236}">
                <a16:creationId xmlns:a16="http://schemas.microsoft.com/office/drawing/2014/main" id="{ADCD985E-D4DF-4B0D-9248-BC2100B80366}"/>
              </a:ext>
            </a:extLst>
          </p:cNvPr>
          <p:cNvSpPr/>
          <p:nvPr/>
        </p:nvSpPr>
        <p:spPr>
          <a:xfrm>
            <a:off x="9257021" y="3021584"/>
            <a:ext cx="613283" cy="613283"/>
          </a:xfrm>
          <a:prstGeom prst="smileyFac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웃는 얼굴 14">
            <a:extLst>
              <a:ext uri="{FF2B5EF4-FFF2-40B4-BE49-F238E27FC236}">
                <a16:creationId xmlns:a16="http://schemas.microsoft.com/office/drawing/2014/main" id="{B8445B35-0A4C-468D-91C0-64EFFB9013BB}"/>
              </a:ext>
            </a:extLst>
          </p:cNvPr>
          <p:cNvSpPr/>
          <p:nvPr/>
        </p:nvSpPr>
        <p:spPr>
          <a:xfrm>
            <a:off x="10394958" y="3021584"/>
            <a:ext cx="613283" cy="613283"/>
          </a:xfrm>
          <a:prstGeom prst="smileyFac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웃는 얼굴 17">
            <a:extLst>
              <a:ext uri="{FF2B5EF4-FFF2-40B4-BE49-F238E27FC236}">
                <a16:creationId xmlns:a16="http://schemas.microsoft.com/office/drawing/2014/main" id="{069F1898-FB97-4562-A240-2F34BDA628FE}"/>
              </a:ext>
            </a:extLst>
          </p:cNvPr>
          <p:cNvSpPr/>
          <p:nvPr/>
        </p:nvSpPr>
        <p:spPr>
          <a:xfrm>
            <a:off x="8119084" y="5407995"/>
            <a:ext cx="613283" cy="613283"/>
          </a:xfrm>
          <a:prstGeom prst="smileyFac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웃는 얼굴 18">
            <a:extLst>
              <a:ext uri="{FF2B5EF4-FFF2-40B4-BE49-F238E27FC236}">
                <a16:creationId xmlns:a16="http://schemas.microsoft.com/office/drawing/2014/main" id="{20413021-1037-41AC-A425-F88473E31ABA}"/>
              </a:ext>
            </a:extLst>
          </p:cNvPr>
          <p:cNvSpPr/>
          <p:nvPr/>
        </p:nvSpPr>
        <p:spPr>
          <a:xfrm>
            <a:off x="9257021" y="5407091"/>
            <a:ext cx="613283" cy="613283"/>
          </a:xfrm>
          <a:prstGeom prst="smileyFac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웃는 얼굴 19">
            <a:extLst>
              <a:ext uri="{FF2B5EF4-FFF2-40B4-BE49-F238E27FC236}">
                <a16:creationId xmlns:a16="http://schemas.microsoft.com/office/drawing/2014/main" id="{389E4A53-6FCF-4376-9E14-EB3193420110}"/>
              </a:ext>
            </a:extLst>
          </p:cNvPr>
          <p:cNvSpPr/>
          <p:nvPr/>
        </p:nvSpPr>
        <p:spPr>
          <a:xfrm>
            <a:off x="10394958" y="5407091"/>
            <a:ext cx="613283" cy="613283"/>
          </a:xfrm>
          <a:prstGeom prst="smileyFac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7039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3EBA3C1B-489C-4632-B87E-701D9969DA1D}"/>
              </a:ext>
            </a:extLst>
          </p:cNvPr>
          <p:cNvGrpSpPr/>
          <p:nvPr/>
        </p:nvGrpSpPr>
        <p:grpSpPr>
          <a:xfrm>
            <a:off x="279608" y="1281792"/>
            <a:ext cx="11338702" cy="3721086"/>
            <a:chOff x="279608" y="1281792"/>
            <a:chExt cx="11338702" cy="372108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4C49EFC-FDCD-47CE-8CB9-A0CC48F67188}"/>
                </a:ext>
              </a:extLst>
            </p:cNvPr>
            <p:cNvSpPr txBox="1"/>
            <p:nvPr/>
          </p:nvSpPr>
          <p:spPr>
            <a:xfrm>
              <a:off x="279608" y="1281792"/>
              <a:ext cx="1668176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600">
                  <a:ln w="41275">
                    <a:solidFill>
                      <a:srgbClr val="00B0F0"/>
                    </a:solidFill>
                  </a:ln>
                  <a:solidFill>
                    <a:srgbClr val="FFFF00"/>
                  </a:solidFill>
                  <a:latin typeface="Arial Black" panose="020B0A04020102020204" pitchFamily="34" charset="0"/>
                </a:rPr>
                <a:t>“</a:t>
              </a:r>
              <a:endParaRPr lang="ko-KR" altLang="en-US" sz="16600">
                <a:ln w="41275">
                  <a:solidFill>
                    <a:srgbClr val="00B0F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012AD3-314D-4E43-847C-B208217C49E8}"/>
                </a:ext>
              </a:extLst>
            </p:cNvPr>
            <p:cNvSpPr txBox="1"/>
            <p:nvPr/>
          </p:nvSpPr>
          <p:spPr>
            <a:xfrm>
              <a:off x="1806008" y="1610897"/>
              <a:ext cx="981230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3600"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○ </a:t>
              </a:r>
              <a:r>
                <a:rPr lang="ko-KR" altLang="en-US" sz="3600">
                  <a:solidFill>
                    <a:srgbClr val="00B0F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서예의 변천과 조형성을 </a:t>
              </a:r>
              <a:r>
                <a:rPr lang="ko-KR" altLang="en-US" sz="360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이해하고 서체의 </a:t>
              </a:r>
              <a:r>
                <a:rPr lang="ko-KR" altLang="en-US" sz="3600">
                  <a:solidFill>
                    <a:srgbClr val="00B0F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특징</a:t>
              </a:r>
              <a:r>
                <a:rPr lang="ko-KR" altLang="en-US" sz="360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을 </a:t>
              </a:r>
              <a:endParaRPr lang="en-US" altLang="ko-KR" sz="36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  <a:p>
              <a:r>
                <a:rPr lang="ko-KR" altLang="en-US" sz="360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     이야기할 수 있다</a:t>
              </a:r>
              <a:r>
                <a:rPr lang="en-US" altLang="ko-KR" sz="360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.</a:t>
              </a:r>
              <a:r>
                <a:rPr lang="ko-KR" altLang="en-US" sz="360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 </a:t>
              </a:r>
              <a:endParaRPr lang="en-US" altLang="ko-KR" sz="36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089C3126-2F97-4AF8-8978-8C7B6A0742DC}"/>
                </a:ext>
              </a:extLst>
            </p:cNvPr>
            <p:cNvCxnSpPr>
              <a:cxnSpLocks/>
            </p:cNvCxnSpPr>
            <p:nvPr/>
          </p:nvCxnSpPr>
          <p:spPr>
            <a:xfrm>
              <a:off x="2369093" y="3429000"/>
              <a:ext cx="8861159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A78D23A1-3D4E-491C-9EAA-AC96DB2E59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9093" y="5002877"/>
              <a:ext cx="8949722" cy="1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D7BAFDF-A94F-4A2D-BE01-4CA8F0997C81}"/>
                </a:ext>
              </a:extLst>
            </p:cNvPr>
            <p:cNvSpPr txBox="1"/>
            <p:nvPr/>
          </p:nvSpPr>
          <p:spPr>
            <a:xfrm>
              <a:off x="1806008" y="3743028"/>
              <a:ext cx="7835799" cy="1051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ko-KR" altLang="en-US" sz="3600"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○ </a:t>
              </a:r>
              <a:r>
                <a:rPr lang="ko-KR" altLang="en-US" sz="360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다양한 </a:t>
              </a:r>
              <a:r>
                <a:rPr lang="ko-KR" altLang="en-US" sz="3600">
                  <a:solidFill>
                    <a:srgbClr val="00B0F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전각의 종류</a:t>
              </a:r>
              <a:r>
                <a:rPr lang="ko-KR" altLang="en-US" sz="360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를 이해할 수 있다</a:t>
              </a:r>
              <a:r>
                <a:rPr lang="en-US" altLang="ko-KR" sz="360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.</a:t>
              </a:r>
              <a:r>
                <a:rPr lang="ko-KR" altLang="en-US" sz="360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 </a:t>
              </a:r>
              <a:endParaRPr lang="en-US" altLang="ko-KR" sz="36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4134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CBBF5187-FC2B-469E-9A81-002FD5D423D4}"/>
              </a:ext>
            </a:extLst>
          </p:cNvPr>
          <p:cNvGrpSpPr/>
          <p:nvPr/>
        </p:nvGrpSpPr>
        <p:grpSpPr>
          <a:xfrm>
            <a:off x="923826" y="462671"/>
            <a:ext cx="10661715" cy="5491876"/>
            <a:chOff x="923826" y="462671"/>
            <a:chExt cx="10661715" cy="549187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64E9C85-4AFC-42F0-A368-DD06F3541131}"/>
                </a:ext>
              </a:extLst>
            </p:cNvPr>
            <p:cNvSpPr txBox="1"/>
            <p:nvPr/>
          </p:nvSpPr>
          <p:spPr>
            <a:xfrm>
              <a:off x="923826" y="2692692"/>
              <a:ext cx="10661715" cy="32618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280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1. </a:t>
              </a:r>
              <a:r>
                <a:rPr lang="ko-KR" altLang="en-US" sz="280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한글은 하늘( • ), 땅( — ), </a:t>
              </a:r>
              <a:r>
                <a:rPr lang="ko-KR" altLang="en-US" sz="280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사람(ㅣ)의 모습을 형상화한 모음과 발음 기관의 모양을 본뜬 자음</a:t>
              </a:r>
              <a:r>
                <a:rPr lang="ko-KR" altLang="en-US" sz="280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으로 이루어진 독창적인 글자이다. </a:t>
              </a:r>
              <a:endParaRPr lang="en-US" altLang="ko-KR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  <a:p>
              <a:pPr>
                <a:lnSpc>
                  <a:spcPct val="150000"/>
                </a:lnSpc>
              </a:pPr>
              <a:endParaRPr lang="en-US" altLang="ko-KR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280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2. </a:t>
              </a:r>
              <a:r>
                <a:rPr lang="ko-KR" altLang="en-US" sz="280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한글 서체는 훈민정음의 창제와 더불어 생성된 </a:t>
              </a:r>
              <a:r>
                <a:rPr lang="ko-KR" altLang="en-US" sz="280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판본체</a:t>
              </a:r>
              <a:r>
                <a:rPr lang="ko-KR" altLang="en-US" sz="280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와 궁중에서 체계화되고 여성 사회에서 발전시킨 </a:t>
              </a:r>
              <a:r>
                <a:rPr lang="ko-KR" altLang="en-US" sz="280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궁체</a:t>
              </a:r>
              <a:r>
                <a:rPr lang="ko-KR" altLang="en-US" sz="280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가 대표적이다. 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B7B08D2-2F8D-4173-8381-697E3FCFD697}"/>
                </a:ext>
              </a:extLst>
            </p:cNvPr>
            <p:cNvSpPr txBox="1"/>
            <p:nvPr/>
          </p:nvSpPr>
          <p:spPr>
            <a:xfrm>
              <a:off x="4148992" y="903453"/>
              <a:ext cx="389401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540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한글 서체란</a:t>
              </a:r>
              <a:r>
                <a:rPr lang="en-US" altLang="ko-KR" sz="540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?</a:t>
              </a:r>
              <a:endParaRPr lang="ko-KR" altLang="en-US" sz="5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111F255-124B-407E-985D-66B343213208}"/>
                </a:ext>
              </a:extLst>
            </p:cNvPr>
            <p:cNvSpPr txBox="1"/>
            <p:nvPr/>
          </p:nvSpPr>
          <p:spPr>
            <a:xfrm>
              <a:off x="3423496" y="462671"/>
              <a:ext cx="72549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800">
                  <a:ln w="12700">
                    <a:solidFill>
                      <a:srgbClr val="00B0F0"/>
                    </a:solidFill>
                  </a:ln>
                  <a:solidFill>
                    <a:schemeClr val="bg1"/>
                  </a:solidFill>
                  <a:latin typeface="Arial Black" panose="020B0A04020102020204" pitchFamily="34" charset="0"/>
                </a:rPr>
                <a:t>“</a:t>
              </a:r>
              <a:endParaRPr lang="ko-KR" altLang="en-US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62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114068B-F421-4206-86AC-3A3286129134}"/>
              </a:ext>
            </a:extLst>
          </p:cNvPr>
          <p:cNvSpPr txBox="1"/>
          <p:nvPr/>
        </p:nvSpPr>
        <p:spPr>
          <a:xfrm>
            <a:off x="2896773" y="114191"/>
            <a:ext cx="5811206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ko-KR" altLang="en-US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한글 서체의 특징에 대하여 알아보기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973B63-B87B-45DF-9AE8-05FCE85644D2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4B5D94-5D5D-44B6-99FA-41D21462FDF1}"/>
              </a:ext>
            </a:extLst>
          </p:cNvPr>
          <p:cNvSpPr txBox="1"/>
          <p:nvPr/>
        </p:nvSpPr>
        <p:spPr>
          <a:xfrm>
            <a:off x="114895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953519FE-0E74-4C6D-81B7-B2AAD92B550F}"/>
              </a:ext>
            </a:extLst>
          </p:cNvPr>
          <p:cNvSpPr/>
          <p:nvPr/>
        </p:nvSpPr>
        <p:spPr>
          <a:xfrm>
            <a:off x="1137701" y="124175"/>
            <a:ext cx="1759072" cy="553998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탐구 활동</a:t>
            </a:r>
            <a:r>
              <a:rPr lang="en-US" altLang="ko-KR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</a:t>
            </a:r>
            <a:endParaRPr lang="ko-KR" altLang="en-US" sz="2400"/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D72AE8B5-4BF4-454C-A72F-56DC955DE1EA}"/>
              </a:ext>
            </a:extLst>
          </p:cNvPr>
          <p:cNvGrpSpPr/>
          <p:nvPr/>
        </p:nvGrpSpPr>
        <p:grpSpPr>
          <a:xfrm>
            <a:off x="766279" y="996029"/>
            <a:ext cx="10892290" cy="5533693"/>
            <a:chOff x="766279" y="996029"/>
            <a:chExt cx="10892290" cy="5533693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2EF4A3C6-8624-40A3-9F27-07860192F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689" b="96622" l="2194" r="97575">
                          <a14:foregroundMark x1="2309" y1="15802" x2="26674" y2="85645"/>
                          <a14:foregroundMark x1="26674" y1="85645" x2="28984" y2="89264"/>
                          <a14:foregroundMark x1="7159" y1="88902" x2="54273" y2="85645"/>
                          <a14:foregroundMark x1="54273" y1="85645" x2="70208" y2="88179"/>
                          <a14:foregroundMark x1="92148" y1="62244" x2="90416" y2="77925"/>
                          <a14:foregroundMark x1="62356" y1="93969" x2="76097" y2="93245"/>
                          <a14:foregroundMark x1="86952" y1="8323" x2="88684" y2="36550"/>
                          <a14:foregroundMark x1="9815" y1="8685" x2="36836" y2="8685"/>
                          <a14:foregroundMark x1="36836" y1="8685" x2="64665" y2="7720"/>
                          <a14:foregroundMark x1="64665" y1="7720" x2="65473" y2="7720"/>
                          <a14:foregroundMark x1="10162" y1="1930" x2="75058" y2="7720"/>
                          <a14:foregroundMark x1="4388" y1="93607" x2="21709" y2="92642"/>
                          <a14:foregroundMark x1="21709" y1="92642" x2="25520" y2="92883"/>
                          <a14:foregroundMark x1="3002" y1="96743" x2="3002" y2="96743"/>
                          <a14:foregroundMark x1="87298" y1="92521" x2="87298" y2="92521"/>
                          <a14:foregroundMark x1="97575" y1="68637" x2="97575" y2="68637"/>
                          <a14:foregroundMark x1="92725" y1="55489" x2="92725" y2="55489"/>
                          <a14:foregroundMark x1="93418" y1="82147" x2="93418" y2="82147"/>
                          <a14:foregroundMark x1="97229" y1="64656" x2="97229" y2="64656"/>
                          <a14:foregroundMark x1="94804" y1="57539" x2="94804" y2="575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10327" y="2952242"/>
              <a:ext cx="3346514" cy="3203532"/>
            </a:xfrm>
            <a:prstGeom prst="rect">
              <a:avLst/>
            </a:prstGeom>
          </p:spPr>
        </p:pic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A9724332-71D0-42AA-93EE-8B5419D93AFA}"/>
                </a:ext>
              </a:extLst>
            </p:cNvPr>
            <p:cNvSpPr/>
            <p:nvPr/>
          </p:nvSpPr>
          <p:spPr>
            <a:xfrm>
              <a:off x="766279" y="1088731"/>
              <a:ext cx="3148553" cy="6948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4800">
                  <a:solidFill>
                    <a:srgbClr val="FF0000"/>
                  </a:solidFill>
                  <a:latin typeface="휴먼둥근헤드라인" panose="02030504000101010101" pitchFamily="18" charset="-127"/>
                  <a:ea typeface="휴먼둥근헤드라인" panose="02030504000101010101" pitchFamily="18" charset="-127"/>
                </a:rPr>
                <a:t>판본체</a:t>
              </a:r>
            </a:p>
          </p:txBody>
        </p:sp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73630B8E-BBAA-4ADD-B8EE-BFAA9E3A3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779" b="93668" l="348" r="98610">
                          <a14:foregroundMark x1="811" y1="8244" x2="22596" y2="13023"/>
                          <a14:foregroundMark x1="22596" y1="13023" x2="50637" y2="28315"/>
                          <a14:foregroundMark x1="50637" y1="28315" x2="54809" y2="36320"/>
                          <a14:foregroundMark x1="78911" y1="4779" x2="82155" y2="58901"/>
                          <a14:foregroundMark x1="82155" y1="58901" x2="77520" y2="82437"/>
                          <a14:foregroundMark x1="44032" y1="91995" x2="70800" y2="90323"/>
                          <a14:foregroundMark x1="70800" y1="90323" x2="71031" y2="90323"/>
                          <a14:foregroundMark x1="49363" y1="52330" x2="62920" y2="90323"/>
                          <a14:foregroundMark x1="3476" y1="16846" x2="9618" y2="55317"/>
                          <a14:foregroundMark x1="9618" y1="55317" x2="8922" y2="80406"/>
                          <a14:foregroundMark x1="8922" y1="80406" x2="3244" y2="93668"/>
                          <a14:foregroundMark x1="3244" y1="93668" x2="3476" y2="19235"/>
                          <a14:foregroundMark x1="12978" y1="7407" x2="35689" y2="9916"/>
                          <a14:foregroundMark x1="35689" y1="9916" x2="75666" y2="7407"/>
                          <a14:foregroundMark x1="83314" y1="6213" x2="90846" y2="47790"/>
                          <a14:foregroundMark x1="90846" y1="47790" x2="89455" y2="50538"/>
                          <a14:foregroundMark x1="88760" y1="57945" x2="88760" y2="70848"/>
                          <a14:foregroundMark x1="88760" y1="70848" x2="82735" y2="83393"/>
                          <a14:foregroundMark x1="82735" y1="83393" x2="73696" y2="81123"/>
                          <a14:foregroundMark x1="64890" y1="46356" x2="68250" y2="90562"/>
                          <a14:foregroundMark x1="68250" y1="90562" x2="68250" y2="90562"/>
                          <a14:foregroundMark x1="91194" y1="59498" x2="92932" y2="75508"/>
                          <a14:foregroundMark x1="92932" y1="75508" x2="92352" y2="77180"/>
                          <a14:foregroundMark x1="96640" y1="63441" x2="96408" y2="72282"/>
                          <a14:foregroundMark x1="74160" y1="42891" x2="58401" y2="66667"/>
                          <a14:foregroundMark x1="58401" y1="66667" x2="61530" y2="82079"/>
                          <a14:foregroundMark x1="61530" y1="82079" x2="73117" y2="89606"/>
                          <a14:foregroundMark x1="73117" y1="89606" x2="84705" y2="89008"/>
                          <a14:foregroundMark x1="92352" y1="53524" x2="92352" y2="53524"/>
                          <a14:foregroundMark x1="98610" y1="69295" x2="98610" y2="69295"/>
                          <a14:foregroundMark x1="98378" y1="73716" x2="98378" y2="73716"/>
                          <a14:foregroundMark x1="94206" y1="82437" x2="94206" y2="82437"/>
                          <a14:foregroundMark x1="96176" y1="58662" x2="96176" y2="58662"/>
                          <a14:foregroundMark x1="98030" y1="64875" x2="98030" y2="64875"/>
                          <a14:backgroundMark x1="96176" y1="8483" x2="93279" y2="4838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86742" y="2863123"/>
              <a:ext cx="3394931" cy="329265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A0D4E9B-EC4D-494E-90F4-1F20EA9C4D70}"/>
                </a:ext>
              </a:extLst>
            </p:cNvPr>
            <p:cNvSpPr txBox="1"/>
            <p:nvPr/>
          </p:nvSpPr>
          <p:spPr>
            <a:xfrm>
              <a:off x="3914832" y="996029"/>
              <a:ext cx="7672094" cy="7822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600">
                  <a:solidFill>
                    <a:schemeClr val="tx1">
                      <a:lumMod val="50000"/>
                      <a:lumOff val="50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세종대왕이 한글을 처음 만들었을 때 훈민정음이나 용비어천가등에 쓴 글씨체로, 판에 새긴 글씨와 비슷하게 생겨서 판본체라 한다. 판본체에는 원필체와 방필체가 있다.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B72E4C3-5CB3-419A-B883-E6A8441281AD}"/>
                </a:ext>
              </a:extLst>
            </p:cNvPr>
            <p:cNvSpPr txBox="1"/>
            <p:nvPr/>
          </p:nvSpPr>
          <p:spPr>
            <a:xfrm>
              <a:off x="1223516" y="6243172"/>
              <a:ext cx="3346514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000"/>
                <a:t>훈민정음 해례본(목판본/29.5 x20.3cm 부분/1446년 작)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898793F-E5ED-4E35-BAFB-578E9DC21B6E}"/>
                </a:ext>
              </a:extLst>
            </p:cNvPr>
            <p:cNvSpPr txBox="1"/>
            <p:nvPr/>
          </p:nvSpPr>
          <p:spPr>
            <a:xfrm>
              <a:off x="6841473" y="6283501"/>
              <a:ext cx="481709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000"/>
                <a:t>월인천강지곡(금속활자(한글활자 갑인자 병용)/31× 20.7cm 부분/조선 1448년 작</a:t>
              </a:r>
              <a:r>
                <a:rPr lang="en-US" altLang="ko-KR" sz="1000"/>
                <a:t>)</a:t>
              </a:r>
              <a:endParaRPr lang="ko-KR" altLang="en-US" sz="10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C8B5C52-4508-4DB7-90F2-26335F8AEECE}"/>
                </a:ext>
              </a:extLst>
            </p:cNvPr>
            <p:cNvSpPr txBox="1"/>
            <p:nvPr/>
          </p:nvSpPr>
          <p:spPr>
            <a:xfrm>
              <a:off x="1223516" y="2493791"/>
              <a:ext cx="8146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>
                  <a:solidFill>
                    <a:srgbClr val="FF000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원필체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D0E4464-52FF-4F82-BF5A-69571FE3632B}"/>
                </a:ext>
              </a:extLst>
            </p:cNvPr>
            <p:cNvSpPr txBox="1"/>
            <p:nvPr/>
          </p:nvSpPr>
          <p:spPr>
            <a:xfrm>
              <a:off x="7397140" y="2477063"/>
              <a:ext cx="8146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>
                  <a:solidFill>
                    <a:srgbClr val="FF000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방필체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4423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90D9E7-DB5C-47EE-8D91-D54CBFB01866}"/>
              </a:ext>
            </a:extLst>
          </p:cNvPr>
          <p:cNvSpPr txBox="1"/>
          <p:nvPr/>
        </p:nvSpPr>
        <p:spPr>
          <a:xfrm>
            <a:off x="2896773" y="114191"/>
            <a:ext cx="5811206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ko-KR" altLang="en-US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한글 서체의 특징에 대하여 알아보기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9DF78B-D6C6-430E-8091-330DC269DCDE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4B25F3-E6E4-4206-923A-68C8DD443F18}"/>
              </a:ext>
            </a:extLst>
          </p:cNvPr>
          <p:cNvSpPr txBox="1"/>
          <p:nvPr/>
        </p:nvSpPr>
        <p:spPr>
          <a:xfrm>
            <a:off x="114895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9545452A-EA49-4DB2-B472-B034F80D107A}"/>
              </a:ext>
            </a:extLst>
          </p:cNvPr>
          <p:cNvSpPr/>
          <p:nvPr/>
        </p:nvSpPr>
        <p:spPr>
          <a:xfrm>
            <a:off x="1137701" y="124175"/>
            <a:ext cx="1759072" cy="553998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탐구 활동</a:t>
            </a:r>
            <a:r>
              <a:rPr lang="en-US" altLang="ko-KR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</a:t>
            </a:r>
            <a:endParaRPr lang="ko-KR" altLang="en-US" sz="240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39D3178E-D730-47E1-AC2C-407B16B9D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82" b="96793" l="2140" r="97072">
                        <a14:foregroundMark x1="2140" y1="4988" x2="70270" y2="62708"/>
                        <a14:foregroundMark x1="70270" y1="62708" x2="76126" y2="88717"/>
                        <a14:foregroundMark x1="46509" y1="9739" x2="39527" y2="39311"/>
                        <a14:foregroundMark x1="39527" y1="39311" x2="20270" y2="64014"/>
                        <a14:foregroundMark x1="20270" y1="64014" x2="35473" y2="50356"/>
                        <a14:foregroundMark x1="35473" y1="50356" x2="30068" y2="69240"/>
                        <a14:foregroundMark x1="30068" y1="69240" x2="48198" y2="71853"/>
                        <a14:foregroundMark x1="48198" y1="71853" x2="68243" y2="64846"/>
                        <a14:foregroundMark x1="68243" y1="64846" x2="67117" y2="74109"/>
                        <a14:foregroundMark x1="44707" y1="40024" x2="42905" y2="65914"/>
                        <a14:foregroundMark x1="39865" y1="37530" x2="50563" y2="62945"/>
                        <a14:foregroundMark x1="50563" y1="62945" x2="57883" y2="69121"/>
                        <a14:foregroundMark x1="48311" y1="56770" x2="52815" y2="76247"/>
                        <a14:foregroundMark x1="52815" y1="76247" x2="54842" y2="78266"/>
                        <a14:foregroundMark x1="50676" y1="17933" x2="63851" y2="66271"/>
                        <a14:foregroundMark x1="58108" y1="19477" x2="70383" y2="60926"/>
                        <a14:foregroundMark x1="74887" y1="28979" x2="75225" y2="81116"/>
                        <a14:foregroundMark x1="79054" y1="34323" x2="79392" y2="83017"/>
                        <a14:foregroundMark x1="79392" y1="83017" x2="79392" y2="81473"/>
                        <a14:foregroundMark x1="87162" y1="38480" x2="84459" y2="89905"/>
                        <a14:foregroundMark x1="86036" y1="94062" x2="65203" y2="89667"/>
                        <a14:foregroundMark x1="65203" y1="89667" x2="30068" y2="66033"/>
                        <a14:foregroundMark x1="30068" y1="66033" x2="10023" y2="42280"/>
                        <a14:foregroundMark x1="10023" y1="42280" x2="8446" y2="31235"/>
                        <a14:foregroundMark x1="3604" y1="10689" x2="15541" y2="80048"/>
                        <a14:foregroundMark x1="15541" y1="80048" x2="30293" y2="90855"/>
                        <a14:foregroundMark x1="10248" y1="6888" x2="60586" y2="9739"/>
                        <a14:foregroundMark x1="2703" y1="19477" x2="9685" y2="86817"/>
                        <a14:foregroundMark x1="9685" y1="86817" x2="58108" y2="95368"/>
                        <a14:foregroundMark x1="35698" y1="25534" x2="28716" y2="54038"/>
                        <a14:foregroundMark x1="28716" y1="54038" x2="18581" y2="23990"/>
                        <a14:foregroundMark x1="20158" y1="56413" x2="28941" y2="73278"/>
                        <a14:foregroundMark x1="28941" y1="73278" x2="41329" y2="84204"/>
                        <a14:foregroundMark x1="41329" y1="84204" x2="43131" y2="84917"/>
                        <a14:foregroundMark x1="58108" y1="69121" x2="69482" y2="82660"/>
                        <a14:foregroundMark x1="56306" y1="71021" x2="72860" y2="91211"/>
                        <a14:foregroundMark x1="58108" y1="78266" x2="76351" y2="91211"/>
                        <a14:foregroundMark x1="58784" y1="75772" x2="70158" y2="91211"/>
                        <a14:foregroundMark x1="88401" y1="62114" x2="90428" y2="78029"/>
                        <a14:foregroundMark x1="90428" y1="78029" x2="89527" y2="78266"/>
                        <a14:foregroundMark x1="88063" y1="5938" x2="88063" y2="5938"/>
                        <a14:foregroundMark x1="88063" y1="3682" x2="87725" y2="22328"/>
                        <a14:foregroundMark x1="87725" y1="22328" x2="87725" y2="22328"/>
                        <a14:foregroundMark x1="88063" y1="39074" x2="87162" y2="67221"/>
                        <a14:foregroundMark x1="92005" y1="58670" x2="93018" y2="76247"/>
                        <a14:foregroundMark x1="93018" y1="76247" x2="92905" y2="76366"/>
                        <a14:foregroundMark x1="5743" y1="35986" x2="5743" y2="57720"/>
                        <a14:foregroundMark x1="3041" y1="40736" x2="3041" y2="56413"/>
                        <a14:foregroundMark x1="90428" y1="54276" x2="93131" y2="57363"/>
                        <a14:foregroundMark x1="95608" y1="72565" x2="87725" y2="88005"/>
                        <a14:foregroundMark x1="73761" y1="96912" x2="77928" y2="95962"/>
                        <a14:foregroundMark x1="32995" y1="11283" x2="32995" y2="65914"/>
                        <a14:foregroundMark x1="6982" y1="92755" x2="23198" y2="95487"/>
                        <a14:foregroundMark x1="23198" y1="95487" x2="37725" y2="95012"/>
                        <a14:foregroundMark x1="39865" y1="96200" x2="54279" y2="95962"/>
                        <a14:foregroundMark x1="19482" y1="95606" x2="26351" y2="96200"/>
                        <a14:foregroundMark x1="93468" y1="82067" x2="93468" y2="82067"/>
                        <a14:foregroundMark x1="97072" y1="67815" x2="97072" y2="67815"/>
                        <a14:foregroundMark x1="93468" y1="58314" x2="93468" y2="58314"/>
                        <a14:foregroundMark x1="95833" y1="63777" x2="95833" y2="637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828" y="3225417"/>
            <a:ext cx="3148553" cy="2985452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2AD3D8E7-4DE1-4DED-B630-4174A2B2B1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3" b="98191" l="228" r="97267">
                        <a14:foregroundMark x1="17198" y1="12907" x2="42938" y2="33896"/>
                        <a14:foregroundMark x1="42938" y1="33896" x2="48405" y2="82750"/>
                        <a14:foregroundMark x1="48405" y1="82750" x2="59112" y2="52111"/>
                        <a14:foregroundMark x1="59112" y1="52111" x2="43964" y2="60796"/>
                        <a14:foregroundMark x1="43964" y1="60796" x2="29043" y2="44511"/>
                        <a14:foregroundMark x1="27335" y1="32207" x2="55695" y2="60434"/>
                        <a14:foregroundMark x1="55695" y1="60434" x2="28132" y2="60676"/>
                        <a14:foregroundMark x1="28132" y1="60676" x2="4328" y2="49578"/>
                        <a14:foregroundMark x1="4328" y1="49578" x2="8200" y2="45476"/>
                        <a14:foregroundMark x1="4897" y1="12907" x2="12528" y2="75754"/>
                        <a14:foregroundMark x1="12528" y1="75754" x2="17768" y2="83957"/>
                        <a14:foregroundMark x1="16287" y1="74789" x2="35535" y2="78770"/>
                        <a14:foregroundMark x1="35535" y1="78770" x2="71526" y2="71170"/>
                        <a14:foregroundMark x1="71526" y1="71170" x2="72665" y2="52111"/>
                        <a14:foregroundMark x1="78246" y1="41375" x2="75968" y2="66466"/>
                        <a14:foregroundMark x1="75968" y1="66466" x2="70273" y2="81423"/>
                        <a14:foregroundMark x1="26651" y1="5911" x2="55695" y2="34741"/>
                        <a14:foregroundMark x1="55695" y1="34741" x2="64009" y2="68275"/>
                        <a14:foregroundMark x1="64009" y1="68275" x2="47608" y2="79855"/>
                        <a14:foregroundMark x1="7631" y1="8203" x2="67198" y2="11339"/>
                        <a14:foregroundMark x1="50000" y1="4101" x2="71754" y2="2533"/>
                        <a14:foregroundMark x1="71754" y1="2533" x2="71754" y2="2533"/>
                        <a14:foregroundMark x1="64920" y1="37153" x2="80638" y2="52232"/>
                        <a14:foregroundMark x1="80638" y1="52232" x2="79727" y2="52714"/>
                        <a14:foregroundMark x1="4897" y1="61882" x2="2847" y2="82992"/>
                        <a14:foregroundMark x1="15376" y1="91556" x2="61390" y2="89264"/>
                        <a14:foregroundMark x1="61390" y1="89264" x2="66629" y2="89264"/>
                        <a14:foregroundMark x1="84282" y1="42943" x2="82118" y2="88058"/>
                        <a14:foregroundMark x1="86674" y1="58625" x2="83941" y2="82027"/>
                        <a14:foregroundMark x1="65718" y1="90229" x2="73462" y2="89264"/>
                        <a14:foregroundMark x1="30866" y1="97829" x2="48064" y2="97829"/>
                        <a14:foregroundMark x1="48064" y1="97829" x2="77335" y2="94089"/>
                        <a14:foregroundMark x1="1708" y1="19903" x2="1367" y2="29916"/>
                        <a14:foregroundMark x1="87813" y1="71894" x2="85763" y2="94331"/>
                        <a14:foregroundMark x1="85763" y1="94331" x2="78018" y2="95054"/>
                        <a14:foregroundMark x1="94989" y1="63691" x2="92938" y2="77322"/>
                        <a14:foregroundMark x1="68793" y1="48613" x2="63326" y2="57419"/>
                        <a14:foregroundMark x1="65148" y1="51387" x2="57745" y2="62847"/>
                        <a14:foregroundMark x1="80068" y1="72618" x2="80068" y2="89023"/>
                        <a14:foregroundMark x1="80068" y1="89023" x2="78018" y2="96864"/>
                        <a14:foregroundMark x1="1025" y1="45718" x2="3417" y2="62485"/>
                        <a14:foregroundMark x1="1708" y1="50422" x2="2278" y2="60917"/>
                        <a14:foregroundMark x1="85763" y1="9168" x2="82802" y2="48251"/>
                        <a14:foregroundMark x1="86674" y1="34982" x2="86333" y2="50422"/>
                        <a14:foregroundMark x1="85991" y1="7238" x2="87244" y2="32207"/>
                        <a14:foregroundMark x1="72893" y1="4343" x2="86674" y2="5669"/>
                        <a14:foregroundMark x1="88155" y1="3378" x2="88155" y2="9771"/>
                        <a14:foregroundMark x1="89066" y1="52352" x2="91116" y2="53920"/>
                        <a14:foregroundMark x1="95900" y1="64415" x2="97380" y2="68758"/>
                        <a14:foregroundMark x1="228" y1="89988" x2="1367" y2="981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6181" y="3225417"/>
            <a:ext cx="3161914" cy="2985452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44220DC5-1F70-4302-9120-3F60EA02C0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16" b="99759" l="0" r="96606">
                        <a14:foregroundMark x1="35520" y1="19903" x2="52602" y2="47407"/>
                        <a14:foregroundMark x1="52602" y1="47407" x2="33824" y2="69602"/>
                        <a14:foregroundMark x1="33824" y1="69602" x2="64140" y2="58263"/>
                        <a14:foregroundMark x1="64140" y1="58263" x2="81448" y2="64777"/>
                        <a14:foregroundMark x1="81448" y1="64777" x2="79072" y2="32690"/>
                        <a14:foregroundMark x1="79072" y1="32690" x2="79072" y2="33776"/>
                        <a14:foregroundMark x1="79072" y1="38480" x2="59276" y2="63450"/>
                        <a14:foregroundMark x1="59276" y1="63450" x2="46719" y2="53317"/>
                        <a14:foregroundMark x1="46719" y1="53317" x2="28959" y2="47768"/>
                        <a14:foregroundMark x1="28959" y1="47768" x2="28054" y2="22678"/>
                        <a14:foregroundMark x1="11765" y1="9168" x2="43891" y2="16767"/>
                        <a14:foregroundMark x1="43891" y1="16767" x2="55090" y2="75633"/>
                        <a14:foregroundMark x1="55090" y1="75633" x2="27715" y2="78408"/>
                        <a14:foregroundMark x1="27715" y1="78408" x2="8710" y2="28106"/>
                        <a14:foregroundMark x1="8710" y1="28106" x2="7692" y2="10736"/>
                        <a14:foregroundMark x1="66855" y1="12907" x2="67534" y2="66948"/>
                        <a14:foregroundMark x1="67534" y1="66948" x2="65724" y2="68154"/>
                        <a14:foregroundMark x1="57692" y1="14837" x2="60973" y2="55850"/>
                        <a14:foregroundMark x1="80543" y1="17612" x2="84389" y2="78890"/>
                        <a14:foregroundMark x1="20136" y1="88058" x2="83145" y2="93727"/>
                        <a14:foregroundMark x1="83145" y1="93727" x2="69005" y2="71291"/>
                        <a14:foregroundMark x1="2602" y1="7841" x2="7127" y2="96622"/>
                        <a14:foregroundMark x1="3507" y1="3378" x2="66063" y2="9530"/>
                        <a14:foregroundMark x1="66063" y1="9530" x2="82240" y2="3378"/>
                        <a14:foregroundMark x1="82240" y1="3378" x2="82240" y2="3378"/>
                        <a14:foregroundMark x1="83145" y1="3136" x2="84389" y2="20748"/>
                        <a14:foregroundMark x1="84389" y1="20748" x2="84389" y2="20748"/>
                        <a14:foregroundMark x1="88235" y1="4343" x2="93213" y2="75995"/>
                        <a14:foregroundMark x1="93213" y1="75995" x2="91176" y2="80820"/>
                        <a14:foregroundMark x1="1471" y1="44511" x2="2715" y2="80579"/>
                        <a14:foregroundMark x1="2715" y1="80579" x2="3281" y2="81423"/>
                        <a14:foregroundMark x1="2941" y1="82992" x2="3281" y2="99759"/>
                        <a14:foregroundMark x1="3281" y1="99759" x2="3281" y2="99759"/>
                        <a14:foregroundMark x1="87896" y1="89626" x2="86086" y2="99759"/>
                        <a14:foregroundMark x1="92647" y1="58384" x2="96719" y2="74789"/>
                        <a14:foregroundMark x1="96719" y1="74789" x2="91742" y2="85525"/>
                        <a14:foregroundMark x1="88235" y1="86128" x2="89932" y2="99397"/>
                        <a14:foregroundMark x1="89706" y1="80458" x2="89932" y2="99759"/>
                        <a14:foregroundMark x1="566" y1="64415" x2="0" y2="89988"/>
                        <a14:foregroundMark x1="0" y1="89988" x2="0" y2="899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07625" y="3225417"/>
            <a:ext cx="3183522" cy="29854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A0F39EE-C834-42B1-8634-22B144EB53CD}"/>
              </a:ext>
            </a:extLst>
          </p:cNvPr>
          <p:cNvSpPr txBox="1"/>
          <p:nvPr/>
        </p:nvSpPr>
        <p:spPr>
          <a:xfrm>
            <a:off x="3288200" y="1009848"/>
            <a:ext cx="8171082" cy="782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왕비를 보좌하는 상궁 중에 문서나 편지를 전담하는 서사 상궁이 있었다. 궁체는 주로 궁궐의 여성들에 의해 전수되어 온 서체로 정자체, 반흘림체, 진흘림체가 있다.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ED4737-5459-4B8B-9B93-B16007AF3D4F}"/>
              </a:ext>
            </a:extLst>
          </p:cNvPr>
          <p:cNvSpPr txBox="1"/>
          <p:nvPr/>
        </p:nvSpPr>
        <p:spPr>
          <a:xfrm>
            <a:off x="695828" y="6328929"/>
            <a:ext cx="313912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/>
              <a:t>남계연담(필사본/27.8x 20.3cm 부분/조선 후기)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6E4350-2822-4B65-A86C-37FA693BFC62}"/>
              </a:ext>
            </a:extLst>
          </p:cNvPr>
          <p:cNvSpPr txBox="1"/>
          <p:nvPr/>
        </p:nvSpPr>
        <p:spPr>
          <a:xfrm>
            <a:off x="4747575" y="6324900"/>
            <a:ext cx="313912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/>
              <a:t>낙셩비룡(조선 시대)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E5B4B2E-C586-46EB-83D6-3168958E8923}"/>
              </a:ext>
            </a:extLst>
          </p:cNvPr>
          <p:cNvSpPr txBox="1"/>
          <p:nvPr/>
        </p:nvSpPr>
        <p:spPr>
          <a:xfrm>
            <a:off x="8652022" y="6324900"/>
            <a:ext cx="313912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/>
              <a:t>김정희(조선/1786~1856) 예안 이씨에게 쓴 편지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CB611B-1E1B-4187-885D-FC8FFFF5B9B3}"/>
              </a:ext>
            </a:extLst>
          </p:cNvPr>
          <p:cNvSpPr txBox="1"/>
          <p:nvPr/>
        </p:nvSpPr>
        <p:spPr>
          <a:xfrm>
            <a:off x="686185" y="288029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>
                <a:solidFill>
                  <a:srgbClr val="FF0000"/>
                </a:solidFill>
                <a:latin typeface="HY궁서B" panose="02030600000101010101" pitchFamily="18" charset="-127"/>
                <a:ea typeface="HY궁서B" panose="02030600000101010101" pitchFamily="18" charset="-127"/>
              </a:rPr>
              <a:t>정자체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D835BBF-BB2A-4997-94AF-3DF24FE06A96}"/>
              </a:ext>
            </a:extLst>
          </p:cNvPr>
          <p:cNvSpPr txBox="1"/>
          <p:nvPr/>
        </p:nvSpPr>
        <p:spPr>
          <a:xfrm>
            <a:off x="4736181" y="280567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>
                <a:solidFill>
                  <a:srgbClr val="FF0000"/>
                </a:solidFill>
                <a:latin typeface="HY궁서B" panose="02030600000101010101" pitchFamily="18" charset="-127"/>
                <a:ea typeface="HY궁서B" panose="02030600000101010101" pitchFamily="18" charset="-127"/>
              </a:rPr>
              <a:t>반흘림체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DE760F8-656E-4DF4-9686-02B957EF7092}"/>
              </a:ext>
            </a:extLst>
          </p:cNvPr>
          <p:cNvSpPr txBox="1"/>
          <p:nvPr/>
        </p:nvSpPr>
        <p:spPr>
          <a:xfrm>
            <a:off x="8607625" y="279907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>
                <a:solidFill>
                  <a:srgbClr val="FF0000"/>
                </a:solidFill>
                <a:latin typeface="HY궁서B" panose="02030600000101010101" pitchFamily="18" charset="-127"/>
                <a:ea typeface="HY궁서B" panose="02030600000101010101" pitchFamily="18" charset="-127"/>
              </a:rPr>
              <a:t>진흘림체</a:t>
            </a: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FADE5655-E3D2-4F9D-9ABA-E5CF02C5B9EA}"/>
              </a:ext>
            </a:extLst>
          </p:cNvPr>
          <p:cNvSpPr/>
          <p:nvPr/>
        </p:nvSpPr>
        <p:spPr>
          <a:xfrm>
            <a:off x="576992" y="1070509"/>
            <a:ext cx="3148553" cy="740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>
                <a:solidFill>
                  <a:srgbClr val="FF0000"/>
                </a:solidFill>
                <a:latin typeface="HY궁서B" panose="02030600000101010101" pitchFamily="18" charset="-127"/>
                <a:ea typeface="HY궁서B" panose="02030600000101010101" pitchFamily="18" charset="-127"/>
              </a:rPr>
              <a:t>궁체</a:t>
            </a:r>
          </a:p>
        </p:txBody>
      </p:sp>
    </p:spTree>
    <p:extLst>
      <p:ext uri="{BB962C8B-B14F-4D97-AF65-F5344CB8AC3E}">
        <p14:creationId xmlns:p14="http://schemas.microsoft.com/office/powerpoint/2010/main" val="2539369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548389B-AAC9-4DB4-80E9-7D85D2145EF2}"/>
              </a:ext>
            </a:extLst>
          </p:cNvPr>
          <p:cNvSpPr txBox="1"/>
          <p:nvPr/>
        </p:nvSpPr>
        <p:spPr>
          <a:xfrm>
            <a:off x="4148992" y="903453"/>
            <a:ext cx="38940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5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한문 서체란</a:t>
            </a:r>
            <a:r>
              <a:rPr lang="en-US" altLang="ko-KR" sz="5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endParaRPr lang="ko-KR" altLang="en-US" sz="540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99F73F-A0CF-4594-A104-48D5469434A2}"/>
              </a:ext>
            </a:extLst>
          </p:cNvPr>
          <p:cNvSpPr txBox="1"/>
          <p:nvPr/>
        </p:nvSpPr>
        <p:spPr>
          <a:xfrm>
            <a:off x="3423496" y="462671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B698C9-A543-4C53-9154-6492C13E1C1C}"/>
              </a:ext>
            </a:extLst>
          </p:cNvPr>
          <p:cNvSpPr txBox="1"/>
          <p:nvPr/>
        </p:nvSpPr>
        <p:spPr>
          <a:xfrm>
            <a:off x="923826" y="2692692"/>
            <a:ext cx="10661715" cy="3261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한문의 서체는 </a:t>
            </a:r>
            <a:r>
              <a:rPr lang="en-US" altLang="ko-KR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‘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전서</a:t>
            </a:r>
            <a:r>
              <a:rPr lang="en-US" altLang="ko-KR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’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에서부터 시작</a:t>
            </a: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하였다</a:t>
            </a:r>
            <a:r>
              <a:rPr lang="en-US" altLang="ko-KR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 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전서를 알기 쉽게 정리한 </a:t>
            </a:r>
            <a:r>
              <a:rPr lang="en-US" altLang="ko-KR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‘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예서</a:t>
            </a:r>
            <a:r>
              <a:rPr lang="en-US" altLang="ko-KR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’</a:t>
            </a:r>
            <a:r>
              <a:rPr lang="en-US" altLang="ko-KR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예서를 변화시켜 읽고 쓰기에 편리한 서체로 만든 것이 </a:t>
            </a:r>
            <a:r>
              <a:rPr lang="en-US" altLang="ko-KR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‘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해서</a:t>
            </a:r>
            <a:r>
              <a:rPr lang="en-US" altLang="ko-KR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’</a:t>
            </a: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이다</a:t>
            </a:r>
            <a:r>
              <a:rPr lang="en-US" altLang="ko-KR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 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해서를 쉽고 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빠르게 쓰기 위해서 </a:t>
            </a:r>
            <a:r>
              <a:rPr lang="en-US" altLang="ko-KR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‘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행서</a:t>
            </a:r>
            <a:r>
              <a:rPr lang="en-US" altLang="ko-KR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’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가 </a:t>
            </a: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발달하였다</a:t>
            </a:r>
            <a:r>
              <a:rPr lang="en-US" altLang="ko-KR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 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altLang="ko-KR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‘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초서</a:t>
            </a:r>
            <a:r>
              <a:rPr lang="en-US" altLang="ko-KR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’</a:t>
            </a: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는 어떤 글씨체를 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간략하게 흘려서 쓴 </a:t>
            </a: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모두를 가리킨다</a:t>
            </a:r>
            <a:r>
              <a:rPr lang="en-US" altLang="ko-KR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  <a:endParaRPr lang="ko-KR" altLang="en-US" sz="2800"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90238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F2882AB-75E3-4A1D-96AF-524D5516A822}"/>
              </a:ext>
            </a:extLst>
          </p:cNvPr>
          <p:cNvSpPr txBox="1"/>
          <p:nvPr/>
        </p:nvSpPr>
        <p:spPr>
          <a:xfrm>
            <a:off x="2896773" y="114191"/>
            <a:ext cx="5811206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ko-KR" altLang="en-US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한자 서체의 특징에 대하여 알아보기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15C499-D422-4ACF-8BA5-DC92DFC35A10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E05F39-2274-4135-A6E0-FA1B0984848E}"/>
              </a:ext>
            </a:extLst>
          </p:cNvPr>
          <p:cNvSpPr txBox="1"/>
          <p:nvPr/>
        </p:nvSpPr>
        <p:spPr>
          <a:xfrm>
            <a:off x="114895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0DF6102A-F3F1-45D5-B261-14526D39B693}"/>
              </a:ext>
            </a:extLst>
          </p:cNvPr>
          <p:cNvSpPr/>
          <p:nvPr/>
        </p:nvSpPr>
        <p:spPr>
          <a:xfrm>
            <a:off x="1137701" y="124175"/>
            <a:ext cx="1759072" cy="553998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탐구 활동</a:t>
            </a:r>
            <a:r>
              <a:rPr lang="en-US" altLang="ko-KR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2</a:t>
            </a:r>
            <a:endParaRPr lang="ko-KR" altLang="en-US" sz="240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C3D92844-B60B-4DC5-B83F-E4959FCDD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66" b="97637" l="3781" r="95652">
                        <a14:foregroundMark x1="3781" y1="2114" x2="62004" y2="91915"/>
                        <a14:foregroundMark x1="84688" y1="54104" x2="82231" y2="69030"/>
                        <a14:foregroundMark x1="82231" y1="69030" x2="80718" y2="70149"/>
                        <a14:foregroundMark x1="89603" y1="57836" x2="86011" y2="70398"/>
                        <a14:foregroundMark x1="17202" y1="93408" x2="63138" y2="94527"/>
                        <a14:foregroundMark x1="8129" y1="97761" x2="68431" y2="96891"/>
                        <a14:foregroundMark x1="94518" y1="60199" x2="94518" y2="64303"/>
                        <a14:foregroundMark x1="82798" y1="49751" x2="94896" y2="61070"/>
                        <a14:foregroundMark x1="94896" y1="61070" x2="94896" y2="61070"/>
                        <a14:foregroundMark x1="85066" y1="74502" x2="94140" y2="70149"/>
                        <a14:foregroundMark x1="87146" y1="51119" x2="93762" y2="55970"/>
                        <a14:foregroundMark x1="83176" y1="49254" x2="86767" y2="51990"/>
                        <a14:foregroundMark x1="93384" y1="57836" x2="93384" y2="68284"/>
                        <a14:foregroundMark x1="85633" y1="51368" x2="87146" y2="51119"/>
                        <a14:foregroundMark x1="85066" y1="50622" x2="85066" y2="50622"/>
                        <a14:foregroundMark x1="86011" y1="50124" x2="86011" y2="50124"/>
                        <a14:foregroundMark x1="94518" y1="57836" x2="94518" y2="57836"/>
                        <a14:foregroundMark x1="95274" y1="62438" x2="95274" y2="62438"/>
                        <a14:foregroundMark x1="95274" y1="65547" x2="95274" y2="65547"/>
                        <a14:foregroundMark x1="94518" y1="67164" x2="94518" y2="67164"/>
                        <a14:foregroundMark x1="94896" y1="62065" x2="94896" y2="62065"/>
                        <a14:foregroundMark x1="95652" y1="59701" x2="95652" y2="59701"/>
                        <a14:foregroundMark x1="95652" y1="60572" x2="95652" y2="60572"/>
                        <a14:foregroundMark x1="95274" y1="62438" x2="95274" y2="62438"/>
                        <a14:foregroundMark x1="95274" y1="63682" x2="95274" y2="636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082" y="2833495"/>
            <a:ext cx="1716755" cy="2609208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2D900CD4-E64D-4DB7-B02B-3B58ECEEDA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00" b="99322" l="1523" r="96954">
                        <a14:foregroundMark x1="8629" y1="4206" x2="21827" y2="24016"/>
                        <a14:foregroundMark x1="21827" y1="24016" x2="22166" y2="69335"/>
                        <a14:foregroundMark x1="22166" y1="69335" x2="29442" y2="89281"/>
                        <a14:foregroundMark x1="5922" y1="4206" x2="1692" y2="91995"/>
                        <a14:foregroundMark x1="6599" y1="96065" x2="59898" y2="95115"/>
                        <a14:foregroundMark x1="69543" y1="95115" x2="71912" y2="20624"/>
                        <a14:foregroundMark x1="9306" y1="2035" x2="68020" y2="6377"/>
                        <a14:foregroundMark x1="64467" y1="51560" x2="58376" y2="78155"/>
                        <a14:foregroundMark x1="30964" y1="88874" x2="33333" y2="93623"/>
                        <a14:foregroundMark x1="2030" y1="92944" x2="3215" y2="99457"/>
                        <a14:foregroundMark x1="64467" y1="91045" x2="65990" y2="97286"/>
                        <a14:foregroundMark x1="58714" y1="60109" x2="60745" y2="83311"/>
                        <a14:foregroundMark x1="71912" y1="47490" x2="72927" y2="60516"/>
                        <a14:foregroundMark x1="59560" y1="73406" x2="60745" y2="77476"/>
                        <a14:foregroundMark x1="70389" y1="79376" x2="74112" y2="83718"/>
                        <a14:foregroundMark x1="73435" y1="52374" x2="73435" y2="52374"/>
                        <a14:foregroundMark x1="90017" y1="61737" x2="88832" y2="75984"/>
                        <a14:foregroundMark x1="95431" y1="62958" x2="93063" y2="75034"/>
                        <a14:foregroundMark x1="77327" y1="83718" x2="77327" y2="83718"/>
                        <a14:foregroundMark x1="87310" y1="82090" x2="87310" y2="82090"/>
                        <a14:foregroundMark x1="94924" y1="74084" x2="94924" y2="74084"/>
                        <a14:foregroundMark x1="96954" y1="65672" x2="96954" y2="65672"/>
                        <a14:foregroundMark x1="82572" y1="52103" x2="82572" y2="52103"/>
                        <a14:foregroundMark x1="92217" y1="57123" x2="92217" y2="57123"/>
                        <a14:foregroundMark x1="96108" y1="63229" x2="96108" y2="63229"/>
                        <a14:foregroundMark x1="96108" y1="71370" x2="96108" y2="71370"/>
                        <a14:foregroundMark x1="73773" y1="83311" x2="84602" y2="81547"/>
                        <a14:foregroundMark x1="77665" y1="83311" x2="91201" y2="79376"/>
                        <a14:foregroundMark x1="74619" y1="53053" x2="86971" y2="54953"/>
                        <a14:foregroundMark x1="90017" y1="56174" x2="96108" y2="73270"/>
                        <a14:foregroundMark x1="96108" y1="73270" x2="78342" y2="83311"/>
                        <a14:foregroundMark x1="78342" y1="83311" x2="78003" y2="83311"/>
                        <a14:foregroundMark x1="78003" y1="83718" x2="91201" y2="80326"/>
                        <a14:foregroundMark x1="77665" y1="52374" x2="77665" y2="52374"/>
                        <a14:foregroundMark x1="88494" y1="54545" x2="88494" y2="54545"/>
                        <a14:foregroundMark x1="93401" y1="59566" x2="96108" y2="63636"/>
                        <a14:foregroundMark x1="75635" y1="53053" x2="94924" y2="60380"/>
                        <a14:foregroundMark x1="94924" y1="60380" x2="95770" y2="61465"/>
                        <a14:foregroundMark x1="74619" y1="53053" x2="88494" y2="55902"/>
                        <a14:foregroundMark x1="75296" y1="52782" x2="87310" y2="545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5784" y="2833496"/>
            <a:ext cx="2092323" cy="260920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1C90699-8448-4481-94A8-385253C560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23" b="98576" l="1042" r="96528">
                        <a14:foregroundMark x1="14757" y1="7595" x2="38889" y2="8228"/>
                        <a14:foregroundMark x1="4167" y1="3639" x2="7639" y2="65190"/>
                        <a14:foregroundMark x1="1563" y1="3323" x2="1215" y2="70095"/>
                        <a14:foregroundMark x1="69965" y1="60443" x2="80208" y2="80063"/>
                        <a14:foregroundMark x1="80208" y1="80063" x2="69271" y2="67880"/>
                        <a14:foregroundMark x1="84896" y1="64557" x2="76736" y2="80063"/>
                        <a14:foregroundMark x1="76736" y1="80063" x2="77083" y2="80222"/>
                        <a14:foregroundMark x1="79861" y1="59494" x2="82986" y2="64873"/>
                        <a14:foregroundMark x1="82986" y1="54589" x2="86285" y2="74684"/>
                        <a14:foregroundMark x1="84028" y1="56804" x2="90451" y2="79905"/>
                        <a14:foregroundMark x1="82639" y1="57437" x2="91493" y2="79589"/>
                        <a14:foregroundMark x1="91493" y1="79589" x2="91493" y2="79589"/>
                        <a14:foregroundMark x1="86632" y1="60759" x2="88715" y2="84652"/>
                        <a14:foregroundMark x1="88715" y1="84652" x2="73090" y2="91772"/>
                        <a14:foregroundMark x1="58854" y1="64241" x2="63542" y2="73418"/>
                        <a14:foregroundMark x1="55035" y1="70095" x2="65625" y2="73418"/>
                        <a14:foregroundMark x1="53472" y1="69778" x2="59549" y2="72468"/>
                        <a14:foregroundMark x1="86979" y1="58386" x2="89063" y2="75000"/>
                        <a14:foregroundMark x1="87326" y1="61709" x2="89063" y2="69146"/>
                        <a14:foregroundMark x1="89410" y1="64241" x2="89410" y2="64241"/>
                        <a14:foregroundMark x1="95486" y1="74684" x2="96181" y2="85285"/>
                        <a14:foregroundMark x1="70660" y1="93829" x2="87674" y2="91772"/>
                        <a14:foregroundMark x1="59896" y1="71994" x2="68229" y2="90981"/>
                        <a14:foregroundMark x1="68229" y1="90981" x2="68750" y2="91139"/>
                        <a14:foregroundMark x1="65625" y1="62025" x2="66667" y2="70411"/>
                        <a14:foregroundMark x1="57465" y1="73418" x2="57465" y2="73418"/>
                        <a14:foregroundMark x1="68750" y1="96044" x2="68750" y2="96044"/>
                        <a14:foregroundMark x1="85590" y1="96044" x2="85590" y2="96044"/>
                        <a14:foregroundMark x1="90451" y1="92880" x2="90451" y2="92880"/>
                        <a14:foregroundMark x1="93750" y1="89873" x2="93750" y2="89873"/>
                        <a14:foregroundMark x1="96528" y1="76266" x2="96528" y2="76266"/>
                        <a14:foregroundMark x1="92361" y1="66614" x2="92361" y2="66614"/>
                        <a14:foregroundMark x1="56771" y1="76582" x2="56771" y2="76582"/>
                        <a14:foregroundMark x1="63889" y1="93829" x2="63889" y2="93829"/>
                        <a14:foregroundMark x1="57813" y1="84335" x2="57813" y2="84335"/>
                        <a14:foregroundMark x1="57118" y1="81171" x2="57118" y2="81171"/>
                        <a14:foregroundMark x1="57465" y1="74684" x2="57465" y2="74684"/>
                        <a14:foregroundMark x1="57465" y1="74684" x2="62674" y2="91614"/>
                        <a14:foregroundMark x1="62674" y1="91614" x2="79861" y2="98576"/>
                        <a14:foregroundMark x1="79861" y1="98576" x2="86632" y2="95728"/>
                        <a14:foregroundMark x1="73785" y1="96677" x2="59201" y2="824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1623" y="2833497"/>
            <a:ext cx="2378014" cy="260920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629490C6-A539-455C-98AE-2FD2B11221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56" b="99549" l="1568" r="95645">
                        <a14:foregroundMark x1="33275" y1="14135" x2="26481" y2="50827"/>
                        <a14:foregroundMark x1="26481" y1="50827" x2="44425" y2="27669"/>
                        <a14:foregroundMark x1="4704" y1="2256" x2="30488" y2="78346"/>
                        <a14:foregroundMark x1="1742" y1="3609" x2="7491" y2="91729"/>
                        <a14:foregroundMark x1="3659" y1="97293" x2="68641" y2="99699"/>
                        <a14:foregroundMark x1="68641" y1="99699" x2="68118" y2="99398"/>
                        <a14:foregroundMark x1="69512" y1="63008" x2="70209" y2="75338"/>
                        <a14:foregroundMark x1="89547" y1="66316" x2="89895" y2="80000"/>
                        <a14:foregroundMark x1="91115" y1="68271" x2="88850" y2="84962"/>
                        <a14:foregroundMark x1="94599" y1="70677" x2="95645" y2="78346"/>
                        <a14:foregroundMark x1="75261" y1="93233" x2="75261" y2="93233"/>
                        <a14:foregroundMark x1="74216" y1="58346" x2="74216" y2="58346"/>
                        <a14:foregroundMark x1="75261" y1="57444" x2="75261" y2="57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0176" y="2833496"/>
            <a:ext cx="2252159" cy="2609208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1F84C2EC-98C6-4E36-AEAF-F88FD69622D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60" b="99094" l="2202" r="93578">
                        <a14:foregroundMark x1="52661" y1="11329" x2="38899" y2="90483"/>
                        <a14:foregroundMark x1="6422" y1="3323" x2="18532" y2="86405"/>
                        <a14:foregroundMark x1="2385" y1="1662" x2="4587" y2="80514"/>
                        <a14:foregroundMark x1="11743" y1="96375" x2="37982" y2="96677"/>
                        <a14:foregroundMark x1="37982" y1="96677" x2="59083" y2="92900"/>
                        <a14:foregroundMark x1="59083" y1="92900" x2="60917" y2="83988"/>
                        <a14:foregroundMark x1="63303" y1="96677" x2="19266" y2="94864"/>
                        <a14:foregroundMark x1="5321" y1="86707" x2="4220" y2="98792"/>
                        <a14:foregroundMark x1="66972" y1="92900" x2="66239" y2="98489"/>
                        <a14:foregroundMark x1="65872" y1="91994" x2="68073" y2="99094"/>
                        <a14:foregroundMark x1="83853" y1="67976" x2="88440" y2="65408"/>
                        <a14:foregroundMark x1="63303" y1="61480" x2="63303" y2="61480"/>
                        <a14:foregroundMark x1="67339" y1="1360" x2="68440" y2="61027"/>
                        <a14:foregroundMark x1="92844" y1="69486" x2="93578" y2="81269"/>
                      </a14:backgroundRemoval>
                    </a14:imgEffect>
                  </a14:imgLayer>
                </a14:imgProps>
              </a:ext>
            </a:extLst>
          </a:blip>
          <a:srcRect r="4704"/>
          <a:stretch/>
        </p:blipFill>
        <p:spPr>
          <a:xfrm>
            <a:off x="9934280" y="2833496"/>
            <a:ext cx="2047032" cy="26092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E7D9570-0236-4278-968B-3C37CA46FE60}"/>
              </a:ext>
            </a:extLst>
          </p:cNvPr>
          <p:cNvSpPr txBox="1"/>
          <p:nvPr/>
        </p:nvSpPr>
        <p:spPr>
          <a:xfrm>
            <a:off x="752358" y="2211618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전서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0A6915-5A5E-4FC4-BD2C-774BCDEEE7A2}"/>
              </a:ext>
            </a:extLst>
          </p:cNvPr>
          <p:cNvSpPr txBox="1"/>
          <p:nvPr/>
        </p:nvSpPr>
        <p:spPr>
          <a:xfrm>
            <a:off x="2723200" y="2226775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예서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9FB624-8F9D-403F-8930-924CB4304E0E}"/>
              </a:ext>
            </a:extLst>
          </p:cNvPr>
          <p:cNvSpPr txBox="1"/>
          <p:nvPr/>
        </p:nvSpPr>
        <p:spPr>
          <a:xfrm>
            <a:off x="5299534" y="2226775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해서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52F85E-A171-4533-A7E8-F0CBFA37B4C0}"/>
              </a:ext>
            </a:extLst>
          </p:cNvPr>
          <p:cNvSpPr txBox="1"/>
          <p:nvPr/>
        </p:nvSpPr>
        <p:spPr>
          <a:xfrm>
            <a:off x="7879860" y="2222260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행서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5B93CE-6486-4A3E-8D56-94D9AEC92FBE}"/>
              </a:ext>
            </a:extLst>
          </p:cNvPr>
          <p:cNvSpPr txBox="1"/>
          <p:nvPr/>
        </p:nvSpPr>
        <p:spPr>
          <a:xfrm>
            <a:off x="10366720" y="2194357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초서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D5F916-D39C-4AED-AD00-2DFD63540189}"/>
              </a:ext>
            </a:extLst>
          </p:cNvPr>
          <p:cNvSpPr txBox="1"/>
          <p:nvPr/>
        </p:nvSpPr>
        <p:spPr>
          <a:xfrm>
            <a:off x="75608" y="5656887"/>
            <a:ext cx="195815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낭야대각석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(탁본/기원전 219년 작)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B5DE2C-2955-4E6C-8E75-90E55FE2D66F}"/>
              </a:ext>
            </a:extLst>
          </p:cNvPr>
          <p:cNvSpPr txBox="1"/>
          <p:nvPr/>
        </p:nvSpPr>
        <p:spPr>
          <a:xfrm>
            <a:off x="2278365" y="5673129"/>
            <a:ext cx="18207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조전비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(탁본/172×83cm의 부분/185년 작)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A1E11C9-67AB-4A7B-9D8B-5E26BC6B3266}"/>
              </a:ext>
            </a:extLst>
          </p:cNvPr>
          <p:cNvSpPr txBox="1"/>
          <p:nvPr/>
        </p:nvSpPr>
        <p:spPr>
          <a:xfrm>
            <a:off x="4612386" y="5657975"/>
            <a:ext cx="227648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김정희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(조선/1786~1856)  묵소거사자찬(종이에 먹/32.7× 136.4cm/19세기 작)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509FA76-0006-4F4D-BB4C-102088AA1657}"/>
              </a:ext>
            </a:extLst>
          </p:cNvPr>
          <p:cNvSpPr txBox="1"/>
          <p:nvPr/>
        </p:nvSpPr>
        <p:spPr>
          <a:xfrm>
            <a:off x="7255343" y="5622462"/>
            <a:ext cx="228818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왕희지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(동진/303~365) 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난정서 풍승소본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(종이에 먹/69.9× 24.5cm 부분/353년 작)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25A5BB6-269C-48F7-A2AA-73A04AC59722}"/>
              </a:ext>
            </a:extLst>
          </p:cNvPr>
          <p:cNvSpPr txBox="1"/>
          <p:nvPr/>
        </p:nvSpPr>
        <p:spPr>
          <a:xfrm>
            <a:off x="9887725" y="5657740"/>
            <a:ext cx="21672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손과정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(당/646~691) 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서보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(종이에 먹/687년 작)</a:t>
            </a:r>
          </a:p>
        </p:txBody>
      </p: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3CDC8C73-C690-4290-A810-7DA7DDC4B3ED}"/>
              </a:ext>
            </a:extLst>
          </p:cNvPr>
          <p:cNvGrpSpPr/>
          <p:nvPr/>
        </p:nvGrpSpPr>
        <p:grpSpPr>
          <a:xfrm>
            <a:off x="997089" y="2542588"/>
            <a:ext cx="76723" cy="283942"/>
            <a:chOff x="997089" y="2542588"/>
            <a:chExt cx="76723" cy="283942"/>
          </a:xfrm>
        </p:grpSpPr>
        <p:cxnSp>
          <p:nvCxnSpPr>
            <p:cNvPr id="40" name="직선 연결선 39">
              <a:extLst>
                <a:ext uri="{FF2B5EF4-FFF2-40B4-BE49-F238E27FC236}">
                  <a16:creationId xmlns:a16="http://schemas.microsoft.com/office/drawing/2014/main" id="{7990CCE6-37A4-413F-9540-C9E5AAA06A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5451" y="2589828"/>
              <a:ext cx="1478" cy="236702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타원 40">
              <a:extLst>
                <a:ext uri="{FF2B5EF4-FFF2-40B4-BE49-F238E27FC236}">
                  <a16:creationId xmlns:a16="http://schemas.microsoft.com/office/drawing/2014/main" id="{99F2D8C9-B5A7-46C7-8707-EE1FBF0C9875}"/>
                </a:ext>
              </a:extLst>
            </p:cNvPr>
            <p:cNvSpPr/>
            <p:nvPr/>
          </p:nvSpPr>
          <p:spPr>
            <a:xfrm>
              <a:off x="997089" y="2542588"/>
              <a:ext cx="76723" cy="767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3D0334DC-9D85-46E6-A173-05C872544D56}"/>
              </a:ext>
            </a:extLst>
          </p:cNvPr>
          <p:cNvGrpSpPr/>
          <p:nvPr/>
        </p:nvGrpSpPr>
        <p:grpSpPr>
          <a:xfrm>
            <a:off x="3002563" y="2538752"/>
            <a:ext cx="84395" cy="287778"/>
            <a:chOff x="993253" y="2538752"/>
            <a:chExt cx="84395" cy="287778"/>
          </a:xfrm>
        </p:grpSpPr>
        <p:cxnSp>
          <p:nvCxnSpPr>
            <p:cNvPr id="44" name="직선 연결선 43">
              <a:extLst>
                <a:ext uri="{FF2B5EF4-FFF2-40B4-BE49-F238E27FC236}">
                  <a16:creationId xmlns:a16="http://schemas.microsoft.com/office/drawing/2014/main" id="{B3740913-D134-4045-AA40-BE84772AF8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5451" y="2589828"/>
              <a:ext cx="1478" cy="236702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타원 44">
              <a:extLst>
                <a:ext uri="{FF2B5EF4-FFF2-40B4-BE49-F238E27FC236}">
                  <a16:creationId xmlns:a16="http://schemas.microsoft.com/office/drawing/2014/main" id="{06505522-A08E-42F5-BF68-AFC19AC77B53}"/>
                </a:ext>
              </a:extLst>
            </p:cNvPr>
            <p:cNvSpPr/>
            <p:nvPr/>
          </p:nvSpPr>
          <p:spPr>
            <a:xfrm>
              <a:off x="993253" y="2538752"/>
              <a:ext cx="84395" cy="843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BEE62D31-CC3D-4C30-9DA8-9C7BD8DA5949}"/>
              </a:ext>
            </a:extLst>
          </p:cNvPr>
          <p:cNvGrpSpPr/>
          <p:nvPr/>
        </p:nvGrpSpPr>
        <p:grpSpPr>
          <a:xfrm>
            <a:off x="5553957" y="2563689"/>
            <a:ext cx="76723" cy="283942"/>
            <a:chOff x="997089" y="2542588"/>
            <a:chExt cx="76723" cy="283942"/>
          </a:xfrm>
        </p:grpSpPr>
        <p:cxnSp>
          <p:nvCxnSpPr>
            <p:cNvPr id="47" name="직선 연결선 46">
              <a:extLst>
                <a:ext uri="{FF2B5EF4-FFF2-40B4-BE49-F238E27FC236}">
                  <a16:creationId xmlns:a16="http://schemas.microsoft.com/office/drawing/2014/main" id="{5DA73CAD-2F6A-4915-B376-3E0EAEE95B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5451" y="2589828"/>
              <a:ext cx="1478" cy="236702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타원 47">
              <a:extLst>
                <a:ext uri="{FF2B5EF4-FFF2-40B4-BE49-F238E27FC236}">
                  <a16:creationId xmlns:a16="http://schemas.microsoft.com/office/drawing/2014/main" id="{892A87FB-1B68-4CB8-8685-E29B030E2690}"/>
                </a:ext>
              </a:extLst>
            </p:cNvPr>
            <p:cNvSpPr/>
            <p:nvPr/>
          </p:nvSpPr>
          <p:spPr>
            <a:xfrm>
              <a:off x="997089" y="2542588"/>
              <a:ext cx="76723" cy="767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49" name="그룹 48">
            <a:extLst>
              <a:ext uri="{FF2B5EF4-FFF2-40B4-BE49-F238E27FC236}">
                <a16:creationId xmlns:a16="http://schemas.microsoft.com/office/drawing/2014/main" id="{76805CEB-0B5E-4880-8CE2-5A6DB24261D8}"/>
              </a:ext>
            </a:extLst>
          </p:cNvPr>
          <p:cNvGrpSpPr/>
          <p:nvPr/>
        </p:nvGrpSpPr>
        <p:grpSpPr>
          <a:xfrm>
            <a:off x="8176760" y="2566208"/>
            <a:ext cx="76723" cy="283942"/>
            <a:chOff x="997089" y="2542588"/>
            <a:chExt cx="76723" cy="283942"/>
          </a:xfrm>
        </p:grpSpPr>
        <p:cxnSp>
          <p:nvCxnSpPr>
            <p:cNvPr id="50" name="직선 연결선 49">
              <a:extLst>
                <a:ext uri="{FF2B5EF4-FFF2-40B4-BE49-F238E27FC236}">
                  <a16:creationId xmlns:a16="http://schemas.microsoft.com/office/drawing/2014/main" id="{37A8F446-6B98-46BD-8897-A3C59EF24F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5451" y="2589828"/>
              <a:ext cx="1478" cy="236702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타원 50">
              <a:extLst>
                <a:ext uri="{FF2B5EF4-FFF2-40B4-BE49-F238E27FC236}">
                  <a16:creationId xmlns:a16="http://schemas.microsoft.com/office/drawing/2014/main" id="{7BF9692D-EF46-4C97-8DC5-E4E90BDF9B5B}"/>
                </a:ext>
              </a:extLst>
            </p:cNvPr>
            <p:cNvSpPr/>
            <p:nvPr/>
          </p:nvSpPr>
          <p:spPr>
            <a:xfrm>
              <a:off x="997089" y="2542588"/>
              <a:ext cx="76723" cy="767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52" name="그룹 51">
            <a:extLst>
              <a:ext uri="{FF2B5EF4-FFF2-40B4-BE49-F238E27FC236}">
                <a16:creationId xmlns:a16="http://schemas.microsoft.com/office/drawing/2014/main" id="{B755A665-E391-4AEA-86BA-294FD323D2D0}"/>
              </a:ext>
            </a:extLst>
          </p:cNvPr>
          <p:cNvGrpSpPr/>
          <p:nvPr/>
        </p:nvGrpSpPr>
        <p:grpSpPr>
          <a:xfrm>
            <a:off x="10645103" y="2555301"/>
            <a:ext cx="76723" cy="283942"/>
            <a:chOff x="997089" y="2542588"/>
            <a:chExt cx="76723" cy="283942"/>
          </a:xfrm>
        </p:grpSpPr>
        <p:cxnSp>
          <p:nvCxnSpPr>
            <p:cNvPr id="53" name="직선 연결선 52">
              <a:extLst>
                <a:ext uri="{FF2B5EF4-FFF2-40B4-BE49-F238E27FC236}">
                  <a16:creationId xmlns:a16="http://schemas.microsoft.com/office/drawing/2014/main" id="{BF5D4A25-078F-47AE-9E70-9970323FE8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5451" y="2589828"/>
              <a:ext cx="1478" cy="236702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타원 53">
              <a:extLst>
                <a:ext uri="{FF2B5EF4-FFF2-40B4-BE49-F238E27FC236}">
                  <a16:creationId xmlns:a16="http://schemas.microsoft.com/office/drawing/2014/main" id="{3BD86122-C46B-4B09-BEAF-EC06E583D322}"/>
                </a:ext>
              </a:extLst>
            </p:cNvPr>
            <p:cNvSpPr/>
            <p:nvPr/>
          </p:nvSpPr>
          <p:spPr>
            <a:xfrm>
              <a:off x="997089" y="2542588"/>
              <a:ext cx="76723" cy="767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83167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D3BD88-0D0B-414E-B82F-F7350BFA8744}"/>
              </a:ext>
            </a:extLst>
          </p:cNvPr>
          <p:cNvSpPr txBox="1"/>
          <p:nvPr/>
        </p:nvSpPr>
        <p:spPr>
          <a:xfrm>
            <a:off x="4148992" y="903453"/>
            <a:ext cx="35076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5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낙관과 전각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127145-45FD-4DF7-AF71-7EDBD10B5C02}"/>
              </a:ext>
            </a:extLst>
          </p:cNvPr>
          <p:cNvSpPr txBox="1"/>
          <p:nvPr/>
        </p:nvSpPr>
        <p:spPr>
          <a:xfrm>
            <a:off x="3423496" y="462671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2E0B87-FA11-494B-A0EF-932EBC0456E4}"/>
              </a:ext>
            </a:extLst>
          </p:cNvPr>
          <p:cNvSpPr txBox="1"/>
          <p:nvPr/>
        </p:nvSpPr>
        <p:spPr>
          <a:xfrm>
            <a:off x="923826" y="2692692"/>
            <a:ext cx="10661715" cy="3261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한문의 서체는 </a:t>
            </a:r>
            <a:r>
              <a:rPr lang="en-US" altLang="ko-KR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‘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전서</a:t>
            </a:r>
            <a:r>
              <a:rPr lang="en-US" altLang="ko-KR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’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에서부터 시작</a:t>
            </a: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하였다</a:t>
            </a:r>
            <a:r>
              <a:rPr lang="en-US" altLang="ko-KR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 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전서를 알기 쉽게 정리한 </a:t>
            </a:r>
            <a:r>
              <a:rPr lang="en-US" altLang="ko-KR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‘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예서</a:t>
            </a:r>
            <a:r>
              <a:rPr lang="en-US" altLang="ko-KR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’</a:t>
            </a:r>
            <a:r>
              <a:rPr lang="en-US" altLang="ko-KR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예서를 변화시켜 읽고 쓰기에 편리한 서체로 만든 것이 </a:t>
            </a:r>
            <a:r>
              <a:rPr lang="en-US" altLang="ko-KR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‘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해서</a:t>
            </a:r>
            <a:r>
              <a:rPr lang="en-US" altLang="ko-KR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’</a:t>
            </a: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이다</a:t>
            </a:r>
            <a:r>
              <a:rPr lang="en-US" altLang="ko-KR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 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해서를 쉽고 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빠르게 쓰기 위해서 </a:t>
            </a:r>
            <a:r>
              <a:rPr lang="en-US" altLang="ko-KR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‘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행서</a:t>
            </a:r>
            <a:r>
              <a:rPr lang="en-US" altLang="ko-KR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’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가 </a:t>
            </a: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발달하였다</a:t>
            </a:r>
            <a:r>
              <a:rPr lang="en-US" altLang="ko-KR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 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altLang="ko-KR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‘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초서</a:t>
            </a:r>
            <a:r>
              <a:rPr lang="en-US" altLang="ko-KR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’</a:t>
            </a: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는 어떤 글씨체를 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간략하게 흘려서 쓴 </a:t>
            </a: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모두를 가리킨다</a:t>
            </a:r>
            <a:r>
              <a:rPr lang="en-US" altLang="ko-KR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  <a:endParaRPr lang="ko-KR" altLang="en-US" sz="2800"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95698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250D02-7307-4234-B357-E866F52A4A52}"/>
              </a:ext>
            </a:extLst>
          </p:cNvPr>
          <p:cNvSpPr txBox="1"/>
          <p:nvPr/>
        </p:nvSpPr>
        <p:spPr>
          <a:xfrm>
            <a:off x="2896773" y="114191"/>
            <a:ext cx="7853432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ko-KR" altLang="en-US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전각의 기법과 내용</a:t>
            </a:r>
            <a:r>
              <a:rPr lang="en-US" altLang="ko-KR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용도에 적합한 명칭 알아보기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F8E189-36AA-4B6F-BB49-69D42FE9A560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FD80C9-D5BA-4EC3-AD7F-BD8C93528137}"/>
              </a:ext>
            </a:extLst>
          </p:cNvPr>
          <p:cNvSpPr txBox="1"/>
          <p:nvPr/>
        </p:nvSpPr>
        <p:spPr>
          <a:xfrm>
            <a:off x="114895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E744291C-BDE6-4621-A403-C213C915CCE6}"/>
              </a:ext>
            </a:extLst>
          </p:cNvPr>
          <p:cNvSpPr/>
          <p:nvPr/>
        </p:nvSpPr>
        <p:spPr>
          <a:xfrm>
            <a:off x="1137701" y="124175"/>
            <a:ext cx="1759072" cy="553998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탐구 활동</a:t>
            </a:r>
            <a:r>
              <a:rPr lang="en-US" altLang="ko-KR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3</a:t>
            </a:r>
            <a:endParaRPr lang="ko-KR" altLang="en-US" sz="2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3A2EF4-1DC7-4FF5-BA5A-FD1C9C021692}"/>
              </a:ext>
            </a:extLst>
          </p:cNvPr>
          <p:cNvSpPr txBox="1"/>
          <p:nvPr/>
        </p:nvSpPr>
        <p:spPr>
          <a:xfrm>
            <a:off x="765142" y="1165062"/>
            <a:ext cx="10661715" cy="5025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ko-KR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낙관은 </a:t>
            </a:r>
            <a:r>
              <a:rPr lang="ko-KR" altLang="en-US" sz="2400"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낙성</a:t>
            </a:r>
            <a:r>
              <a:rPr lang="ko-KR" altLang="en-US" sz="2400">
                <a:solidFill>
                  <a:srgbClr val="0070C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관지</a:t>
            </a:r>
            <a:r>
              <a:rPr lang="en-US" altLang="ko-KR" sz="24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(</a:t>
            </a:r>
            <a:r>
              <a:rPr lang="ko-KR" altLang="en-US" sz="2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落成款識</a:t>
            </a:r>
            <a:r>
              <a:rPr lang="en-US" altLang="ko-KR" sz="2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)</a:t>
            </a:r>
            <a:r>
              <a:rPr lang="ko-KR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의 줄임말이다</a:t>
            </a:r>
            <a:r>
              <a:rPr lang="en-US" altLang="ko-KR" sz="24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 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ko-KR" altLang="en-US" sz="2400"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낙성</a:t>
            </a:r>
            <a:r>
              <a:rPr lang="ko-KR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은 어떤 작품을 제작한 일시와 장소 및 작가의 성명이다</a:t>
            </a:r>
            <a:r>
              <a:rPr lang="en-US" altLang="ko-KR" sz="24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ko-KR" altLang="en-US" sz="2400">
                <a:solidFill>
                  <a:srgbClr val="0070C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관지</a:t>
            </a:r>
            <a:r>
              <a:rPr lang="ko-KR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는 글씨나 그림을 그린 다음에 찍는 인장이다</a:t>
            </a:r>
            <a:r>
              <a:rPr lang="en-US" altLang="ko-KR" sz="24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ko-KR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낙관은 단순한 서명의 의미를 넘어 </a:t>
            </a:r>
            <a:r>
              <a:rPr lang="ko-KR" altLang="en-US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장식 효과와 구도의 일부분</a:t>
            </a:r>
            <a:r>
              <a:rPr lang="ko-KR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으로 인장의 </a:t>
            </a:r>
            <a:r>
              <a:rPr lang="ko-KR" altLang="en-US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크기</a:t>
            </a:r>
            <a:r>
              <a:rPr lang="en-US" altLang="ko-KR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서체</a:t>
            </a:r>
            <a:r>
              <a:rPr lang="en-US" altLang="ko-KR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찍히는 위치 </a:t>
            </a:r>
            <a:r>
              <a:rPr lang="ko-KR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등이 화면에 어울려야 한다</a:t>
            </a:r>
            <a:r>
              <a:rPr lang="en-US" altLang="ko-KR" sz="24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ko-KR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오늘날에는 일반적으로 작품에 찍혀 있는 </a:t>
            </a:r>
            <a:r>
              <a:rPr lang="ko-KR" altLang="en-US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전각을 모두 낙관</a:t>
            </a:r>
            <a:r>
              <a:rPr lang="ko-KR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이라고 부른다</a:t>
            </a:r>
            <a:r>
              <a:rPr lang="en-US" altLang="ko-KR" sz="24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ko-KR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전각의 종류는 </a:t>
            </a:r>
            <a:r>
              <a:rPr lang="ko-KR" altLang="en-US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기법에 따라 백문인</a:t>
            </a:r>
            <a:r>
              <a:rPr lang="en-US" altLang="ko-KR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(</a:t>
            </a:r>
            <a:r>
              <a:rPr lang="ko-KR" altLang="en-US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음각</a:t>
            </a:r>
            <a:r>
              <a:rPr lang="en-US" altLang="ko-KR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)</a:t>
            </a:r>
            <a:r>
              <a:rPr lang="ko-KR" altLang="en-US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과 주문인</a:t>
            </a:r>
            <a:r>
              <a:rPr lang="en-US" altLang="ko-KR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(</a:t>
            </a:r>
            <a:r>
              <a:rPr lang="ko-KR" altLang="en-US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양각</a:t>
            </a:r>
            <a:r>
              <a:rPr lang="en-US" altLang="ko-KR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)</a:t>
            </a:r>
            <a:r>
              <a:rPr lang="ko-KR" altLang="en-US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이 </a:t>
            </a:r>
            <a:r>
              <a:rPr lang="ko-KR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있다</a:t>
            </a:r>
            <a:r>
              <a:rPr lang="en-US" altLang="ko-KR" sz="24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ko-KR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전각의 종류는 </a:t>
            </a:r>
            <a:r>
              <a:rPr lang="ko-KR" altLang="en-US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내용에 따라 성명인</a:t>
            </a:r>
            <a:r>
              <a:rPr lang="en-US" altLang="ko-KR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아호인</a:t>
            </a:r>
            <a:r>
              <a:rPr lang="en-US" altLang="ko-KR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사구인</a:t>
            </a:r>
            <a:r>
              <a:rPr lang="en-US" altLang="ko-KR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초형인이 </a:t>
            </a:r>
            <a:r>
              <a:rPr lang="ko-KR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있다</a:t>
            </a:r>
            <a:r>
              <a:rPr lang="en-US" altLang="ko-KR" sz="24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ko-KR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전각의 종류는 </a:t>
            </a:r>
            <a:r>
              <a:rPr lang="ko-KR" altLang="en-US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용도에 따라 관인</a:t>
            </a:r>
            <a:r>
              <a:rPr lang="en-US" altLang="ko-KR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두인</a:t>
            </a:r>
            <a:r>
              <a:rPr lang="en-US" altLang="ko-KR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수장인</a:t>
            </a:r>
            <a:r>
              <a:rPr lang="en-US" altLang="ko-KR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장서인</a:t>
            </a:r>
            <a:r>
              <a:rPr lang="en-US" altLang="ko-KR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봉니인 </a:t>
            </a:r>
            <a:r>
              <a:rPr lang="ko-KR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등으로 나뉜다</a:t>
            </a:r>
            <a:r>
              <a:rPr lang="en-US" altLang="ko-KR" sz="24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  <a:endParaRPr lang="ko-KR" altLang="en-US" sz="2400"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881233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</TotalTime>
  <Words>923</Words>
  <Application>Microsoft Office PowerPoint</Application>
  <PresentationFormat>와이드스크린</PresentationFormat>
  <Paragraphs>149</Paragraphs>
  <Slides>14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14</vt:i4>
      </vt:variant>
    </vt:vector>
  </HeadingPairs>
  <TitlesOfParts>
    <vt:vector size="25" baseType="lpstr">
      <vt:lpstr>HY궁서B</vt:lpstr>
      <vt:lpstr>HY헤드라인M</vt:lpstr>
      <vt:lpstr>나눔스퀘어라운드 ExtraBold</vt:lpstr>
      <vt:lpstr>나눔스퀘어라운드 Regular</vt:lpstr>
      <vt:lpstr>맑은 고딕</vt:lpstr>
      <vt:lpstr>함초롬돋움</vt:lpstr>
      <vt:lpstr>함초롬바탕</vt:lpstr>
      <vt:lpstr>휴먼둥근헤드라인</vt:lpstr>
      <vt:lpstr>Arial</vt:lpstr>
      <vt:lpstr>Arial Black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황근식</cp:lastModifiedBy>
  <cp:revision>11</cp:revision>
  <dcterms:created xsi:type="dcterms:W3CDTF">2021-12-10T07:39:13Z</dcterms:created>
  <dcterms:modified xsi:type="dcterms:W3CDTF">2022-03-11T02:04:13Z</dcterms:modified>
</cp:coreProperties>
</file>