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1" r:id="rId2"/>
    <p:sldId id="282" r:id="rId3"/>
    <p:sldId id="315" r:id="rId4"/>
    <p:sldId id="322" r:id="rId5"/>
    <p:sldId id="284" r:id="rId6"/>
    <p:sldId id="312" r:id="rId7"/>
    <p:sldId id="313" r:id="rId8"/>
    <p:sldId id="316" r:id="rId9"/>
    <p:sldId id="323" r:id="rId10"/>
    <p:sldId id="324" r:id="rId11"/>
    <p:sldId id="325" r:id="rId12"/>
    <p:sldId id="326" r:id="rId13"/>
    <p:sldId id="327" r:id="rId14"/>
    <p:sldId id="328" r:id="rId15"/>
    <p:sldId id="329" r:id="rId16"/>
  </p:sldIdLst>
  <p:sldSz cx="12192000" cy="6858000"/>
  <p:notesSz cx="6858000" cy="9144000"/>
  <p:embeddedFontLst>
    <p:embeddedFont>
      <p:font typeface="국립공원 꼬미" panose="02000500000000000000" pitchFamily="2" charset="-127"/>
      <p:regular r:id="rId18"/>
    </p:embeddedFont>
    <p:embeddedFont>
      <p:font typeface="ACC어린이마음고운" panose="02010504000101010101" pitchFamily="2" charset="-127"/>
      <p:regular r:id="rId19"/>
    </p:embeddedFont>
    <p:embeddedFont>
      <p:font typeface="나눔바른펜" panose="020B0503000000000000" pitchFamily="50" charset="-127"/>
      <p:regular r:id="rId20"/>
      <p:bold r:id="rId21"/>
    </p:embeddedFont>
    <p:embeddedFont>
      <p:font typeface="KCC도담도담체" panose="02020503020101020101" pitchFamily="18" charset="-127"/>
      <p:regular r:id="rId22"/>
      <p:bold r:id="rId23"/>
    </p:embeddedFont>
    <p:embeddedFont>
      <p:font typeface="ACC어린이가을담은" panose="02010504000101010101" pitchFamily="2" charset="-127"/>
      <p:regular r:id="rId24"/>
    </p:embeddedFont>
    <p:embeddedFont>
      <p:font typeface="맑은 고딕" panose="020B0503020000020004" pitchFamily="50" charset="-127"/>
      <p:regular r:id="rId25"/>
      <p:bold r:id="rId26"/>
    </p:embeddedFont>
    <p:embeddedFont>
      <p:font typeface="ACC어린이마음고운OTF" panose="02010504000101010101" pitchFamily="50" charset="-127"/>
      <p:regular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8DBF29-173B-1EE4-E980-EBF86C79181A}" name="Editor" initials="E" userId="Edi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62"/>
    <a:srgbClr val="478C5C"/>
    <a:srgbClr val="6171C0"/>
    <a:srgbClr val="FFFFCC"/>
    <a:srgbClr val="E3E820"/>
    <a:srgbClr val="5D8068"/>
    <a:srgbClr val="CD076F"/>
    <a:srgbClr val="FFD5D4"/>
    <a:srgbClr val="FECAD6"/>
    <a:srgbClr val="F8B6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74" autoAdjust="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AC64-7921-49D3-B238-BDE0DF1BB862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F4F0-515A-42E7-AADD-978E2EB01B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15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05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34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109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160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95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167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72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56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143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40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331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381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26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7143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F4F0-515A-42E7-AADD-978E2EB01BD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47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4EAA88-98E0-75AB-3441-89EDAE45E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E87A063-0E43-353F-17B5-29D136C50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CAB0E7-7C23-EC55-3773-F4D5DD09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08E628-797F-A99C-C87E-DCEEAF02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365944-5391-5517-6D6B-7AB807BA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06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F4E0DC-191C-CF24-A3B1-0BD52C57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6E32B94-445C-4F14-6820-75486F8B6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890C98-D747-A435-52C7-60567328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74C628-526F-9AE9-3BC5-33952395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D2ED17-8EB0-32B1-1ADE-BE91E472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44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CE70752-852D-80BD-A23F-605E3E82D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6D0FC3E-AC6B-A125-C537-BA3016697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BBFD7A-C7D6-E760-4CA8-AB6F50ACB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256B3C-6F6D-BD73-262C-0BB0768E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4E6FF6-CFF2-AE2E-F569-8CEC5DC8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12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FD44C6-A52A-4ABE-AB56-E5CD1558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5266B4-827A-4402-25AF-8E43F9A29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D3AB8E-20B8-1AFB-2CE6-FC426A9B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AC555B-F24E-82CA-CEA7-25EA3BA3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7701498-DB91-1093-87B1-20F29528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900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4A0002-B18C-0410-0FCA-801DBC79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FAAFA7-E905-D7E9-8BF2-373B3F0CF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19E3DA-A434-330F-BE7A-2D986F05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E8E514-5D10-5A4B-6D03-563B07CD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BC5A5B-CDD1-CD50-8794-2225BECA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5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F69981-D0D3-EA92-7A84-032C8C8D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C748E77-E137-A1C5-60C5-16D96B702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A6A800-2DD1-3657-CA05-23EBD0329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4254A51-A14E-ECAF-8FA0-DB143027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58A7985-9B8B-2CD9-0B44-9A7BA744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7BACD00-A628-4367-7D50-131A224E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31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9E1C3C-F88F-1A58-BAC3-202B14F0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F6BCC38-5646-875F-47CC-E02565BCB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0421DD8-C74F-A067-F6FC-BF1D06704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43DC767-AFD9-140E-3706-2EE3FEBD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1001825-EF73-AAD9-3B69-9851837B8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094682E-9952-5F81-CD4F-059C220D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25F83CF-8F29-FAC0-C9C0-E6CACE06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D4E5394-CFFA-E912-675F-374D2BE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44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EC251-4485-9742-57F0-BBA61FA1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1647DB7-E483-603B-E732-CF1F69AE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E5B342E-D06D-40FD-BC80-3AD559AE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41856CA-069D-33D4-BF35-A9AAA2A6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65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72AD2B5-7D46-61A8-2C89-056EE588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DD4052B-64A1-606E-0A5D-C0E8F6ED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70CBC1-CD78-5A72-127D-0CF611A9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47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AD57A0-9572-656A-D8FA-7B6BF211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327556E-A0ED-39EB-D89E-1AEC19714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07F0295-2175-A739-7469-459E13EF3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BC3D548-934B-1BBF-6D05-4CBDB8D6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F47B74F-BBD8-21A4-63A9-BC74A7A4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8FB340-D52F-CC82-D3EC-1526BF11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60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4C497F-24AC-A7C4-150E-DE8967C4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0F13F3F-DE58-3E6D-0631-DA5F75340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DF64CD-955D-ED3D-65AB-317686F45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28CE753-14E0-BB6A-4A75-60E5D40B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DCE126E-4684-7B65-D74C-06B3BC71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3EA0FFE-3E09-3582-4DA3-77D4840B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969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A571B93-F294-857D-E361-9BC1C48A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5ED4F5-81BF-F8F8-5C0E-44499CB55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3C1561-7369-B8DF-1F6E-1E42C863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E5B6-5B23-4AFA-B5EE-8DDEAB2627FC}" type="datetimeFigureOut">
              <a:rPr lang="ko-KR" altLang="en-US" smtClean="0"/>
              <a:t>2022-10-21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F17743-3E27-5F38-1432-BCE073BD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D5EC9C-9490-A012-15F5-07FB3D94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0B54D-20F4-4635-97C2-2402C59E0F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52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qOyuW7rWdE" TargetMode="External"/><Relationship Id="rId6" Type="http://schemas.openxmlformats.org/officeDocument/2006/relationships/hyperlink" Target="https://www.youtube.com/watch?v=bqOyuW7rWdE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n_rjxRmppI" TargetMode="External"/><Relationship Id="rId6" Type="http://schemas.openxmlformats.org/officeDocument/2006/relationships/image" Target="../media/image11.jpeg"/><Relationship Id="rId5" Type="http://schemas.openxmlformats.org/officeDocument/2006/relationships/hyperlink" Target="https://www.youtube.com/watch?v=sn_rjxRmppI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MdIKLhWSbU" TargetMode="External"/><Relationship Id="rId6" Type="http://schemas.openxmlformats.org/officeDocument/2006/relationships/hyperlink" Target="https://www.youtube.com/watch?v=sn_rjxRmppI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FHkWjqmR0M" TargetMode="External"/><Relationship Id="rId6" Type="http://schemas.openxmlformats.org/officeDocument/2006/relationships/hyperlink" Target="https://www.youtube.com/watch?v=sn_rjxRmppI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jJBn13LUwo" TargetMode="External"/><Relationship Id="rId6" Type="http://schemas.openxmlformats.org/officeDocument/2006/relationships/hyperlink" Target="https://www.youtube.com/watch?v=2jJBn13LUwo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3s7hf2BBa4" TargetMode="External"/><Relationship Id="rId6" Type="http://schemas.openxmlformats.org/officeDocument/2006/relationships/hyperlink" Target="https://www.youtube.com/watch?v=t3s7hf2BBa4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Yje0cNMiFU" TargetMode="External"/><Relationship Id="rId6" Type="http://schemas.openxmlformats.org/officeDocument/2006/relationships/hyperlink" Target="https://www.youtube.com/watch?v=AYje0cNMiFU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54611" y="472929"/>
            <a:ext cx="11067155" cy="5820075"/>
            <a:chOff x="354611" y="472929"/>
            <a:chExt cx="11067155" cy="5820075"/>
          </a:xfrm>
        </p:grpSpPr>
        <p:pic>
          <p:nvPicPr>
            <p:cNvPr id="6" name="그림 5" descr="텍스트이(가) 표시된 사진&#10;&#10;자동 생성된 설명">
              <a:extLst>
                <a:ext uri="{FF2B5EF4-FFF2-40B4-BE49-F238E27FC236}">
                  <a16:creationId xmlns:a16="http://schemas.microsoft.com/office/drawing/2014/main" id="{5F75836A-1B1D-B6A0-A343-7A77CC4D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745" y="5750851"/>
              <a:ext cx="804510" cy="54215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2499261" y="934594"/>
              <a:ext cx="7193478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48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학습 지원 자료 </a:t>
              </a:r>
              <a:r>
                <a:rPr lang="en-US" altLang="ko-KR" sz="48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PPT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48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‘</a:t>
              </a:r>
              <a:r>
                <a:rPr lang="ko-KR" altLang="en-US" sz="48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음악 감상과 비평</a:t>
              </a:r>
              <a:r>
                <a:rPr lang="en-US" altLang="ko-KR" sz="48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’</a:t>
              </a:r>
              <a:r>
                <a:rPr lang="en-US" altLang="ko-KR" sz="40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- </a:t>
              </a:r>
              <a:r>
                <a:rPr lang="ko-KR" altLang="en-US" sz="4000" b="1" dirty="0"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음악과 문학</a:t>
              </a:r>
              <a:endParaRPr lang="ko-KR" altLang="en-US" sz="4800" b="1" dirty="0">
                <a:latin typeface="KCC도담도담체" panose="02020503020101020101" pitchFamily="18" charset="-127"/>
                <a:ea typeface="KCC도담도담체" panose="0202050302010102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4611" y="472929"/>
              <a:ext cx="2921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KCC도담도담체" panose="02020503020101020101" pitchFamily="18" charset="-127"/>
                  <a:ea typeface="KCC도담도담체" panose="02020503020101020101" pitchFamily="18" charset="-127"/>
                </a:rPr>
                <a:t>고등학교 음악 감상과 비평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70233" y="3481222"/>
              <a:ext cx="1065153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t" latinLnBrk="0">
                <a:lnSpc>
                  <a:spcPct val="150000"/>
                </a:lnSpc>
              </a:pP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※ </a:t>
              </a: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유의 사항</a:t>
              </a:r>
              <a:endPara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  <a:p>
              <a:pPr marL="342900" indent="-342900" algn="just" fontAlgn="t" latinLnBrk="0">
                <a:lnSpc>
                  <a:spcPct val="150000"/>
                </a:lnSpc>
                <a:buAutoNum type="arabicPeriod"/>
              </a:pP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본 저작물은  교사와 학생의 수업 목적으로만 활용이 가능합니다</a:t>
              </a: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.</a:t>
              </a:r>
            </a:p>
            <a:p>
              <a:pPr marL="342900" indent="-342900" algn="just" fontAlgn="t" latinLnBrk="0">
                <a:lnSpc>
                  <a:spcPct val="150000"/>
                </a:lnSpc>
                <a:buAutoNum type="arabicPeriod"/>
              </a:pP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본 수업 자료는 저작권법 제</a:t>
              </a: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25</a:t>
              </a: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조에 따라 학교 수업을 목적으로 </a:t>
              </a:r>
              <a:r>
                <a:rPr lang="ko-KR" altLang="en-US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이용되었으므로</a:t>
              </a: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본 수업 자료를 외부에 공개</a:t>
              </a: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·</a:t>
              </a: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게시하는 것을 금지하며</a:t>
              </a: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이를 위반하는 경우 저작권 침해로서 관련법에 따라 처벌될 수 있습니다</a:t>
              </a:r>
              <a:r>
                <a:rPr lang="en-US" altLang="ko-KR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2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9082" y="515482"/>
            <a:ext cx="75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2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마중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③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악곡 감상하기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371789" y="1346479"/>
            <a:ext cx="7203387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qOyuW7rWdE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1850" y="2529297"/>
            <a:ext cx="6307307" cy="3642903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71789" y="1677295"/>
            <a:ext cx="3368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베이스 바리톤 </a:t>
            </a:r>
            <a:r>
              <a:rPr lang="ko-KR" altLang="en-US" sz="280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길병민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연주</a:t>
            </a:r>
            <a:endParaRPr lang="en-US" altLang="ko-KR" sz="280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하림 작시 │ </a:t>
            </a:r>
            <a:r>
              <a:rPr lang="ko-KR" altLang="en-US" sz="2000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윤학준</a:t>
            </a:r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070763" y="3911933"/>
            <a:ext cx="4329420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풍성하고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깊은 울림을 주는 목소리의 주인공인 베이스 바리톤 </a:t>
            </a:r>
            <a:r>
              <a:rPr lang="ko-KR" altLang="en-US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길병민의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마중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을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070763" y="5710535"/>
            <a:ext cx="449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</a:t>
            </a:r>
            <a:r>
              <a:rPr lang="ko-KR" altLang="en-US" sz="1200" kern="0" dirty="0" err="1">
                <a:latin typeface="+mn-ea"/>
              </a:rPr>
              <a:t>길병민</a:t>
            </a:r>
            <a:r>
              <a:rPr lang="en-US" altLang="ko-KR" sz="1200" kern="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6"/>
              </a:rPr>
              <a:t> https://</a:t>
            </a:r>
            <a:r>
              <a:rPr lang="en-US" altLang="ko-KR" sz="1200" u="sng" dirty="0" smtClean="0">
                <a:latin typeface="+mn-ea"/>
                <a:hlinkClick r:id="rId6"/>
              </a:rPr>
              <a:t>www.youtube.com/watch?v=bqOyuW7rWdE</a:t>
            </a:r>
            <a:endParaRPr lang="en-US" altLang="ko-KR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0236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082" y="515482"/>
            <a:ext cx="1067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3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모란이 피기까지는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① 악곡 알아보기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371789" y="1346479"/>
            <a:ext cx="10018305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20" y="3078948"/>
            <a:ext cx="275316" cy="24566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71" y="3717605"/>
            <a:ext cx="275316" cy="2456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26731" y="2902542"/>
            <a:ext cx="6230516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1935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년에 간행된 김영랑의 시집 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《</a:t>
            </a:r>
            <a:r>
              <a:rPr lang="ko-KR" altLang="en-US" sz="2000" dirty="0" err="1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영랑시집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》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에 수록된 작품이다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6731" y="3586522"/>
            <a:ext cx="10219810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모란이 </a:t>
            </a:r>
            <a:r>
              <a:rPr lang="ko-KR" altLang="en-US" sz="2000" dirty="0" err="1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피기까지의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 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‘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기다림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’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과 모란이 떨어져버린 뒤의 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‘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절망감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＇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이라는 이중적 갈등을 반복적으로 다루고 있다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 </a:t>
            </a:r>
            <a:endParaRPr lang="en-US" altLang="ko-KR" sz="2000" dirty="0">
              <a:latin typeface="ACC어린이마음고운" panose="02010504000101010101" pitchFamily="2" charset="-127"/>
              <a:ea typeface="ACC어린이마음고운" panose="02010504000101010101" pitchFamily="2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4571" y="4267857"/>
            <a:ext cx="5926908" cy="83099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+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김영랑 </a:t>
            </a:r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작시 가곡 감상하기</a:t>
            </a:r>
            <a:endParaRPr lang="en-US" altLang="ko-KR" sz="1600" dirty="0">
              <a:solidFill>
                <a:schemeClr val="accent6">
                  <a:lumMod val="50000"/>
                </a:schemeClr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모란이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피기까지는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dirty="0" err="1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김청묵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작곡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) /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바다로 가자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dirty="0" err="1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우효원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작곡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) /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북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1600" dirty="0" err="1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우효원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작곡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96252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>
            <a:off x="371789" y="1346479"/>
            <a:ext cx="9587999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082" y="515482"/>
            <a:ext cx="1067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3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모란이 피기까지는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② </a:t>
            </a:r>
            <a:r>
              <a:rPr lang="ko-KR" altLang="en-US" sz="4800" b="1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시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낭송하기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91671" y="5645264"/>
            <a:ext cx="1470352" cy="699975"/>
            <a:chOff x="591671" y="5645264"/>
            <a:chExt cx="1470352" cy="699975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91671" y="5792999"/>
              <a:ext cx="580114" cy="55224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89676" y="5645264"/>
              <a:ext cx="472347" cy="449651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0257831" y="5624453"/>
            <a:ext cx="1352971" cy="730756"/>
            <a:chOff x="10257831" y="5624453"/>
            <a:chExt cx="1352971" cy="73075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0215" y="5792999"/>
              <a:ext cx="590587" cy="56221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7290">
              <a:off x="10257831" y="5624453"/>
              <a:ext cx="472347" cy="44965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252824" y="1473414"/>
            <a:ext cx="7686352" cy="5022652"/>
          </a:xfrm>
          <a:prstGeom prst="roundRect">
            <a:avLst/>
          </a:prstGeom>
          <a:solidFill>
            <a:srgbClr val="FCD062"/>
          </a:solidFill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모란이 피기까지는</a:t>
            </a:r>
            <a:endParaRPr lang="en-US" altLang="ko-KR" sz="3000" dirty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r"/>
            <a:endParaRPr lang="en-US" altLang="ko-KR" sz="2400" dirty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r>
              <a:rPr lang="ko-KR" altLang="en-US" sz="3000" dirty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           </a:t>
            </a:r>
            <a:r>
              <a:rPr lang="ko-KR" altLang="en-US" sz="30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                  </a:t>
            </a:r>
            <a:r>
              <a:rPr lang="ko-KR" altLang="en-US" sz="24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김영랑</a:t>
            </a:r>
            <a:endParaRPr lang="en-US" altLang="ko-KR" sz="24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endParaRPr lang="en-US" altLang="ko-KR" sz="17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endParaRPr lang="en-US" altLang="ko-KR" sz="2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모란이 피기까지는 나는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아직 나의 봄을 기다리고 </a:t>
            </a:r>
            <a:r>
              <a:rPr lang="ko-KR" altLang="en-US" sz="2000" dirty="0" err="1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있을테요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/>
            </a:r>
            <a:b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</a:b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모란이 뚝뚝 떨어져 버린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날 나는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비로소 봄을 여읜 설움에 </a:t>
            </a:r>
            <a:r>
              <a:rPr lang="ko-KR" altLang="en-US" sz="2000" dirty="0" err="1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잠길테요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/>
            </a:r>
            <a:b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</a:br>
            <a:r>
              <a:rPr lang="en-US" altLang="ko-KR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5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월 어느 날</a:t>
            </a:r>
            <a:r>
              <a:rPr lang="en-US" altLang="ko-KR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, 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하루 무덥던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날 떨어져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누운 꽃잎마저 시들어 버리고는</a:t>
            </a:r>
            <a:b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</a:b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천지에 모란은 자취도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없어지고 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뻗쳐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오르던 내 보람 서운케 </a:t>
            </a:r>
            <a:r>
              <a:rPr lang="ko-KR" altLang="en-US" sz="2000" dirty="0" err="1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무너졌느니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모란이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지고 말면 그뿐</a:t>
            </a:r>
            <a:r>
              <a:rPr lang="en-US" altLang="ko-KR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, </a:t>
            </a:r>
          </a:p>
          <a:p>
            <a:pPr algn="ctr"/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내 한 해는 다 가고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말아 삼백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예순 날 </a:t>
            </a:r>
            <a:r>
              <a:rPr lang="ko-KR" altLang="en-US" sz="2000" dirty="0" err="1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하냥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 섭섭해 </a:t>
            </a:r>
            <a:r>
              <a:rPr lang="ko-KR" altLang="en-US" sz="2000" dirty="0" err="1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우옵내다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/>
            </a:r>
            <a:b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</a:b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모란이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피기까지는</a:t>
            </a:r>
            <a:r>
              <a:rPr lang="en-US" altLang="ko-KR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나는 </a:t>
            </a:r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아직 기다리고 있을 테요</a:t>
            </a:r>
            <a:r>
              <a:rPr lang="en-US" altLang="ko-KR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, </a:t>
            </a:r>
          </a:p>
          <a:p>
            <a:pPr algn="ctr"/>
            <a:r>
              <a:rPr lang="ko-KR" altLang="en-US" sz="2000" dirty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찬란한 슬픔의 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봄을</a:t>
            </a:r>
            <a:endParaRPr lang="ko-KR" altLang="en-US" sz="2000" dirty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1153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371789" y="1346479"/>
            <a:ext cx="1002727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7070763" y="5710535"/>
            <a:ext cx="449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</a:t>
            </a:r>
            <a:r>
              <a:rPr lang="ko-KR" altLang="en-US" sz="1200" kern="0" dirty="0" smtClean="0">
                <a:latin typeface="+mn-ea"/>
              </a:rPr>
              <a:t>국립합창단 </a:t>
            </a:r>
            <a:r>
              <a:rPr lang="ko-KR" altLang="en-US" sz="1200" dirty="0" smtClean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5"/>
              </a:rPr>
              <a:t>https://</a:t>
            </a:r>
            <a:r>
              <a:rPr lang="en-US" altLang="ko-KR" sz="1200" u="sng" dirty="0" smtClean="0">
                <a:latin typeface="+mn-ea"/>
                <a:hlinkClick r:id="rId5"/>
              </a:rPr>
              <a:t>www.youtube.com/watch?v=sn_rjxRmppI</a:t>
            </a:r>
            <a:endParaRPr lang="en-US" altLang="ko-KR" sz="1200" dirty="0"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82" y="515482"/>
            <a:ext cx="1020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3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모란이 피기까지는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</a:t>
            </a:r>
            <a:r>
              <a:rPr lang="ko-KR" altLang="en-US" sz="480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③</a:t>
            </a:r>
            <a:r>
              <a:rPr lang="ko-KR" altLang="en-US" sz="4800" b="1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악곡 감상하기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pic>
        <p:nvPicPr>
          <p:cNvPr id="15" name="sn_rjxRmppI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1788" y="2540478"/>
            <a:ext cx="6297368" cy="3631722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371789" y="1677295"/>
            <a:ext cx="4246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국립합창단 연주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(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오케스트라 반주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김영랑 작시 │ </a:t>
            </a:r>
            <a:r>
              <a:rPr lang="ko-KR" altLang="en-US" sz="2000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우효원</a:t>
            </a:r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070762" y="3911933"/>
            <a:ext cx="4423147" cy="46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국립합창단의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모란이 피기까지는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을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5134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371789" y="1346479"/>
            <a:ext cx="9967268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9082" y="515482"/>
            <a:ext cx="1020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4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더 감상하기 </a:t>
            </a:r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- </a:t>
            </a:r>
            <a:r>
              <a:rPr lang="ko-KR" altLang="en-US" sz="4800" spc="15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① </a:t>
            </a:r>
            <a:r>
              <a:rPr lang="ko-KR" altLang="en-US" sz="4800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끝없는 강물이 흐르네</a:t>
            </a:r>
            <a:r>
              <a:rPr lang="en-US" altLang="ko-KR" sz="480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</a:t>
            </a:r>
            <a:endParaRPr lang="en-US" altLang="ko-KR" sz="4800" dirty="0">
              <a:solidFill>
                <a:schemeClr val="accent6">
                  <a:lumMod val="75000"/>
                </a:schemeClr>
              </a:solidFill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pic>
        <p:nvPicPr>
          <p:cNvPr id="10" name="zMdIKLhWSb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1788" y="2531330"/>
            <a:ext cx="6297368" cy="36408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김영랑 작시 │ </a:t>
            </a:r>
            <a:r>
              <a:rPr lang="ko-KR" altLang="en-US" sz="2000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오병희</a:t>
            </a:r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070762" y="3911933"/>
            <a:ext cx="4631381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바리톤 고성현과 국립합창단의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끝없는 강물이 흐르네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를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71789" y="1677295"/>
            <a:ext cx="6011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바리톤 고성현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, 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국립합창단 연주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(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오케스트라 반주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)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7070763" y="5710535"/>
            <a:ext cx="4494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</a:t>
            </a:r>
            <a:r>
              <a:rPr lang="ko-KR" altLang="en-US" sz="1200" kern="0" dirty="0" smtClean="0">
                <a:latin typeface="+mn-ea"/>
              </a:rPr>
              <a:t>국립합창단 </a:t>
            </a:r>
            <a:r>
              <a:rPr lang="ko-KR" altLang="en-US" sz="1200" dirty="0" smtClean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6"/>
              </a:rPr>
              <a:t>https://www.youtube.com/watch?v=zMdIKLhWSbU</a:t>
            </a:r>
          </a:p>
          <a:p>
            <a:endParaRPr lang="en-US" altLang="ko-KR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212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371789" y="1346479"/>
            <a:ext cx="8926035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FHkWjqmR0M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1788" y="2531330"/>
            <a:ext cx="6297368" cy="36408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9083" y="515482"/>
            <a:ext cx="912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4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더 감상하기 </a:t>
            </a:r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- </a:t>
            </a:r>
            <a:r>
              <a:rPr lang="ko-KR" altLang="en-US" sz="480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②</a:t>
            </a:r>
            <a:r>
              <a:rPr lang="ko-KR" altLang="en-US" sz="4800" spc="15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내 마음 아실 이</a:t>
            </a:r>
            <a:r>
              <a:rPr lang="en-US" altLang="ko-KR" sz="480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</a:t>
            </a:r>
            <a:endParaRPr lang="en-US" altLang="ko-KR" sz="4800" dirty="0">
              <a:solidFill>
                <a:schemeClr val="accent6">
                  <a:lumMod val="75000"/>
                </a:schemeClr>
              </a:solidFill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71789" y="1677295"/>
            <a:ext cx="5737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소프라노 </a:t>
            </a:r>
            <a:r>
              <a:rPr lang="ko-KR" altLang="en-US" sz="280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임선혜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, 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국립합창단 연주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(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피아노 반주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김영랑 작시 │ </a:t>
            </a:r>
            <a:r>
              <a:rPr lang="ko-KR" altLang="en-US" sz="2000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오병희</a:t>
            </a:r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070762" y="3911933"/>
            <a:ext cx="4423147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소프라노 </a:t>
            </a:r>
            <a:r>
              <a:rPr lang="ko-KR" altLang="en-US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임선혜와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국립합창단의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내 마음 아실 이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를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070763" y="5710535"/>
            <a:ext cx="4494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</a:t>
            </a:r>
            <a:r>
              <a:rPr lang="ko-KR" altLang="en-US" sz="1200" kern="0" dirty="0" smtClean="0">
                <a:latin typeface="+mn-ea"/>
              </a:rPr>
              <a:t>국립합창단 </a:t>
            </a:r>
            <a:r>
              <a:rPr lang="ko-KR" altLang="en-US" sz="1200" dirty="0" smtClean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6"/>
              </a:rPr>
              <a:t>https://www.youtube.com/watch?v=sFHkWjqmR0M</a:t>
            </a:r>
          </a:p>
          <a:p>
            <a:endParaRPr lang="en-US" altLang="ko-KR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0291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6358" y="1292298"/>
            <a:ext cx="1400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60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차례</a:t>
            </a:r>
            <a:endParaRPr lang="ko-KR" altLang="en-US" sz="5400" b="1" dirty="0">
              <a:solidFill>
                <a:schemeClr val="accent6">
                  <a:lumMod val="75000"/>
                </a:schemeClr>
              </a:solidFill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6521" y="2103699"/>
            <a:ext cx="1620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Contents</a:t>
            </a:r>
            <a:endParaRPr lang="ko-KR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401298" y="1065815"/>
            <a:ext cx="3035300" cy="1805285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1621292" y="596590"/>
            <a:ext cx="2753211" cy="441294"/>
            <a:chOff x="1621292" y="596590"/>
            <a:chExt cx="2753211" cy="44129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4"/>
            <a:srcRect t="9805" r="-1"/>
            <a:stretch/>
          </p:blipFill>
          <p:spPr>
            <a:xfrm>
              <a:off x="3750311" y="596590"/>
              <a:ext cx="624192" cy="441294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4"/>
            <a:srcRect t="9805" r="-1"/>
            <a:stretch/>
          </p:blipFill>
          <p:spPr>
            <a:xfrm>
              <a:off x="1621292" y="793440"/>
              <a:ext cx="345755" cy="244444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655584" y="5107771"/>
            <a:ext cx="4767474" cy="1248952"/>
            <a:chOff x="655584" y="5107771"/>
            <a:chExt cx="4767474" cy="1248952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55584" y="5907072"/>
              <a:ext cx="472347" cy="449651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522359" y="5640372"/>
              <a:ext cx="701792" cy="676699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6"/>
            <a:srcRect l="1" t="1" r="3412" b="1087"/>
            <a:stretch/>
          </p:blipFill>
          <p:spPr>
            <a:xfrm rot="21172003" flipH="1">
              <a:off x="4686148" y="5107771"/>
              <a:ext cx="736910" cy="813604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18579" y="5540065"/>
              <a:ext cx="718175" cy="683667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656328" y="5374183"/>
              <a:ext cx="718175" cy="683667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10257831" y="5624453"/>
            <a:ext cx="1352971" cy="730756"/>
            <a:chOff x="10257831" y="5624453"/>
            <a:chExt cx="1352971" cy="730756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20215" y="5792999"/>
              <a:ext cx="590587" cy="562210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7290">
              <a:off x="10257831" y="5624453"/>
              <a:ext cx="472347" cy="449651"/>
            </a:xfrm>
            <a:prstGeom prst="rect">
              <a:avLst/>
            </a:prstGeom>
          </p:spPr>
        </p:pic>
      </p:grpSp>
      <p:cxnSp>
        <p:nvCxnSpPr>
          <p:cNvPr id="56" name="직선 연결선 55"/>
          <p:cNvCxnSpPr/>
          <p:nvPr/>
        </p:nvCxnSpPr>
        <p:spPr>
          <a:xfrm flipV="1">
            <a:off x="5622997" y="521110"/>
            <a:ext cx="0" cy="586514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945961" y="596590"/>
            <a:ext cx="36547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못 잊어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</a:t>
            </a:r>
          </a:p>
          <a:p>
            <a:pPr>
              <a:lnSpc>
                <a:spcPct val="150000"/>
              </a:lnSpc>
            </a:pP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①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악곡 알아보기   ②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시 낭송하기</a:t>
            </a:r>
            <a:endParaRPr lang="en-US" altLang="ko-KR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</a:t>
            </a:r>
            <a:r>
              <a:rPr lang="ko-KR" altLang="en-US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③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비교 감상하기 </a:t>
            </a:r>
            <a:r>
              <a:rPr lang="en-US" altLang="ko-KR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1,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en-US" altLang="ko-KR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2,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en-US" altLang="ko-KR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3</a:t>
            </a:r>
            <a:endParaRPr lang="ko-KR" altLang="en-US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40592" y="1995648"/>
            <a:ext cx="3665512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2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마중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①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악곡 알아보기   ②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시 낭송하기</a:t>
            </a:r>
            <a:endParaRPr lang="en-US" altLang="ko-KR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</a:t>
            </a:r>
            <a:r>
              <a:rPr lang="ko-KR" altLang="en-US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③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악곡 감상하기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940592" y="3394706"/>
            <a:ext cx="365477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3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모란이 피기까지는</a:t>
            </a: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①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악곡 알아보기   ②</a:t>
            </a:r>
            <a:r>
              <a:rPr lang="ko-KR" altLang="en-US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시 낭송하기</a:t>
            </a:r>
            <a:endParaRPr lang="en-US" altLang="ko-KR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</a:t>
            </a:r>
            <a:r>
              <a:rPr lang="ko-KR" altLang="en-US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③ </a:t>
            </a:r>
            <a:r>
              <a:rPr lang="ko-KR" altLang="en-US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악곡 감상하기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893319" y="4793764"/>
            <a:ext cx="3663070" cy="1532334"/>
          </a:xfrm>
          <a:prstGeom prst="roundRect">
            <a:avLst/>
          </a:prstGeom>
          <a:solidFill>
            <a:srgbClr val="FCD06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4 </a:t>
            </a:r>
            <a:r>
              <a:rPr lang="ko-KR" altLang="en-US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더 감상하기 </a:t>
            </a:r>
            <a:endParaRPr lang="en-US" altLang="ko-KR" spc="150" dirty="0" smtClean="0">
              <a:solidFill>
                <a:schemeClr val="accent6">
                  <a:lumMod val="75000"/>
                </a:schemeClr>
              </a:solidFill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en-US" altLang="ko-KR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pc="15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① </a:t>
            </a:r>
            <a:r>
              <a:rPr lang="ko-KR" altLang="en-US" spc="150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끝없는 강물이 흐르네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 ②</a:t>
            </a:r>
            <a:r>
              <a:rPr lang="ko-KR" altLang="en-US" spc="150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가곡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내 마음 아실 이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673994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082" y="515482"/>
            <a:ext cx="7900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r>
              <a:rPr lang="ko-KR" altLang="en-US" sz="48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못 잊어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① 악곡 알아보기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9246" y="2264708"/>
            <a:ext cx="7861255" cy="48186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1925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년에 간행된 김소월의 시집 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《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진달래꽃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》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에 수록된 초기 작품이다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20" y="3078948"/>
            <a:ext cx="275316" cy="2456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49246" y="2895009"/>
            <a:ext cx="7207669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사랑하는 이를 잊을 수 없는 마음과 미련을 시로 아름답게 승화시킨 작품이다</a:t>
            </a:r>
            <a:r>
              <a:rPr lang="en-US" altLang="ko-KR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9246" y="3560122"/>
            <a:ext cx="4409051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추상적이지 않고 구체적인 언어로 표현하였다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71" y="3717605"/>
            <a:ext cx="275316" cy="245667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20" y="2440291"/>
            <a:ext cx="275316" cy="245667"/>
          </a:xfrm>
          <a:prstGeom prst="rect">
            <a:avLst/>
          </a:prstGeom>
        </p:spPr>
      </p:pic>
      <p:cxnSp>
        <p:nvCxnSpPr>
          <p:cNvPr id="27" name="직선 연결선 26"/>
          <p:cNvCxnSpPr/>
          <p:nvPr/>
        </p:nvCxnSpPr>
        <p:spPr>
          <a:xfrm>
            <a:off x="371789" y="1346479"/>
            <a:ext cx="7713973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49246" y="4202109"/>
            <a:ext cx="9285851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‘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어쩌면 생각이 떠지나요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?’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라는 내용을 노래할 때에는 무반주 합창으로 씁쓸한 마음을 표현하였다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  <a:endParaRPr lang="ko-KR" altLang="en-US" sz="2000" dirty="0">
              <a:latin typeface="ACC어린이마음고운" panose="02010504000101010101" pitchFamily="2" charset="-127"/>
              <a:ea typeface="ACC어린이마음고운" panose="02010504000101010101" pitchFamily="2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71" y="4356274"/>
            <a:ext cx="275316" cy="2456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4571" y="4867222"/>
            <a:ext cx="7034942" cy="7973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+ </a:t>
            </a:r>
            <a:r>
              <a:rPr lang="ko-KR" altLang="en-US" sz="1600" dirty="0" smtClean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김소월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작시 가곡 감상하기</a:t>
            </a:r>
            <a:endParaRPr lang="en-US" altLang="ko-KR" sz="1600" dirty="0">
              <a:solidFill>
                <a:schemeClr val="accent6">
                  <a:lumMod val="50000"/>
                </a:schemeClr>
              </a:solidFill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산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(</a:t>
            </a:r>
            <a:r>
              <a:rPr lang="ko-KR" altLang="en-US" sz="1600" dirty="0" err="1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하대응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 작곡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, </a:t>
            </a:r>
            <a:r>
              <a:rPr lang="ko-KR" altLang="en-US" sz="1600" dirty="0" err="1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진규영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 편곡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) /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첫 치마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(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김형주 작곡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,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장일남 편곡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) /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초혼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(</a:t>
            </a:r>
            <a:r>
              <a:rPr lang="ko-KR" altLang="en-US" sz="1600" dirty="0" err="1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김신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 작곡</a:t>
            </a:r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  <a:ea typeface="나눔바른펜" panose="020B0503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1537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082" y="515482"/>
            <a:ext cx="7900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r>
              <a:rPr lang="ko-KR" altLang="en-US" sz="48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못 잊어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② 시 낭송하기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371789" y="1346479"/>
            <a:ext cx="7282458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10257831" y="5624453"/>
            <a:ext cx="1352971" cy="730756"/>
            <a:chOff x="10257831" y="5624453"/>
            <a:chExt cx="1352971" cy="730756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0215" y="5792999"/>
              <a:ext cx="590587" cy="56221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7290">
              <a:off x="10257831" y="5624453"/>
              <a:ext cx="472347" cy="449651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591671" y="5645264"/>
            <a:ext cx="1470352" cy="699975"/>
            <a:chOff x="591671" y="5645264"/>
            <a:chExt cx="1470352" cy="69997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91671" y="5792999"/>
              <a:ext cx="580114" cy="55224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89676" y="5645264"/>
              <a:ext cx="472347" cy="44965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252824" y="1473414"/>
            <a:ext cx="7686352" cy="5022652"/>
          </a:xfrm>
          <a:prstGeom prst="roundRect">
            <a:avLst/>
          </a:prstGeom>
          <a:solidFill>
            <a:srgbClr val="FCD062"/>
          </a:solidFill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못 잊어</a:t>
            </a:r>
            <a:endParaRPr lang="en-US" altLang="ko-KR" sz="30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r"/>
            <a:endParaRPr lang="en-US" altLang="ko-KR" sz="2400" dirty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r>
              <a:rPr lang="ko-KR" altLang="en-US" sz="3000" dirty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       </a:t>
            </a:r>
            <a:r>
              <a:rPr lang="ko-KR" altLang="en-US" sz="30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   </a:t>
            </a:r>
            <a:r>
              <a:rPr lang="ko-KR" altLang="en-US" sz="24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김소월</a:t>
            </a:r>
            <a:endParaRPr lang="en-US" altLang="ko-KR" sz="24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endParaRPr lang="en-US" altLang="ko-KR" sz="17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endParaRPr lang="en-US" altLang="ko-KR" sz="2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못 잊어 생각이 나겠지요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그런대로 한 세상 지내시구려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사노라면 잊힐 날 </a:t>
            </a:r>
            <a:r>
              <a:rPr lang="ko-KR" altLang="en-US" sz="2000" dirty="0" err="1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있으리다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못 잊어 생각이 나겠지요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그런대로 세월만 </a:t>
            </a:r>
            <a:r>
              <a:rPr lang="ko-KR" altLang="en-US" sz="2000" dirty="0" err="1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가라시구려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못 잊어도 더러는 </a:t>
            </a:r>
            <a:r>
              <a:rPr lang="ko-KR" altLang="en-US" sz="2000" dirty="0" err="1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잊히오리다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그러다 또 </a:t>
            </a:r>
            <a:r>
              <a:rPr lang="ko-KR" altLang="en-US" sz="2000" dirty="0" err="1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한긋</a:t>
            </a:r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 이렇지요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그리워 살뜰히 못 잊는데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어쩌면 생각이 떠나지요</a:t>
            </a:r>
            <a:r>
              <a:rPr lang="en-US" altLang="ko-KR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?</a:t>
            </a:r>
            <a:endParaRPr lang="ko-KR" altLang="en-US" sz="2000" dirty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4507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371789" y="1346479"/>
            <a:ext cx="816603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371789" y="1677295"/>
            <a:ext cx="2768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 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소프라노 </a:t>
            </a:r>
            <a:r>
              <a:rPr lang="ko-KR" altLang="en-US" sz="280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이해원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연주</a:t>
            </a:r>
            <a:endParaRPr lang="en-US" altLang="ko-KR" sz="280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pic>
        <p:nvPicPr>
          <p:cNvPr id="10" name="2jJBn13LUw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1789" y="2531330"/>
            <a:ext cx="6317246" cy="36408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김소월 작시 │ 조혜영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070763" y="5710535"/>
            <a:ext cx="449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</a:t>
            </a:r>
            <a:r>
              <a:rPr lang="en-US" altLang="ko-KR" sz="1200" dirty="0" err="1">
                <a:latin typeface="+mn-ea"/>
              </a:rPr>
              <a:t>Artists’Card</a:t>
            </a:r>
            <a:r>
              <a:rPr lang="en-US" altLang="ko-KR" sz="1200" dirty="0">
                <a:latin typeface="+mn-ea"/>
              </a:rPr>
              <a:t> Studio </a:t>
            </a:r>
            <a:r>
              <a:rPr lang="ko-KR" altLang="en-US" sz="1200" dirty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6"/>
              </a:rPr>
              <a:t>https://www.youtube.com/watch?v=2jJBn13LUwo</a:t>
            </a:r>
            <a:endParaRPr lang="en-US" altLang="ko-KR" sz="1200" dirty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070763" y="3911933"/>
            <a:ext cx="4236334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맑고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청아한 목소리의 주인공인 소프라노 </a:t>
            </a:r>
            <a:r>
              <a:rPr lang="ko-KR" altLang="en-US" spc="150" dirty="0" err="1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이해원의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못 잊어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를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83" y="515482"/>
            <a:ext cx="832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r>
              <a:rPr lang="ko-KR" altLang="en-US" sz="48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못 잊어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③ 비교 감상하기 </a:t>
            </a:r>
            <a:r>
              <a:rPr lang="en-US" altLang="ko-KR" sz="480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415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71789" y="1677295"/>
            <a:ext cx="4246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국립합창단 연주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(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오케스트라 반주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)</a:t>
            </a:r>
          </a:p>
        </p:txBody>
      </p:sp>
      <p:pic>
        <p:nvPicPr>
          <p:cNvPr id="2" name="t3s7hf2BBa4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1789" y="2531330"/>
            <a:ext cx="6327185" cy="36408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김소월 작시 │ 조혜영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070763" y="3911933"/>
            <a:ext cx="4236334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오케스트라 반주로 연주된 국립합창단의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못 잊어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를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9082" y="515482"/>
            <a:ext cx="835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r>
              <a:rPr lang="ko-KR" altLang="en-US" sz="4800" b="1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못 잊어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③ 비교 감상하기 </a:t>
            </a:r>
            <a:r>
              <a:rPr lang="en-US" altLang="ko-KR" sz="480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2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371789" y="1346479"/>
            <a:ext cx="816603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7070763" y="5710535"/>
            <a:ext cx="4494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국립합창단 </a:t>
            </a:r>
            <a:r>
              <a:rPr lang="ko-KR" altLang="en-US" sz="1200" dirty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6"/>
              </a:rPr>
              <a:t>https://www.youtube.com/watch?v=t3s7hf2BBa4</a:t>
            </a:r>
            <a:r>
              <a:rPr lang="en-US" altLang="ko-KR" sz="1200" dirty="0">
                <a:latin typeface="+mn-ea"/>
              </a:rPr>
              <a:t> </a:t>
            </a:r>
          </a:p>
          <a:p>
            <a:endParaRPr lang="en-US" altLang="ko-KR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6792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71789" y="1677295"/>
            <a:ext cx="3826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-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국립합창단 연주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(</a:t>
            </a:r>
            <a:r>
              <a:rPr lang="ko-KR" altLang="en-US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피아노 반주</a:t>
            </a:r>
            <a:r>
              <a:rPr lang="en-US" altLang="ko-KR" sz="280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)</a:t>
            </a:r>
          </a:p>
        </p:txBody>
      </p:sp>
      <p:pic>
        <p:nvPicPr>
          <p:cNvPr id="2" name="AYje0cNMiF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1789" y="2531330"/>
            <a:ext cx="6317246" cy="36408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70763" y="3028890"/>
            <a:ext cx="304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김소월 작시 │ 조혜영 작곡</a:t>
            </a:r>
            <a:endParaRPr lang="en-US" altLang="ko-KR" sz="2000" spc="150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070763" y="3911933"/>
            <a:ext cx="4098682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피아노 반주로 연주된 국립합창단의 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못 잊어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를 감상해 봅시다</a:t>
            </a:r>
            <a:r>
              <a:rPr lang="en-US" altLang="ko-KR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r>
              <a:rPr lang="ko-KR" altLang="en-US" spc="150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</a:t>
            </a:r>
            <a:endParaRPr lang="ko-KR" altLang="en-US" spc="150" dirty="0">
              <a:highlight>
                <a:srgbClr val="FFFF00"/>
              </a:highlight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9082" y="515482"/>
            <a:ext cx="835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1</a:t>
            </a:r>
            <a:r>
              <a:rPr lang="ko-KR" altLang="en-US" sz="4800" b="1" dirty="0">
                <a:solidFill>
                  <a:schemeClr val="bg1"/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못 잊어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③ 비교 감상하기 </a:t>
            </a:r>
            <a:r>
              <a:rPr lang="en-US" altLang="ko-KR" sz="480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3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070763" y="5710535"/>
            <a:ext cx="4494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latin typeface="+mn-ea"/>
              </a:rPr>
              <a:t>◀ </a:t>
            </a:r>
            <a:r>
              <a:rPr lang="ko-KR" altLang="en-US" sz="1200" kern="0" dirty="0" err="1">
                <a:latin typeface="+mn-ea"/>
              </a:rPr>
              <a:t>별마당</a:t>
            </a:r>
            <a:r>
              <a:rPr lang="ko-KR" altLang="en-US" sz="1200" kern="0" dirty="0">
                <a:latin typeface="+mn-ea"/>
              </a:rPr>
              <a:t> 도서관 </a:t>
            </a:r>
            <a:r>
              <a:rPr lang="ko-KR" altLang="en-US" sz="1200" dirty="0">
                <a:latin typeface="+mn-ea"/>
              </a:rPr>
              <a:t>유튜브</a:t>
            </a:r>
            <a:r>
              <a:rPr lang="en-US" altLang="ko-KR" sz="1200" u="sng" dirty="0">
                <a:latin typeface="+mn-ea"/>
                <a:hlinkClick r:id="rId6"/>
              </a:rPr>
              <a:t>https://www.youtube.com/watch?v=AYje0cNMiFU</a:t>
            </a:r>
            <a:r>
              <a:rPr lang="en-US" altLang="ko-KR" sz="1200" dirty="0">
                <a:latin typeface="+mn-ea"/>
              </a:rPr>
              <a:t> </a:t>
            </a:r>
          </a:p>
          <a:p>
            <a:endParaRPr lang="en-US" altLang="ko-KR" sz="1200" dirty="0">
              <a:latin typeface="+mn-ea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371789" y="1346479"/>
            <a:ext cx="816603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002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49246" y="3563439"/>
            <a:ext cx="7079222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애틋한 가사에 담담하게 풀어내는 멜로디 라인이 서정적이고 아름답다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9246" y="4202108"/>
            <a:ext cx="9668816" cy="5539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담백한 선율과 세련된 화성에 아름다운 시어가 어우러져 한국 가곡 특유의 애틋한 정서를 표현한 곡이다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9246" y="2918372"/>
            <a:ext cx="7861255" cy="48186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2014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년 화천 비목 콩쿠르 창작 가곡 부문에서 </a:t>
            </a:r>
            <a:r>
              <a:rPr lang="en-US" altLang="ko-KR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1</a:t>
            </a:r>
            <a:r>
              <a:rPr lang="ko-KR" altLang="en-US" sz="2000" dirty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위를 수상한 곡이다</a:t>
            </a:r>
            <a:r>
              <a:rPr lang="en-US" altLang="ko-KR" sz="2000" dirty="0" smtClean="0">
                <a:latin typeface="ACC어린이마음고운" panose="02010504000101010101" pitchFamily="2" charset="-127"/>
                <a:ea typeface="ACC어린이마음고운" panose="02010504000101010101" pitchFamily="2" charset="-127"/>
              </a:rPr>
              <a:t>.</a:t>
            </a:r>
            <a:endParaRPr lang="en-US" altLang="ko-KR" sz="2000" dirty="0">
              <a:latin typeface="ACC어린이마음고운" panose="02010504000101010101" pitchFamily="2" charset="-127"/>
              <a:ea typeface="ACC어린이마음고운" panose="02010504000101010101" pitchFamily="2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82" y="515482"/>
            <a:ext cx="7900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2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마중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① 악곡 알아보기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371789" y="1346479"/>
            <a:ext cx="711374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20" y="3078948"/>
            <a:ext cx="275316" cy="24566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71" y="3717605"/>
            <a:ext cx="275316" cy="24566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71" y="4356274"/>
            <a:ext cx="275316" cy="2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97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9083" y="515482"/>
            <a:ext cx="6879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2</a:t>
            </a:r>
            <a:r>
              <a:rPr lang="ko-KR" altLang="en-US" sz="4800" b="1" dirty="0" smtClean="0">
                <a:solidFill>
                  <a:schemeClr val="accent6">
                    <a:lumMod val="75000"/>
                  </a:schemeClr>
                </a:solidFill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가곡 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마중</a:t>
            </a:r>
            <a:r>
              <a:rPr lang="en-US" altLang="ko-KR" sz="4800" b="1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’ -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② </a:t>
            </a:r>
            <a:r>
              <a:rPr lang="ko-KR" altLang="en-US" sz="4800" b="1" spc="150" dirty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시 </a:t>
            </a:r>
            <a:r>
              <a:rPr lang="ko-KR" altLang="en-US" sz="4800" b="1" spc="150" dirty="0" smtClean="0"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낭송하기</a:t>
            </a:r>
            <a:endParaRPr lang="ko-KR" altLang="en-US" sz="4800" b="1" dirty="0">
              <a:latin typeface="KCC도담도담체" panose="02020503020101020101" pitchFamily="18" charset="-127"/>
              <a:ea typeface="KCC도담도담체" panose="02020503020101020101" pitchFamily="18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371789" y="1346479"/>
            <a:ext cx="6719293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591671" y="5645264"/>
            <a:ext cx="1470352" cy="699975"/>
            <a:chOff x="591671" y="5645264"/>
            <a:chExt cx="1470352" cy="699975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91671" y="5792999"/>
              <a:ext cx="580114" cy="55224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89676" y="5645264"/>
              <a:ext cx="472347" cy="449651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0257831" y="5624453"/>
            <a:ext cx="1352971" cy="730756"/>
            <a:chOff x="10257831" y="5624453"/>
            <a:chExt cx="1352971" cy="73075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0215" y="5792999"/>
              <a:ext cx="590587" cy="56221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7290">
              <a:off x="10257831" y="5624453"/>
              <a:ext cx="472347" cy="44965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252824" y="1473414"/>
            <a:ext cx="7686352" cy="5022652"/>
          </a:xfrm>
          <a:prstGeom prst="roundRect">
            <a:avLst/>
          </a:prstGeom>
          <a:solidFill>
            <a:srgbClr val="FCD062"/>
          </a:solidFill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마중</a:t>
            </a:r>
            <a:endParaRPr lang="en-US" altLang="ko-KR" sz="3000" dirty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r"/>
            <a:endParaRPr lang="en-US" altLang="ko-KR" sz="2400" dirty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r>
              <a:rPr lang="ko-KR" altLang="en-US" sz="3000" dirty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           </a:t>
            </a:r>
            <a:r>
              <a:rPr lang="ko-KR" altLang="en-US" sz="30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       </a:t>
            </a:r>
            <a:r>
              <a:rPr lang="ko-KR" altLang="en-US" sz="2400" dirty="0" smtClean="0">
                <a:latin typeface="ACC어린이마음고운OTF" panose="02010504000101010101" pitchFamily="50" charset="-127"/>
                <a:ea typeface="ACC어린이마음고운OTF" panose="02010504000101010101" pitchFamily="50" charset="-127"/>
              </a:rPr>
              <a:t>하림</a:t>
            </a:r>
            <a:endParaRPr lang="en-US" altLang="ko-KR" sz="24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endParaRPr lang="en-US" altLang="ko-KR" sz="17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endParaRPr lang="en-US" altLang="ko-KR" sz="200" dirty="0" smtClean="0">
              <a:latin typeface="ACC어린이마음고운OTF" panose="02010504000101010101" pitchFamily="50" charset="-127"/>
              <a:ea typeface="ACC어린이마음고운OTF" panose="02010504000101010101" pitchFamily="50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사랑이 너무 멀어 올 수 없다면 내가 갈게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말 한마디 그리운 저녁 얼굴 마주하고 앉아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그대 꿈 가만가만 들어주고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내 사랑 들려주며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그립다는 것은 오래전 잃어버린 향기가 아닐까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사는 게 무언지 </a:t>
            </a:r>
            <a:r>
              <a:rPr lang="ko-KR" altLang="en-US" sz="2000" dirty="0" err="1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하무뭇하니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그리워지는 날에는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그대여 내가 먼저 달려가</a:t>
            </a:r>
            <a:endParaRPr lang="en-US" altLang="ko-KR" sz="2000" dirty="0" smtClean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  <a:p>
            <a:pPr algn="ctr"/>
            <a:r>
              <a:rPr lang="ko-KR" altLang="en-US" sz="2000" dirty="0" smtClean="0">
                <a:latin typeface="ACC어린이가을담은" panose="02010504000101010101" pitchFamily="2" charset="-127"/>
                <a:ea typeface="ACC어린이가을담은" panose="02010504000101010101" pitchFamily="2" charset="-127"/>
              </a:rPr>
              <a:t>꽃으로 서 있을게</a:t>
            </a:r>
            <a:endParaRPr lang="ko-KR" altLang="en-US" sz="2000" dirty="0">
              <a:latin typeface="ACC어린이가을담은" panose="02010504000101010101" pitchFamily="2" charset="-127"/>
              <a:ea typeface="ACC어린이가을담은" panose="02010504000101010101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9129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8023</TotalTime>
  <Words>724</Words>
  <Application>Microsoft Office PowerPoint</Application>
  <PresentationFormat>와이드스크린</PresentationFormat>
  <Paragraphs>127</Paragraphs>
  <Slides>15</Slides>
  <Notes>15</Notes>
  <HiddenSlides>0</HiddenSlides>
  <MMClips>7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국립공원 꼬미</vt:lpstr>
      <vt:lpstr>ACC어린이마음고운</vt:lpstr>
      <vt:lpstr>나눔바른펜</vt:lpstr>
      <vt:lpstr>KCC도담도담체</vt:lpstr>
      <vt:lpstr>ACC어린이가을담은</vt:lpstr>
      <vt:lpstr>맑은 고딕</vt:lpstr>
      <vt:lpstr>ACC어린이마음고운OTF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Editor</dc:creator>
  <cp:lastModifiedBy>USER</cp:lastModifiedBy>
  <cp:revision>1610</cp:revision>
  <dcterms:created xsi:type="dcterms:W3CDTF">2022-05-24T04:39:22Z</dcterms:created>
  <dcterms:modified xsi:type="dcterms:W3CDTF">2022-10-21T06:36:24Z</dcterms:modified>
</cp:coreProperties>
</file>