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6" r:id="rId3"/>
    <p:sldId id="310" r:id="rId4"/>
    <p:sldId id="334" r:id="rId5"/>
    <p:sldId id="335" r:id="rId6"/>
    <p:sldId id="322" r:id="rId7"/>
    <p:sldId id="336" r:id="rId8"/>
    <p:sldId id="326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19C11-EF90-469B-9A53-7DA9CAAD8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076729-49A4-4314-AD65-B3586EABA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FC291A-2563-4A02-871C-AD90505E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A69373-D3F3-446E-825E-9EA27FDB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D5BCB6-9AA8-44B6-8E07-D565DA42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38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FE83D-D2A7-4A94-9F91-AE39CC67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1E3DFA1-A18A-4576-825D-71353851D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BEA938-4E03-4C94-87F0-C884EEE6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B02F45-AF52-4A66-B2F9-EF86D1C5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A423E8-E59D-47AB-BE52-CD6DE11E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80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54BBA6D-F664-4179-B5E0-E7CF9C6DC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0308B7-B01D-4FCD-A157-F2B8B7235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3F7368-D96D-431A-8E63-C219D365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1FF25-1815-49BF-A175-C8D0D5C3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D34A70-8B84-4DE7-8AF7-96073FCE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95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54707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46BE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D356B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6AD27CE-3348-CCD0-5042-F2F5B3D77DDF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B36A3C8-1EFF-EB2C-6D07-41C82346547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46BEF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07037EEF-1B8E-65A4-5230-11983700E88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46BEF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F811D7A1-E4E6-BA4B-099B-1D7A4F66220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46BE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55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35A154-0DAE-4A1B-8D19-1314AC23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C68623-AE82-4405-935E-F6A3730D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0658F8-12B9-4D18-AC13-AB17A0E6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6213E8-AEFA-44DE-8312-4D930937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1D86FF-E451-4E79-BA87-68712DF3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4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E1C9EA-F986-48F2-90D3-EAF66711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6649E4-8F6E-481D-A4BF-875F06C81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7A929C-EB33-4222-8654-E069C107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CA7C38-C216-460D-96FC-59EC315A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6DAFDC-183C-46DA-AE5F-889FFC4F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6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6FCD9E-B52C-41E4-9FBF-CD9F40CD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2CD990-E771-41E9-80E7-258156749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D775AF-50CF-492D-8B8A-283E23C6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70B3DE-DDD1-45C0-9D5C-838E6857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80766C-66DA-41EA-BD93-68870875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B0B4EF-06E2-48ED-8509-4AA0431C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64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688C3-0BC4-413E-933D-726ADDC7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F51C42-8EE1-4AA5-A134-8E8D70924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B0E5C1-7E09-449C-BD44-CBA7EFD67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C7B2EED-CE33-41B3-A31B-20D2996B1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B1159A0-EA24-4C82-87C7-16C2B70E6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95494A-E81D-432B-AEC4-F36DC037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EF14AB0-479C-44AC-992A-4921229D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F59626D-9AA1-4D14-A442-223658DA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2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6F257A-CE66-45B8-BB93-5AB449FB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ECF62D-E3D3-4E95-9007-6E285434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9A0EB8-20DE-48D2-9B4A-5213534E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83E3E5-E548-4B8B-959A-BB58D28D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11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0CA49F-1D5B-4AA8-A25A-2B650F63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E0EDC0C-A88F-4DCD-89FF-E99C1D69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B1E356-4026-452B-9177-7A3FF1D1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7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FDAF43-BD4A-4669-90FA-92AB65E1E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6AD4F0-507F-4C51-9471-0B240925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8850E3-B662-464D-A287-6D3A57E6B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69F5CE-2567-4329-AE4E-F507A534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D30AA-0660-486F-9FF3-0ADA536D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67FD3E-8056-4805-9933-0A2110A8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7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1BA938-66AC-45D6-8DAC-71133E14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8684228-3364-4B46-A976-A7D897246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5E0EA1-EB59-44EF-8BF7-3B95CDC40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7517C9-4F29-4879-8B99-C1E74E89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61891F-530F-41BB-A027-989236CE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533FDA7-5256-4F53-912A-F078B225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53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A35C974-13BC-428E-944F-388E97A4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A54A8F-9A9A-4664-AEF2-6FF1E835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493364-9C1B-4377-BB4E-2C5B124A6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E9D31B-C8BC-4F2F-803C-473E744E0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D259FB-0949-4090-8FF9-213CCE9BB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89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57C4273-1AEE-4204-B51B-3539F0F17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0801" y="3471112"/>
            <a:ext cx="6575941" cy="493056"/>
          </a:xfrm>
        </p:spPr>
        <p:txBody>
          <a:bodyPr>
            <a:noAutofit/>
          </a:bodyPr>
          <a:lstStyle/>
          <a:p>
            <a:r>
              <a:rPr kumimoji="1" lang="en-US" altLang="ko-KR" sz="2800" dirty="0">
                <a:latin typeface="+mn-lt"/>
              </a:rPr>
              <a:t>2. </a:t>
            </a:r>
            <a:r>
              <a:rPr kumimoji="1" lang="ko-KR" altLang="en-US" sz="2800" dirty="0">
                <a:latin typeface="+mn-lt"/>
              </a:rPr>
              <a:t>지역 간 연결성과 공간적 상호 작용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Ⅰ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lt"/>
                <a:ea typeface="함초롬바탕" panose="02030604000101010101" pitchFamily="18" charset="-127"/>
              </a:rPr>
              <a:t>. </a:t>
            </a:r>
            <a:r>
              <a:rPr lang="ko-KR" altLang="en-US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세계화 시대</a:t>
            </a:r>
            <a:r>
              <a:rPr lang="en-US" altLang="ko-KR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지리의 힘</a:t>
            </a:r>
            <a:endParaRPr lang="ko-KR" altLang="en-US" kern="0" spc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36078CB-622F-864C-2A8F-3BCA9FA11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ko-KR" altLang="en-US" dirty="0">
                <a:latin typeface="+mj-lt"/>
              </a:rPr>
              <a:t>목차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A0C029-6FFC-B442-A0D7-260DE9D60C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ko-KR" altLang="en-US" dirty="0">
                <a:latin typeface="+mj-lt"/>
              </a:rPr>
              <a:t>지역 간 연결성과 공간적 상호 작용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DD59590-197A-3F6D-864A-B15DEBB0F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7325" y="3086118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02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DB5E3CC-31B8-771D-4BC6-3240DA3228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7497" y="3430800"/>
            <a:ext cx="3766946" cy="504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지역은 서로 어떻게 연결되어 있을까</a:t>
            </a:r>
            <a:r>
              <a:rPr kumimoji="1" lang="en-US" altLang="ko-KR" sz="1200" dirty="0">
                <a:latin typeface="+mj-lt"/>
              </a:rPr>
              <a:t>?</a:t>
            </a:r>
          </a:p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공간적 상호작용의 사례는 무엇이 있을까</a:t>
            </a:r>
            <a:r>
              <a:rPr kumimoji="1" lang="en-US" altLang="ko-KR" sz="1200" dirty="0">
                <a:latin typeface="+mj-lt"/>
              </a:rPr>
              <a:t>?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0801DD10-108A-EA22-5FB2-1CFA84963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지역의 변화와 역동성</a:t>
            </a:r>
            <a:endParaRPr kumimoji="1" lang="en-US" altLang="ko-KR" dirty="0">
              <a:latin typeface="+mj-lt"/>
            </a:endParaRPr>
          </a:p>
          <a:p>
            <a:endParaRPr kumimoji="1" lang="ko-KR" altLang="en-US" dirty="0">
              <a:latin typeface="+mj-lt"/>
            </a:endParaRP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FF00E8BA-E981-E4F1-9981-C048E0BC3E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67766" y="4251896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03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1891396C-C782-73A6-93D6-EC9297A6EE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7365" y="4610132"/>
            <a:ext cx="3500278" cy="50400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세계의 변화가 지역에 미치는 영향은 무엇일까</a:t>
            </a:r>
            <a:r>
              <a:rPr kumimoji="1" lang="en-US" altLang="ko-KR" sz="1200" dirty="0">
                <a:latin typeface="+mj-lt"/>
              </a:rPr>
              <a:t>?</a:t>
            </a:r>
          </a:p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지역의 변화가 세계에 비치는 영향은 무엇일까</a:t>
            </a:r>
            <a:r>
              <a:rPr kumimoji="1" lang="en-US" altLang="ko-KR" sz="1200" dirty="0">
                <a:latin typeface="+mj-lt"/>
              </a:rPr>
              <a:t>?</a:t>
            </a:r>
            <a:endParaRPr kumimoji="1" lang="ko-KR" altLang="en-US" sz="1200" dirty="0">
              <a:latin typeface="+mj-lt"/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5219B297-9768-AEEB-270F-C0F62D1B51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지역의 위치와 다양성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9369111D-D004-8BF7-A21F-22DC0640FC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44734" y="1881977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01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CC0DA576-A9DA-CFFB-A8F0-6C016BBD51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76365" y="2240668"/>
            <a:ext cx="3766946" cy="5040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지역의 위치는 지역의 특성에 어떤 영향을 줄까</a:t>
            </a:r>
            <a:r>
              <a:rPr kumimoji="1" lang="en-US" altLang="ko-KR" dirty="0">
                <a:latin typeface="+mj-lt"/>
              </a:rPr>
              <a:t>?</a:t>
            </a:r>
          </a:p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세계 여러 지역의 특성을 어떻게 파악할 수 있을까</a:t>
            </a:r>
            <a:r>
              <a:rPr kumimoji="1" lang="en-US" altLang="ko-KR" dirty="0">
                <a:latin typeface="+mj-lt"/>
              </a:rPr>
              <a:t>?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15" name="텍스트 개체 틀 8">
            <a:extLst>
              <a:ext uri="{FF2B5EF4-FFF2-40B4-BE49-F238E27FC236}">
                <a16:creationId xmlns:a16="http://schemas.microsoft.com/office/drawing/2014/main" id="{8918953D-86B7-4AE1-AF83-4C20C74BCE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4850" y="5421051"/>
            <a:ext cx="3156611" cy="234000"/>
          </a:xfrm>
        </p:spPr>
        <p:txBody>
          <a:bodyPr>
            <a:normAutofit lnSpcReduction="10000"/>
          </a:bodyPr>
          <a:lstStyle/>
          <a:p>
            <a:r>
              <a:rPr kumimoji="1" lang="en-US" altLang="ko-KR" dirty="0">
                <a:latin typeface="+mj-lt"/>
              </a:rPr>
              <a:t>1</a:t>
            </a:r>
            <a:r>
              <a:rPr kumimoji="1" lang="ko-KR" altLang="en-US" dirty="0">
                <a:latin typeface="+mj-lt"/>
              </a:rPr>
              <a:t>단원 마무리</a:t>
            </a:r>
          </a:p>
        </p:txBody>
      </p:sp>
      <p:sp>
        <p:nvSpPr>
          <p:cNvPr id="16" name="텍스트 개체 틀 9">
            <a:extLst>
              <a:ext uri="{FF2B5EF4-FFF2-40B4-BE49-F238E27FC236}">
                <a16:creationId xmlns:a16="http://schemas.microsoft.com/office/drawing/2014/main" id="{5699EFF8-C756-4298-9270-06B175398F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96277" y="5394051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04</a:t>
            </a:r>
            <a:endParaRPr kumimoji="1"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665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A221B16-42E1-A54B-0E3B-045E5317C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9" b="29395"/>
          <a:stretch/>
        </p:blipFill>
        <p:spPr>
          <a:xfrm>
            <a:off x="3334226" y="1512237"/>
            <a:ext cx="1057300" cy="238625"/>
          </a:xfrm>
          <a:prstGeom prst="rect">
            <a:avLst/>
          </a:prstGeom>
        </p:spPr>
      </p:pic>
      <p:sp>
        <p:nvSpPr>
          <p:cNvPr id="49" name="사각형: 모서리가 접힌 도형 48">
            <a:extLst>
              <a:ext uri="{FF2B5EF4-FFF2-40B4-BE49-F238E27FC236}">
                <a16:creationId xmlns:a16="http://schemas.microsoft.com/office/drawing/2014/main" id="{A7B6DD97-9880-35DA-7597-0FA9F44F8446}"/>
              </a:ext>
            </a:extLst>
          </p:cNvPr>
          <p:cNvSpPr/>
          <p:nvPr/>
        </p:nvSpPr>
        <p:spPr>
          <a:xfrm>
            <a:off x="6300928" y="3454483"/>
            <a:ext cx="4342688" cy="3167408"/>
          </a:xfrm>
          <a:prstGeom prst="foldedCorner">
            <a:avLst/>
          </a:prstGeom>
          <a:solidFill>
            <a:schemeClr val="bg1"/>
          </a:solidFill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4902679" y="679952"/>
            <a:ext cx="194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+mj-lt"/>
                <a:ea typeface="HY견고딕" panose="02030600000101010101" pitchFamily="18" charset="-127"/>
              </a:rPr>
              <a:t>학습 목표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928" y="249934"/>
            <a:ext cx="730808" cy="584647"/>
          </a:xfrm>
          <a:prstGeom prst="rect">
            <a:avLst/>
          </a:prstGeom>
        </p:spPr>
      </p:pic>
      <p:pic>
        <p:nvPicPr>
          <p:cNvPr id="23" name="그림 22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4FD56821-4CF5-4E1D-6B99-CAF69A52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11" y="1476753"/>
            <a:ext cx="748386" cy="748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F4CA24-74FD-1255-083B-217766ACE724}"/>
              </a:ext>
            </a:extLst>
          </p:cNvPr>
          <p:cNvSpPr txBox="1"/>
          <p:nvPr/>
        </p:nvSpPr>
        <p:spPr>
          <a:xfrm>
            <a:off x="3117236" y="2467395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공간 스케일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FA13A-1513-8431-BEE0-52A42109A98F}"/>
              </a:ext>
            </a:extLst>
          </p:cNvPr>
          <p:cNvSpPr txBox="1"/>
          <p:nvPr/>
        </p:nvSpPr>
        <p:spPr>
          <a:xfrm>
            <a:off x="5097133" y="2468770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세계화</a:t>
            </a:r>
          </a:p>
        </p:txBody>
      </p:sp>
      <p:pic>
        <p:nvPicPr>
          <p:cNvPr id="21" name="그림 20" descr="블랙, 어둠이(가) 표시된 사진&#10;&#10;자동 생성된 설명">
            <a:extLst>
              <a:ext uri="{FF2B5EF4-FFF2-40B4-BE49-F238E27FC236}">
                <a16:creationId xmlns:a16="http://schemas.microsoft.com/office/drawing/2014/main" id="{975C763E-65CB-BFE4-0A3F-DEABC3226E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2831679" y="2495828"/>
            <a:ext cx="390043" cy="311700"/>
          </a:xfrm>
          <a:prstGeom prst="rect">
            <a:avLst/>
          </a:prstGeom>
        </p:spPr>
      </p:pic>
      <p:pic>
        <p:nvPicPr>
          <p:cNvPr id="22" name="그림 21" descr="블랙, 어둠이(가) 표시된 사진&#10;&#10;자동 생성된 설명">
            <a:extLst>
              <a:ext uri="{FF2B5EF4-FFF2-40B4-BE49-F238E27FC236}">
                <a16:creationId xmlns:a16="http://schemas.microsoft.com/office/drawing/2014/main" id="{64F8E5E9-3CDB-CAD2-57F0-97A9AF5A5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4707090" y="2482608"/>
            <a:ext cx="390043" cy="311700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05CFEAFA-DC6E-6D6D-C13A-B9F07CE759AA}"/>
              </a:ext>
            </a:extLst>
          </p:cNvPr>
          <p:cNvGrpSpPr/>
          <p:nvPr/>
        </p:nvGrpSpPr>
        <p:grpSpPr>
          <a:xfrm>
            <a:off x="1812188" y="3454483"/>
            <a:ext cx="3422445" cy="2356846"/>
            <a:chOff x="1702488" y="3458228"/>
            <a:chExt cx="3422445" cy="2356846"/>
          </a:xfrm>
        </p:grpSpPr>
        <p:sp>
          <p:nvSpPr>
            <p:cNvPr id="48" name="사각형: 모서리가 접힌 도형 47">
              <a:extLst>
                <a:ext uri="{FF2B5EF4-FFF2-40B4-BE49-F238E27FC236}">
                  <a16:creationId xmlns:a16="http://schemas.microsoft.com/office/drawing/2014/main" id="{C816783B-D8C0-31F4-AE57-58424093EE41}"/>
                </a:ext>
              </a:extLst>
            </p:cNvPr>
            <p:cNvSpPr/>
            <p:nvPr/>
          </p:nvSpPr>
          <p:spPr>
            <a:xfrm>
              <a:off x="1702488" y="3458228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E192C02D-65AE-83F2-F547-1F348ECD9D5C}"/>
                </a:ext>
              </a:extLst>
            </p:cNvPr>
            <p:cNvSpPr/>
            <p:nvPr/>
          </p:nvSpPr>
          <p:spPr>
            <a:xfrm>
              <a:off x="2693293" y="3626296"/>
              <a:ext cx="1440837" cy="4246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24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탐구 주제</a:t>
              </a:r>
              <a:endParaRPr lang="en-US" altLang="ko-KR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pic>
          <p:nvPicPr>
            <p:cNvPr id="37" name="그래픽 36" descr="배지 윤곽선">
              <a:extLst>
                <a:ext uri="{FF2B5EF4-FFF2-40B4-BE49-F238E27FC236}">
                  <a16:creationId xmlns:a16="http://schemas.microsoft.com/office/drawing/2014/main" id="{48EBC956-BE0E-7EB0-A15D-E5139A719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30107" y="5102212"/>
              <a:ext cx="282780" cy="282780"/>
            </a:xfrm>
            <a:prstGeom prst="rect">
              <a:avLst/>
            </a:prstGeom>
          </p:spPr>
        </p:pic>
        <p:pic>
          <p:nvPicPr>
            <p:cNvPr id="39" name="그래픽 38" descr="배지 1 윤곽선">
              <a:extLst>
                <a:ext uri="{FF2B5EF4-FFF2-40B4-BE49-F238E27FC236}">
                  <a16:creationId xmlns:a16="http://schemas.microsoft.com/office/drawing/2014/main" id="{21F63601-FDC3-9B98-3D58-54BA5585B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30107" y="4189190"/>
              <a:ext cx="282780" cy="28278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9F5AF4-895F-5D8E-4A98-95C2CB0656C5}"/>
                </a:ext>
              </a:extLst>
            </p:cNvPr>
            <p:cNvSpPr txBox="1"/>
            <p:nvPr/>
          </p:nvSpPr>
          <p:spPr>
            <a:xfrm>
              <a:off x="2504299" y="4189190"/>
              <a:ext cx="194058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다양한 공간 스케일로 연결된 지역을 살펴보며 세계화의 의미를 파악한다</a:t>
              </a:r>
              <a:r>
                <a:rPr lang="en-US" altLang="ko-KR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05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9583F5E-92AB-FC82-4C7E-D5FC743617F0}"/>
                </a:ext>
              </a:extLst>
            </p:cNvPr>
            <p:cNvSpPr txBox="1"/>
            <p:nvPr/>
          </p:nvSpPr>
          <p:spPr>
            <a:xfrm>
              <a:off x="2504299" y="5060363"/>
              <a:ext cx="207913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공간적 상호 작용이 무엇인지 이해하고 그 사례를 탐구한다</a:t>
              </a:r>
              <a:r>
                <a:rPr lang="en-US" altLang="ko-KR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05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99D4743-DADE-43D1-A3A7-F6E098437B79}"/>
              </a:ext>
            </a:extLst>
          </p:cNvPr>
          <p:cNvSpPr txBox="1"/>
          <p:nvPr/>
        </p:nvSpPr>
        <p:spPr>
          <a:xfrm>
            <a:off x="6571200" y="2473923"/>
            <a:ext cx="239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공간적 상호 작용</a:t>
            </a:r>
          </a:p>
        </p:txBody>
      </p:sp>
      <p:pic>
        <p:nvPicPr>
          <p:cNvPr id="28" name="그림 27" descr="블랙, 어둠이(가) 표시된 사진&#10;&#10;자동 생성된 설명">
            <a:extLst>
              <a:ext uri="{FF2B5EF4-FFF2-40B4-BE49-F238E27FC236}">
                <a16:creationId xmlns:a16="http://schemas.microsoft.com/office/drawing/2014/main" id="{A278CAFD-6748-4B80-8E61-8146A06F45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6264977" y="2497586"/>
            <a:ext cx="390043" cy="311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9F1A920-EADE-487D-8664-E71DF81EF29A}"/>
              </a:ext>
            </a:extLst>
          </p:cNvPr>
          <p:cNvSpPr txBox="1"/>
          <p:nvPr/>
        </p:nvSpPr>
        <p:spPr>
          <a:xfrm>
            <a:off x="9184600" y="2483802"/>
            <a:ext cx="149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네트워크</a:t>
            </a:r>
          </a:p>
        </p:txBody>
      </p:sp>
      <p:pic>
        <p:nvPicPr>
          <p:cNvPr id="30" name="그림 29" descr="블랙, 어둠이(가) 표시된 사진&#10;&#10;자동 생성된 설명">
            <a:extLst>
              <a:ext uri="{FF2B5EF4-FFF2-40B4-BE49-F238E27FC236}">
                <a16:creationId xmlns:a16="http://schemas.microsoft.com/office/drawing/2014/main" id="{6F5B9901-29EC-420F-B763-30C98CF721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8798581" y="2465643"/>
            <a:ext cx="390043" cy="31170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05AED174-E53C-4C72-B970-46E026C0A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9" b="29395"/>
          <a:stretch/>
        </p:blipFill>
        <p:spPr>
          <a:xfrm>
            <a:off x="4978046" y="1514102"/>
            <a:ext cx="1688286" cy="238625"/>
          </a:xfrm>
          <a:prstGeom prst="rect">
            <a:avLst/>
          </a:prstGeom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D340E777-72B9-C4E6-BBF6-B525EDD0C302}"/>
              </a:ext>
            </a:extLst>
          </p:cNvPr>
          <p:cNvSpPr/>
          <p:nvPr/>
        </p:nvSpPr>
        <p:spPr>
          <a:xfrm>
            <a:off x="2941112" y="1488415"/>
            <a:ext cx="8181248" cy="527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 indent="-457200" latinLnBrk="0">
              <a:lnSpc>
                <a:spcPct val="130000"/>
              </a:lnSpc>
              <a:buAutoNum type="arabicParenR"/>
              <a:defRPr/>
            </a:pP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다양한 스케일에서 지역이 서로 연계되어 있음을 파악할 수 있다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</a:p>
          <a:p>
            <a:pPr marL="457200" indent="-457200" latinLnBrk="0">
              <a:lnSpc>
                <a:spcPct val="130000"/>
              </a:lnSpc>
              <a:buAutoNum type="arabicParenR"/>
              <a:defRPr/>
            </a:pP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다양한 스케일에서 서로 연계된 공간적 상호 작용의 사례를 설명할 수 있다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C4C336-D592-7602-17F2-D5A03D59C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9" b="29395"/>
          <a:stretch/>
        </p:blipFill>
        <p:spPr>
          <a:xfrm>
            <a:off x="5876515" y="1796751"/>
            <a:ext cx="2052916" cy="22032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6AA99FD-D071-8747-5EDD-0BC8C8082547}"/>
              </a:ext>
            </a:extLst>
          </p:cNvPr>
          <p:cNvSpPr txBox="1"/>
          <p:nvPr/>
        </p:nvSpPr>
        <p:spPr>
          <a:xfrm>
            <a:off x="8540519" y="5072665"/>
            <a:ext cx="1941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Q.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내가 먹는 초콜릿과 코트디부아르의 </a:t>
            </a:r>
            <a:r>
              <a:rPr lang="ko-KR" altLang="en-US" sz="1400" dirty="0" err="1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둥근귀코끼리는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어떤 관련이 있을까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  <a:endParaRPr lang="ko-KR" altLang="en-US" sz="1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9" name="그림 8" descr="만화 영화, 그림, 일러스트레이션, 애니메이션이(가) 표시된 사진&#10;&#10;자동 생성된 설명">
            <a:extLst>
              <a:ext uri="{FF2B5EF4-FFF2-40B4-BE49-F238E27FC236}">
                <a16:creationId xmlns:a16="http://schemas.microsoft.com/office/drawing/2014/main" id="{645A9B37-16C8-A491-2681-A16AA182BA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59" y="3592693"/>
            <a:ext cx="1909063" cy="1403816"/>
          </a:xfrm>
          <a:prstGeom prst="rect">
            <a:avLst/>
          </a:prstGeom>
        </p:spPr>
      </p:pic>
      <p:pic>
        <p:nvPicPr>
          <p:cNvPr id="15" name="그림 14" descr="만화 영화, 그림, 일러스트레이션, 포유류이(가) 표시된 사진&#10;&#10;자동 생성된 설명">
            <a:extLst>
              <a:ext uri="{FF2B5EF4-FFF2-40B4-BE49-F238E27FC236}">
                <a16:creationId xmlns:a16="http://schemas.microsoft.com/office/drawing/2014/main" id="{9049464B-F323-F446-B323-90A234EA34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48" y="3572898"/>
            <a:ext cx="1909063" cy="1403817"/>
          </a:xfrm>
          <a:prstGeom prst="rect">
            <a:avLst/>
          </a:prstGeom>
        </p:spPr>
      </p:pic>
      <p:pic>
        <p:nvPicPr>
          <p:cNvPr id="17" name="그림 16" descr="만화 영화, 일러스트레이션, 그림, 애니메이션이(가) 표시된 사진&#10;&#10;자동 생성된 설명">
            <a:extLst>
              <a:ext uri="{FF2B5EF4-FFF2-40B4-BE49-F238E27FC236}">
                <a16:creationId xmlns:a16="http://schemas.microsoft.com/office/drawing/2014/main" id="{3AA5F00B-BD9D-5A39-5263-470895A5EF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58" y="5085318"/>
            <a:ext cx="1882693" cy="1338072"/>
          </a:xfrm>
          <a:prstGeom prst="rect">
            <a:avLst/>
          </a:prstGeom>
        </p:spPr>
      </p:pic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A0CF3027-E6CF-515C-53A6-490CDE2E4E4E}"/>
              </a:ext>
            </a:extLst>
          </p:cNvPr>
          <p:cNvSpPr/>
          <p:nvPr/>
        </p:nvSpPr>
        <p:spPr>
          <a:xfrm flipH="1">
            <a:off x="5941454" y="3354167"/>
            <a:ext cx="1464634" cy="65118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 초콜릿 맛있다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9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19" name="말풍선: 타원형 18">
            <a:extLst>
              <a:ext uri="{FF2B5EF4-FFF2-40B4-BE49-F238E27FC236}">
                <a16:creationId xmlns:a16="http://schemas.microsoft.com/office/drawing/2014/main" id="{7D49FF32-694F-5E72-5531-724D399876EA}"/>
              </a:ext>
            </a:extLst>
          </p:cNvPr>
          <p:cNvSpPr/>
          <p:nvPr/>
        </p:nvSpPr>
        <p:spPr>
          <a:xfrm>
            <a:off x="7433100" y="3403517"/>
            <a:ext cx="1495565" cy="62381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아프리카의 코트디부아르에서 수확한 카카오로 만든 초콜릿이래</a:t>
            </a:r>
            <a:r>
              <a:rPr lang="en-US" altLang="ko-KR" sz="800" dirty="0">
                <a:solidFill>
                  <a:schemeClr val="tx1"/>
                </a:solidFill>
              </a:rPr>
              <a:t>.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0" name="말풍선: 타원형 19">
            <a:extLst>
              <a:ext uri="{FF2B5EF4-FFF2-40B4-BE49-F238E27FC236}">
                <a16:creationId xmlns:a16="http://schemas.microsoft.com/office/drawing/2014/main" id="{9176DC94-01F5-9E5E-7156-7C854232B554}"/>
              </a:ext>
            </a:extLst>
          </p:cNvPr>
          <p:cNvSpPr/>
          <p:nvPr/>
        </p:nvSpPr>
        <p:spPr>
          <a:xfrm flipH="1">
            <a:off x="8212347" y="4274806"/>
            <a:ext cx="1605902" cy="651186"/>
          </a:xfrm>
          <a:prstGeom prst="wedgeEllipseCallout">
            <a:avLst>
              <a:gd name="adj1" fmla="val -45761"/>
              <a:gd name="adj2" fmla="val 4395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코트디부아르의 밀림에 사는 </a:t>
            </a:r>
            <a:r>
              <a:rPr lang="ko-KR" altLang="en-US" sz="900" dirty="0" err="1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둥근귀코끼리가</a:t>
            </a:r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멸종 위기입니다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9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5352F14A-F398-7AF1-1339-A1DBF00122DF}"/>
              </a:ext>
            </a:extLst>
          </p:cNvPr>
          <p:cNvSpPr/>
          <p:nvPr/>
        </p:nvSpPr>
        <p:spPr>
          <a:xfrm>
            <a:off x="7465159" y="5002736"/>
            <a:ext cx="1154609" cy="5092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카카오 생산 때문에 열대 우림이 파괴되어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……</a:t>
            </a:r>
            <a:endParaRPr lang="ko-KR" altLang="en-US" sz="9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27" name="말풍선: 타원형 26">
            <a:extLst>
              <a:ext uri="{FF2B5EF4-FFF2-40B4-BE49-F238E27FC236}">
                <a16:creationId xmlns:a16="http://schemas.microsoft.com/office/drawing/2014/main" id="{577A7CC8-1145-465F-E5EB-AA98A5EDE1A6}"/>
              </a:ext>
            </a:extLst>
          </p:cNvPr>
          <p:cNvSpPr/>
          <p:nvPr/>
        </p:nvSpPr>
        <p:spPr>
          <a:xfrm flipH="1">
            <a:off x="6791754" y="6118871"/>
            <a:ext cx="1154610" cy="529041"/>
          </a:xfrm>
          <a:prstGeom prst="wedgeEllipseCallout">
            <a:avLst>
              <a:gd name="adj1" fmla="val -49982"/>
              <a:gd name="adj2" fmla="val -461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둥근귀코끼리가</a:t>
            </a:r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멸종 위기라고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?</a:t>
            </a:r>
            <a:endParaRPr lang="ko-KR" altLang="en-US" sz="9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3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3900149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209484" y="485285"/>
            <a:ext cx="419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다양한 공간 스케일로 연결된 지역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388202-E6C8-99B7-B8BE-953F64EF3459}"/>
              </a:ext>
            </a:extLst>
          </p:cNvPr>
          <p:cNvSpPr txBox="1"/>
          <p:nvPr/>
        </p:nvSpPr>
        <p:spPr>
          <a:xfrm>
            <a:off x="1424267" y="2222086"/>
            <a:ext cx="87721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지역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은 다른 곳과 구별되는 특성이 나타나는 공간적 범위를 의미한다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지역은 비교적 작은 수준인 국지적 수준부터 전 지구적 수준에 이르기까지 다양한 공간 스케일로 연결되어 있다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세계는 아시아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유럽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아프리카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아메리카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오세아니아 등 대륙으로 이루어져 있으며 대륙에는 여러 국가가 존재한다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국가 안에는 크고 작은 도시가 분포하여 오늘날에는 개인의 행동이 도시나 국가에 영향을 주기도 하고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세계의 문제가 지역 주민의 삶의 영향을 주는 등 여러 공간 스케일에서 지역이 영향을 주고받는다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endParaRPr lang="en-US" altLang="ko-KR" sz="2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375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3900149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209484" y="485285"/>
            <a:ext cx="419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세계화와 지역 연결성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pic>
        <p:nvPicPr>
          <p:cNvPr id="34" name="그림 33" descr="텍스트, 사람, 인간의 얼굴, 만화 영화이(가) 표시된 사진&#10;&#10;자동 생성된 설명">
            <a:extLst>
              <a:ext uri="{FF2B5EF4-FFF2-40B4-BE49-F238E27FC236}">
                <a16:creationId xmlns:a16="http://schemas.microsoft.com/office/drawing/2014/main" id="{13DD786F-2AF4-565B-1411-788B420B5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10" y="2332166"/>
            <a:ext cx="4211969" cy="333739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8D2F122-927A-1B30-693C-8B8FEC2F297D}"/>
              </a:ext>
            </a:extLst>
          </p:cNvPr>
          <p:cNvSpPr txBox="1"/>
          <p:nvPr/>
        </p:nvSpPr>
        <p:spPr>
          <a:xfrm>
            <a:off x="5795542" y="2332166"/>
            <a:ext cx="4709367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세계화란 무엇일까</a:t>
            </a:r>
            <a:r>
              <a:rPr lang="en-US" altLang="ko-KR" b="1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→인간의 활동 범위가 국경을 넘어 세계로 확대되고 지역 또는 국가 간에 상호의존성이 높아지는 현상이다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새로운 교통수단과 통신 기술의 발달은 시간적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·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공간적 거리를 크게 단축하였으며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그 영향으로 지역 또는 국가 간에 사람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물자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정보 등의 이동이 증가하여 </a:t>
            </a:r>
            <a:r>
              <a:rPr lang="ko-KR" altLang="en-US" b="1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지역 간 연결성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 강화되었다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9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F59A9CD1-5119-CE66-610D-83AA5367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4737841" cy="598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4C9410-F7AD-E10D-5B90-0B7A428986C7}"/>
              </a:ext>
            </a:extLst>
          </p:cNvPr>
          <p:cNvSpPr txBox="1"/>
          <p:nvPr/>
        </p:nvSpPr>
        <p:spPr>
          <a:xfrm>
            <a:off x="282171" y="486330"/>
            <a:ext cx="488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공간적 상호 작용의 의미와 사례</a:t>
            </a:r>
          </a:p>
        </p:txBody>
      </p:sp>
      <p:pic>
        <p:nvPicPr>
          <p:cNvPr id="9" name="그림 8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2F3498F7-9029-7B0D-29BC-A0C6356D6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7" y="1430546"/>
            <a:ext cx="10154347" cy="47259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80D41C-070E-2ED4-2633-A0F264CA978B}"/>
              </a:ext>
            </a:extLst>
          </p:cNvPr>
          <p:cNvSpPr txBox="1"/>
          <p:nvPr/>
        </p:nvSpPr>
        <p:spPr>
          <a:xfrm>
            <a:off x="1913712" y="2119181"/>
            <a:ext cx="8046733" cy="1164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공간적 상호 작용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은 여러 지역 사이에 발생하는 사람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물자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정보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자본 등의 흐름을 말한다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이러한 흐름은 네트워크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즉 연결망을 통해 나타난다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교통과 통신 기술이 발달하며 전 세계에 상품을 생산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유통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판매하는 기업들이 네트워크를 바탕으로 지역 간 연결성을 더욱 강화하고 있다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endParaRPr lang="ko-KR" altLang="en-US" sz="16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pic>
        <p:nvPicPr>
          <p:cNvPr id="12" name="그림 11" descr="그림, 스케치이(가) 표시된 사진&#10;&#10;자동 생성된 설명">
            <a:extLst>
              <a:ext uri="{FF2B5EF4-FFF2-40B4-BE49-F238E27FC236}">
                <a16:creationId xmlns:a16="http://schemas.microsoft.com/office/drawing/2014/main" id="{4934F800-EAB3-8520-A048-1D7936482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53" y="3799048"/>
            <a:ext cx="3267887" cy="1825509"/>
          </a:xfrm>
          <a:prstGeom prst="rect">
            <a:avLst/>
          </a:prstGeom>
        </p:spPr>
      </p:pic>
      <p:pic>
        <p:nvPicPr>
          <p:cNvPr id="13" name="그림 12" descr="그림, 예술, 지도이(가) 표시된 사진&#10;&#10;자동 생성된 설명">
            <a:extLst>
              <a:ext uri="{FF2B5EF4-FFF2-40B4-BE49-F238E27FC236}">
                <a16:creationId xmlns:a16="http://schemas.microsoft.com/office/drawing/2014/main" id="{43DEEA1A-BD01-F16C-E84A-235BD6433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79" y="3571429"/>
            <a:ext cx="3673946" cy="20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DF97D39E-105D-F1F3-1B00-EA4203A89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pic>
        <p:nvPicPr>
          <p:cNvPr id="3" name="그림 2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74CE9B0D-ABA2-B6D5-21FF-962BC2CC0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3053359" cy="598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798E12-6461-347E-A9DB-DAC5C2651A47}"/>
              </a:ext>
            </a:extLst>
          </p:cNvPr>
          <p:cNvSpPr txBox="1"/>
          <p:nvPr/>
        </p:nvSpPr>
        <p:spPr>
          <a:xfrm>
            <a:off x="209485" y="485285"/>
            <a:ext cx="319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더 알아보기 </a:t>
            </a:r>
            <a:r>
              <a:rPr lang="en-US" altLang="ko-KR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- </a:t>
            </a:r>
            <a:r>
              <a:rPr lang="ko-KR" altLang="en-US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사례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46EA3C7-6913-44D6-3B12-8E677E62D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57" y="2090600"/>
            <a:ext cx="1257475" cy="457264"/>
          </a:xfrm>
          <a:prstGeom prst="rect">
            <a:avLst/>
          </a:prstGeom>
        </p:spPr>
      </p:pic>
      <p:pic>
        <p:nvPicPr>
          <p:cNvPr id="9" name="그림 8" descr="지도, 텍스트, 아틀라스이(가) 표시된 사진&#10;&#10;자동 생성된 설명">
            <a:extLst>
              <a:ext uri="{FF2B5EF4-FFF2-40B4-BE49-F238E27FC236}">
                <a16:creationId xmlns:a16="http://schemas.microsoft.com/office/drawing/2014/main" id="{47642F46-A915-E0B4-E496-A6BF50420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32" y="3539512"/>
            <a:ext cx="6763694" cy="1741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86BB52-B235-8E44-6537-B0BCB0203634}"/>
              </a:ext>
            </a:extLst>
          </p:cNvPr>
          <p:cNvSpPr txBox="1"/>
          <p:nvPr/>
        </p:nvSpPr>
        <p:spPr>
          <a:xfrm>
            <a:off x="1676194" y="2319232"/>
            <a:ext cx="8481994" cy="1164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세계화 시대에는 공간적 상호 작용이 도시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국가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세계 등 전 지구적 차원의 공간 스케일에서 활발하게 일어난다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이에 따라 어느 한 지역에서 발생한 전염병이 급격하게 전 세계로 확산하였으며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확산 과정에서 전염병을 대하는 대응 방식도 지역에 따라 다양하게 나타났다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16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0E9C9-66B8-B06E-1817-88688E4A019D}"/>
              </a:ext>
            </a:extLst>
          </p:cNvPr>
          <p:cNvSpPr txBox="1"/>
          <p:nvPr/>
        </p:nvSpPr>
        <p:spPr>
          <a:xfrm>
            <a:off x="1676194" y="5460015"/>
            <a:ext cx="93837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▲코로나바이러스감염증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-19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가 처음 보고된 뒤 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2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개월 만에 일일 </a:t>
            </a:r>
            <a:r>
              <a:rPr lang="ko-KR" altLang="en-US" sz="1600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확진자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발생 지역이 급속히 늘었다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16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600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F03F758-D855-3E8F-EDCF-14FF3932BE3F}"/>
              </a:ext>
            </a:extLst>
          </p:cNvPr>
          <p:cNvSpPr/>
          <p:nvPr/>
        </p:nvSpPr>
        <p:spPr>
          <a:xfrm>
            <a:off x="4080063" y="389875"/>
            <a:ext cx="3425675" cy="707886"/>
          </a:xfrm>
          <a:prstGeom prst="rect">
            <a:avLst/>
          </a:prstGeom>
          <a:solidFill>
            <a:srgbClr val="5B9E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337FE-B286-34A8-0D01-B7E2A5C4F008}"/>
              </a:ext>
            </a:extLst>
          </p:cNvPr>
          <p:cNvSpPr txBox="1"/>
          <p:nvPr/>
        </p:nvSpPr>
        <p:spPr>
          <a:xfrm>
            <a:off x="3737060" y="439375"/>
            <a:ext cx="418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총 정리</a:t>
            </a:r>
            <a:r>
              <a:rPr lang="en-US" altLang="ko-KR" sz="4000" dirty="0">
                <a:solidFill>
                  <a:schemeClr val="bg1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 Time</a:t>
            </a:r>
            <a:endParaRPr lang="ko-KR" altLang="en-US" sz="4000" dirty="0">
              <a:solidFill>
                <a:schemeClr val="bg1"/>
              </a:solidFill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E268051-7D8B-2CA9-A8B9-2C57FE6E21BA}"/>
              </a:ext>
            </a:extLst>
          </p:cNvPr>
          <p:cNvGrpSpPr/>
          <p:nvPr/>
        </p:nvGrpSpPr>
        <p:grpSpPr>
          <a:xfrm>
            <a:off x="937976" y="1573831"/>
            <a:ext cx="3792046" cy="2500163"/>
            <a:chOff x="639357" y="1471664"/>
            <a:chExt cx="3792046" cy="2500163"/>
          </a:xfrm>
        </p:grpSpPr>
        <p:pic>
          <p:nvPicPr>
            <p:cNvPr id="6" name="그림 5" descr="스크린샷, 직사각형, 디자인, 문구용품이(가) 표시된 사진&#10;&#10;자동 생성된 설명">
              <a:extLst>
                <a:ext uri="{FF2B5EF4-FFF2-40B4-BE49-F238E27FC236}">
                  <a16:creationId xmlns:a16="http://schemas.microsoft.com/office/drawing/2014/main" id="{934AF581-D3EC-A2F6-69AC-2957F4041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96" y="1471664"/>
              <a:ext cx="3051771" cy="25001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D9EEDA-C04A-7767-555E-61FF36D0BE10}"/>
                </a:ext>
              </a:extLst>
            </p:cNvPr>
            <p:cNvSpPr txBox="1"/>
            <p:nvPr/>
          </p:nvSpPr>
          <p:spPr>
            <a:xfrm>
              <a:off x="639357" y="2192076"/>
              <a:ext cx="37920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latin typeface="나눔스퀘어 네오 OTF Heavy" panose="00000A00000000000000" pitchFamily="50" charset="-127"/>
                  <a:ea typeface="나눔스퀘어 네오 OTF Heavy" panose="00000A00000000000000" pitchFamily="50" charset="-127"/>
                </a:rPr>
                <a:t>공간 스케일</a:t>
              </a:r>
              <a:endParaRPr lang="en-US" altLang="ko-KR" sz="2000" b="1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endParaRPr>
            </a:p>
          </p:txBody>
        </p:sp>
      </p:grpSp>
      <p:pic>
        <p:nvPicPr>
          <p:cNvPr id="35" name="그림 34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EA530568-2EF8-272B-367A-0908CDD8C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99" y="2743761"/>
            <a:ext cx="269751" cy="291356"/>
          </a:xfrm>
          <a:prstGeom prst="rect">
            <a:avLst/>
          </a:prstGeom>
        </p:spPr>
      </p:pic>
      <p:pic>
        <p:nvPicPr>
          <p:cNvPr id="28" name="그림 27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0D13FC8A-D0DA-5968-AC8C-B55C418A6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47" y="1518603"/>
            <a:ext cx="3051771" cy="2500163"/>
          </a:xfrm>
          <a:prstGeom prst="rect">
            <a:avLst/>
          </a:prstGeom>
        </p:spPr>
      </p:pic>
      <p:grpSp>
        <p:nvGrpSpPr>
          <p:cNvPr id="67" name="그룹 66">
            <a:extLst>
              <a:ext uri="{FF2B5EF4-FFF2-40B4-BE49-F238E27FC236}">
                <a16:creationId xmlns:a16="http://schemas.microsoft.com/office/drawing/2014/main" id="{1A973862-BAEC-F8BD-4F01-3C657B8E9D07}"/>
              </a:ext>
            </a:extLst>
          </p:cNvPr>
          <p:cNvGrpSpPr/>
          <p:nvPr/>
        </p:nvGrpSpPr>
        <p:grpSpPr>
          <a:xfrm>
            <a:off x="7738024" y="2706809"/>
            <a:ext cx="2095820" cy="523220"/>
            <a:chOff x="7240428" y="2387649"/>
            <a:chExt cx="2095820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05EDCF-161C-B284-B10F-F091BEF62238}"/>
                </a:ext>
              </a:extLst>
            </p:cNvPr>
            <p:cNvSpPr txBox="1"/>
            <p:nvPr/>
          </p:nvSpPr>
          <p:spPr>
            <a:xfrm>
              <a:off x="7399606" y="2387649"/>
              <a:ext cx="1936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지역 또는 국가 간에 상호의존성 증대</a:t>
              </a:r>
            </a:p>
          </p:txBody>
        </p:sp>
        <p:pic>
          <p:nvPicPr>
            <p:cNvPr id="32" name="그림 31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F5F20CFF-5A95-B0D8-5466-7554506F1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AA5C1A1-94E7-D8FF-FCEE-6758A9039A1F}"/>
              </a:ext>
            </a:extLst>
          </p:cNvPr>
          <p:cNvSpPr txBox="1"/>
          <p:nvPr/>
        </p:nvSpPr>
        <p:spPr>
          <a:xfrm>
            <a:off x="7447842" y="2280615"/>
            <a:ext cx="29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세계화</a:t>
            </a:r>
          </a:p>
        </p:txBody>
      </p:sp>
      <p:pic>
        <p:nvPicPr>
          <p:cNvPr id="41" name="그림 40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865EEB9A-A78D-3F5D-543F-28FC929F4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04" y="3270979"/>
            <a:ext cx="269751" cy="29135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20792F8-63C8-4FA6-79E7-3C2EDCF4C3E0}"/>
              </a:ext>
            </a:extLst>
          </p:cNvPr>
          <p:cNvSpPr txBox="1"/>
          <p:nvPr/>
        </p:nvSpPr>
        <p:spPr>
          <a:xfrm>
            <a:off x="7897202" y="3288149"/>
            <a:ext cx="2148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지역 간 연결성 강화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06A871-C227-EA44-B23A-D294745B16AA}"/>
              </a:ext>
            </a:extLst>
          </p:cNvPr>
          <p:cNvSpPr txBox="1"/>
          <p:nvPr/>
        </p:nvSpPr>
        <p:spPr>
          <a:xfrm>
            <a:off x="3533966" y="1080172"/>
            <a:ext cx="432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세계화 시대</a:t>
            </a:r>
            <a:r>
              <a:rPr lang="en-US" altLang="ko-KR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지리의 힘</a:t>
            </a:r>
            <a:endParaRPr lang="en-US" altLang="ko-KR" sz="1600" dirty="0">
              <a:solidFill>
                <a:srgbClr val="4592FA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en-US" altLang="ko-KR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지역 간 연결성과 공간적 상호 작용</a:t>
            </a:r>
          </a:p>
        </p:txBody>
      </p:sp>
      <p:pic>
        <p:nvPicPr>
          <p:cNvPr id="38" name="그림 37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B468F58A-0C5B-4D7C-B7B6-C94EA8E37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45" y="4018766"/>
            <a:ext cx="3051771" cy="2500163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021793E1-0CD6-4431-BE9C-F45BE3FA5B6A}"/>
              </a:ext>
            </a:extLst>
          </p:cNvPr>
          <p:cNvGrpSpPr/>
          <p:nvPr/>
        </p:nvGrpSpPr>
        <p:grpSpPr>
          <a:xfrm>
            <a:off x="4671441" y="5192725"/>
            <a:ext cx="2295409" cy="364646"/>
            <a:chOff x="7240428" y="2393243"/>
            <a:chExt cx="2295409" cy="36464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DA604D-0447-423F-9A99-DC9DC4D880D7}"/>
                </a:ext>
              </a:extLst>
            </p:cNvPr>
            <p:cNvSpPr txBox="1"/>
            <p:nvPr/>
          </p:nvSpPr>
          <p:spPr>
            <a:xfrm>
              <a:off x="7599195" y="2450112"/>
              <a:ext cx="19366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네트워크</a:t>
              </a:r>
              <a:r>
                <a:rPr lang="en-US" altLang="ko-KR" sz="14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4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연결성</a:t>
              </a:r>
            </a:p>
          </p:txBody>
        </p:sp>
        <p:pic>
          <p:nvPicPr>
            <p:cNvPr id="54" name="그림 53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DD157E4A-C06F-4B1E-914A-BC07DB03E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0366306-E38D-4671-979E-6A10F4A9D762}"/>
              </a:ext>
            </a:extLst>
          </p:cNvPr>
          <p:cNvSpPr txBox="1"/>
          <p:nvPr/>
        </p:nvSpPr>
        <p:spPr>
          <a:xfrm>
            <a:off x="4535640" y="4766875"/>
            <a:ext cx="29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공간적 상호 작용</a:t>
            </a:r>
          </a:p>
        </p:txBody>
      </p:sp>
      <p:pic>
        <p:nvPicPr>
          <p:cNvPr id="56" name="그림 55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23169F69-6E6C-4494-BFE6-E51D10F40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41" y="5615496"/>
            <a:ext cx="269751" cy="29135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39C12AA-37C2-4816-8454-022F27855C28}"/>
              </a:ext>
            </a:extLst>
          </p:cNvPr>
          <p:cNvSpPr txBox="1"/>
          <p:nvPr/>
        </p:nvSpPr>
        <p:spPr>
          <a:xfrm>
            <a:off x="5030207" y="5615496"/>
            <a:ext cx="193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다른 지역을 이해하는 지리 인식 필요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7C9BD-F9E5-4C2E-805E-53B916E6C078}"/>
              </a:ext>
            </a:extLst>
          </p:cNvPr>
          <p:cNvSpPr txBox="1"/>
          <p:nvPr/>
        </p:nvSpPr>
        <p:spPr>
          <a:xfrm>
            <a:off x="1768762" y="2736728"/>
            <a:ext cx="266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지역과 국가 간 연결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65C8A-6BEF-2933-F670-E29B2F92213D}"/>
              </a:ext>
            </a:extLst>
          </p:cNvPr>
          <p:cNvSpPr txBox="1"/>
          <p:nvPr/>
        </p:nvSpPr>
        <p:spPr>
          <a:xfrm>
            <a:off x="1804617" y="3177239"/>
            <a:ext cx="266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서로 주고받는 영향</a:t>
            </a:r>
          </a:p>
        </p:txBody>
      </p:sp>
      <p:pic>
        <p:nvPicPr>
          <p:cNvPr id="5" name="그림 4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5037F16B-AFA1-6E2A-6DCC-A968B4ABC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81" y="3164518"/>
            <a:ext cx="269751" cy="2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468</Words>
  <Application>Microsoft Office PowerPoint</Application>
  <PresentationFormat>와이드스크린</PresentationFormat>
  <Paragraphs>56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NanumGothicExtraBold</vt:lpstr>
      <vt:lpstr>NanumGothic</vt:lpstr>
      <vt:lpstr>나눔스퀘어 네오 Bold</vt:lpstr>
      <vt:lpstr>나눔스퀘어 네오 OTF Heavy</vt:lpstr>
      <vt:lpstr>나눔스퀘어OTF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1774</cp:lastModifiedBy>
  <cp:revision>77</cp:revision>
  <dcterms:created xsi:type="dcterms:W3CDTF">2024-08-13T02:16:59Z</dcterms:created>
  <dcterms:modified xsi:type="dcterms:W3CDTF">2024-08-30T08:33:21Z</dcterms:modified>
</cp:coreProperties>
</file>