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1" r:id="rId4"/>
    <p:sldId id="311" r:id="rId5"/>
    <p:sldId id="312" r:id="rId6"/>
    <p:sldId id="313" r:id="rId7"/>
    <p:sldId id="314" r:id="rId8"/>
    <p:sldId id="315" r:id="rId9"/>
    <p:sldId id="316" r:id="rId10"/>
    <p:sldId id="292" r:id="rId11"/>
    <p:sldId id="306" r:id="rId12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HY신명조" panose="02030600000101010101" pitchFamily="18" charset="-127"/>
      <p:regular r:id="rId14"/>
    </p:embeddedFont>
    <p:embeddedFont>
      <p:font typeface="나눔스퀘어 Bold" panose="020B0600000101010101" pitchFamily="50" charset="-127"/>
      <p:bold r:id="rId15"/>
    </p:embeddedFont>
    <p:embeddedFont>
      <p:font typeface="나눔스퀘어라운드 Bold" panose="020B0600000101010101" pitchFamily="50" charset="-127"/>
      <p:bold r:id="rId16"/>
    </p:embeddedFont>
    <p:embeddedFont>
      <p:font typeface="나눔스퀘어라운드 ExtraBold" panose="020B0600000101010101" pitchFamily="50" charset="-127"/>
      <p:bold r:id="rId17"/>
    </p:embeddedFont>
    <p:embeddedFont>
      <p:font typeface="나눔스퀘어라운드 Regular" panose="020B0600000101010101" pitchFamily="50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함초롬바탕" panose="02030604000101010101" pitchFamily="18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8F2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79C17-FB09-44AA-8FB6-F52D7E0B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AB6092-311D-4E37-82CE-A0B509E5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7CC99-E870-474D-B07A-08AA5B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3839BD-C58A-4388-A26E-45CCC72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5EE1E-414A-412E-B593-335E6C2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B999D-5267-435D-AEDF-381DDDE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13E40C-C2D3-4A8B-85DB-7F36E4D8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C2856-E95E-49CD-805D-4708CBB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1EEA-6841-48A3-8735-CE93D338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A0C097-11ED-439D-873F-3AF06DF8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E623D9-7AC1-4840-A089-BA3553C8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499381-3192-4A5B-80F1-0A441FA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5E976-BFCA-4446-997E-D4BDED2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DB779-0663-4FDE-A97B-B32D9EE6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1DC18B-287D-45D2-8914-A893550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BFC09-5F76-4202-8D82-13332E4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99A91-C4D6-4515-A57F-33E7EA42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58999-4EF6-4830-BBC0-73A8DE66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292F7-C1F5-4D2D-96CB-9D6F9B6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5DB4-3BD6-4F54-937A-FC5D9D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84531-FED1-4101-8364-B22809CD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61B2F-9714-4B3D-AF6C-A758E756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B34EB8-61BA-40B8-96EF-A409E6AC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002F-D92D-414E-9FDD-1A7E4989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1666A-2B6B-4308-B685-6A919086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094F1-4634-4F43-914B-3759F7F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4E716-4BAF-4FBC-A7A8-E6EF8E7B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C3AD20-548C-4E81-AAD2-5BD4DC87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2BD354-156F-42B6-B149-2E39587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A28A2-35A9-40E0-A20D-B10FF64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A95ED-8EC4-43C5-995D-8E468B3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5CC64-4324-405B-91D7-FF8AFF8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DAA0F-C126-4512-B10A-3C7BF34E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EFE777-B97F-45AA-B90F-FBF8C4F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4B64-D237-44D0-9D80-D4D4683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3046D9-F0B4-4FD5-963B-0D3B009C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9A8AB-C4B1-4F73-B4DF-07155CE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4FDE22-6B4E-4BCB-BCEE-A7125CC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A913DB-339F-4D05-A5C2-A04828D6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061DD-D184-4E1B-ABB2-C616B5F5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B23BA7-4D8A-4631-A99A-E7B7290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111F32-EEE2-444B-9B3A-7EF0BA3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693498-C288-45D0-8284-47FEB0D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D64814-2BD2-4393-98DB-7E920BB4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CB419C-3BC0-46A8-BC85-B1F45F7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FC5FD3-C891-4FDB-8003-A8E7C4F5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0FF3A-5034-45F8-8D47-E9F6025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101DB0-4CB8-4CBE-93CA-BA740816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079A57-7C3E-4F48-B784-827B999A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01F5ED-72CB-4732-98FC-00725E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9AACC-18ED-4285-8FA4-2F6FF82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D51094-CE85-4481-88A4-FD492CA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AA63D-3AC4-4131-9B1D-85DC26A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C29CCC-B495-46F9-8CA4-554BEA08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03F09D-6E1C-47FB-982F-A94CC30C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8CB9A-D213-4075-A00F-B71D37B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94422-662C-4E25-8B9B-00515C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CB583-09C8-4640-8F3C-521590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ABA5-78C9-4C7E-8938-F7F2E4A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FB04C-8F49-4517-9A32-8056E87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5FBB4B-286A-4744-A683-AFF0D9952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FBF-B041-441B-AC5F-0D1431A0AA39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85EA8-12D0-49A2-B595-91E23ADD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9F82F-CEA8-441E-B3DC-966CD9C6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hyperlink" Target="https://prezi.com/8qo_dmm_qwny/presentation/?frame=e0cc5d249c0efd049920cc42df7137eef67d558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b-w43EGVEk?t=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C8268-8054-4868-AD0D-6731FD8D401B}"/>
              </a:ext>
            </a:extLst>
          </p:cNvPr>
          <p:cNvGrpSpPr/>
          <p:nvPr/>
        </p:nvGrpSpPr>
        <p:grpSpPr>
          <a:xfrm>
            <a:off x="2663964" y="1506152"/>
            <a:ext cx="7503736" cy="2322328"/>
            <a:chOff x="2554664" y="1478147"/>
            <a:chExt cx="6660578" cy="25727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DB115B-610F-4023-93A3-420F3EF4284E}"/>
                </a:ext>
              </a:extLst>
            </p:cNvPr>
            <p:cNvGrpSpPr/>
            <p:nvPr/>
          </p:nvGrpSpPr>
          <p:grpSpPr>
            <a:xfrm>
              <a:off x="2554664" y="1478147"/>
              <a:ext cx="1863539" cy="1250315"/>
              <a:chOff x="7560297" y="1244338"/>
              <a:chExt cx="2720768" cy="1250315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5D9C99D-F040-44C9-A5B7-F8A10BF0005E}"/>
                  </a:ext>
                </a:extLst>
              </p:cNvPr>
              <p:cNvSpPr/>
              <p:nvPr/>
            </p:nvSpPr>
            <p:spPr>
              <a:xfrm>
                <a:off x="7560297" y="1244338"/>
                <a:ext cx="2554664" cy="914400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2DFE515-42B1-4331-B29D-1F07F0D84C93}"/>
                  </a:ext>
                </a:extLst>
              </p:cNvPr>
              <p:cNvSpPr/>
              <p:nvPr/>
            </p:nvSpPr>
            <p:spPr>
              <a:xfrm>
                <a:off x="7584999" y="1467131"/>
                <a:ext cx="2696066" cy="1027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C353886-CFC8-49FF-98FF-F04A898F6B42}"/>
                </a:ext>
              </a:extLst>
            </p:cNvPr>
            <p:cNvCxnSpPr/>
            <p:nvPr/>
          </p:nvCxnSpPr>
          <p:spPr>
            <a:xfrm>
              <a:off x="4304433" y="1664078"/>
              <a:ext cx="0" cy="222658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858CBF-BC31-49EF-96AB-6516452EC893}"/>
                </a:ext>
              </a:extLst>
            </p:cNvPr>
            <p:cNvSpPr/>
            <p:nvPr/>
          </p:nvSpPr>
          <p:spPr>
            <a:xfrm>
              <a:off x="4304433" y="3014470"/>
              <a:ext cx="4883084" cy="10364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ECE490-3165-4178-B234-12F17E3477BB}"/>
                </a:ext>
              </a:extLst>
            </p:cNvPr>
            <p:cNvSpPr/>
            <p:nvPr/>
          </p:nvSpPr>
          <p:spPr>
            <a:xfrm>
              <a:off x="4332163" y="2912882"/>
              <a:ext cx="4883079" cy="103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FCE59D-267C-4CC3-AD2C-6474DD3473D4}"/>
              </a:ext>
            </a:extLst>
          </p:cNvPr>
          <p:cNvSpPr txBox="1"/>
          <p:nvPr/>
        </p:nvSpPr>
        <p:spPr>
          <a:xfrm>
            <a:off x="4713505" y="2912882"/>
            <a:ext cx="583167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800" b="1" dirty="0">
                <a:latin typeface="나눔스퀘어라운드 ExtraBold" panose="020B0600000101010101" pitchFamily="50" charset="-127"/>
                <a:ea typeface="나눔스퀘어라운드 ExtraBold" panose="020B0600000101010101"/>
              </a:rPr>
              <a:t>  미술과 다양한 분야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3FD0FCF-F29D-4157-8179-664EE60D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2386" l="9804" r="93725">
                        <a14:foregroundMark x1="36078" y1="76650" x2="36078" y2="76650"/>
                        <a14:foregroundMark x1="32941" y1="82741" x2="32941" y2="82741"/>
                        <a14:foregroundMark x1="46275" y1="89848" x2="46275" y2="89848"/>
                        <a14:foregroundMark x1="49020" y1="92386" x2="49020" y2="92386"/>
                        <a14:foregroundMark x1="64706" y1="90355" x2="64706" y2="90355"/>
                        <a14:foregroundMark x1="53725" y1="87817" x2="53725" y2="87817"/>
                        <a14:foregroundMark x1="90980" y1="64975" x2="90980" y2="64975"/>
                        <a14:foregroundMark x1="93725" y1="64975" x2="93725" y2="64975"/>
                        <a14:foregroundMark x1="35686" y1="83756" x2="35686" y2="837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58163">
            <a:off x="1947359" y="651200"/>
            <a:ext cx="1214608" cy="9383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129191" y="1505839"/>
            <a:ext cx="877169" cy="1387082"/>
            <a:chOff x="2760371" y="1528135"/>
            <a:chExt cx="1438562" cy="14334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6EEBCD-7861-49C4-9C99-C61A1E6B0E14}"/>
                </a:ext>
              </a:extLst>
            </p:cNvPr>
            <p:cNvSpPr txBox="1"/>
            <p:nvPr/>
          </p:nvSpPr>
          <p:spPr>
            <a:xfrm>
              <a:off x="2760371" y="1528135"/>
              <a:ext cx="133835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7200" dirty="0">
                  <a:solidFill>
                    <a:srgbClr val="FFFF00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4</a:t>
              </a:r>
              <a:endParaRPr lang="ko-KR" alt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E145D6-6612-4B45-BE23-3270367D1061}"/>
                </a:ext>
              </a:extLst>
            </p:cNvPr>
            <p:cNvSpPr txBox="1"/>
            <p:nvPr/>
          </p:nvSpPr>
          <p:spPr>
            <a:xfrm>
              <a:off x="2860579" y="1593908"/>
              <a:ext cx="1338354" cy="136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8000" dirty="0">
                  <a:solidFill>
                    <a:srgbClr val="00B0F0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4</a:t>
              </a:r>
              <a:endParaRPr lang="ko-KR" altLang="en-US" sz="8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130B6F-3A76-47DF-86E9-127A6BF74CBE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0F21-FAAE-40CC-BD27-946DEF5FA544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EE59A-4C72-4AA9-9121-D0634AB33631}"/>
              </a:ext>
            </a:extLst>
          </p:cNvPr>
          <p:cNvSpPr txBox="1"/>
          <p:nvPr/>
        </p:nvSpPr>
        <p:spPr>
          <a:xfrm>
            <a:off x="935707" y="203866"/>
            <a:ext cx="825066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탐구 활동</a:t>
            </a:r>
            <a:r>
              <a:rPr lang="en-US" altLang="ko-KR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1_</a:t>
            </a:r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웹으로 융합 사례 발표 보고서 작성하기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41963" y="1537677"/>
            <a:ext cx="5023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PPT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보다 쉬운 </a:t>
            </a:r>
            <a:r>
              <a:rPr lang="ko-KR" altLang="en-US" sz="28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프레지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사용 방법</a:t>
            </a:r>
            <a:endParaRPr lang="en-US" altLang="ko-KR" sz="2800" dirty="0">
              <a:solidFill>
                <a:schemeClr val="bg2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70" y="1448746"/>
            <a:ext cx="2038350" cy="2476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47" y="2027057"/>
            <a:ext cx="305753" cy="314325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840391" y="844650"/>
            <a:ext cx="4662627" cy="339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준비물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: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융합 관련 참고 자료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컴퓨터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빔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프레지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프로그램</a:t>
            </a:r>
            <a:endParaRPr lang="en-US" altLang="ko-KR" sz="14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사각형: 둥근 모서리 16">
            <a:hlinkClick r:id="rId4"/>
            <a:extLst>
              <a:ext uri="{FF2B5EF4-FFF2-40B4-BE49-F238E27FC236}">
                <a16:creationId xmlns:a16="http://schemas.microsoft.com/office/drawing/2014/main" id="{9A4D4414-CE81-4F61-B386-87E027798E9F}"/>
              </a:ext>
            </a:extLst>
          </p:cNvPr>
          <p:cNvSpPr/>
          <p:nvPr/>
        </p:nvSpPr>
        <p:spPr>
          <a:xfrm>
            <a:off x="8285067" y="1468412"/>
            <a:ext cx="2100627" cy="6953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더 다양한 융합 사례들 </a:t>
            </a:r>
            <a:endParaRPr lang="en-US" altLang="ko-KR" sz="14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보러 가기 </a:t>
            </a:r>
            <a:r>
              <a:rPr lang="en-US" altLang="ko-KR" sz="14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LET’S GO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rcRect b="41563"/>
          <a:stretch/>
        </p:blipFill>
        <p:spPr>
          <a:xfrm>
            <a:off x="917252" y="2413496"/>
            <a:ext cx="4333959" cy="39066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387" y="2414661"/>
            <a:ext cx="5409418" cy="39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CB125C-7E60-4A97-ACC6-AD646087D0F5}"/>
              </a:ext>
            </a:extLst>
          </p:cNvPr>
          <p:cNvSpPr txBox="1"/>
          <p:nvPr/>
        </p:nvSpPr>
        <p:spPr>
          <a:xfrm>
            <a:off x="4273805" y="323855"/>
            <a:ext cx="35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점검해 보기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4BF5C-E88A-4793-AC93-9B64D9FD6642}"/>
              </a:ext>
            </a:extLst>
          </p:cNvPr>
          <p:cNvSpPr txBox="1"/>
          <p:nvPr/>
        </p:nvSpPr>
        <p:spPr>
          <a:xfrm>
            <a:off x="461287" y="1648532"/>
            <a:ext cx="1074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미술과 다양한 분야의 융합에 대해 이해하였는가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D018F-D272-4F3F-919E-7A7A7CEA9D43}"/>
              </a:ext>
            </a:extLst>
          </p:cNvPr>
          <p:cNvSpPr txBox="1"/>
          <p:nvPr/>
        </p:nvSpPr>
        <p:spPr>
          <a:xfrm>
            <a:off x="461287" y="3886029"/>
            <a:ext cx="1221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미술과 융합된 사례를 웹 보고서로 작성할 수 있는가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C1EBE-CE0F-4C95-99EF-B6B73F444309}"/>
              </a:ext>
            </a:extLst>
          </p:cNvPr>
          <p:cNvSpPr txBox="1"/>
          <p:nvPr/>
        </p:nvSpPr>
        <p:spPr>
          <a:xfrm>
            <a:off x="3636454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8E725-7224-45B3-BD0F-A938B3C94A4E}"/>
              </a:ext>
            </a:extLst>
          </p:cNvPr>
          <p:cNvSpPr txBox="1"/>
          <p:nvPr/>
        </p:nvSpPr>
        <p:spPr>
          <a:xfrm>
            <a:off x="3537105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EB5B6-AE72-4681-9578-DDAEDA2F7F88}"/>
              </a:ext>
            </a:extLst>
          </p:cNvPr>
          <p:cNvSpPr txBox="1"/>
          <p:nvPr/>
        </p:nvSpPr>
        <p:spPr>
          <a:xfrm>
            <a:off x="7644525" y="19292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83D97-F528-47DF-821A-822371B65A8D}"/>
              </a:ext>
            </a:extLst>
          </p:cNvPr>
          <p:cNvSpPr txBox="1"/>
          <p:nvPr/>
        </p:nvSpPr>
        <p:spPr>
          <a:xfrm>
            <a:off x="7711505" y="183876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웃는 얼굴 12">
            <a:extLst>
              <a:ext uri="{FF2B5EF4-FFF2-40B4-BE49-F238E27FC236}">
                <a16:creationId xmlns:a16="http://schemas.microsoft.com/office/drawing/2014/main" id="{D22DAD51-1536-4802-881D-90402886C553}"/>
              </a:ext>
            </a:extLst>
          </p:cNvPr>
          <p:cNvSpPr/>
          <p:nvPr/>
        </p:nvSpPr>
        <p:spPr>
          <a:xfrm>
            <a:off x="8616254" y="2643539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4" name="웃는 얼굴 13">
            <a:extLst>
              <a:ext uri="{FF2B5EF4-FFF2-40B4-BE49-F238E27FC236}">
                <a16:creationId xmlns:a16="http://schemas.microsoft.com/office/drawing/2014/main" id="{ADCD985E-D4DF-4B0D-9248-BC2100B80366}"/>
              </a:ext>
            </a:extLst>
          </p:cNvPr>
          <p:cNvSpPr/>
          <p:nvPr/>
        </p:nvSpPr>
        <p:spPr>
          <a:xfrm>
            <a:off x="9754191" y="2642635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웃는 얼굴 14">
            <a:extLst>
              <a:ext uri="{FF2B5EF4-FFF2-40B4-BE49-F238E27FC236}">
                <a16:creationId xmlns:a16="http://schemas.microsoft.com/office/drawing/2014/main" id="{B8445B35-0A4C-468D-91C0-64EFFB9013BB}"/>
              </a:ext>
            </a:extLst>
          </p:cNvPr>
          <p:cNvSpPr/>
          <p:nvPr/>
        </p:nvSpPr>
        <p:spPr>
          <a:xfrm>
            <a:off x="10892128" y="2642635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" name="웃는 얼굴 17">
            <a:extLst>
              <a:ext uri="{FF2B5EF4-FFF2-40B4-BE49-F238E27FC236}">
                <a16:creationId xmlns:a16="http://schemas.microsoft.com/office/drawing/2014/main" id="{069F1898-FB97-4562-A240-2F34BDA628FE}"/>
              </a:ext>
            </a:extLst>
          </p:cNvPr>
          <p:cNvSpPr/>
          <p:nvPr/>
        </p:nvSpPr>
        <p:spPr>
          <a:xfrm>
            <a:off x="8616254" y="5210372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웃는 얼굴 18">
            <a:extLst>
              <a:ext uri="{FF2B5EF4-FFF2-40B4-BE49-F238E27FC236}">
                <a16:creationId xmlns:a16="http://schemas.microsoft.com/office/drawing/2014/main" id="{20413021-1037-41AC-A425-F88473E31ABA}"/>
              </a:ext>
            </a:extLst>
          </p:cNvPr>
          <p:cNvSpPr/>
          <p:nvPr/>
        </p:nvSpPr>
        <p:spPr>
          <a:xfrm>
            <a:off x="9754191" y="5209468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0" name="웃는 얼굴 19">
            <a:extLst>
              <a:ext uri="{FF2B5EF4-FFF2-40B4-BE49-F238E27FC236}">
                <a16:creationId xmlns:a16="http://schemas.microsoft.com/office/drawing/2014/main" id="{389E4A53-6FCF-4376-9E14-EB3193420110}"/>
              </a:ext>
            </a:extLst>
          </p:cNvPr>
          <p:cNvSpPr/>
          <p:nvPr/>
        </p:nvSpPr>
        <p:spPr>
          <a:xfrm>
            <a:off x="10892128" y="5209468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34332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47FE5-33C4-4372-B4F8-34FBF64C30E6}"/>
              </a:ext>
            </a:extLst>
          </p:cNvPr>
          <p:cNvSpPr txBox="1"/>
          <p:nvPr/>
        </p:nvSpPr>
        <p:spPr>
          <a:xfrm>
            <a:off x="996235" y="1256258"/>
            <a:ext cx="1668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>
                <a:ln w="41275">
                  <a:solidFill>
                    <a:srgbClr val="00B0F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16600" dirty="0">
              <a:ln w="41275">
                <a:solidFill>
                  <a:srgbClr val="00B0F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D1D3-0145-40BF-80A8-215E0C24B6A5}"/>
              </a:ext>
            </a:extLst>
          </p:cNvPr>
          <p:cNvSpPr txBox="1"/>
          <p:nvPr/>
        </p:nvSpPr>
        <p:spPr>
          <a:xfrm>
            <a:off x="2465335" y="1439209"/>
            <a:ext cx="9525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•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다양한 분야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을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이해할 수 있다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endParaRPr lang="en-US" altLang="ko-KR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• 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미술이 융합된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사례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 알고 설명할 수 있다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 flipV="1">
            <a:off x="2465335" y="2771131"/>
            <a:ext cx="8867061" cy="337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D8CF1D-B99F-41C2-BC16-207BC5312CD8}"/>
              </a:ext>
            </a:extLst>
          </p:cNvPr>
          <p:cNvSpPr txBox="1"/>
          <p:nvPr/>
        </p:nvSpPr>
        <p:spPr>
          <a:xfrm>
            <a:off x="1210305" y="270095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학습 목표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>
            <a:off x="2543831" y="4929113"/>
            <a:ext cx="8434156" cy="1453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7218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다른 분야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6"/>
          <a:stretch/>
        </p:blipFill>
        <p:spPr>
          <a:xfrm>
            <a:off x="1909178" y="1605773"/>
            <a:ext cx="8373644" cy="364645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77030" r="43173"/>
          <a:stretch/>
        </p:blipFill>
        <p:spPr>
          <a:xfrm>
            <a:off x="5176788" y="5622223"/>
            <a:ext cx="1838425" cy="1061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1561" y="5052172"/>
            <a:ext cx="740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과학            기술           공학           수학      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+        </a:t>
            </a:r>
            <a:r>
              <a:rPr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미술</a:t>
            </a:r>
          </a:p>
        </p:txBody>
      </p:sp>
    </p:spTree>
    <p:extLst>
      <p:ext uri="{BB962C8B-B14F-4D97-AF65-F5344CB8AC3E}">
        <p14:creationId xmlns:p14="http://schemas.microsoft.com/office/powerpoint/2010/main" val="80472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6051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4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문학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4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462530" y="4563526"/>
            <a:ext cx="4957188" cy="7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안종연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/1952~ )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시간의 주름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유리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스테인리스 스틸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조명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가변 크기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/2010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`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미술과 문학의 만남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주제로 전시한 내용으로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소설가 </a:t>
            </a: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박범신의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시간의 주름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읽고 자신이 해석한 것을 미술 작품으로 시각화 </a:t>
            </a: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했다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68" y="1357794"/>
            <a:ext cx="4957188" cy="3096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7131774" y="5277000"/>
            <a:ext cx="4504781" cy="7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이중섭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/1916~1956 )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너를 숨쉬고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종이에 채색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/1950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김용호 시인의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`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너를 숨쉬고</a:t>
            </a:r>
            <a:r>
              <a:rPr lang="ko-KR" altLang="en-US" sz="10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*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＇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읽고 화가 이중섭이 마음 속 뜻을 화폭으로 옮겼다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44" y="729084"/>
            <a:ext cx="4340842" cy="446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6809FA-AF77-4DCA-AB95-F3C087981CC1}"/>
              </a:ext>
            </a:extLst>
          </p:cNvPr>
          <p:cNvSpPr txBox="1"/>
          <p:nvPr/>
        </p:nvSpPr>
        <p:spPr>
          <a:xfrm>
            <a:off x="3118569" y="6234364"/>
            <a:ext cx="642078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HY신명조" panose="02030600000101010101" pitchFamily="18" charset="-127"/>
                <a:ea typeface="HY신명조" panose="02030600000101010101" pitchFamily="18" charset="-127"/>
              </a:rPr>
              <a:t>시인 </a:t>
            </a:r>
            <a:r>
              <a:rPr lang="ko-KR" altLang="en-US" sz="1100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김용호의</a:t>
            </a:r>
            <a:r>
              <a:rPr lang="ko-KR" altLang="en-US" sz="11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‘</a:t>
            </a:r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너를 숨쉬고</a:t>
            </a:r>
            <a:r>
              <a:rPr lang="en-US" altLang="ko-KR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＇</a:t>
            </a:r>
            <a:r>
              <a:rPr lang="ko-KR" altLang="en-US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"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날이 날마다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오가는 길에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너만 있어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숱한 사람들이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오가는 길에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너만이 있어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어항 속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한 마리 운명의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금붕어처럼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너를 숨쉬고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나는 살아간다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lang="ko-KR" altLang="en-US" sz="1100" dirty="0">
              <a:solidFill>
                <a:srgbClr val="00B0F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6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0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음악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234223" y="6073170"/>
            <a:ext cx="496538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백남준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한국→미국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/1932~2006) </a:t>
            </a:r>
            <a:r>
              <a:rPr lang="en-US" altLang="ko-KR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TV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첼로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모니터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인물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가변 크기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/1971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합성수지 상자 안에 들어 있는 다양한 크기의 모니터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대로 구성된 작품으로 이미지와 음향의 상호 작용이 이뤄진다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4" y="959286"/>
            <a:ext cx="3635434" cy="5039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5385749" y="5942505"/>
            <a:ext cx="6470197" cy="7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칸딘스키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(Kandinsky, </a:t>
            </a:r>
            <a:r>
              <a:rPr lang="en-US" altLang="ko-KR" sz="1000" dirty="0" err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Wassily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 err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러시아→프랑스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/1866</a:t>
            </a:r>
            <a:r>
              <a:rPr lang="ko-KR" altLang="en-US" sz="100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～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1944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) 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구성 </a:t>
            </a:r>
            <a:r>
              <a:rPr lang="en-US" altLang="ko-KR" sz="1000" b="1" dirty="0">
                <a:solidFill>
                  <a:srgbClr val="211D1E"/>
                </a:solidFill>
                <a:latin typeface="Apple SD Gothic Neo"/>
              </a:rPr>
              <a:t>8 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캔버스에 유 채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/140x201cm/1923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기하학적 이미지와 색으로 그린 악보와 리듬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눈으로 듣는 음악의 느낌을 주는 칸딘스키의 추상 작품이다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그는 음악을 표현한 작품을 많이 남겼다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32" y="1600691"/>
            <a:ext cx="6205029" cy="4252922"/>
          </a:xfrm>
          <a:prstGeom prst="rect">
            <a:avLst/>
          </a:prstGeom>
        </p:spPr>
      </p:pic>
      <p:sp>
        <p:nvSpPr>
          <p:cNvPr id="15" name="사각형: 둥근 모서리 16">
            <a:extLst>
              <a:ext uri="{FF2B5EF4-FFF2-40B4-BE49-F238E27FC236}">
                <a16:creationId xmlns:a16="http://schemas.microsoft.com/office/drawing/2014/main" id="{9A4D4414-CE81-4F61-B386-87E027798E9F}"/>
              </a:ext>
            </a:extLst>
          </p:cNvPr>
          <p:cNvSpPr/>
          <p:nvPr/>
        </p:nvSpPr>
        <p:spPr>
          <a:xfrm>
            <a:off x="6251875" y="227149"/>
            <a:ext cx="1167151" cy="4448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백남준 작품</a:t>
            </a:r>
            <a:r>
              <a:rPr lang="en-US" altLang="ko-KR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보기</a:t>
            </a:r>
            <a:endParaRPr lang="en-US" altLang="ko-KR" sz="9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en-US" altLang="ko-KR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15</a:t>
            </a:r>
            <a:r>
              <a:rPr lang="ko-KR" altLang="en-US" sz="9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hlinkClick r:id="rId4"/>
              </a:rPr>
              <a:t>초부터</a:t>
            </a:r>
            <a:endParaRPr lang="en-US" altLang="ko-KR" sz="9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289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0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과학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538302" y="5055324"/>
            <a:ext cx="5125650" cy="984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 err="1">
                <a:solidFill>
                  <a:srgbClr val="211D1E"/>
                </a:solidFill>
                <a:latin typeface="Apple SD Gothic Neo"/>
              </a:rPr>
              <a:t>자코모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(Giacomo/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이탈리아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/1507</a:t>
            </a:r>
            <a:r>
              <a:rPr lang="ko-KR" altLang="en-US" sz="1000" dirty="0">
                <a:solidFill>
                  <a:srgbClr val="00000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～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1573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) </a:t>
            </a:r>
            <a:r>
              <a:rPr lang="ko-KR" altLang="en-US" sz="1000" b="1" dirty="0" err="1">
                <a:solidFill>
                  <a:srgbClr val="211D1E"/>
                </a:solidFill>
                <a:latin typeface="Apple SD Gothic Neo"/>
              </a:rPr>
              <a:t>브루넬레스키의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 원근법을 설명하는 도안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종이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, 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펜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/1583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조각가며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건축가인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필리포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브루넬레스키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(Filippo Brunelleschi)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는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원근법</a:t>
            </a:r>
            <a:r>
              <a:rPr lang="ko-KR" altLang="en-US" sz="10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*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발명하여 예술과 과학을 넘나드는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작품인 피렌체의 산타마리아 델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피오레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대성당</a:t>
            </a:r>
            <a:r>
              <a:rPr lang="ko-KR" altLang="en-US" sz="10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돔을 지었다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en-US" altLang="ko-KR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" y="1889099"/>
            <a:ext cx="5196671" cy="31034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98" y="1107435"/>
            <a:ext cx="5771559" cy="38833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6809FA-AF77-4DCA-AB95-F3C087981CC1}"/>
              </a:ext>
            </a:extLst>
          </p:cNvPr>
          <p:cNvSpPr txBox="1"/>
          <p:nvPr/>
        </p:nvSpPr>
        <p:spPr>
          <a:xfrm>
            <a:off x="2615479" y="6419066"/>
            <a:ext cx="66350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원근법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 일정한 시점에서 본 것 그대로 멀고 가까운 거리감을 느낄 수 있도록 표현하는 회화 </a:t>
            </a:r>
            <a:r>
              <a:rPr lang="ko-KR" altLang="en-US" sz="110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기법이다</a:t>
            </a:r>
            <a:r>
              <a:rPr lang="en-US" altLang="ko-KR" sz="110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6211798" y="5055324"/>
            <a:ext cx="57715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</a:t>
            </a:r>
            <a:r>
              <a:rPr lang="ko-KR" altLang="en-US" sz="1000" b="1" dirty="0" err="1">
                <a:solidFill>
                  <a:srgbClr val="211D1E"/>
                </a:solidFill>
                <a:latin typeface="Apple SD Gothic Neo"/>
              </a:rPr>
              <a:t>브루넬레스키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이탈리아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  <a:r>
              <a:rPr lang="ko-KR" altLang="en-US" sz="1000" dirty="0" err="1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피렌제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/1436)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 산타마리아 델 </a:t>
            </a:r>
            <a:r>
              <a:rPr lang="ko-KR" altLang="en-US" sz="1000" b="1" dirty="0" err="1">
                <a:solidFill>
                  <a:srgbClr val="211D1E"/>
                </a:solidFill>
                <a:latin typeface="Apple SD Gothic Neo"/>
              </a:rPr>
              <a:t>피오레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 대성당</a:t>
            </a:r>
            <a:endParaRPr lang="en-US" altLang="ko-KR" sz="1000" b="1" dirty="0">
              <a:solidFill>
                <a:srgbClr val="211D1E"/>
              </a:solidFill>
              <a:latin typeface="Apple SD Gothic Neo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과학 공학적 기술과 예술적 디자인이 완벽한 조화를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이루고 있다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이는 피렌체를 르네상스의 고향이며 시작으로 만들어준 위대한 건축물로 꼽힌다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629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5634"/>
          <a:stretch/>
        </p:blipFill>
        <p:spPr>
          <a:xfrm>
            <a:off x="416086" y="1051007"/>
            <a:ext cx="4024120" cy="4755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7751796" y="5694893"/>
            <a:ext cx="4154748" cy="9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르코르뷔지에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(Le Corbusier/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스위스→프랑스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/1887~1965) 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모듈러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종이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/1.75M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의 인체를 기준으로 하는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0~2.16M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의 띠자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/1948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황금 비율과 인체 치수를 기반으로 </a:t>
            </a: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르코르뷔지에가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만든 비례 체계로 직사각형을 모듈로 하여 구성하였다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en-US" altLang="ko-KR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0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공학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D86CF9-B875-468D-ABA3-025016A0FCF3}"/>
              </a:ext>
            </a:extLst>
          </p:cNvPr>
          <p:cNvSpPr txBox="1"/>
          <p:nvPr/>
        </p:nvSpPr>
        <p:spPr>
          <a:xfrm>
            <a:off x="4111678" y="2598002"/>
            <a:ext cx="3305300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공학</a:t>
            </a: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이란</a:t>
            </a:r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과학에서 얻은 원리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를 </a:t>
            </a:r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인류를 위해 응용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하는 학문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999" y="1262430"/>
            <a:ext cx="3708359" cy="4155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416086" y="5922711"/>
            <a:ext cx="357921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en-US" altLang="ko-KR" sz="1000" b="1" dirty="0">
                <a:solidFill>
                  <a:srgbClr val="211D1E"/>
                </a:solidFill>
                <a:latin typeface="Apple SD Gothic Neo"/>
              </a:rPr>
              <a:t>H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사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000" b="1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에어론 의자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망사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스틸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/110×68.6cm/2016</a:t>
            </a: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망사 소재로 만들어져 인체 공학적 요소가 더 강조되었다</a:t>
            </a:r>
            <a:r>
              <a:rPr lang="en-US" altLang="ko-KR" sz="1000" dirty="0">
                <a:solidFill>
                  <a:srgbClr val="211D1E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05685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0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수학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86CF9-B875-468D-ABA3-025016A0FCF3}"/>
              </a:ext>
            </a:extLst>
          </p:cNvPr>
          <p:cNvSpPr txBox="1"/>
          <p:nvPr/>
        </p:nvSpPr>
        <p:spPr>
          <a:xfrm>
            <a:off x="447957" y="2455847"/>
            <a:ext cx="5793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황금비</a:t>
            </a:r>
            <a:r>
              <a:rPr lang="ko-KR" altLang="en-US" sz="2800" dirty="0" err="1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란</a:t>
            </a:r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주어진 </a:t>
            </a:r>
            <a:r>
              <a:rPr lang="ko-KR" altLang="en-US" sz="20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길이를 가장 이상적으로 둘로 나누는 비율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로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근삿값이 약 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1.618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인 무리수이다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피보나치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수열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과 관련이 있는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황금비는 오각형을 이루는 도형에서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찾아볼 수 있다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황금비는 미술에서 많이 적용되고있다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10705" y="6270079"/>
            <a:ext cx="10988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피보나치 수열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 나뭇잎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솔방울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조개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소라 등에서 볼 수 있는 모양들은 황금비에 의해 생기는 일정한 패턴을 가지고 있는데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처음 발견한 사람의 이름을 따서 피보나치 수열이라고 한다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이러한 피보나치 수열은 앞의 두 수의 합이 바로 뒤의 수가 되는 수의 배열을 말한다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(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예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 1, 1, 2, 3, 5, 8, 13, 21, 34, 55, 89…….).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470" y="3469774"/>
            <a:ext cx="2695528" cy="20237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890104" y="5755780"/>
            <a:ext cx="6096000" cy="2980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다빈치</a:t>
            </a:r>
            <a:r>
              <a:rPr lang="en-US" altLang="ko-KR" sz="1000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이탈리아</a:t>
            </a:r>
            <a:r>
              <a:rPr lang="en-US" altLang="ko-KR" sz="1000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000" b="1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인체의 </a:t>
            </a:r>
            <a:r>
              <a:rPr lang="ko-KR" altLang="en-US" sz="1000" b="1" dirty="0" err="1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표준비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(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종이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,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펜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/35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x26cm/1452~1519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)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5790"/>
          <a:stretch/>
        </p:blipFill>
        <p:spPr>
          <a:xfrm>
            <a:off x="6963659" y="828150"/>
            <a:ext cx="4436663" cy="155107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525979" y="2578296"/>
            <a:ext cx="130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정</a:t>
            </a:r>
            <a:r>
              <a:rPr lang="en-US" altLang="ko-KR" sz="1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</a:t>
            </a:r>
            <a:r>
              <a:rPr lang="ko-KR" altLang="en-US" sz="1200" b="1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면체의</a:t>
            </a:r>
            <a:r>
              <a:rPr lang="ko-KR" altLang="en-US" sz="12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꼭지점을 깎는 과정</a:t>
            </a:r>
            <a:endParaRPr lang="ko-KR" altLang="en-US" sz="1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050387" y="2677320"/>
            <a:ext cx="1202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깎은 정</a:t>
            </a:r>
            <a:r>
              <a:rPr lang="en-US" altLang="ko-KR" sz="1200" b="1" dirty="0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</a:t>
            </a:r>
            <a:r>
              <a:rPr lang="ko-KR" altLang="en-US" sz="1200" b="1" dirty="0" err="1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면체</a:t>
            </a:r>
            <a:endParaRPr lang="ko-KR" altLang="en-US" sz="1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71231" y="2595429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정</a:t>
            </a:r>
            <a:r>
              <a:rPr lang="en-US" altLang="ko-KR" sz="1200" b="1" dirty="0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</a:t>
            </a:r>
            <a:r>
              <a:rPr lang="ko-KR" altLang="en-US" sz="1200" b="1" dirty="0" err="1">
                <a:solidFill>
                  <a:srgbClr val="211D1E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면체</a:t>
            </a:r>
            <a:endParaRPr lang="ko-KR" altLang="en-US" sz="1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79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551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미술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과 </a:t>
            </a:r>
            <a:r>
              <a:rPr lang="ko-KR" altLang="en-US" sz="4000" dirty="0">
                <a:solidFill>
                  <a:srgbClr val="FFC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수학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의 </a:t>
            </a:r>
            <a:r>
              <a:rPr lang="ko-KR" altLang="en-US" sz="40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융합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 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10705" y="6146968"/>
            <a:ext cx="10988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피보나치 수열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 나뭇잎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솔방울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조개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소라 등에서 볼 수 있는 모양들은 황금비에 의해 생기는 일정한 패턴을 가지고 있는데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처음 발견한 사람의 이름을 따서 피보나치 수열이라고 한다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이러한 피보나치 수열은 앞의 두 수의 합이 바로 뒤의 수가 되는 수의 배열을 말한다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(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예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 1, 1, 2, 3, 5, 8, 13, 21, 34, 55, 89…….).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86059" y="5148523"/>
            <a:ext cx="5507914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▷▷▶</a:t>
            </a:r>
            <a:r>
              <a:rPr lang="ko-KR" altLang="en-US" sz="1000" b="1" dirty="0">
                <a:solidFill>
                  <a:prstClr val="black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풀러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(Fuller, Buckminster/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미국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/1895~1983) 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바이오스페어 돔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금속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/62×76m/1967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지오데식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돔을 창안해 낸 건축가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플러가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쇼지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사다오와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함께 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1967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몬트리올 세계 박람회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(World Fair, </a:t>
            </a:r>
            <a:r>
              <a:rPr lang="en-US" altLang="ko-KR" sz="100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Exoo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67)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미국관으로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설계하였다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1" y="1592670"/>
            <a:ext cx="2676955" cy="26726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05716" y="5148523"/>
            <a:ext cx="2081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 </a:t>
            </a:r>
            <a:r>
              <a:rPr lang="en-US" altLang="ko-KR" sz="1050" b="1" dirty="0">
                <a:solidFill>
                  <a:srgbClr val="211D1E"/>
                </a:solidFill>
                <a:latin typeface="Apple SD Gothic Neo"/>
              </a:rPr>
              <a:t>D</a:t>
            </a:r>
            <a:r>
              <a:rPr lang="ko-KR" altLang="en-US" sz="1050" b="1" dirty="0">
                <a:solidFill>
                  <a:srgbClr val="211D1E"/>
                </a:solidFill>
                <a:latin typeface="Apple SD Gothic Neo"/>
              </a:rPr>
              <a:t>사 </a:t>
            </a:r>
            <a:r>
              <a:rPr lang="ko-KR" altLang="en-US" sz="1050" b="1" dirty="0" err="1">
                <a:solidFill>
                  <a:srgbClr val="211D1E"/>
                </a:solidFill>
                <a:latin typeface="Apple SD Gothic Neo"/>
              </a:rPr>
              <a:t>지오데식</a:t>
            </a:r>
            <a:r>
              <a:rPr lang="ko-KR" altLang="en-US" sz="1050" b="1" dirty="0">
                <a:solidFill>
                  <a:srgbClr val="211D1E"/>
                </a:solidFill>
                <a:latin typeface="Apple SD Gothic Neo"/>
              </a:rPr>
              <a:t> 돔 설계 원리</a:t>
            </a:r>
            <a:endParaRPr lang="ko-KR" altLang="en-US" sz="105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11511" t="2619" r="11409" b="-3895"/>
          <a:stretch/>
        </p:blipFill>
        <p:spPr>
          <a:xfrm>
            <a:off x="6486059" y="531267"/>
            <a:ext cx="5507915" cy="475412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707" y="1166670"/>
            <a:ext cx="2843950" cy="376667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422299" y="5177413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en-US" altLang="ko-KR" sz="1000" b="1" dirty="0">
                <a:solidFill>
                  <a:srgbClr val="211D1E"/>
                </a:solidFill>
                <a:latin typeface="Apple SD Gothic Neo"/>
              </a:rPr>
              <a:t>T</a:t>
            </a:r>
            <a:r>
              <a:rPr lang="ko-KR" altLang="en-US" sz="1000" b="1" dirty="0">
                <a:solidFill>
                  <a:srgbClr val="211D1E"/>
                </a:solidFill>
                <a:latin typeface="Apple SD Gothic Neo"/>
              </a:rPr>
              <a:t>사 잡지 표지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(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미국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/1964</a:t>
            </a:r>
            <a:r>
              <a:rPr lang="ko-KR" altLang="en-US" sz="1000" dirty="0">
                <a:solidFill>
                  <a:srgbClr val="211D1E"/>
                </a:solidFill>
                <a:latin typeface="Apple SD Gothic Neo"/>
              </a:rPr>
              <a:t>년 작</a:t>
            </a:r>
            <a:r>
              <a:rPr lang="en-US" altLang="ko-KR" sz="1000" dirty="0">
                <a:solidFill>
                  <a:srgbClr val="211D1E"/>
                </a:solidFill>
                <a:latin typeface="Apple SD Gothic Neo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79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828</Words>
  <Application>Microsoft Office PowerPoint</Application>
  <PresentationFormat>와이드스크린</PresentationFormat>
  <Paragraphs>78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3" baseType="lpstr">
      <vt:lpstr>나눔스퀘어라운드 ExtraBold</vt:lpstr>
      <vt:lpstr>나눔스퀘어라운드 Bold</vt:lpstr>
      <vt:lpstr>HY신명조</vt:lpstr>
      <vt:lpstr>Arial</vt:lpstr>
      <vt:lpstr>나눔스퀘어라운드 Regular</vt:lpstr>
      <vt:lpstr>맑은 고딕</vt:lpstr>
      <vt:lpstr>Arial Black</vt:lpstr>
      <vt:lpstr>나눔스퀘어 Bold</vt:lpstr>
      <vt:lpstr>Noto Sans light</vt:lpstr>
      <vt:lpstr>함초롬바탕</vt:lpstr>
      <vt:lpstr>Apple SD Gothic Neo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황근식</dc:creator>
  <cp:lastModifiedBy>황근식</cp:lastModifiedBy>
  <cp:revision>187</cp:revision>
  <dcterms:created xsi:type="dcterms:W3CDTF">2021-12-08T01:35:36Z</dcterms:created>
  <dcterms:modified xsi:type="dcterms:W3CDTF">2022-03-02T06:56:53Z</dcterms:modified>
</cp:coreProperties>
</file>