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47" r:id="rId3"/>
    <p:sldId id="336" r:id="rId4"/>
    <p:sldId id="348" r:id="rId5"/>
    <p:sldId id="349" r:id="rId6"/>
    <p:sldId id="325" r:id="rId7"/>
    <p:sldId id="350" r:id="rId8"/>
    <p:sldId id="360" r:id="rId9"/>
    <p:sldId id="339" r:id="rId10"/>
    <p:sldId id="337" r:id="rId11"/>
    <p:sldId id="355" r:id="rId12"/>
    <p:sldId id="356" r:id="rId13"/>
    <p:sldId id="340" r:id="rId14"/>
    <p:sldId id="338" r:id="rId15"/>
    <p:sldId id="357" r:id="rId16"/>
    <p:sldId id="342" r:id="rId17"/>
    <p:sldId id="358" r:id="rId18"/>
    <p:sldId id="359" r:id="rId19"/>
    <p:sldId id="343" r:id="rId20"/>
    <p:sldId id="346" r:id="rId21"/>
    <p:sldId id="354" r:id="rId22"/>
    <p:sldId id="361" r:id="rId23"/>
    <p:sldId id="362" r:id="rId24"/>
    <p:sldId id="351" r:id="rId25"/>
  </p:sldIdLst>
  <p:sldSz cx="12192000" cy="6858000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나눔고딕 에코" panose="020D0604000000000000" pitchFamily="50" charset="-127"/>
      <p:regular r:id="rId27"/>
      <p:bold r:id="rId28"/>
    </p:embeddedFont>
    <p:embeddedFont>
      <p:font typeface="나눔스퀘어라운드 Bold" panose="020B0600000101010101" pitchFamily="50" charset="-127"/>
      <p:bold r:id="rId29"/>
    </p:embeddedFont>
    <p:embeddedFont>
      <p:font typeface="나눔스퀘어라운드 ExtraBold" panose="020B0600000101010101" pitchFamily="50" charset="-127"/>
      <p:bold r:id="rId30"/>
    </p:embeddedFont>
    <p:embeddedFont>
      <p:font typeface="나눔스퀘어라운드 Regular" panose="020B0600000101010101" pitchFamily="50" charset="-127"/>
      <p:regular r:id="rId31"/>
    </p:embeddedFont>
    <p:embeddedFont>
      <p:font typeface="맑은 고딕" panose="020B0503020000020004" pitchFamily="50" charset="-127"/>
      <p:regular r:id="rId32"/>
      <p:bold r:id="rId33"/>
    </p:embeddedFont>
    <p:embeddedFont>
      <p:font typeface="함초롬바탕" panose="02030604000101010101" pitchFamily="18" charset="-127"/>
      <p:regular r:id="rId34"/>
      <p:bold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8F2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8.png"/><Relationship Id="rId7" Type="http://schemas.openxmlformats.org/officeDocument/2006/relationships/image" Target="../media/image2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emf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675995" y="1568774"/>
            <a:ext cx="7503736" cy="2322328"/>
            <a:chOff x="2554664" y="1478147"/>
            <a:chExt cx="666057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4883084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5071071" y="2394162"/>
            <a:ext cx="4080599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800" b="1" dirty="0">
                <a:latin typeface="나눔스퀘어라운드 ExtraBold" panose="020B0600000101010101" pitchFamily="50" charset="-127"/>
                <a:ea typeface="나눔스퀘어라운드 ExtraBold" panose="020B0600000101010101"/>
              </a:rPr>
              <a:t>우리와 함께하는 </a:t>
            </a:r>
            <a:endParaRPr lang="en-US" altLang="ko-KR" sz="3800" b="1" dirty="0">
              <a:latin typeface="나눔스퀘어라운드 ExtraBold" panose="020B0600000101010101" pitchFamily="50" charset="-127"/>
              <a:ea typeface="나눔스퀘어라운드 ExtraBold" panose="020B0600000101010101"/>
            </a:endParaRPr>
          </a:p>
          <a:p>
            <a:pPr algn="ctr"/>
            <a:r>
              <a:rPr lang="ko-KR" altLang="en-US" sz="3800" b="1" dirty="0">
                <a:latin typeface="나눔스퀘어라운드 ExtraBold" panose="020B0600000101010101" pitchFamily="50" charset="-127"/>
                <a:ea typeface="나눔스퀘어라운드 ExtraBold" panose="020B0600000101010101"/>
              </a:rPr>
              <a:t>정물과 풍경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3FD0FCF-F29D-4157-8179-664EE60D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386" l="9804" r="93725">
                        <a14:foregroundMark x1="36078" y1="76650" x2="36078" y2="76650"/>
                        <a14:foregroundMark x1="32941" y1="82741" x2="32941" y2="82741"/>
                        <a14:foregroundMark x1="46275" y1="89848" x2="46275" y2="89848"/>
                        <a14:foregroundMark x1="49020" y1="92386" x2="49020" y2="92386"/>
                        <a14:foregroundMark x1="64706" y1="90355" x2="64706" y2="90355"/>
                        <a14:foregroundMark x1="53725" y1="87817" x2="53725" y2="87817"/>
                        <a14:foregroundMark x1="90980" y1="64975" x2="90980" y2="64975"/>
                        <a14:foregroundMark x1="93725" y1="64975" x2="93725" y2="64975"/>
                        <a14:foregroundMark x1="35686" y1="83756" x2="35686" y2="83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8163">
            <a:off x="1947359" y="651200"/>
            <a:ext cx="1214608" cy="93834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3475030" y="2091714"/>
            <a:ext cx="828290" cy="1350616"/>
            <a:chOff x="2531050" y="2307920"/>
            <a:chExt cx="1358400" cy="139579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6EEBCD-7861-49C4-9C99-C61A1E6B0E14}"/>
                </a:ext>
              </a:extLst>
            </p:cNvPr>
            <p:cNvSpPr txBox="1"/>
            <p:nvPr/>
          </p:nvSpPr>
          <p:spPr>
            <a:xfrm>
              <a:off x="2531050" y="2307920"/>
              <a:ext cx="1338354" cy="1240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7200" dirty="0">
                  <a:solidFill>
                    <a:srgbClr val="FFFF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9</a:t>
              </a:r>
              <a:endParaRPr lang="ko-KR" altLang="en-US" sz="7200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E145D6-6612-4B45-BE23-3270367D1061}"/>
                </a:ext>
              </a:extLst>
            </p:cNvPr>
            <p:cNvSpPr txBox="1"/>
            <p:nvPr/>
          </p:nvSpPr>
          <p:spPr>
            <a:xfrm>
              <a:off x="2551097" y="2336007"/>
              <a:ext cx="1338353" cy="1367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800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9</a:t>
              </a:r>
              <a:endParaRPr lang="ko-KR" altLang="en-US" sz="800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4790414" cy="1446550"/>
            <a:chOff x="67760" y="-184120"/>
            <a:chExt cx="4790414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00653" y="-38375"/>
              <a:ext cx="4057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정물에 담긴 의미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328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알아 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44504" y="5823339"/>
            <a:ext cx="94878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이도영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/1884~ 1933)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기명절지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/34×168.5cm/1923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선비의 서재에 갖추고 싶은 것들을 수평적인 화면 안에 늘어놓았다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특히 소원이나 소망과 관련된 내용을 정물에 담아 자세히 묘사한 것이 특징이다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5889" y="1067382"/>
            <a:ext cx="10472838" cy="119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50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작가들은 </a:t>
            </a:r>
            <a:r>
              <a:rPr lang="ko-KR" altLang="en-US" sz="25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정물에 생각이나 감정을 담아 표현한다</a:t>
            </a:r>
            <a:r>
              <a:rPr lang="en-US" altLang="ko-KR" sz="25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r>
              <a:rPr lang="ko-KR" altLang="en-US" sz="25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정물들이 </a:t>
            </a:r>
            <a:r>
              <a:rPr lang="ko-KR" altLang="en-US" sz="250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적절하게 구성되어</a:t>
            </a:r>
            <a:endParaRPr lang="en-US" altLang="ko-KR" sz="2500" dirty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50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정물화가 </a:t>
            </a:r>
            <a:r>
              <a:rPr lang="ko-KR" altLang="en-US" sz="25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되듯이</a:t>
            </a:r>
            <a:r>
              <a:rPr lang="en-US" altLang="ko-KR" sz="25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</a:t>
            </a:r>
            <a:r>
              <a:rPr lang="ko-KR" altLang="en-US" sz="25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정물이 갖는 </a:t>
            </a:r>
            <a:r>
              <a:rPr lang="ko-KR" altLang="en-US" sz="25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상징들이 모여 작품의 전체적인 주제가 </a:t>
            </a:r>
            <a:r>
              <a:rPr lang="ko-KR" altLang="en-US" sz="25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된다</a:t>
            </a:r>
            <a:r>
              <a:rPr lang="en-US" altLang="ko-KR" sz="25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500" dirty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3E5A5C7-D4D4-446F-B10E-ACBEF68C7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04" y="3613093"/>
            <a:ext cx="10702992" cy="222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95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77714" y="-11450"/>
            <a:ext cx="4800466" cy="1446550"/>
            <a:chOff x="85209" y="-184120"/>
            <a:chExt cx="4800466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28154" y="-47325"/>
              <a:ext cx="40575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정물에 담긴 의미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333375" y="6209114"/>
            <a:ext cx="6423907" cy="52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solidFill>
                  <a:srgbClr val="211D1E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판데어아스트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(Van der 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Ast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Balthasar/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네덜란드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/1593?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1657)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과일 바구니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목판에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/49x63,5cm/1636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작품 속의 정물은 자연의 풍성한 </a:t>
            </a:r>
            <a:r>
              <a:rPr lang="ko-KR" altLang="en-US" sz="1000" dirty="0" err="1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수확물로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인생의 단계를 보여 </a:t>
            </a:r>
            <a:r>
              <a:rPr lang="ko-KR" altLang="en-US" sz="100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준다</a:t>
            </a:r>
            <a:r>
              <a:rPr lang="en-US" altLang="ko-KR" sz="100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EC820FD-6504-45F5-AD13-928A81A2C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3375" y="1277518"/>
            <a:ext cx="7182852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5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8250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두 작품에 담긴 의미를 생각해 보자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70" y="1448746"/>
            <a:ext cx="2038350" cy="2476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47" y="2027057"/>
            <a:ext cx="305753" cy="314325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261195" y="908406"/>
            <a:ext cx="11376523" cy="3670100"/>
            <a:chOff x="214244" y="1288572"/>
            <a:chExt cx="11376523" cy="36701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244" y="1442533"/>
              <a:ext cx="6105977" cy="3362178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/>
            <a:srcRect l="602" t="-292" r="21608" b="292"/>
            <a:stretch/>
          </p:blipFill>
          <p:spPr>
            <a:xfrm>
              <a:off x="6064949" y="1288572"/>
              <a:ext cx="5525818" cy="3670100"/>
            </a:xfrm>
            <a:prstGeom prst="rect">
              <a:avLst/>
            </a:prstGeom>
          </p:spPr>
        </p:pic>
      </p:grp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FD76E738-802D-47EB-8EAA-234ED942C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362477"/>
              </p:ext>
            </p:extLst>
          </p:nvPr>
        </p:nvGraphicFramePr>
        <p:xfrm>
          <a:off x="576992" y="4576648"/>
          <a:ext cx="5220065" cy="2197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65">
                  <a:extLst>
                    <a:ext uri="{9D8B030D-6E8A-4147-A177-3AD203B41FA5}">
                      <a16:colId xmlns:a16="http://schemas.microsoft.com/office/drawing/2014/main" val="3696076608"/>
                    </a:ext>
                  </a:extLst>
                </a:gridCol>
              </a:tblGrid>
              <a:tr h="54939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써 보세요</a:t>
                      </a:r>
                      <a:r>
                        <a:rPr lang="en-US" altLang="ko-KR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.</a:t>
                      </a:r>
                      <a:endParaRPr lang="ko-KR" altLang="en-US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523172"/>
                  </a:ext>
                </a:extLst>
              </a:tr>
              <a:tr h="549399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780308"/>
                  </a:ext>
                </a:extLst>
              </a:tr>
              <a:tr h="549399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081921"/>
                  </a:ext>
                </a:extLst>
              </a:tr>
              <a:tr h="549399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067311"/>
                  </a:ext>
                </a:extLst>
              </a:tr>
            </a:tbl>
          </a:graphicData>
        </a:graphic>
      </p:graphicFrame>
      <p:graphicFrame>
        <p:nvGraphicFramePr>
          <p:cNvPr id="11" name="표 2">
            <a:extLst>
              <a:ext uri="{FF2B5EF4-FFF2-40B4-BE49-F238E27FC236}">
                <a16:creationId xmlns:a16="http://schemas.microsoft.com/office/drawing/2014/main" id="{13F23A56-6FB9-4C5B-9372-31731EA59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557217"/>
              </p:ext>
            </p:extLst>
          </p:nvPr>
        </p:nvGraphicFramePr>
        <p:xfrm>
          <a:off x="6417653" y="4576648"/>
          <a:ext cx="5220065" cy="2197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65">
                  <a:extLst>
                    <a:ext uri="{9D8B030D-6E8A-4147-A177-3AD203B41FA5}">
                      <a16:colId xmlns:a16="http://schemas.microsoft.com/office/drawing/2014/main" val="3696076608"/>
                    </a:ext>
                  </a:extLst>
                </a:gridCol>
              </a:tblGrid>
              <a:tr h="54939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써 보세요</a:t>
                      </a:r>
                      <a:r>
                        <a:rPr lang="en-US" altLang="ko-KR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.</a:t>
                      </a:r>
                      <a:endParaRPr lang="ko-KR" altLang="en-US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523172"/>
                  </a:ext>
                </a:extLst>
              </a:tr>
              <a:tr h="549399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780308"/>
                  </a:ext>
                </a:extLst>
              </a:tr>
              <a:tr h="549399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081921"/>
                  </a:ext>
                </a:extLst>
              </a:tr>
              <a:tr h="549399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6067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533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6026563" cy="1446550"/>
            <a:chOff x="67760" y="-184120"/>
            <a:chExt cx="6026563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982682" y="57466"/>
              <a:ext cx="51116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 err="1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바니타스</a:t>
              </a:r>
              <a:r>
                <a:rPr lang="en-US" altLang="ko-KR" sz="4400" dirty="0">
                  <a:solidFill>
                    <a:schemeClr val="bg2">
                      <a:lumMod val="50000"/>
                    </a:schemeClr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(</a:t>
              </a:r>
              <a:r>
                <a:rPr lang="en-US" altLang="ko-KR" sz="4400" dirty="0" err="1">
                  <a:solidFill>
                    <a:schemeClr val="bg2">
                      <a:lumMod val="50000"/>
                    </a:schemeClr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Vanitas</a:t>
              </a:r>
              <a:r>
                <a:rPr lang="en-US" altLang="ko-KR" sz="4400" dirty="0">
                  <a:solidFill>
                    <a:schemeClr val="bg2">
                      <a:lumMod val="50000"/>
                    </a:schemeClr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)</a:t>
              </a:r>
              <a:endPara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8611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더 알아보기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65237" y="6120033"/>
            <a:ext cx="6490671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헤다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Heda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Willem 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Claeszoon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네덜란드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/1594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1680)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아침 식사가 있는 정물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목판에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/54x63.5cm/1631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53060" y="1649001"/>
            <a:ext cx="4573703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‘</a:t>
            </a:r>
            <a:r>
              <a:rPr lang="ko-KR" altLang="en-US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바니스타스</a:t>
            </a:r>
            <a:r>
              <a:rPr lang="en-US" altLang="ko-KR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(Vanistas)’</a:t>
            </a:r>
            <a:r>
              <a:rPr lang="ko-KR" altLang="en-US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는</a:t>
            </a:r>
            <a:r>
              <a:rPr lang="en-US" altLang="ko-KR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라틴어로 덧없음을 뜻한다</a:t>
            </a:r>
            <a:r>
              <a:rPr lang="en-US" altLang="ko-KR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r>
              <a:rPr lang="ko-KR" altLang="en-US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그러나 주제는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과일이나 음식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꽃 등이 썩고 시드는 것을 통하여 인생무상을 드러내는 것이다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금이나 은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술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음악 등도 모두 헛된 기쁨을 상징한다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시간과 영원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 두 가지만이 진정한 </a:t>
            </a:r>
            <a:r>
              <a:rPr lang="ko-KR" altLang="en-US" sz="2400" dirty="0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소유물임을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표현한다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4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9F9732-C922-4350-AEB8-3624F1BF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4" y="1690290"/>
            <a:ext cx="6906589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03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5967452" cy="1446550"/>
            <a:chOff x="67760" y="-184120"/>
            <a:chExt cx="5967452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177324"/>
              <a:ext cx="52245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</a:t>
              </a:r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밖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에서 만나는 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풍경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6976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알아보기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77714" y="6022704"/>
            <a:ext cx="6324301" cy="52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콘스터블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(Constable,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John/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영국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/1776~1837)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건초 마차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/130.5×185.5cm / 1820~1821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시골의 낯익은 풍경을 관찰하여 사실적으로 묘사하고 있다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225814" y="6045948"/>
            <a:ext cx="53183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정선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/1676~1759)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금강전도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金剛全圖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/130.7×94.1cm/1734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정선은 평생 여러 차례 금강산을 유람하고 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100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여 폭에 이르는 금강산을 그렸다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pic>
        <p:nvPicPr>
          <p:cNvPr id="9" name="그림 8" descr="나무, 잔디, 실외, 자연이(가) 표시된 사진&#10;&#10;자동 생성된 설명">
            <a:extLst>
              <a:ext uri="{FF2B5EF4-FFF2-40B4-BE49-F238E27FC236}">
                <a16:creationId xmlns:a16="http://schemas.microsoft.com/office/drawing/2014/main" id="{7E39272E-B0A5-44C2-997D-5FA870437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4" y="1998049"/>
            <a:ext cx="5832833" cy="402465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F48F873-13BC-4276-BF8B-F32AD02B2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511" y="8365"/>
            <a:ext cx="4383451" cy="603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37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4659402" cy="1446550"/>
            <a:chOff x="67760" y="-184120"/>
            <a:chExt cx="4659402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177324"/>
              <a:ext cx="39164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산수화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와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풍경화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6976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알아보기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14382" y="6004478"/>
            <a:ext cx="102027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왕형열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/1961~)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신무릉도원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동행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천에 먹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아크릴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/248×666cm/2012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전통적인 동양의 이상향인 무릉도원을 현대적인 감각으로 재창조하였다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879"/>
            <a:ext cx="12192000" cy="45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8594977" cy="1446550"/>
            <a:chOff x="67760" y="-184120"/>
            <a:chExt cx="8594977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177324"/>
              <a:ext cx="7852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공간감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을 표현하는 방법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328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알아 보기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0462" y="1868852"/>
            <a:ext cx="11436435" cy="3714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평면에 공간감을 표현하는 방법을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원근법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이라 한다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서양에서는 고정 시점을 이용한 </a:t>
            </a:r>
            <a:r>
              <a:rPr lang="ko-KR" altLang="en-US" sz="3200" b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선 원근법</a:t>
            </a:r>
            <a:r>
              <a:rPr lang="ko-KR" altLang="en-US" sz="3200" b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을 사용했다</a:t>
            </a:r>
            <a:r>
              <a:rPr lang="en-US" altLang="ko-KR" sz="3200" b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en-US" altLang="ko-KR" sz="3200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동양에서는 이동 시점을 이용한 </a:t>
            </a:r>
            <a:r>
              <a:rPr lang="ko-KR" altLang="en-US" sz="3200" b="1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삼원법</a:t>
            </a:r>
            <a:r>
              <a:rPr lang="ko-KR" altLang="en-US" sz="3200" b="1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을</a:t>
            </a:r>
            <a:r>
              <a:rPr lang="ko-KR" altLang="en-US" sz="32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사용했다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한편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2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동서양 모두 가까운 곳은 선명하고 뒤로 가면서 흐려지는</a:t>
            </a:r>
            <a:endParaRPr lang="en-US" altLang="ko-KR" sz="3200" b="1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200" b="1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</a:t>
            </a:r>
            <a:r>
              <a:rPr lang="ko-KR" altLang="en-US" sz="3200" b="1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공기 원근법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을 사용하였다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32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8040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1007519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두 작품에 사용된 원근법에 대하여 탐구해보자</a:t>
            </a:r>
            <a:endParaRPr lang="en-US" altLang="ko-KR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70" y="1448746"/>
            <a:ext cx="2038350" cy="2476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47" y="2027057"/>
            <a:ext cx="305753" cy="31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177" y="859328"/>
            <a:ext cx="7607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두 작품에 </a:t>
            </a:r>
            <a:r>
              <a:rPr lang="ko-KR" altLang="en-US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공기 원근법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 </a:t>
            </a:r>
            <a:r>
              <a:rPr lang="ko-KR" altLang="en-US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공통적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으로 사용되었다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r>
              <a:rPr lang="ko-KR" altLang="en-US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호베마</a:t>
            </a:r>
            <a:r>
              <a:rPr lang="ko-KR" altLang="en-US" dirty="0" err="1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의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작품에는 </a:t>
            </a:r>
            <a:r>
              <a:rPr lang="ko-KR" altLang="en-US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선 원근법</a:t>
            </a:r>
            <a:endParaRPr lang="en-US" altLang="ko-KR" dirty="0">
              <a:solidFill>
                <a:srgbClr val="00B0F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 사용되었고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곽희</a:t>
            </a:r>
            <a:r>
              <a:rPr lang="ko-KR" altLang="en-US" dirty="0" err="1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의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작품에는 </a:t>
            </a:r>
            <a:r>
              <a:rPr lang="ko-KR" altLang="en-US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삼원법</a:t>
            </a:r>
            <a:r>
              <a:rPr lang="ko-KR" altLang="en-US" dirty="0" err="1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사용되었다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14244" y="6274066"/>
            <a:ext cx="5691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호베마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(Hobbema, 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Meindert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네덜란드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/1638</a:t>
            </a:r>
            <a:r>
              <a:rPr lang="ko-KR" altLang="en-US" sz="1000" dirty="0">
                <a:solidFill>
                  <a:srgbClr val="000000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1709)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미델하르니스의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가로수길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/103.5×141cm/1689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en-US" altLang="ko-KR" sz="1000" dirty="0"/>
          </a:p>
        </p:txBody>
      </p:sp>
      <p:grpSp>
        <p:nvGrpSpPr>
          <p:cNvPr id="16" name="그룹 15"/>
          <p:cNvGrpSpPr/>
          <p:nvPr/>
        </p:nvGrpSpPr>
        <p:grpSpPr>
          <a:xfrm>
            <a:off x="214244" y="800546"/>
            <a:ext cx="11872150" cy="5384149"/>
            <a:chOff x="214244" y="800546"/>
            <a:chExt cx="11872150" cy="538414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244" y="2027057"/>
              <a:ext cx="5724329" cy="4114956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6757" y="800546"/>
              <a:ext cx="4059637" cy="5384149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0992" y="4421016"/>
              <a:ext cx="3126908" cy="1585742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9000" y="1838369"/>
              <a:ext cx="2027330" cy="4343543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2542" y="1916225"/>
              <a:ext cx="3352178" cy="384713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969958" y="6274066"/>
            <a:ext cx="41732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곽희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郭熙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북송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/1020?~1090?)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조춘도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비단에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/158.3× 108.1cm/1072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372443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1007519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두 작품에 사용된 원근법에 대하여 탐구해보자</a:t>
            </a:r>
            <a:endParaRPr lang="en-US" altLang="ko-KR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70" y="1448746"/>
            <a:ext cx="2038350" cy="2476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47" y="2027057"/>
            <a:ext cx="305753" cy="31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177" y="859328"/>
            <a:ext cx="7607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두 작품에 </a:t>
            </a:r>
            <a:r>
              <a:rPr lang="ko-KR" altLang="en-US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공기 원근법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 </a:t>
            </a:r>
            <a:r>
              <a:rPr lang="ko-KR" altLang="en-US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공통적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으로 사용되었다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  <a:r>
              <a:rPr lang="ko-KR" altLang="en-US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호베마</a:t>
            </a:r>
            <a:r>
              <a:rPr lang="ko-KR" altLang="en-US" dirty="0" err="1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의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작품에는 </a:t>
            </a:r>
            <a:r>
              <a:rPr lang="ko-KR" altLang="en-US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선 원근법</a:t>
            </a:r>
            <a:endParaRPr lang="en-US" altLang="ko-KR" dirty="0">
              <a:solidFill>
                <a:srgbClr val="00B0F0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 사용되었고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곽희</a:t>
            </a:r>
            <a:r>
              <a:rPr lang="ko-KR" altLang="en-US" dirty="0" err="1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의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작품에는 </a:t>
            </a:r>
            <a:r>
              <a:rPr lang="ko-KR" altLang="en-US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삼원법</a:t>
            </a:r>
            <a:r>
              <a:rPr lang="ko-KR" altLang="en-US" dirty="0" err="1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사용되었다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1534" r="3987"/>
          <a:stretch/>
        </p:blipFill>
        <p:spPr>
          <a:xfrm>
            <a:off x="114895" y="1979454"/>
            <a:ext cx="11848012" cy="393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36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8512217" cy="1446550"/>
            <a:chOff x="67760" y="-184120"/>
            <a:chExt cx="8512217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727945" y="68983"/>
              <a:ext cx="7852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풍경화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의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</a:t>
              </a:r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구도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8611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더 알아보기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60265" y="1264197"/>
            <a:ext cx="11436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화면에서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형과 색의 배치와 짜임새를 구도라고 한다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  <a:p>
            <a:r>
              <a:rPr lang="en-US" altLang="ko-KR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풍경화의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구도는 </a:t>
            </a:r>
            <a:r>
              <a:rPr lang="ko-KR" altLang="en-US" sz="280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정적인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수평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</a:t>
            </a:r>
            <a:r>
              <a:rPr lang="en-US" altLang="ko-KR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삼각형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</a:t>
            </a:r>
            <a:r>
              <a:rPr lang="en-US" altLang="ko-KR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수직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</a:t>
            </a:r>
            <a:r>
              <a:rPr lang="en-US" altLang="ko-KR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대각선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 등이 있고 </a:t>
            </a:r>
            <a:r>
              <a:rPr lang="ko-KR" altLang="en-US" sz="280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동적인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사선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</a:t>
            </a:r>
            <a:r>
              <a:rPr lang="en-US" altLang="ko-KR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호선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</a:t>
            </a:r>
            <a:r>
              <a:rPr lang="en-US" altLang="ko-KR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en-US" altLang="ko-KR" sz="28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</a:t>
            </a:r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방사형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 등이 있다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8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37" y="2995326"/>
            <a:ext cx="10346690" cy="34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61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996235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 dirty="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 dirty="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404130" y="1392906"/>
            <a:ext cx="95256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정물을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관찰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하는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방법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알아보고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작품에 담긴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상징적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내용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이해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할 수 있다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3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산수화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와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풍경화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 </a:t>
            </a:r>
            <a:r>
              <a:rPr lang="ko-KR" altLang="en-US" sz="32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원근법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알아보고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작품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 담긴 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일상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내용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이해할 수 있다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 flipV="1">
            <a:off x="2446177" y="3481300"/>
            <a:ext cx="8867061" cy="3376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446177" y="5551930"/>
            <a:ext cx="8434156" cy="1453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802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8512217" cy="1446550"/>
            <a:chOff x="67760" y="-184120"/>
            <a:chExt cx="8512217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727945" y="68983"/>
              <a:ext cx="7852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일상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을 담은</a:t>
              </a:r>
              <a:r>
                <a:rPr lang="en-US" altLang="ko-KR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풍경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6976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알아보기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8777" y="5734117"/>
            <a:ext cx="79721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고딕 에코" panose="020D0604000000000000" pitchFamily="50" charset="-127"/>
                <a:ea typeface="나눔고딕 에코" panose="020D0604000000000000" pitchFamily="50" charset="-127"/>
              </a:rPr>
              <a:t>▲ </a:t>
            </a:r>
            <a:r>
              <a:rPr lang="ko-KR" altLang="en-US" sz="1100" b="1">
                <a:solidFill>
                  <a:srgbClr val="211D1E"/>
                </a:solidFill>
                <a:latin typeface="Apple SD Gothic Neo"/>
              </a:rPr>
              <a:t>윤세열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/1976~ ) </a:t>
            </a:r>
            <a:r>
              <a:rPr lang="ko-KR" altLang="en-US" sz="1100" b="1" dirty="0">
                <a:solidFill>
                  <a:srgbClr val="211D1E"/>
                </a:solidFill>
                <a:latin typeface="Apple SD Gothic Neo"/>
              </a:rPr>
              <a:t>山水 이상한 회귀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100" dirty="0" err="1">
                <a:solidFill>
                  <a:srgbClr val="211D1E"/>
                </a:solidFill>
                <a:latin typeface="Apple SD Gothic Neo"/>
              </a:rPr>
              <a:t>순지에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 먹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/193×650cm/2016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/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일상이 이루어지는 서울 명동의 모습을 가로로 긴 화면에 수묵화로 표현하였다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관찰을 통하여 명동의 풍경이 변화하는 과정을 </a:t>
            </a:r>
            <a:r>
              <a:rPr lang="ko-KR" altLang="en-US" sz="100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기록하였다</a:t>
            </a:r>
            <a:r>
              <a:rPr lang="en-US" altLang="ko-KR" sz="100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en-US" altLang="ko-KR" sz="1100">
                <a:solidFill>
                  <a:srgbClr val="211D1E"/>
                </a:solidFill>
                <a:latin typeface="Apple SD Gothic Neo"/>
              </a:rPr>
              <a:t> </a:t>
            </a:r>
            <a:endParaRPr lang="en-US" altLang="ko-KR" sz="1000" dirty="0">
              <a:solidFill>
                <a:srgbClr val="211D1E"/>
              </a:solidFill>
              <a:latin typeface="YoonV YoonGothic100Std_OTF 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492" y="1123883"/>
            <a:ext cx="1143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산수화</a:t>
            </a:r>
            <a:r>
              <a:rPr lang="ko-KR" altLang="en-US" sz="28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와 </a:t>
            </a:r>
            <a:r>
              <a:rPr lang="ko-KR" altLang="en-US" sz="28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풍경화</a:t>
            </a:r>
            <a:r>
              <a:rPr lang="ko-KR" altLang="en-US" sz="28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를 살펴보면 그곳에서 살아가는 </a:t>
            </a:r>
            <a:r>
              <a:rPr lang="ko-KR" altLang="en-US" sz="28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사람들의 삶을 이해</a:t>
            </a:r>
            <a:r>
              <a:rPr lang="ko-KR" altLang="en-US" sz="28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할 수 있다</a:t>
            </a:r>
            <a:r>
              <a:rPr lang="en-US" altLang="ko-KR" sz="28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1931414"/>
            <a:ext cx="12192000" cy="37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78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88456"/>
            <a:ext cx="8250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산수화와 풍경화를 살펴보자</a:t>
            </a:r>
            <a:endParaRPr lang="en-US" altLang="ko-KR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70" y="1448746"/>
            <a:ext cx="2038350" cy="2476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47" y="2027057"/>
            <a:ext cx="305753" cy="314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487724" y="5814049"/>
            <a:ext cx="3313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호크니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Hockney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David/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영국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/1937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니콜스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계곡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아크릴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/152.4×123.3cm/1980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  <a:endParaRPr lang="en-US" altLang="ko-KR" sz="1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b="29918"/>
          <a:stretch/>
        </p:blipFill>
        <p:spPr>
          <a:xfrm>
            <a:off x="370945" y="3937582"/>
            <a:ext cx="7062220" cy="17530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27045" y="840801"/>
            <a:ext cx="8051506" cy="2455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10468" y="3306672"/>
            <a:ext cx="80515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고딕 에코" panose="020D0604000000000000" pitchFamily="50" charset="-127"/>
                <a:ea typeface="나눔고딕 에코" panose="020D0604000000000000" pitchFamily="50" charset="-127"/>
              </a:rPr>
              <a:t>▲ </a:t>
            </a:r>
            <a:r>
              <a:rPr lang="ko-KR" altLang="en-US" sz="1100" b="1">
                <a:solidFill>
                  <a:srgbClr val="211D1E"/>
                </a:solidFill>
                <a:latin typeface="Apple SD Gothic Neo"/>
              </a:rPr>
              <a:t>윤세열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/1976~ ) </a:t>
            </a:r>
            <a:r>
              <a:rPr lang="ko-KR" altLang="en-US" sz="1100" b="1" dirty="0">
                <a:solidFill>
                  <a:srgbClr val="211D1E"/>
                </a:solidFill>
                <a:latin typeface="Apple SD Gothic Neo"/>
              </a:rPr>
              <a:t>山水 이상한 회귀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100" dirty="0" err="1">
                <a:solidFill>
                  <a:srgbClr val="211D1E"/>
                </a:solidFill>
                <a:latin typeface="Apple SD Gothic Neo"/>
              </a:rPr>
              <a:t>순지에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 먹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/193×650cm/2016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/>
            <a:endParaRPr lang="en-US" altLang="ko-KR" sz="1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/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일상이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이루어지는 서울 명동의 모습을 가로로 긴 화면에 수묵화로 표현하였다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관찰을 통하여 명동의 풍경이 변화하는 과정을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기록하였다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1B4FC25F-2D56-44B0-8F7A-E8B0F7337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510227"/>
              </p:ext>
            </p:extLst>
          </p:nvPr>
        </p:nvGraphicFramePr>
        <p:xfrm>
          <a:off x="4096062" y="5838629"/>
          <a:ext cx="3152559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2559">
                  <a:extLst>
                    <a:ext uri="{9D8B030D-6E8A-4147-A177-3AD203B41FA5}">
                      <a16:colId xmlns:a16="http://schemas.microsoft.com/office/drawing/2014/main" val="471823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584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8916992"/>
                  </a:ext>
                </a:extLst>
              </a:tr>
            </a:tbl>
          </a:graphicData>
        </a:graphic>
      </p:graphicFrame>
      <p:graphicFrame>
        <p:nvGraphicFramePr>
          <p:cNvPr id="16" name="표 2">
            <a:extLst>
              <a:ext uri="{FF2B5EF4-FFF2-40B4-BE49-F238E27FC236}">
                <a16:creationId xmlns:a16="http://schemas.microsoft.com/office/drawing/2014/main" id="{262041D7-746E-4776-A86B-60EEA3760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55267"/>
              </p:ext>
            </p:extLst>
          </p:nvPr>
        </p:nvGraphicFramePr>
        <p:xfrm>
          <a:off x="576992" y="5838629"/>
          <a:ext cx="3152559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2559">
                  <a:extLst>
                    <a:ext uri="{9D8B030D-6E8A-4147-A177-3AD203B41FA5}">
                      <a16:colId xmlns:a16="http://schemas.microsoft.com/office/drawing/2014/main" val="471823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584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8916992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270A6D67-8A03-4D62-82A2-8CD87F9EB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7724" y="840801"/>
            <a:ext cx="3458055" cy="48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77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8512217" cy="1446550"/>
            <a:chOff x="67760" y="-184120"/>
            <a:chExt cx="8512217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727945" y="68983"/>
              <a:ext cx="7852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시간과 계절을 담은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풍경화</a:t>
              </a:r>
              <a:endPara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6976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읽을거리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85888" y="1060702"/>
            <a:ext cx="8235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실제 풍경은 날씨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계절 시간대에 따라 변화한다</a:t>
            </a:r>
            <a:r>
              <a:rPr lang="en-US" altLang="ko-KR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</a:p>
          <a:p>
            <a:r>
              <a:rPr lang="ko-KR" altLang="en-US" sz="28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특히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색채는 온도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빛의 굴절에 따라 달라진다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8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6" y="2965142"/>
            <a:ext cx="3705738" cy="258988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708" y="2965142"/>
            <a:ext cx="3705736" cy="25898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68" y="2965142"/>
            <a:ext cx="3705736" cy="25898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96637" y="5793016"/>
            <a:ext cx="1129587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고딕 에코" panose="020D0604000000000000" pitchFamily="50" charset="-127"/>
                <a:ea typeface="나눔고딕 에코" panose="020D0604000000000000" pitchFamily="50" charset="-127"/>
              </a:rPr>
              <a:t>▲ </a:t>
            </a:r>
            <a:r>
              <a:rPr lang="ko-KR" altLang="en-US" sz="1100" b="1">
                <a:solidFill>
                  <a:srgbClr val="211D1E"/>
                </a:solidFill>
                <a:latin typeface="Apple SD Gothic Neo"/>
              </a:rPr>
              <a:t>가쓰시카 </a:t>
            </a:r>
            <a:r>
              <a:rPr lang="ko-KR" altLang="en-US" sz="1100" b="1" dirty="0" err="1">
                <a:solidFill>
                  <a:srgbClr val="211D1E"/>
                </a:solidFill>
                <a:latin typeface="Apple SD Gothic Neo"/>
              </a:rPr>
              <a:t>호쿠사이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800" dirty="0">
                <a:solidFill>
                  <a:srgbClr val="211D1E"/>
                </a:solidFill>
                <a:latin typeface="Hiragino Kaku Gothic Pro W3"/>
              </a:rPr>
              <a:t>葛飾北齊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에도 말기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/1760~1849) </a:t>
            </a:r>
            <a:r>
              <a:rPr lang="ko-KR" altLang="en-US" sz="1100" b="1" dirty="0" err="1">
                <a:solidFill>
                  <a:srgbClr val="211D1E"/>
                </a:solidFill>
                <a:latin typeface="Apple SD Gothic Neo"/>
              </a:rPr>
              <a:t>후지산</a:t>
            </a:r>
            <a:r>
              <a:rPr lang="ko-KR" altLang="en-US" sz="11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en-US" altLang="ko-KR" sz="1100" b="1" dirty="0">
                <a:solidFill>
                  <a:srgbClr val="211D1E"/>
                </a:solidFill>
                <a:latin typeface="Apple SD Gothic Neo"/>
              </a:rPr>
              <a:t>36</a:t>
            </a:r>
            <a:r>
              <a:rPr lang="ko-KR" altLang="en-US" sz="1100" b="1" dirty="0">
                <a:solidFill>
                  <a:srgbClr val="211D1E"/>
                </a:solidFill>
                <a:latin typeface="Apple SD Gothic Neo"/>
              </a:rPr>
              <a:t>경 중 맑은 아침의 신선한 바람 또는 붉은 </a:t>
            </a:r>
            <a:r>
              <a:rPr lang="ko-KR" altLang="en-US" sz="1100" b="1" dirty="0" err="1">
                <a:solidFill>
                  <a:srgbClr val="211D1E"/>
                </a:solidFill>
                <a:latin typeface="Apple SD Gothic Neo"/>
              </a:rPr>
              <a:t>후지산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100" dirty="0" err="1">
                <a:solidFill>
                  <a:srgbClr val="211D1E"/>
                </a:solidFill>
                <a:latin typeface="Apple SD Gothic Neo"/>
              </a:rPr>
              <a:t>니시키에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 판화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 25.5X37.9cm/1830~1832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10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100" b="1">
                <a:solidFill>
                  <a:srgbClr val="211D1E"/>
                </a:solidFill>
                <a:latin typeface="Apple SD Gothic Neo"/>
              </a:rPr>
              <a:t>후지산 </a:t>
            </a:r>
            <a:r>
              <a:rPr lang="ko-KR" altLang="en-US" sz="1100" b="1" dirty="0">
                <a:solidFill>
                  <a:srgbClr val="211D1E"/>
                </a:solidFill>
                <a:latin typeface="Apple SD Gothic Neo"/>
              </a:rPr>
              <a:t>정상 아래 뇌우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100" dirty="0" err="1">
                <a:solidFill>
                  <a:srgbClr val="211D1E"/>
                </a:solidFill>
                <a:latin typeface="Apple SD Gothic Neo"/>
              </a:rPr>
              <a:t>니시키에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 판화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/25.9X38.1cm/1830~1832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10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endParaRPr lang="en-US" altLang="ko-KR" sz="1100" dirty="0">
              <a:solidFill>
                <a:srgbClr val="211D1E"/>
              </a:solidFill>
              <a:latin typeface="Apple SD Gothic Neo"/>
            </a:endParaRPr>
          </a:p>
          <a:p>
            <a:pPr algn="just"/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일본의 명소인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후지산을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소재로 계절과 날씨의 변화에 따라 각기 달라지는 모습을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우끼요에로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표현하였다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YoonV YoonGothic100Std_OTF 20"/>
            </a:endParaRPr>
          </a:p>
        </p:txBody>
      </p:sp>
    </p:spTree>
    <p:extLst>
      <p:ext uri="{BB962C8B-B14F-4D97-AF65-F5344CB8AC3E}">
        <p14:creationId xmlns:p14="http://schemas.microsoft.com/office/powerpoint/2010/main" val="2448527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8512217" cy="1446550"/>
            <a:chOff x="67760" y="-184120"/>
            <a:chExt cx="8512217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727945" y="68983"/>
              <a:ext cx="7852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시간과 계절을 담은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풍경화</a:t>
              </a:r>
              <a:endParaRPr lang="ko-KR" altLang="en-US" sz="44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6976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읽을거리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03210" y="1178890"/>
            <a:ext cx="6197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실제 풍경은 날씨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계절 시간대에 따라 변화한다</a:t>
            </a:r>
            <a:r>
              <a:rPr lang="en-US" altLang="ko-KR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 </a:t>
            </a:r>
          </a:p>
          <a:p>
            <a:r>
              <a:rPr lang="ko-KR" altLang="en-US" sz="2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특히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색채는 온도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빛의 굴절에 따라 달라진다</a:t>
            </a:r>
            <a:r>
              <a:rPr lang="en-US" altLang="ko-KR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4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447650" y="5045595"/>
            <a:ext cx="324905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고딕 에코" panose="020D0604000000000000" pitchFamily="50" charset="-127"/>
                <a:ea typeface="나눔고딕 에코" panose="020D0604000000000000" pitchFamily="50" charset="-127"/>
              </a:rPr>
              <a:t>▶</a:t>
            </a: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b="1">
                <a:solidFill>
                  <a:srgbClr val="211D1E"/>
                </a:solidFill>
                <a:latin typeface="Apple SD Gothic Neo"/>
              </a:rPr>
              <a:t>모네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(Monet, Claude/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프랑스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/1840~1926) </a:t>
            </a:r>
            <a:r>
              <a:rPr lang="ko-KR" altLang="en-US" sz="1100" b="1" dirty="0" err="1">
                <a:solidFill>
                  <a:srgbClr val="211D1E"/>
                </a:solidFill>
                <a:latin typeface="Apple SD Gothic Neo"/>
              </a:rPr>
              <a:t>루앙대성당</a:t>
            </a:r>
            <a:r>
              <a:rPr lang="en-US" altLang="ko-KR" sz="1100" b="1" dirty="0">
                <a:solidFill>
                  <a:srgbClr val="211D1E"/>
                </a:solidFill>
                <a:latin typeface="Apple SD Gothic Neo"/>
              </a:rPr>
              <a:t>-</a:t>
            </a:r>
            <a:r>
              <a:rPr lang="ko-KR" altLang="en-US" sz="1100" b="1" dirty="0">
                <a:solidFill>
                  <a:srgbClr val="211D1E"/>
                </a:solidFill>
                <a:latin typeface="Apple SD Gothic Neo"/>
              </a:rPr>
              <a:t>아침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/100X65cm/1893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100" b="1" dirty="0" err="1">
                <a:solidFill>
                  <a:srgbClr val="211D1E"/>
                </a:solidFill>
                <a:latin typeface="Apple SD Gothic Neo"/>
              </a:rPr>
              <a:t>루앙대성당</a:t>
            </a:r>
            <a:r>
              <a:rPr lang="en-US" altLang="ko-KR" sz="1100" b="1" dirty="0">
                <a:solidFill>
                  <a:srgbClr val="211D1E"/>
                </a:solidFill>
                <a:latin typeface="Apple SD Gothic Neo"/>
              </a:rPr>
              <a:t>-</a:t>
            </a:r>
            <a:r>
              <a:rPr lang="ko-KR" altLang="en-US" sz="1100" b="1" dirty="0">
                <a:solidFill>
                  <a:srgbClr val="211D1E"/>
                </a:solidFill>
                <a:latin typeface="Apple SD Gothic Neo"/>
              </a:rPr>
              <a:t>정오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/106.3X73.3cm/1894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100" b="1" dirty="0" err="1">
                <a:solidFill>
                  <a:srgbClr val="211D1E"/>
                </a:solidFill>
                <a:latin typeface="Apple SD Gothic Neo"/>
              </a:rPr>
              <a:t>루앙대성당</a:t>
            </a:r>
            <a:r>
              <a:rPr lang="en-US" altLang="ko-KR" sz="1100" b="1" dirty="0">
                <a:solidFill>
                  <a:srgbClr val="211D1E"/>
                </a:solidFill>
                <a:latin typeface="Apple SD Gothic Neo"/>
              </a:rPr>
              <a:t>-</a:t>
            </a:r>
            <a:r>
              <a:rPr lang="ko-KR" altLang="en-US" sz="1100" b="1" dirty="0">
                <a:solidFill>
                  <a:srgbClr val="211D1E"/>
                </a:solidFill>
                <a:latin typeface="Apple SD Gothic Neo"/>
              </a:rPr>
              <a:t>저녁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/100X65cm/1892</a:t>
            </a:r>
            <a:r>
              <a:rPr lang="ko-KR" altLang="en-US" sz="11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100" dirty="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/>
            <a:endParaRPr lang="en-US" altLang="ko-KR" sz="400">
              <a:solidFill>
                <a:srgbClr val="211D1E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/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루앙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대성당을 소재로 아침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저녁 때 빛에 따라 다양하게 변화하는 모습을 표현하였다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YoonV YoonGothic100Std_OTF 2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65" y="2492366"/>
            <a:ext cx="8005533" cy="39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6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4BF5C-E88A-4793-AC93-9B64D9FD6642}"/>
              </a:ext>
            </a:extLst>
          </p:cNvPr>
          <p:cNvSpPr txBox="1"/>
          <p:nvPr/>
        </p:nvSpPr>
        <p:spPr>
          <a:xfrm>
            <a:off x="461287" y="1648532"/>
            <a:ext cx="1074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정물을 관찰하는 다양한 방법을 알고 작품의 </a:t>
            </a:r>
            <a:endParaRPr lang="en-US" altLang="ko-KR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</a:t>
            </a: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상징적인 내용을 이해하였는가</a:t>
            </a:r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D018F-D272-4F3F-919E-7A7A7CEA9D43}"/>
              </a:ext>
            </a:extLst>
          </p:cNvPr>
          <p:cNvSpPr txBox="1"/>
          <p:nvPr/>
        </p:nvSpPr>
        <p:spPr>
          <a:xfrm>
            <a:off x="461287" y="3886029"/>
            <a:ext cx="11027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동양과 서양의 원근법을 알고 작품의 일상을 이해</a:t>
            </a:r>
            <a:endParaRPr lang="en-US" altLang="ko-KR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 </a:t>
            </a: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하였는가</a:t>
            </a:r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웃는 얼굴 12">
            <a:extLst>
              <a:ext uri="{FF2B5EF4-FFF2-40B4-BE49-F238E27FC236}">
                <a16:creationId xmlns:a16="http://schemas.microsoft.com/office/drawing/2014/main" id="{D22DAD51-1536-4802-881D-90402886C553}"/>
              </a:ext>
            </a:extLst>
          </p:cNvPr>
          <p:cNvSpPr/>
          <p:nvPr/>
        </p:nvSpPr>
        <p:spPr>
          <a:xfrm>
            <a:off x="8616254" y="2643539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4" name="웃는 얼굴 13">
            <a:extLst>
              <a:ext uri="{FF2B5EF4-FFF2-40B4-BE49-F238E27FC236}">
                <a16:creationId xmlns:a16="http://schemas.microsoft.com/office/drawing/2014/main" id="{ADCD985E-D4DF-4B0D-9248-BC2100B80366}"/>
              </a:ext>
            </a:extLst>
          </p:cNvPr>
          <p:cNvSpPr/>
          <p:nvPr/>
        </p:nvSpPr>
        <p:spPr>
          <a:xfrm>
            <a:off x="9754191" y="2642635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5" name="웃는 얼굴 14">
            <a:extLst>
              <a:ext uri="{FF2B5EF4-FFF2-40B4-BE49-F238E27FC236}">
                <a16:creationId xmlns:a16="http://schemas.microsoft.com/office/drawing/2014/main" id="{B8445B35-0A4C-468D-91C0-64EFFB9013BB}"/>
              </a:ext>
            </a:extLst>
          </p:cNvPr>
          <p:cNvSpPr/>
          <p:nvPr/>
        </p:nvSpPr>
        <p:spPr>
          <a:xfrm>
            <a:off x="10892128" y="2642635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8" name="웃는 얼굴 17">
            <a:extLst>
              <a:ext uri="{FF2B5EF4-FFF2-40B4-BE49-F238E27FC236}">
                <a16:creationId xmlns:a16="http://schemas.microsoft.com/office/drawing/2014/main" id="{069F1898-FB97-4562-A240-2F34BDA628FE}"/>
              </a:ext>
            </a:extLst>
          </p:cNvPr>
          <p:cNvSpPr/>
          <p:nvPr/>
        </p:nvSpPr>
        <p:spPr>
          <a:xfrm>
            <a:off x="8616254" y="5210372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9" name="웃는 얼굴 18">
            <a:extLst>
              <a:ext uri="{FF2B5EF4-FFF2-40B4-BE49-F238E27FC236}">
                <a16:creationId xmlns:a16="http://schemas.microsoft.com/office/drawing/2014/main" id="{20413021-1037-41AC-A425-F88473E31ABA}"/>
              </a:ext>
            </a:extLst>
          </p:cNvPr>
          <p:cNvSpPr/>
          <p:nvPr/>
        </p:nvSpPr>
        <p:spPr>
          <a:xfrm>
            <a:off x="9754191" y="5209468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0" name="웃는 얼굴 19">
            <a:extLst>
              <a:ext uri="{FF2B5EF4-FFF2-40B4-BE49-F238E27FC236}">
                <a16:creationId xmlns:a16="http://schemas.microsoft.com/office/drawing/2014/main" id="{389E4A53-6FCF-4376-9E14-EB3193420110}"/>
              </a:ext>
            </a:extLst>
          </p:cNvPr>
          <p:cNvSpPr/>
          <p:nvPr/>
        </p:nvSpPr>
        <p:spPr>
          <a:xfrm>
            <a:off x="10892128" y="5209468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2289446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77714" y="-11450"/>
            <a:ext cx="9681794" cy="1446550"/>
            <a:chOff x="85209" y="-184120"/>
            <a:chExt cx="9681794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-26863"/>
              <a:ext cx="89562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아래 그림에서 </a:t>
              </a:r>
              <a:r>
                <a:rPr lang="ko-KR" altLang="en-US" sz="4400" dirty="0">
                  <a:solidFill>
                    <a:srgbClr val="FFC00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정물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과 </a:t>
              </a:r>
              <a:r>
                <a:rPr lang="ko-KR" altLang="en-US" sz="4400" dirty="0">
                  <a:solidFill>
                    <a:srgbClr val="00B0F0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풍경</a:t>
              </a:r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을 찾아보자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671007" y="6188940"/>
            <a:ext cx="32559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00B0F0"/>
                </a:solidFill>
                <a:latin typeface="+mn-ea"/>
              </a:rPr>
              <a:t>▶▷</a:t>
            </a:r>
            <a:r>
              <a:rPr lang="ko-KR" altLang="en-US" sz="1000" b="1" dirty="0">
                <a:latin typeface="+mn-ea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+mn-ea"/>
              </a:rPr>
              <a:t>권인경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/1979~) </a:t>
            </a:r>
            <a:r>
              <a:rPr lang="ko-KR" altLang="en-US" sz="1000" b="1">
                <a:solidFill>
                  <a:srgbClr val="211D1E"/>
                </a:solidFill>
                <a:latin typeface="+mn-ea"/>
              </a:rPr>
              <a:t>동시적 공간 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한지에 고서 콜라주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수묵 채색</a:t>
            </a:r>
            <a:r>
              <a:rPr lang="en-US" altLang="ko-KR" sz="1000">
                <a:solidFill>
                  <a:srgbClr val="211D1E"/>
                </a:solidFill>
                <a:latin typeface="+mn-ea"/>
              </a:rPr>
              <a:t>/ 130.3×194cm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/2011</a:t>
            </a:r>
            <a:r>
              <a:rPr lang="ko-KR" altLang="en-US" sz="1000" dirty="0">
                <a:solidFill>
                  <a:srgbClr val="211D1E"/>
                </a:solidFill>
                <a:latin typeface="+mn-ea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+mn-ea"/>
              </a:rPr>
              <a:t>) </a:t>
            </a:r>
            <a:endParaRPr lang="en-US" altLang="ko-KR" sz="1000" dirty="0">
              <a:latin typeface="+mn-e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BD9F0A9-F6A3-4EAD-AD66-42A8CEB32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"/>
          <a:stretch/>
        </p:blipFill>
        <p:spPr>
          <a:xfrm>
            <a:off x="277714" y="1211929"/>
            <a:ext cx="8030696" cy="5377121"/>
          </a:xfrm>
          <a:prstGeom prst="rect">
            <a:avLst/>
          </a:prstGeom>
        </p:spPr>
      </p:pic>
      <p:graphicFrame>
        <p:nvGraphicFramePr>
          <p:cNvPr id="13" name="표 13">
            <a:extLst>
              <a:ext uri="{FF2B5EF4-FFF2-40B4-BE49-F238E27FC236}">
                <a16:creationId xmlns:a16="http://schemas.microsoft.com/office/drawing/2014/main" id="{BE478519-1544-4AAD-8B34-2B0BDA822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093157"/>
              </p:ext>
            </p:extLst>
          </p:nvPr>
        </p:nvGraphicFramePr>
        <p:xfrm>
          <a:off x="8671007" y="2530712"/>
          <a:ext cx="30279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7968">
                  <a:extLst>
                    <a:ext uri="{9D8B030D-6E8A-4147-A177-3AD203B41FA5}">
                      <a16:colId xmlns:a16="http://schemas.microsoft.com/office/drawing/2014/main" val="3190267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/>
                        <a:t>정물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293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>
                          <a:solidFill>
                            <a:schemeClr val="tx1"/>
                          </a:solidFill>
                        </a:rPr>
                        <a:t>화분</a:t>
                      </a:r>
                      <a:r>
                        <a:rPr lang="en-US" altLang="ko-KR">
                          <a:solidFill>
                            <a:schemeClr val="tx1"/>
                          </a:solidFill>
                        </a:rPr>
                        <a:t>, </a:t>
                      </a:r>
                      <a:endParaRPr lang="ko-KR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60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4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46380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AD032A79-1DDA-4B72-BFAE-6B810BF5F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618682"/>
              </p:ext>
            </p:extLst>
          </p:nvPr>
        </p:nvGraphicFramePr>
        <p:xfrm>
          <a:off x="8671007" y="4201194"/>
          <a:ext cx="30279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7968">
                  <a:extLst>
                    <a:ext uri="{9D8B030D-6E8A-4147-A177-3AD203B41FA5}">
                      <a16:colId xmlns:a16="http://schemas.microsoft.com/office/drawing/2014/main" val="3190267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/>
                        <a:t>풍경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293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>
                          <a:solidFill>
                            <a:schemeClr val="tx1"/>
                          </a:solidFill>
                        </a:rPr>
                        <a:t>산</a:t>
                      </a:r>
                      <a:r>
                        <a:rPr lang="en-US" altLang="ko-KR">
                          <a:solidFill>
                            <a:schemeClr val="tx1"/>
                          </a:solidFill>
                        </a:rPr>
                        <a:t>,</a:t>
                      </a:r>
                      <a:endParaRPr lang="ko-KR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60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46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46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742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5396938" cy="1446550"/>
            <a:chOff x="67760" y="-184120"/>
            <a:chExt cx="4851595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5" y="177324"/>
              <a:ext cx="41086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실내에 있는 정물들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1311441" y="1843239"/>
            <a:ext cx="8903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기명절지화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en-US" altLang="ko-KR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17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세기 무렵부터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동양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에서 각종 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그릇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</a:t>
            </a:r>
            <a:endParaRPr lang="en-US" altLang="ko-KR" sz="3200" dirty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           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나 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벼루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</a:t>
            </a:r>
            <a:r>
              <a:rPr lang="en-US" altLang="ko-KR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화분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수석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꽃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200" dirty="0" err="1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나뭇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가지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등을</a:t>
            </a:r>
            <a:endParaRPr lang="en-US" altLang="ko-KR" sz="3200" dirty="0">
              <a:solidFill>
                <a:schemeClr val="bg2">
                  <a:lumMod val="50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r>
              <a:rPr lang="en-US" altLang="ko-KR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          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그린 그림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1311441" y="4136703"/>
            <a:ext cx="9372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   물   화  </a:t>
            </a:r>
            <a:r>
              <a:rPr lang="en-US" altLang="ko-KR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 17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세기 무렵부터 </a:t>
            </a:r>
            <a:r>
              <a:rPr lang="ko-KR" altLang="en-US" sz="32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서양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에서 일상 속의 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화초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</a:t>
            </a:r>
          </a:p>
          <a:p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                     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과일</a:t>
            </a:r>
            <a:r>
              <a:rPr lang="en-US" altLang="ko-KR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악기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책</a:t>
            </a:r>
            <a:r>
              <a:rPr lang="en-US" altLang="ko-KR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32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식기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등을 그린 그림</a:t>
            </a:r>
          </a:p>
        </p:txBody>
      </p:sp>
    </p:spTree>
    <p:extLst>
      <p:ext uri="{BB962C8B-B14F-4D97-AF65-F5344CB8AC3E}">
        <p14:creationId xmlns:p14="http://schemas.microsoft.com/office/powerpoint/2010/main" val="317873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6422859" cy="1446550"/>
            <a:chOff x="67760" y="-184120"/>
            <a:chExt cx="5773850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10704" y="-37185"/>
              <a:ext cx="50309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작가의 눈으로 바라보기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60264" y="1435100"/>
            <a:ext cx="11497511" cy="4841364"/>
            <a:chOff x="909478" y="1283049"/>
            <a:chExt cx="10007721" cy="4214043"/>
          </a:xfrm>
        </p:grpSpPr>
        <p:sp>
          <p:nvSpPr>
            <p:cNvPr id="2" name="TextBox 1"/>
            <p:cNvSpPr txBox="1"/>
            <p:nvPr/>
          </p:nvSpPr>
          <p:spPr>
            <a:xfrm flipH="1">
              <a:off x="926374" y="1283049"/>
              <a:ext cx="9973931" cy="1044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/>
              <a:r>
                <a:rPr lang="en-US" altLang="ko-KR" sz="2400" b="1" dirty="0">
                  <a:solidFill>
                    <a:srgbClr val="FFC000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  <a:sym typeface="Wingdings" panose="05000000000000000000" pitchFamily="2" charset="2"/>
                </a:rPr>
                <a:t></a:t>
              </a:r>
              <a:r>
                <a:rPr lang="en-US" altLang="ko-KR" sz="2400" b="1" dirty="0">
                  <a:solidFill>
                    <a:srgbClr val="FFC000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</a:t>
              </a:r>
              <a:r>
                <a:rPr lang="ko-KR" altLang="en-US" sz="2400" b="1" dirty="0">
                  <a:solidFill>
                    <a:srgbClr val="FFC000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정물이 상징하는 작품의 의미 찾기</a:t>
              </a:r>
              <a:endParaRPr lang="en-US" altLang="ko-KR" sz="2400" b="1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작품의 소재가 갖는 상징성을 통해 작품의 함축적 </a:t>
              </a:r>
              <a:r>
                <a:rPr lang="ko-KR" altLang="en-US" sz="240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의미를 해석하면  작품을 더욱 깊게 </a:t>
              </a:r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알 수 있다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</a:t>
              </a:r>
              <a:endPara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flipH="1">
              <a:off x="926373" y="2706935"/>
              <a:ext cx="9990826" cy="1366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FFC000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  <a:sym typeface="Wingdings" panose="05000000000000000000" pitchFamily="2" charset="2"/>
                </a:rPr>
                <a:t></a:t>
              </a:r>
              <a:r>
                <a:rPr lang="en-US" altLang="ko-KR" sz="2400" b="1" dirty="0">
                  <a:solidFill>
                    <a:srgbClr val="FFC000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</a:t>
              </a:r>
              <a:r>
                <a:rPr lang="ko-KR" altLang="en-US" sz="2400" b="1" dirty="0">
                  <a:solidFill>
                    <a:srgbClr val="FFC000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작품에 나타난 색의 상징적 의미</a:t>
              </a:r>
              <a:endParaRPr lang="en-US" altLang="ko-KR" sz="2400" b="1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색은 인간의 감정에 영향을 미치기 때문에 작가의 주관적인 느낌에 따라 작품에 사용되기도 하며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계급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방향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지역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종교 등을 나타내기도 하였다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 </a:t>
              </a:r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이러한 색의 의미는 나라와 시대에 따라서 달리 쓰이기도 한다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</a:t>
              </a:r>
              <a:endPara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909478" y="4452296"/>
              <a:ext cx="9990826" cy="1044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FFC000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  <a:sym typeface="Wingdings" panose="05000000000000000000" pitchFamily="2" charset="2"/>
                </a:rPr>
                <a:t></a:t>
              </a:r>
              <a:r>
                <a:rPr lang="en-US" altLang="ko-KR" sz="2400" b="1" dirty="0">
                  <a:solidFill>
                    <a:srgbClr val="FFC000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 </a:t>
              </a:r>
              <a:r>
                <a:rPr lang="ko-KR" altLang="en-US" sz="2400" b="1" dirty="0">
                  <a:solidFill>
                    <a:srgbClr val="FFC000"/>
                  </a:solidFill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정물 바라보기</a:t>
              </a:r>
              <a:endParaRPr lang="en-US" altLang="ko-KR" sz="2400" b="1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  <a:p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다양한 시점과 방향에서 관찰하며 특징을 파악한다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 </a:t>
              </a:r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또한 대상을 구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원기둥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, </a:t>
              </a:r>
              <a:r>
                <a:rPr lang="ko-KR" altLang="en-US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육면체 등의 단순한 기하 형태로 바라보면 기본적인 구조를 이해할 수 있다</a:t>
              </a:r>
              <a:r>
                <a:rPr lang="en-US" altLang="ko-KR" sz="2400" dirty="0">
                  <a:latin typeface="나눔스퀘어라운드 Bold" panose="020B0600000101010101" pitchFamily="50" charset="-127"/>
                  <a:ea typeface="나눔스퀘어라운드 Bold" panose="020B0600000101010101" pitchFamily="50" charset="-127"/>
                </a:rPr>
                <a:t>.</a:t>
              </a:r>
              <a:endPara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44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609181" y="0"/>
            <a:ext cx="5386548" cy="1446550"/>
            <a:chOff x="67760" y="-184120"/>
            <a:chExt cx="5386548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83826" y="-74728"/>
              <a:ext cx="45704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실내에 있는 정물들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52781" y="5763146"/>
            <a:ext cx="4296792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윤두서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/1688~1715)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채과도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수묵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/30×24.2cm/18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백자 그릇에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3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가지 과일이 담겨 있는 모습을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의도적으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로 배치하고 먹이 번지는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발묵으로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담백하 게 표현하고 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506708" y="5652248"/>
            <a:ext cx="6464968" cy="753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스파네이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Sparnaay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</a:t>
            </a:r>
            <a:r>
              <a:rPr lang="en-US" altLang="ko-KR" sz="1000" dirty="0" err="1">
                <a:solidFill>
                  <a:srgbClr val="211D1E"/>
                </a:solidFill>
                <a:latin typeface="Apple SD Gothic Neo"/>
              </a:rPr>
              <a:t>Tjalf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네덜란드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/1954~ ) 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Big Burger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(120× 180cm/2015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일상에서 흔히 볼 수 있는 평범하면서 사소한 소 재들을 큰 크기의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극사실주의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그림으로 그려내면서 사소한 일상이 주는 아름다움에 대한 새로운 발견을 시도한다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pple SD Gothic Neo"/>
              </a:rPr>
              <a:t>. 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708" y="1273649"/>
            <a:ext cx="6685292" cy="423583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CFF57E2-90F5-4B8D-B43E-D2A2C9A95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80" y="1334935"/>
            <a:ext cx="3282949" cy="422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4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609181" y="0"/>
            <a:ext cx="5369099" cy="1446550"/>
            <a:chOff x="67760" y="-184120"/>
            <a:chExt cx="5369099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866377" y="57466"/>
              <a:ext cx="45704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실내에 있는 정물들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7986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생각 열기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94558" y="5276672"/>
            <a:ext cx="4783469" cy="52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최대기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/1958~ ) 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Still Life Presses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/50×65.1cm/2009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쟁반에 담긴 사과와 포도 등을 물결에 일렁이는 듯 왜곡하여 표현하였다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478221" y="5276672"/>
            <a:ext cx="49178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유지민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학생 작품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점묘 정물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면봉과 수채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/27×39cm/2016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일상 속의 정물들을 점묘법으로 표현하였다</a:t>
            </a:r>
            <a:r>
              <a:rPr lang="en-US" altLang="ko-KR" sz="1000" dirty="0">
                <a:solidFill>
                  <a:srgbClr val="211D1E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58" y="1489972"/>
            <a:ext cx="5633810" cy="36419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59" y="1489972"/>
            <a:ext cx="5194571" cy="361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5707" y="203866"/>
            <a:ext cx="8250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화가의 눈으로 정물 바라보기</a:t>
            </a:r>
            <a:endParaRPr lang="en-US" altLang="ko-KR" sz="3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70" y="1740590"/>
            <a:ext cx="2038350" cy="2476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47" y="2318901"/>
            <a:ext cx="305753" cy="314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373" y="829206"/>
            <a:ext cx="560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40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정물을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바라본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시점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과 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기하 형태</a:t>
            </a:r>
            <a:r>
              <a:rPr lang="ko-KR" altLang="en-US" sz="24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를</a:t>
            </a:r>
            <a:r>
              <a:rPr lang="ko-KR" altLang="en-US" sz="2400" dirty="0">
                <a:solidFill>
                  <a:srgbClr val="00B0F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 </a:t>
            </a: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찾아보자</a:t>
            </a:r>
            <a:r>
              <a:rPr lang="en-US" altLang="ko-KR" sz="2400" dirty="0">
                <a:solidFill>
                  <a:schemeClr val="bg2">
                    <a:lumMod val="25000"/>
                  </a:schemeClr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400" dirty="0">
              <a:solidFill>
                <a:schemeClr val="bg2">
                  <a:lumMod val="25000"/>
                </a:schemeClr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0" y="6359158"/>
            <a:ext cx="60279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세잔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(C</a:t>
            </a:r>
            <a:r>
              <a:rPr lang="en-US" altLang="ko-KR" sz="1000" dirty="0">
                <a:solidFill>
                  <a:srgbClr val="211D1E"/>
                </a:solidFill>
                <a:latin typeface="Helvetica 45 Light"/>
              </a:rPr>
              <a:t>é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zanne, Paul/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프랑스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/1839~1906)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바구니가 있는 정물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/65x81cm/1888~1890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) </a:t>
            </a:r>
            <a:endParaRPr lang="en-US" altLang="ko-KR" sz="10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/>
          <a:srcRect r="4771"/>
          <a:stretch/>
        </p:blipFill>
        <p:spPr>
          <a:xfrm>
            <a:off x="5586914" y="1650416"/>
            <a:ext cx="6415696" cy="4682812"/>
          </a:xfrm>
          <a:prstGeom prst="rect">
            <a:avLst/>
          </a:prstGeom>
        </p:spPr>
      </p:pic>
      <p:pic>
        <p:nvPicPr>
          <p:cNvPr id="6" name="그림 5" descr="실내, 식탁이(가) 표시된 사진&#10;&#10;자동 생성된 설명">
            <a:extLst>
              <a:ext uri="{FF2B5EF4-FFF2-40B4-BE49-F238E27FC236}">
                <a16:creationId xmlns:a16="http://schemas.microsoft.com/office/drawing/2014/main" id="{1A9A8F8D-A0A3-4DE3-A777-614088E55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4" y="1942260"/>
            <a:ext cx="5309361" cy="42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0265" y="-11450"/>
            <a:ext cx="4387478" cy="1446550"/>
            <a:chOff x="67760" y="-184120"/>
            <a:chExt cx="4387478" cy="14465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CC170-9D26-42E8-A5AB-7489DBC9ADE7}"/>
                </a:ext>
              </a:extLst>
            </p:cNvPr>
            <p:cNvSpPr txBox="1"/>
            <p:nvPr/>
          </p:nvSpPr>
          <p:spPr>
            <a:xfrm>
              <a:off x="85209" y="-184120"/>
              <a:ext cx="7254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800" dirty="0">
                  <a:ln w="127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8800" dirty="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ED9A5-B2A2-4F8A-B594-D5A0D98D5490}"/>
                </a:ext>
              </a:extLst>
            </p:cNvPr>
            <p:cNvSpPr txBox="1"/>
            <p:nvPr/>
          </p:nvSpPr>
          <p:spPr>
            <a:xfrm>
              <a:off x="910678" y="-23029"/>
              <a:ext cx="35445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정물화의  구도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C10FF-77AF-4639-B0F0-0CDDAC6BBE44}"/>
                </a:ext>
              </a:extLst>
            </p:cNvPr>
            <p:cNvSpPr txBox="1"/>
            <p:nvPr/>
          </p:nvSpPr>
          <p:spPr>
            <a:xfrm>
              <a:off x="67760" y="565297"/>
              <a:ext cx="8611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더 알아보기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97789" y="1435100"/>
            <a:ext cx="11202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: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구도는 작가의 의도에 맞게 모양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색깔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위치 등을 화면에 구성하는 것이다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</a:p>
          <a:p>
            <a:pPr algn="ctr"/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구도의 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3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요소에는 </a:t>
            </a:r>
            <a:r>
              <a:rPr lang="ko-KR" altLang="en-US" sz="2800" b="1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변화</a:t>
            </a:r>
            <a:r>
              <a:rPr lang="en-US" altLang="ko-KR" sz="2800" b="1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800" b="1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균형</a:t>
            </a:r>
            <a:r>
              <a:rPr lang="en-US" altLang="ko-KR" sz="2800" b="1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, </a:t>
            </a:r>
            <a:r>
              <a:rPr lang="ko-KR" altLang="en-US" sz="2800" b="1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통일</a:t>
            </a:r>
            <a:r>
              <a:rPr lang="ko-KR" altLang="en-US" sz="2800" dirty="0">
                <a:solidFill>
                  <a:srgbClr val="FFC000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이 </a:t>
            </a:r>
            <a:r>
              <a:rPr lang="ko-KR" altLang="en-US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있다</a:t>
            </a:r>
            <a:r>
              <a:rPr lang="en-US" altLang="ko-KR" sz="2800" dirty="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</a:t>
            </a:r>
            <a:endParaRPr lang="ko-KR" altLang="en-US" sz="2800" dirty="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0" y="2909264"/>
            <a:ext cx="12192000" cy="3093990"/>
            <a:chOff x="0" y="2184517"/>
            <a:chExt cx="12249901" cy="309399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160986" y="4518747"/>
              <a:ext cx="2215165" cy="759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ko-KR" altLang="en-US" sz="1000" b="1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▲</a:t>
              </a:r>
              <a:r>
                <a:rPr lang="ko-KR" altLang="en-US" sz="10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 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신지현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학생 작품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r>
                <a:rPr lang="ko-KR" altLang="en-US" sz="1000" b="1" dirty="0" err="1">
                  <a:solidFill>
                    <a:srgbClr val="211D1E"/>
                  </a:solidFill>
                  <a:latin typeface="Apple SD Gothic Neo"/>
                </a:rPr>
                <a:t>정물점묘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 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종이에 빨간색 스탬프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/29× 42cm/2016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년 작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endParaRPr lang="en-US" altLang="ko-KR" sz="1000" dirty="0"/>
            </a:p>
          </p:txBody>
        </p:sp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84517"/>
              <a:ext cx="12249901" cy="2205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2627894" y="4518746"/>
              <a:ext cx="20986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000" b="1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▲</a:t>
              </a:r>
              <a:r>
                <a:rPr lang="ko-KR" altLang="en-US" sz="10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 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김현지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학생 작품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r>
                <a:rPr lang="ko-KR" altLang="en-US" sz="1000" b="1" dirty="0" err="1">
                  <a:solidFill>
                    <a:srgbClr val="211D1E"/>
                  </a:solidFill>
                  <a:latin typeface="Apple SD Gothic Neo"/>
                </a:rPr>
                <a:t>과일바구니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종이에 수채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/22 x32cm/2016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년 작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endParaRPr lang="en-US" altLang="ko-KR" sz="1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4978289" y="4518746"/>
              <a:ext cx="20986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000" b="1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▲</a:t>
              </a:r>
              <a:r>
                <a:rPr lang="ko-KR" altLang="en-US" sz="10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 </a:t>
              </a:r>
              <a:r>
                <a:rPr lang="ko-KR" altLang="en-US" sz="1000" b="1" dirty="0" err="1">
                  <a:solidFill>
                    <a:srgbClr val="211D1E"/>
                  </a:solidFill>
                  <a:latin typeface="Apple SD Gothic Neo"/>
                </a:rPr>
                <a:t>김여민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학생 작품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점묘 정물 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종이에 사인펜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/27×39cm/ 2016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년 작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endParaRPr lang="en-US" altLang="ko-KR" sz="1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7587451" y="4518746"/>
              <a:ext cx="209865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000" b="1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▲</a:t>
              </a:r>
              <a:r>
                <a:rPr lang="ko-KR" altLang="en-US" sz="10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 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이은지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학생 작품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r>
                <a:rPr lang="ko-KR" altLang="en-US" sz="1000" b="1" dirty="0" err="1">
                  <a:solidFill>
                    <a:srgbClr val="211D1E"/>
                  </a:solidFill>
                  <a:latin typeface="Apple SD Gothic Neo"/>
                </a:rPr>
                <a:t>정물점묘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 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종이에 빨간색 </a:t>
              </a:r>
              <a:r>
                <a:rPr lang="ko-KR" altLang="en-US" sz="1000" dirty="0" err="1">
                  <a:solidFill>
                    <a:srgbClr val="211D1E"/>
                  </a:solidFill>
                  <a:latin typeface="Apple SD Gothic Neo"/>
                </a:rPr>
                <a:t>스템프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/27× 39cm/2016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년 작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endParaRPr lang="en-US" altLang="ko-KR" sz="1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DC4457-E64E-4FE3-9E3F-7B7A70980F13}"/>
                </a:ext>
              </a:extLst>
            </p:cNvPr>
            <p:cNvSpPr txBox="1"/>
            <p:nvPr/>
          </p:nvSpPr>
          <p:spPr>
            <a:xfrm>
              <a:off x="9943224" y="4518746"/>
              <a:ext cx="20986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ko-KR" altLang="en-US" sz="1000" b="1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▲</a:t>
              </a:r>
              <a:r>
                <a:rPr lang="ko-KR" altLang="en-US" sz="10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 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김현정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학생 작품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</a:t>
              </a:r>
              <a:r>
                <a:rPr lang="ko-KR" altLang="en-US" sz="1000" b="1" dirty="0">
                  <a:solidFill>
                    <a:srgbClr val="211D1E"/>
                  </a:solidFill>
                  <a:latin typeface="Apple SD Gothic Neo"/>
                </a:rPr>
                <a:t>비파 와 포도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(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종이에 수채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/23× 32cm/2016</a:t>
              </a:r>
              <a:r>
                <a:rPr lang="ko-KR" altLang="en-US" sz="1000" dirty="0">
                  <a:solidFill>
                    <a:srgbClr val="211D1E"/>
                  </a:solidFill>
                  <a:latin typeface="Apple SD Gothic Neo"/>
                </a:rPr>
                <a:t>년 작</a:t>
              </a:r>
              <a:r>
                <a:rPr lang="en-US" altLang="ko-KR" sz="1000" dirty="0">
                  <a:solidFill>
                    <a:srgbClr val="211D1E"/>
                  </a:solidFill>
                  <a:latin typeface="Apple SD Gothic Neo"/>
                </a:rPr>
                <a:t>) </a:t>
              </a:r>
              <a:endParaRPr lang="en-US" altLang="ko-K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6777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7173</TotalTime>
  <Words>1403</Words>
  <Application>Microsoft Office PowerPoint</Application>
  <PresentationFormat>와이드스크린</PresentationFormat>
  <Paragraphs>159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7" baseType="lpstr">
      <vt:lpstr>함초롬바탕</vt:lpstr>
      <vt:lpstr>Hiragino Kaku Gothic Pro W3</vt:lpstr>
      <vt:lpstr>맑은 고딕</vt:lpstr>
      <vt:lpstr>Apple SD Gothic Neo</vt:lpstr>
      <vt:lpstr>Arial</vt:lpstr>
      <vt:lpstr>나눔스퀘어라운드 ExtraBold</vt:lpstr>
      <vt:lpstr>나눔스퀘어라운드 Regular</vt:lpstr>
      <vt:lpstr>Arial Black</vt:lpstr>
      <vt:lpstr>Helvetica 45 Light</vt:lpstr>
      <vt:lpstr>나눔스퀘어라운드 Bold</vt:lpstr>
      <vt:lpstr>YoonV YoonGothic100Std_OTF 20</vt:lpstr>
      <vt:lpstr>나눔고딕 에코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325</cp:revision>
  <dcterms:created xsi:type="dcterms:W3CDTF">2021-12-08T01:35:36Z</dcterms:created>
  <dcterms:modified xsi:type="dcterms:W3CDTF">2022-03-10T07:55:28Z</dcterms:modified>
</cp:coreProperties>
</file>