
<file path=[Content_Types].xml><?xml version="1.0" encoding="utf-8"?>
<Types xmlns="http://schemas.openxmlformats.org/package/2006/content-types">
  <Default Extension="crdownload" ContentType="image/jpeg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335" r:id="rId3"/>
    <p:sldId id="336" r:id="rId4"/>
    <p:sldId id="325" r:id="rId5"/>
    <p:sldId id="339" r:id="rId6"/>
    <p:sldId id="338" r:id="rId7"/>
    <p:sldId id="340" r:id="rId8"/>
    <p:sldId id="341" r:id="rId9"/>
    <p:sldId id="342" r:id="rId10"/>
    <p:sldId id="343" r:id="rId11"/>
    <p:sldId id="346" r:id="rId12"/>
    <p:sldId id="344" r:id="rId13"/>
    <p:sldId id="345" r:id="rId14"/>
    <p:sldId id="323" r:id="rId15"/>
    <p:sldId id="306" r:id="rId16"/>
  </p:sldIdLst>
  <p:sldSz cx="12192000" cy="6858000"/>
  <p:notesSz cx="6858000" cy="9144000"/>
  <p:embeddedFontLst>
    <p:embeddedFont>
      <p:font typeface="Arial Black" panose="020B0A04020102020204" pitchFamily="34" charset="0"/>
      <p:bold r:id="rId17"/>
    </p:embeddedFont>
    <p:embeddedFont>
      <p:font typeface="나눔고딕 에코" panose="020D0604000000000000" pitchFamily="50" charset="-127"/>
      <p:regular r:id="rId18"/>
      <p:bold r:id="rId19"/>
    </p:embeddedFont>
    <p:embeddedFont>
      <p:font typeface="나눔스퀘어라운드 Bold" panose="020B0600000101010101" pitchFamily="50" charset="-127"/>
      <p:bold r:id="rId20"/>
    </p:embeddedFont>
    <p:embeddedFont>
      <p:font typeface="나눔스퀘어라운드 ExtraBold" panose="020B0600000101010101" pitchFamily="50" charset="-127"/>
      <p:bold r:id="rId21"/>
    </p:embeddedFont>
    <p:embeddedFont>
      <p:font typeface="나눔스퀘어라운드 Regular" panose="020B0600000101010101" pitchFamily="50" charset="-127"/>
      <p:regular r:id="rId22"/>
    </p:embeddedFont>
    <p:embeddedFont>
      <p:font typeface="맑은 고딕" panose="020B0503020000020004" pitchFamily="50" charset="-127"/>
      <p:regular r:id="rId23"/>
      <p:bold r:id="rId24"/>
    </p:embeddedFont>
    <p:embeddedFont>
      <p:font typeface="함초롬바탕" panose="02030604000101010101" pitchFamily="18" charset="-127"/>
      <p:regular r:id="rId25"/>
      <p:bold r:id="rId26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F8F200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66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6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79C17-FB09-44AA-8FB6-F52D7E0BC7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BAB6092-311D-4E37-82CE-A0B509E581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D27CC99-E870-474D-B07A-08AA5B979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3839BD-C58A-4388-A26E-45CCC7208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7A5EE1E-414A-412E-B593-335E6C27A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5403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B8B999D-5267-435D-AEDF-381DDDEDD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CA13E40C-C2D3-4A8B-85DB-7F36E4D82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5C2856-E95E-49CD-805D-4708CBB90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DEF1EEA-6841-48A3-8735-CE93D3388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FA0C097-11ED-439D-873F-3AF06DF8B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926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17E623D9-7AC1-4840-A089-BA3553C856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D499381-3192-4A5B-80F1-0A441FA764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B25E976-BFCA-4446-997E-D4BDED28F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53DB779-0663-4FDE-A97B-B32D9EE66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F1DC18B-287D-45D2-8914-A89355018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647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FEBFC09-5F76-4202-8D82-13332E4B2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0A99A91-C4D6-4515-A57F-33E7EA42C9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6C58999-4EF6-4830-BBC0-73A8DE662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AF292F7-C1F5-4D2D-96CB-9D6F9B6B2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9455DB4-3BD6-4F54-937A-FC5D9D3B3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689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0784531-FED1-4101-8364-B22809CDC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BA61B2F-9714-4B3D-AF6C-A758E756C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CB34EB8-61BA-40B8-96EF-A409E6ACD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9A0002F-D92D-414E-9FDD-1A7E4989D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721666A-2B6B-4308-B685-6A9190864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099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F3094F1-4634-4F43-914B-3759F7F74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F24E716-4BAF-4FBC-A7A8-E6EF8E7BC2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9C3AD20-548C-4E81-AAD2-5BD4DC87CB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32BD354-156F-42B6-B149-2E395875A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2022-03-07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4CA28A2-35A9-40E0-A20D-B10FF64A5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38A95ED-8EC4-43C5-995D-8E468B3C4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2644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AD5CC64-4324-405B-91D7-FF8AFF8FB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68DAA0F-C126-4512-B10A-3C7BF34E6E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CEFE777-B97F-45AA-B90F-FBF8C4F7F0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273B4B64-D237-44D0-9D80-D4D46830C0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5F3046D9-F0B4-4FD5-963B-0D3B009CCA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6D09A8AB-C4B1-4F73-B4DF-07155CED3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2022-03-07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84FDE22-6B4E-4BCB-BCEE-A7125CC6D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6EA913DB-339F-4D05-A5C2-A04828D65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4736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88061DD-D184-4E1B-ABB2-C616B5F5D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C3B23BA7-4D8A-4631-A99A-E7B7290AC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2022-03-07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CB111F32-EEE2-444B-9B3A-7EF0BA3C5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5F693498-C288-45D0-8284-47FEB0D01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3088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51D64814-2BD2-4393-98DB-7E920BB43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2022-03-07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2FCB419C-3BC0-46A8-BC85-B1F45F717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BFC5FD3-C891-4FDB-8003-A8E7C4F51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4240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B30FF3A-5034-45F8-8D47-E9F602545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5101DB0-4CB8-4CBE-93CA-BA740816C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D079A57-7C3E-4F48-B784-827B999A09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601F5ED-72CB-4732-98FC-00725EA81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2022-03-07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1C9AACC-18ED-4285-8FA4-2F6FF82D7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9D51094-CE85-4481-88A4-FD492CA42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2123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F6AA63D-3AC4-4131-9B1D-85DC26A6F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3EC29CCC-B495-46F9-8CA4-554BEA0858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403F09D-6E1C-47FB-982F-A94CC30C21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A88CB9A-D213-4075-A00F-B71D37B4C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2022-03-07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3994422-662C-4E25-8B9B-00515C5D6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26CB583-09C8-4640-8F3C-521590A2C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5208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7C49ABA5-78C9-4C7E-8938-F7F2E4ADC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61FB04C-8F49-4517-9A32-8056E87E4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C5FBB4B-286A-4744-A683-AFF0D99520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DDFBF-B041-441B-AC5F-0D1431A0AA39}" type="datetimeFigureOut">
              <a:rPr lang="ko-KR" altLang="en-US" smtClean="0"/>
              <a:t>2022-03-07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5385EA8-12D0-49A2-B595-91E23ADD61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C19F82F-CEA8-441E-B3DC-966CD9C60A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4706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crdownload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crdownload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crdownload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그룹 24">
            <a:extLst>
              <a:ext uri="{FF2B5EF4-FFF2-40B4-BE49-F238E27FC236}">
                <a16:creationId xmlns:a16="http://schemas.microsoft.com/office/drawing/2014/main" id="{5EBC8268-8054-4868-AD0D-6731FD8D401B}"/>
              </a:ext>
            </a:extLst>
          </p:cNvPr>
          <p:cNvGrpSpPr/>
          <p:nvPr/>
        </p:nvGrpSpPr>
        <p:grpSpPr>
          <a:xfrm>
            <a:off x="2675995" y="1568774"/>
            <a:ext cx="7503736" cy="2322328"/>
            <a:chOff x="2554664" y="1478147"/>
            <a:chExt cx="6660578" cy="2572776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4DDB115B-610F-4023-93A3-420F3EF4284E}"/>
                </a:ext>
              </a:extLst>
            </p:cNvPr>
            <p:cNvGrpSpPr/>
            <p:nvPr/>
          </p:nvGrpSpPr>
          <p:grpSpPr>
            <a:xfrm>
              <a:off x="2554664" y="1478147"/>
              <a:ext cx="1863539" cy="1250315"/>
              <a:chOff x="7560297" y="1244338"/>
              <a:chExt cx="2720768" cy="1250315"/>
            </a:xfrm>
          </p:grpSpPr>
          <p:sp>
            <p:nvSpPr>
              <p:cNvPr id="7" name="사각형: 둥근 모서리 6">
                <a:extLst>
                  <a:ext uri="{FF2B5EF4-FFF2-40B4-BE49-F238E27FC236}">
                    <a16:creationId xmlns:a16="http://schemas.microsoft.com/office/drawing/2014/main" id="{E5D9C99D-F040-44C9-A5B7-F8A10BF0005E}"/>
                  </a:ext>
                </a:extLst>
              </p:cNvPr>
              <p:cNvSpPr/>
              <p:nvPr/>
            </p:nvSpPr>
            <p:spPr>
              <a:xfrm>
                <a:off x="7560297" y="1244338"/>
                <a:ext cx="2554664" cy="914400"/>
              </a:xfrm>
              <a:prstGeom prst="roundRect">
                <a:avLst/>
              </a:pr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" name="직사각형 7">
                <a:extLst>
                  <a:ext uri="{FF2B5EF4-FFF2-40B4-BE49-F238E27FC236}">
                    <a16:creationId xmlns:a16="http://schemas.microsoft.com/office/drawing/2014/main" id="{22DFE515-42B1-4331-B29D-1F07F0D84C93}"/>
                  </a:ext>
                </a:extLst>
              </p:cNvPr>
              <p:cNvSpPr/>
              <p:nvPr/>
            </p:nvSpPr>
            <p:spPr>
              <a:xfrm>
                <a:off x="7584999" y="1467131"/>
                <a:ext cx="2696066" cy="10275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5C353886-CFC8-49FF-98FF-F04A898F6B42}"/>
                </a:ext>
              </a:extLst>
            </p:cNvPr>
            <p:cNvCxnSpPr/>
            <p:nvPr/>
          </p:nvCxnSpPr>
          <p:spPr>
            <a:xfrm>
              <a:off x="4304433" y="1664078"/>
              <a:ext cx="0" cy="2226586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사각형: 둥근 모서리 22">
              <a:extLst>
                <a:ext uri="{FF2B5EF4-FFF2-40B4-BE49-F238E27FC236}">
                  <a16:creationId xmlns:a16="http://schemas.microsoft.com/office/drawing/2014/main" id="{56858CBF-BC31-49EF-96AB-6516452EC893}"/>
                </a:ext>
              </a:extLst>
            </p:cNvPr>
            <p:cNvSpPr/>
            <p:nvPr/>
          </p:nvSpPr>
          <p:spPr>
            <a:xfrm>
              <a:off x="4304433" y="3014470"/>
              <a:ext cx="4883084" cy="103645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B5ECE490-3165-4178-B234-12F17E3477BB}"/>
                </a:ext>
              </a:extLst>
            </p:cNvPr>
            <p:cNvSpPr/>
            <p:nvPr/>
          </p:nvSpPr>
          <p:spPr>
            <a:xfrm>
              <a:off x="4332163" y="2912882"/>
              <a:ext cx="4883079" cy="103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1FCE59D-267C-4CC3-AD2C-6474DD3473D4}"/>
              </a:ext>
            </a:extLst>
          </p:cNvPr>
          <p:cNvSpPr txBox="1"/>
          <p:nvPr/>
        </p:nvSpPr>
        <p:spPr>
          <a:xfrm>
            <a:off x="5003437" y="2729938"/>
            <a:ext cx="5831671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3800" b="1" dirty="0">
                <a:latin typeface="나눔스퀘어라운드 ExtraBold" panose="020B0600000101010101" pitchFamily="50" charset="-127"/>
                <a:ea typeface="나눔스퀘어라운드 ExtraBold" panose="020B0600000101010101"/>
              </a:rPr>
              <a:t>개성 있는 인물 표현</a:t>
            </a:r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A3FD0FCF-F29D-4157-8179-664EE60D3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45" b="92386" l="9804" r="93725">
                        <a14:foregroundMark x1="36078" y1="76650" x2="36078" y2="76650"/>
                        <a14:foregroundMark x1="32941" y1="82741" x2="32941" y2="82741"/>
                        <a14:foregroundMark x1="46275" y1="89848" x2="46275" y2="89848"/>
                        <a14:foregroundMark x1="49020" y1="92386" x2="49020" y2="92386"/>
                        <a14:foregroundMark x1="64706" y1="90355" x2="64706" y2="90355"/>
                        <a14:foregroundMark x1="53725" y1="87817" x2="53725" y2="87817"/>
                        <a14:foregroundMark x1="90980" y1="64975" x2="90980" y2="64975"/>
                        <a14:foregroundMark x1="93725" y1="64975" x2="93725" y2="64975"/>
                        <a14:foregroundMark x1="35686" y1="83756" x2="35686" y2="837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758163">
            <a:off x="1947359" y="651200"/>
            <a:ext cx="1214608" cy="938344"/>
          </a:xfrm>
          <a:prstGeom prst="rect">
            <a:avLst/>
          </a:prstGeom>
        </p:spPr>
      </p:pic>
      <p:grpSp>
        <p:nvGrpSpPr>
          <p:cNvPr id="2" name="그룹 1"/>
          <p:cNvGrpSpPr/>
          <p:nvPr/>
        </p:nvGrpSpPr>
        <p:grpSpPr>
          <a:xfrm>
            <a:off x="3371701" y="1999985"/>
            <a:ext cx="919395" cy="1323438"/>
            <a:chOff x="2361591" y="2213123"/>
            <a:chExt cx="1507813" cy="1367706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36EEBCD-7861-49C4-9C99-C61A1E6B0E14}"/>
                </a:ext>
              </a:extLst>
            </p:cNvPr>
            <p:cNvSpPr txBox="1"/>
            <p:nvPr/>
          </p:nvSpPr>
          <p:spPr>
            <a:xfrm>
              <a:off x="2531050" y="2307920"/>
              <a:ext cx="1338354" cy="12404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7200" dirty="0">
                  <a:solidFill>
                    <a:srgbClr val="FFFF0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8</a:t>
              </a:r>
              <a:endParaRPr lang="ko-KR" altLang="en-US" sz="7200" dirty="0">
                <a:solidFill>
                  <a:srgbClr val="FFFF00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2E145D6-6612-4B45-BE23-3270367D1061}"/>
                </a:ext>
              </a:extLst>
            </p:cNvPr>
            <p:cNvSpPr txBox="1"/>
            <p:nvPr/>
          </p:nvSpPr>
          <p:spPr>
            <a:xfrm>
              <a:off x="2361591" y="2213123"/>
              <a:ext cx="1338354" cy="13677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8000" dirty="0">
                  <a:solidFill>
                    <a:srgbClr val="00B0F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8</a:t>
              </a:r>
              <a:endParaRPr lang="ko-KR" altLang="en-US" sz="8000" dirty="0">
                <a:solidFill>
                  <a:srgbClr val="00B0F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1658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277714" y="-11450"/>
            <a:ext cx="8527318" cy="1446550"/>
            <a:chOff x="85209" y="-184120"/>
            <a:chExt cx="8527318" cy="144655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1CC170-9D26-42E8-A5AB-7489DBC9ADE7}"/>
                </a:ext>
              </a:extLst>
            </p:cNvPr>
            <p:cNvSpPr txBox="1"/>
            <p:nvPr/>
          </p:nvSpPr>
          <p:spPr>
            <a:xfrm>
              <a:off x="85209" y="-184120"/>
              <a:ext cx="72549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800" dirty="0">
                  <a:ln w="12700">
                    <a:solidFill>
                      <a:srgbClr val="00B0F0"/>
                    </a:solidFill>
                  </a:ln>
                  <a:solidFill>
                    <a:schemeClr val="bg1"/>
                  </a:solidFill>
                  <a:latin typeface="Arial Black" panose="020B0A04020102020204" pitchFamily="34" charset="0"/>
                </a:rPr>
                <a:t>“</a:t>
              </a:r>
              <a:endParaRPr lang="ko-KR" altLang="en-US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59ED9A5-B2A2-4F8A-B594-D5A0D98D5490}"/>
                </a:ext>
              </a:extLst>
            </p:cNvPr>
            <p:cNvSpPr txBox="1"/>
            <p:nvPr/>
          </p:nvSpPr>
          <p:spPr>
            <a:xfrm>
              <a:off x="760495" y="1889"/>
              <a:ext cx="78520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4400" dirty="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일상생활 </a:t>
              </a:r>
              <a:r>
                <a:rPr lang="ko-KR" altLang="en-US" sz="440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속의 인물</a:t>
              </a:r>
              <a:endParaRPr lang="ko-KR" altLang="en-US" sz="4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</p:grpSp>
      <p:grpSp>
        <p:nvGrpSpPr>
          <p:cNvPr id="12" name="그룹 11"/>
          <p:cNvGrpSpPr/>
          <p:nvPr/>
        </p:nvGrpSpPr>
        <p:grpSpPr>
          <a:xfrm>
            <a:off x="428337" y="5940196"/>
            <a:ext cx="11244823" cy="323165"/>
            <a:chOff x="675250" y="5684876"/>
            <a:chExt cx="11244823" cy="32316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1DC4457-E64E-4FE3-9E3F-7B7A70980F13}"/>
                </a:ext>
              </a:extLst>
            </p:cNvPr>
            <p:cNvSpPr txBox="1"/>
            <p:nvPr/>
          </p:nvSpPr>
          <p:spPr>
            <a:xfrm>
              <a:off x="675250" y="5684876"/>
              <a:ext cx="3914853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ko-KR" altLang="en-US" sz="1000" b="1" dirty="0">
                  <a:solidFill>
                    <a:srgbClr val="00B0F0"/>
                  </a:solidFill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▶▷</a:t>
              </a:r>
              <a:r>
                <a:rPr lang="ko-KR" altLang="en-US" sz="1000" b="1" dirty="0">
                  <a:solidFill>
                    <a:srgbClr val="211D1E"/>
                  </a:solidFill>
                  <a:latin typeface="Apple SD Gothic Neo"/>
                </a:rPr>
                <a:t>김홍도</a:t>
              </a:r>
              <a:r>
                <a:rPr lang="en-US" altLang="ko-KR" sz="1000" dirty="0">
                  <a:solidFill>
                    <a:srgbClr val="211D1E"/>
                  </a:solidFill>
                  <a:latin typeface="Apple SD Gothic Neo"/>
                </a:rPr>
                <a:t>(</a:t>
              </a:r>
              <a:r>
                <a:rPr lang="ko-KR" altLang="en-US" sz="1000" dirty="0">
                  <a:solidFill>
                    <a:srgbClr val="211D1E"/>
                  </a:solidFill>
                  <a:latin typeface="Apple SD Gothic Neo"/>
                </a:rPr>
                <a:t>조선</a:t>
              </a:r>
              <a:r>
                <a:rPr lang="en-US" altLang="ko-KR" sz="1000" dirty="0">
                  <a:solidFill>
                    <a:srgbClr val="211D1E"/>
                  </a:solidFill>
                  <a:latin typeface="Apple SD Gothic Neo"/>
                </a:rPr>
                <a:t>/1745</a:t>
              </a:r>
              <a:r>
                <a:rPr lang="ko-KR" altLang="en-US" sz="1000" dirty="0">
                  <a:solidFill>
                    <a:srgbClr val="211D1E"/>
                  </a:solidFill>
                  <a:latin typeface="Apple SD Gothic Neo"/>
                </a:rPr>
                <a:t>～</a:t>
              </a:r>
              <a:r>
                <a:rPr lang="en-US" altLang="ko-KR" sz="1000" dirty="0">
                  <a:solidFill>
                    <a:srgbClr val="211D1E"/>
                  </a:solidFill>
                  <a:latin typeface="Apple SD Gothic Neo"/>
                </a:rPr>
                <a:t>1806?) </a:t>
              </a:r>
              <a:r>
                <a:rPr lang="ko-KR" altLang="en-US" sz="1000" b="1" dirty="0">
                  <a:solidFill>
                    <a:srgbClr val="211D1E"/>
                  </a:solidFill>
                  <a:latin typeface="Apple SD Gothic Neo"/>
                </a:rPr>
                <a:t>논갈이</a:t>
              </a:r>
              <a:r>
                <a:rPr lang="en-US" altLang="ko-KR" sz="1000" dirty="0">
                  <a:solidFill>
                    <a:srgbClr val="211D1E"/>
                  </a:solidFill>
                  <a:latin typeface="Apple SD Gothic Neo"/>
                </a:rPr>
                <a:t>(</a:t>
              </a:r>
              <a:r>
                <a:rPr lang="ko-KR" altLang="en-US" sz="1000" dirty="0">
                  <a:solidFill>
                    <a:srgbClr val="211D1E"/>
                  </a:solidFill>
                  <a:latin typeface="Apple SD Gothic Neo"/>
                </a:rPr>
                <a:t>종이에 담채</a:t>
              </a:r>
              <a:r>
                <a:rPr lang="en-US" altLang="ko-KR" sz="1000" dirty="0">
                  <a:solidFill>
                    <a:srgbClr val="211D1E"/>
                  </a:solidFill>
                  <a:latin typeface="Apple SD Gothic Neo"/>
                </a:rPr>
                <a:t>/27× 22.7cm)</a:t>
              </a:r>
              <a:endParaRPr lang="en-US" altLang="ko-KR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1DC4457-E64E-4FE3-9E3F-7B7A70980F13}"/>
                </a:ext>
              </a:extLst>
            </p:cNvPr>
            <p:cNvSpPr txBox="1"/>
            <p:nvPr/>
          </p:nvSpPr>
          <p:spPr>
            <a:xfrm>
              <a:off x="5670185" y="5684876"/>
              <a:ext cx="6249888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ko-KR" altLang="en-US" sz="1000" b="1" dirty="0">
                  <a:solidFill>
                    <a:srgbClr val="00B0F0"/>
                  </a:solidFill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▷▶</a:t>
              </a:r>
              <a:r>
                <a:rPr lang="ko-KR" altLang="en-US" sz="1000" b="1" dirty="0" err="1">
                  <a:solidFill>
                    <a:srgbClr val="211D1E"/>
                  </a:solidFill>
                  <a:latin typeface="Apple SD Gothic Neo"/>
                </a:rPr>
                <a:t>브뤼헐</a:t>
              </a:r>
              <a:r>
                <a:rPr lang="en-US" altLang="ko-KR" sz="1000" dirty="0">
                  <a:solidFill>
                    <a:srgbClr val="211D1E"/>
                  </a:solidFill>
                  <a:latin typeface="Apple SD Gothic Neo"/>
                </a:rPr>
                <a:t>(Brueghel, Pieter/1525~1569/</a:t>
              </a:r>
              <a:r>
                <a:rPr lang="ko-KR" altLang="en-US" sz="1000" dirty="0">
                  <a:solidFill>
                    <a:srgbClr val="211D1E"/>
                  </a:solidFill>
                  <a:latin typeface="Apple SD Gothic Neo"/>
                </a:rPr>
                <a:t>네덜란드</a:t>
              </a:r>
              <a:r>
                <a:rPr lang="en-US" altLang="ko-KR" sz="1000" dirty="0">
                  <a:solidFill>
                    <a:srgbClr val="211D1E"/>
                  </a:solidFill>
                  <a:latin typeface="Apple SD Gothic Neo"/>
                </a:rPr>
                <a:t>) </a:t>
              </a:r>
              <a:r>
                <a:rPr lang="ko-KR" altLang="en-US" sz="1000" b="1" dirty="0">
                  <a:solidFill>
                    <a:srgbClr val="211D1E"/>
                  </a:solidFill>
                  <a:latin typeface="Apple SD Gothic Neo"/>
                </a:rPr>
                <a:t>농가의 결혼식</a:t>
              </a:r>
              <a:r>
                <a:rPr lang="en-US" altLang="ko-KR" sz="1000" dirty="0">
                  <a:solidFill>
                    <a:srgbClr val="211D1E"/>
                  </a:solidFill>
                  <a:latin typeface="Apple SD Gothic Neo"/>
                </a:rPr>
                <a:t>(</a:t>
              </a:r>
              <a:r>
                <a:rPr lang="ko-KR" altLang="en-US" sz="1000" dirty="0">
                  <a:solidFill>
                    <a:srgbClr val="211D1E"/>
                  </a:solidFill>
                  <a:latin typeface="Apple SD Gothic Neo"/>
                </a:rPr>
                <a:t>패널에 유채</a:t>
              </a:r>
              <a:r>
                <a:rPr lang="en-US" altLang="ko-KR" sz="1000" dirty="0">
                  <a:solidFill>
                    <a:srgbClr val="211D1E"/>
                  </a:solidFill>
                  <a:latin typeface="Apple SD Gothic Neo"/>
                </a:rPr>
                <a:t>/114×164cm/1568</a:t>
              </a:r>
              <a:r>
                <a:rPr lang="ko-KR" altLang="en-US" sz="1000" dirty="0">
                  <a:solidFill>
                    <a:srgbClr val="211D1E"/>
                  </a:solidFill>
                  <a:latin typeface="Apple SD Gothic Neo"/>
                </a:rPr>
                <a:t>년 작</a:t>
              </a:r>
              <a:r>
                <a:rPr lang="en-US" altLang="ko-KR" sz="1000" dirty="0">
                  <a:solidFill>
                    <a:srgbClr val="211D1E"/>
                  </a:solidFill>
                  <a:latin typeface="Apple SD Gothic Neo"/>
                </a:rPr>
                <a:t>)</a:t>
              </a:r>
              <a:endParaRPr lang="en-US" altLang="ko-KR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endParaRPr>
            </a:p>
          </p:txBody>
        </p:sp>
      </p:grpSp>
      <p:pic>
        <p:nvPicPr>
          <p:cNvPr id="9" name="그림 8" descr="텍스트이(가) 표시된 사진&#10;&#10;자동 생성된 설명">
            <a:extLst>
              <a:ext uri="{FF2B5EF4-FFF2-40B4-BE49-F238E27FC236}">
                <a16:creationId xmlns:a16="http://schemas.microsoft.com/office/drawing/2014/main" id="{C1912BD5-60C4-435B-B7F8-892E3827E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37" y="1178264"/>
            <a:ext cx="3995231" cy="4659091"/>
          </a:xfrm>
          <a:prstGeom prst="rect">
            <a:avLst/>
          </a:prstGeom>
        </p:spPr>
      </p:pic>
      <p:pic>
        <p:nvPicPr>
          <p:cNvPr id="11" name="그림 10" descr="사람, 실내, 사람들, 그룹이(가) 표시된 사진&#10;&#10;자동 생성된 설명">
            <a:extLst>
              <a:ext uri="{FF2B5EF4-FFF2-40B4-BE49-F238E27FC236}">
                <a16:creationId xmlns:a16="http://schemas.microsoft.com/office/drawing/2014/main" id="{6A6AD503-4CDC-48AD-BCF3-929835BD6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016" y="1178263"/>
            <a:ext cx="6719843" cy="465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761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260265" y="-11450"/>
            <a:ext cx="8512217" cy="1446550"/>
            <a:chOff x="67760" y="-184120"/>
            <a:chExt cx="8512217" cy="144655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1CC170-9D26-42E8-A5AB-7489DBC9ADE7}"/>
                </a:ext>
              </a:extLst>
            </p:cNvPr>
            <p:cNvSpPr txBox="1"/>
            <p:nvPr/>
          </p:nvSpPr>
          <p:spPr>
            <a:xfrm>
              <a:off x="85209" y="-184120"/>
              <a:ext cx="72549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800" dirty="0">
                  <a:ln w="12700">
                    <a:solidFill>
                      <a:srgbClr val="00B0F0"/>
                    </a:solidFill>
                  </a:ln>
                  <a:solidFill>
                    <a:schemeClr val="bg1"/>
                  </a:solidFill>
                  <a:latin typeface="Arial Black" panose="020B0A04020102020204" pitchFamily="34" charset="0"/>
                </a:rPr>
                <a:t>“</a:t>
              </a:r>
              <a:endParaRPr lang="ko-KR" altLang="en-US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59ED9A5-B2A2-4F8A-B594-D5A0D98D5490}"/>
                </a:ext>
              </a:extLst>
            </p:cNvPr>
            <p:cNvSpPr txBox="1"/>
            <p:nvPr/>
          </p:nvSpPr>
          <p:spPr>
            <a:xfrm>
              <a:off x="727945" y="68983"/>
              <a:ext cx="78520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4400" dirty="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일상생활 </a:t>
              </a:r>
              <a:r>
                <a:rPr lang="ko-KR" altLang="en-US" sz="440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속의 인물</a:t>
              </a:r>
              <a:endParaRPr lang="ko-KR" altLang="en-US" sz="4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79C10FF-77AF-4639-B0F0-0CDDAC6BBE44}"/>
                </a:ext>
              </a:extLst>
            </p:cNvPr>
            <p:cNvSpPr txBox="1"/>
            <p:nvPr/>
          </p:nvSpPr>
          <p:spPr>
            <a:xfrm>
              <a:off x="67760" y="565297"/>
              <a:ext cx="79861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dirty="0">
                  <a:solidFill>
                    <a:srgbClr val="00B0F0"/>
                  </a:solidFill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생각 열기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6539281" y="5764298"/>
            <a:ext cx="51513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▷</a:t>
            </a:r>
            <a:r>
              <a:rPr lang="ko-KR" altLang="en-US" sz="1000" b="1" dirty="0">
                <a:solidFill>
                  <a:srgbClr val="00B0F0"/>
                </a:solidFill>
                <a:latin typeface="나눔고딕 에코" panose="020D0604000000000000" pitchFamily="50" charset="-127"/>
                <a:ea typeface="나눔고딕 에코" panose="020D0604000000000000" pitchFamily="50" charset="-127"/>
              </a:rPr>
              <a:t>▶</a:t>
            </a:r>
            <a:r>
              <a:rPr lang="ko-KR" altLang="en-US" sz="1100" b="1" dirty="0">
                <a:solidFill>
                  <a:srgbClr val="211D1E"/>
                </a:solidFill>
                <a:latin typeface="YoonV YoonGothic100Std_OTF 30"/>
              </a:rPr>
              <a:t>신윤복</a:t>
            </a:r>
            <a:r>
              <a:rPr lang="en-US" altLang="ko-KR" sz="1000" dirty="0">
                <a:solidFill>
                  <a:srgbClr val="211D1E"/>
                </a:solidFill>
                <a:latin typeface="YoonV YoonGothic100Std_OTF 20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YoonV YoonGothic100Std_OTF 20"/>
              </a:rPr>
              <a:t>조선</a:t>
            </a:r>
            <a:r>
              <a:rPr lang="en-US" altLang="ko-KR" sz="1000" dirty="0">
                <a:solidFill>
                  <a:srgbClr val="211D1E"/>
                </a:solidFill>
                <a:latin typeface="YoonV YoonGothic100Std_OTF 20"/>
              </a:rPr>
              <a:t>/1758~?) </a:t>
            </a:r>
            <a:r>
              <a:rPr lang="ko-KR" altLang="en-US" sz="1100" b="1" dirty="0" err="1">
                <a:solidFill>
                  <a:srgbClr val="211D1E"/>
                </a:solidFill>
                <a:latin typeface="YoonV YoonGothic100Std_OTF 30"/>
              </a:rPr>
              <a:t>주사거배</a:t>
            </a:r>
            <a:r>
              <a:rPr lang="en-US" altLang="ko-KR" sz="1000" dirty="0">
                <a:solidFill>
                  <a:srgbClr val="211D1E"/>
                </a:solidFill>
                <a:latin typeface="YoonV YoonGothic100Std_OTF 20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YoonV YoonGothic100Std_OTF 20"/>
              </a:rPr>
              <a:t>종이에 수묵 담채</a:t>
            </a:r>
            <a:r>
              <a:rPr lang="en-US" altLang="ko-KR" sz="1000" dirty="0">
                <a:solidFill>
                  <a:srgbClr val="211D1E"/>
                </a:solidFill>
                <a:latin typeface="YoonV YoonGothic100Std_OTF 20"/>
              </a:rPr>
              <a:t>/28.2×35.6cm/18</a:t>
            </a:r>
            <a:r>
              <a:rPr lang="ko-KR" altLang="en-US" sz="1000" dirty="0">
                <a:solidFill>
                  <a:srgbClr val="211D1E"/>
                </a:solidFill>
                <a:latin typeface="YoonV YoonGothic100Std_OTF 20"/>
              </a:rPr>
              <a:t>세기 작</a:t>
            </a:r>
            <a:r>
              <a:rPr lang="en-US" altLang="ko-KR" sz="1000" dirty="0">
                <a:solidFill>
                  <a:srgbClr val="211D1E"/>
                </a:solidFill>
                <a:latin typeface="YoonV YoonGothic100Std_OTF 20"/>
              </a:rPr>
              <a:t>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143891" y="5806393"/>
            <a:ext cx="522007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1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▷</a:t>
            </a: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김현정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한국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/1988~ )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우연을 가장한 만남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한지에 수묵 담채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/129×153cm/2014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년 작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</a:t>
            </a:r>
          </a:p>
          <a:p>
            <a:pPr algn="just"/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한복을 입은 두 인물을 어울리지 않는 장소에 배치한 신선한 발상이 돋보이는 그림이다</a:t>
            </a:r>
            <a:r>
              <a:rPr lang="en-US" altLang="ko-KR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700F413-9432-43C4-B446-4E9B4529C9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6"/>
          <a:stretch/>
        </p:blipFill>
        <p:spPr>
          <a:xfrm>
            <a:off x="143891" y="3475608"/>
            <a:ext cx="6188345" cy="2249969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15514F44-AA88-401B-8E7E-D83B527ED9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9281" y="1264197"/>
            <a:ext cx="5430677" cy="441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178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277714" y="-11450"/>
            <a:ext cx="5342254" cy="1446550"/>
            <a:chOff x="85209" y="-184120"/>
            <a:chExt cx="5342254" cy="144655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1CC170-9D26-42E8-A5AB-7489DBC9ADE7}"/>
                </a:ext>
              </a:extLst>
            </p:cNvPr>
            <p:cNvSpPr txBox="1"/>
            <p:nvPr/>
          </p:nvSpPr>
          <p:spPr>
            <a:xfrm>
              <a:off x="85209" y="-184120"/>
              <a:ext cx="72549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800" dirty="0">
                  <a:ln w="12700">
                    <a:solidFill>
                      <a:srgbClr val="00B0F0"/>
                    </a:solidFill>
                  </a:ln>
                  <a:solidFill>
                    <a:schemeClr val="bg1"/>
                  </a:solidFill>
                  <a:latin typeface="Arial Black" panose="020B0A04020102020204" pitchFamily="34" charset="0"/>
                </a:rPr>
                <a:t>“</a:t>
              </a:r>
              <a:endParaRPr lang="ko-KR" altLang="en-US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59ED9A5-B2A2-4F8A-B594-D5A0D98D5490}"/>
                </a:ext>
              </a:extLst>
            </p:cNvPr>
            <p:cNvSpPr txBox="1"/>
            <p:nvPr/>
          </p:nvSpPr>
          <p:spPr>
            <a:xfrm>
              <a:off x="799369" y="-48747"/>
              <a:ext cx="462809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4400" dirty="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일상생활 </a:t>
              </a:r>
              <a:r>
                <a:rPr lang="ko-KR" altLang="en-US" sz="440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속의 인물</a:t>
              </a:r>
              <a:endParaRPr lang="ko-KR" altLang="en-US" sz="4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920450" y="5742846"/>
            <a:ext cx="10380824" cy="523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▶▷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이중섭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한국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/1916〜1956)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길 떠나는 가족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종이에 유채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/21.3×50.8cm/1950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년 대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우리나라 근대 화단의 대표적인 화가인 이중섭은 일제 강점기와 </a:t>
            </a:r>
            <a:r>
              <a:rPr lang="en-US" altLang="ko-KR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6·25 </a:t>
            </a:r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전쟁을 겪으며 고난의 세월을 살았던 </a:t>
            </a:r>
            <a:r>
              <a:rPr lang="ko-KR" altLang="en-US" sz="100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화가이다</a:t>
            </a:r>
            <a:r>
              <a:rPr lang="en-US" altLang="ko-KR" sz="100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 </a:t>
            </a:r>
            <a:r>
              <a:rPr lang="ko-KR" altLang="en-US" sz="100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소달구지를 </a:t>
            </a:r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탄 가족의 </a:t>
            </a:r>
            <a:r>
              <a:rPr lang="ko-KR" altLang="en-US" sz="100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모습을 통 </a:t>
            </a:r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가족에 대한 정과 슬픔이 느껴진다</a:t>
            </a:r>
            <a:r>
              <a:rPr lang="en-US" altLang="ko-KR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en-US" altLang="ko-KR" sz="1000" dirty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874" y="1228900"/>
            <a:ext cx="10208251" cy="44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17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277714" y="-11450"/>
            <a:ext cx="5661447" cy="1446550"/>
            <a:chOff x="85209" y="-184120"/>
            <a:chExt cx="5661447" cy="144655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1CC170-9D26-42E8-A5AB-7489DBC9ADE7}"/>
                </a:ext>
              </a:extLst>
            </p:cNvPr>
            <p:cNvSpPr txBox="1"/>
            <p:nvPr/>
          </p:nvSpPr>
          <p:spPr>
            <a:xfrm>
              <a:off x="85209" y="-184120"/>
              <a:ext cx="72549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800" dirty="0">
                  <a:ln w="12700">
                    <a:solidFill>
                      <a:srgbClr val="00B0F0"/>
                    </a:solidFill>
                  </a:ln>
                  <a:solidFill>
                    <a:schemeClr val="bg1"/>
                  </a:solidFill>
                  <a:latin typeface="Arial Black" panose="020B0A04020102020204" pitchFamily="34" charset="0"/>
                </a:rPr>
                <a:t>“</a:t>
              </a:r>
              <a:endParaRPr lang="ko-KR" altLang="en-US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59ED9A5-B2A2-4F8A-B594-D5A0D98D5490}"/>
                </a:ext>
              </a:extLst>
            </p:cNvPr>
            <p:cNvSpPr txBox="1"/>
            <p:nvPr/>
          </p:nvSpPr>
          <p:spPr>
            <a:xfrm>
              <a:off x="887743" y="-71380"/>
              <a:ext cx="485891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4400" dirty="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일상생활 속의 </a:t>
              </a:r>
              <a:r>
                <a:rPr lang="ko-KR" altLang="en-US" sz="440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인물 </a:t>
              </a:r>
              <a:endParaRPr lang="ko-KR" altLang="en-US" sz="4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679592" y="5861973"/>
            <a:ext cx="3946053" cy="754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▶▷</a:t>
            </a:r>
            <a:r>
              <a:rPr lang="ko-KR" altLang="en-US" sz="1000" b="1" err="1">
                <a:solidFill>
                  <a:srgbClr val="211D1E"/>
                </a:solidFill>
                <a:latin typeface="Apple SD Gothic Neo"/>
              </a:rPr>
              <a:t>레제</a:t>
            </a:r>
            <a:r>
              <a:rPr lang="en-US" altLang="ko-KR" sz="100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en-US" altLang="ko-KR" sz="1000" b="0" i="0">
                <a:solidFill>
                  <a:srgbClr val="000000"/>
                </a:solidFill>
                <a:effectLst/>
                <a:latin typeface="Linux Libertine"/>
              </a:rPr>
              <a:t>Léger, Fernand </a:t>
            </a:r>
            <a:r>
              <a:rPr lang="en-US" altLang="ko-KR" sz="1000">
                <a:solidFill>
                  <a:srgbClr val="211D1E"/>
                </a:solidFill>
                <a:latin typeface="Apple SD Gothic Neo"/>
              </a:rPr>
              <a:t>/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프랑스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/1881〜1955)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건설자들</a:t>
            </a:r>
            <a:r>
              <a:rPr lang="en-US" altLang="ko-KR" sz="1000" b="1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캔버스에 유채 물감 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 295×197 cm / 1950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년 작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건설 현장을 지나다 바라본 풍경에서 영감을 받아 그린 작품이다</a:t>
            </a:r>
            <a:r>
              <a:rPr lang="en-US" altLang="ko-KR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en-US" altLang="ko-KR" sz="1000" dirty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5179978" y="5773485"/>
            <a:ext cx="65612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▷▶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르누아르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(Renoir, Pierre-</a:t>
            </a:r>
            <a:r>
              <a:rPr lang="en-US" altLang="ko-KR" sz="1000" dirty="0" err="1">
                <a:solidFill>
                  <a:srgbClr val="211D1E"/>
                </a:solidFill>
                <a:latin typeface="Apple SD Gothic Neo"/>
              </a:rPr>
              <a:t>Auguste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프랑스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/1841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～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1919) </a:t>
            </a:r>
            <a:r>
              <a:rPr lang="ko-KR" altLang="en-US" sz="1000" b="1" dirty="0" err="1">
                <a:solidFill>
                  <a:srgbClr val="211D1E"/>
                </a:solidFill>
                <a:latin typeface="Apple SD Gothic Neo"/>
              </a:rPr>
              <a:t>물랭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 드 라 </a:t>
            </a:r>
            <a:r>
              <a:rPr lang="ko-KR" altLang="en-US" sz="1000" b="1" dirty="0" err="1">
                <a:solidFill>
                  <a:srgbClr val="211D1E"/>
                </a:solidFill>
                <a:latin typeface="Apple SD Gothic Neo"/>
              </a:rPr>
              <a:t>걀레트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캔버스에 유채 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/131×175cm/1876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년 작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파리 </a:t>
            </a:r>
            <a:r>
              <a:rPr lang="ko-KR" altLang="en-US" sz="1000" dirty="0" err="1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무도회장의</a:t>
            </a:r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풍경을 묘사한 작품으로</a:t>
            </a:r>
            <a:r>
              <a:rPr lang="en-US" altLang="ko-KR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야외 </a:t>
            </a:r>
            <a:r>
              <a:rPr lang="ko-KR" altLang="en-US" sz="1000" dirty="0" err="1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무도회장의</a:t>
            </a:r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풍경을 생생하게 표현하고 있다</a:t>
            </a:r>
            <a:r>
              <a:rPr lang="en-US" altLang="ko-KR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그림 속 인물들의 동작과 표정이 아름다운 작품이다</a:t>
            </a:r>
            <a:r>
              <a:rPr lang="en-US" altLang="ko-KR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en-US" altLang="ko-KR" sz="1000" dirty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pic>
        <p:nvPicPr>
          <p:cNvPr id="9" name="그림 8" descr="텍스트, 건물, 창문이(가) 표시된 사진&#10;&#10;자동 생성된 설명">
            <a:extLst>
              <a:ext uri="{FF2B5EF4-FFF2-40B4-BE49-F238E27FC236}">
                <a16:creationId xmlns:a16="http://schemas.microsoft.com/office/drawing/2014/main" id="{BCA4D762-3684-4497-9BB9-11E2830072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63" y="1042174"/>
            <a:ext cx="3388764" cy="4811840"/>
          </a:xfrm>
          <a:prstGeom prst="rect">
            <a:avLst/>
          </a:prstGeom>
        </p:spPr>
      </p:pic>
      <p:pic>
        <p:nvPicPr>
          <p:cNvPr id="12" name="그림 11" descr="텍스트, 사람, 그룹, 군중이(가) 표시된 사진&#10;&#10;자동 생성된 설명">
            <a:extLst>
              <a:ext uri="{FF2B5EF4-FFF2-40B4-BE49-F238E27FC236}">
                <a16:creationId xmlns:a16="http://schemas.microsoft.com/office/drawing/2014/main" id="{F8714D06-3F68-4C35-9497-BB364DD21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876" y="1011094"/>
            <a:ext cx="6254461" cy="465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367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A130B6F-3A76-47DF-86E9-127A6BF74CBE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B00F21-FAAE-40CC-BD27-946DEF5FA544}"/>
              </a:ext>
            </a:extLst>
          </p:cNvPr>
          <p:cNvSpPr txBox="1"/>
          <p:nvPr/>
        </p:nvSpPr>
        <p:spPr>
          <a:xfrm>
            <a:off x="114895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2EE59A-4C72-4AA9-9121-D0634AB33631}"/>
              </a:ext>
            </a:extLst>
          </p:cNvPr>
          <p:cNvSpPr txBox="1"/>
          <p:nvPr/>
        </p:nvSpPr>
        <p:spPr>
          <a:xfrm>
            <a:off x="935707" y="98824"/>
            <a:ext cx="8250663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탐구 활동</a:t>
            </a:r>
            <a:r>
              <a:rPr lang="en-US" altLang="ko-KR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1_</a:t>
            </a:r>
            <a:r>
              <a:rPr lang="ko-KR" altLang="en-US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동서양의 인물화 비교해 보기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6370" y="1448746"/>
            <a:ext cx="2038350" cy="24765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47" y="2027057"/>
            <a:ext cx="305753" cy="3143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7663" y="721919"/>
            <a:ext cx="7654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2400">
                <a:solidFill>
                  <a:schemeClr val="bg2">
                    <a:lumMod val="2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 </a:t>
            </a:r>
            <a:r>
              <a:rPr lang="ko-KR" altLang="en-US" sz="2400">
                <a:solidFill>
                  <a:schemeClr val="bg2">
                    <a:lumMod val="2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두 </a:t>
            </a:r>
            <a:r>
              <a:rPr lang="ko-KR" altLang="en-US" sz="2400" dirty="0">
                <a:solidFill>
                  <a:schemeClr val="bg2">
                    <a:lumMod val="2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작품은 </a:t>
            </a:r>
            <a:r>
              <a:rPr lang="ko-KR" altLang="en-US" sz="2400" dirty="0">
                <a:solidFill>
                  <a:srgbClr val="00B0F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식물을 </a:t>
            </a:r>
            <a:r>
              <a:rPr lang="ko-KR" altLang="en-US" sz="24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소재로</a:t>
            </a:r>
            <a:r>
              <a:rPr lang="ko-KR" altLang="en-US" sz="2400" dirty="0">
                <a:solidFill>
                  <a:srgbClr val="00B0F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</a:t>
            </a:r>
            <a:r>
              <a:rPr lang="ko-KR" altLang="en-US" sz="2400" dirty="0">
                <a:solidFill>
                  <a:schemeClr val="bg2">
                    <a:lumMod val="2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한 </a:t>
            </a:r>
            <a:r>
              <a:rPr lang="ko-KR" altLang="en-US" sz="2400" dirty="0">
                <a:solidFill>
                  <a:srgbClr val="00B0F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동서양의 인물화 </a:t>
            </a:r>
            <a:r>
              <a:rPr lang="ko-KR" altLang="en-US" sz="2400" dirty="0">
                <a:solidFill>
                  <a:schemeClr val="bg2">
                    <a:lumMod val="2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이다</a:t>
            </a:r>
            <a:r>
              <a:rPr lang="en-US" altLang="ko-KR" sz="2400" dirty="0">
                <a:solidFill>
                  <a:schemeClr val="bg2">
                    <a:lumMod val="2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.</a:t>
            </a:r>
          </a:p>
          <a:p>
            <a:pPr algn="just"/>
            <a:r>
              <a:rPr lang="ko-KR" altLang="en-US" sz="2400">
                <a:solidFill>
                  <a:schemeClr val="bg2">
                    <a:lumMod val="2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 </a:t>
            </a:r>
            <a:r>
              <a:rPr lang="ko-KR" altLang="en-US" sz="2400">
                <a:solidFill>
                  <a:schemeClr val="bg2">
                    <a:lumMod val="2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두 </a:t>
            </a:r>
            <a:r>
              <a:rPr lang="ko-KR" altLang="en-US" sz="2400" dirty="0">
                <a:solidFill>
                  <a:schemeClr val="bg2">
                    <a:lumMod val="2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작품을 보고 각각의 </a:t>
            </a:r>
            <a:r>
              <a:rPr lang="ko-KR" altLang="en-US" sz="2400" dirty="0">
                <a:solidFill>
                  <a:srgbClr val="00B0F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재료</a:t>
            </a:r>
            <a:r>
              <a:rPr lang="ko-KR" altLang="en-US" sz="24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와</a:t>
            </a:r>
            <a:r>
              <a:rPr lang="ko-KR" altLang="en-US" sz="2400" dirty="0">
                <a:solidFill>
                  <a:srgbClr val="00B0F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표현 방법</a:t>
            </a:r>
            <a:r>
              <a:rPr lang="ko-KR" altLang="en-US" sz="2400" dirty="0">
                <a:solidFill>
                  <a:schemeClr val="bg2">
                    <a:lumMod val="2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을 생각해 보자</a:t>
            </a:r>
            <a:r>
              <a:rPr lang="en-US" altLang="ko-KR" sz="2400" dirty="0">
                <a:solidFill>
                  <a:schemeClr val="bg2">
                    <a:lumMod val="2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.</a:t>
            </a:r>
            <a:endParaRPr lang="ko-KR" altLang="en-US" sz="2000" dirty="0">
              <a:solidFill>
                <a:schemeClr val="bg2">
                  <a:lumMod val="25000"/>
                </a:schemeClr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1091813" y="6255349"/>
            <a:ext cx="50041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▶▷ </a:t>
            </a:r>
            <a:r>
              <a:rPr lang="ko-KR" altLang="en-US" sz="1000" b="1" dirty="0" err="1">
                <a:solidFill>
                  <a:srgbClr val="211D1E"/>
                </a:solidFill>
                <a:latin typeface="Apple SD Gothic Neo"/>
              </a:rPr>
              <a:t>성민우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한국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/1974~ )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한국 초상</a:t>
            </a:r>
            <a:r>
              <a:rPr lang="en-US" altLang="ko-KR" sz="1000" b="1" dirty="0">
                <a:solidFill>
                  <a:srgbClr val="211D1E"/>
                </a:solidFill>
                <a:latin typeface="Apple SD Gothic Neo"/>
              </a:rPr>
              <a:t>-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냉이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비단에 채색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, </a:t>
            </a:r>
            <a:r>
              <a:rPr lang="ko-KR" altLang="en-US" sz="1000">
                <a:solidFill>
                  <a:srgbClr val="211D1E"/>
                </a:solidFill>
                <a:latin typeface="Apple SD Gothic Neo"/>
              </a:rPr>
              <a:t>금분</a:t>
            </a:r>
            <a:r>
              <a:rPr lang="en-US" altLang="ko-KR" sz="1000">
                <a:solidFill>
                  <a:srgbClr val="211D1E"/>
                </a:solidFill>
                <a:latin typeface="Apple SD Gothic Neo"/>
              </a:rPr>
              <a:t>/91×116.8cmcm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/2014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년 작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</a:t>
            </a:r>
            <a:endParaRPr lang="en-US" altLang="ko-KR" sz="1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7258976" y="6205178"/>
            <a:ext cx="317228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▶▷ </a:t>
            </a:r>
            <a:r>
              <a:rPr lang="ko-KR" altLang="en-US" sz="1000" b="1" dirty="0" err="1">
                <a:solidFill>
                  <a:srgbClr val="211D1E"/>
                </a:solidFill>
                <a:latin typeface="Apple SD Gothic Neo"/>
              </a:rPr>
              <a:t>아르침볼도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en-US" altLang="ko-KR" sz="1000" dirty="0" err="1">
                <a:solidFill>
                  <a:srgbClr val="211D1E"/>
                </a:solidFill>
                <a:latin typeface="Apple SD Gothic Neo"/>
              </a:rPr>
              <a:t>Arcimboldo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, Giuseppe/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이탈리아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/1527</a:t>
            </a:r>
            <a:r>
              <a:rPr lang="ko-KR" altLang="en-US" sz="1000" dirty="0">
                <a:solidFill>
                  <a:srgbClr val="000000"/>
                </a:solidFill>
                <a:latin typeface="Apple SD Gothic Neo"/>
              </a:rPr>
              <a:t>～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1593)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봄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나무 위에 유채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/76×64cm/1573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년 작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</a:t>
            </a:r>
          </a:p>
          <a:p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사람의 형태를 식물을 배치하여 표현하였다</a:t>
            </a:r>
            <a:endParaRPr lang="en-US" altLang="ko-KR" sz="1000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F23E224-2353-4B68-9B19-F6C7E1FA2D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018867" y="1308775"/>
            <a:ext cx="4002032" cy="575292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FEA5CB29-58DB-436E-BD69-DF4AB69408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610" y="2195523"/>
            <a:ext cx="3011017" cy="397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484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CB125C-7E60-4A97-ACC6-AD646087D0F5}"/>
              </a:ext>
            </a:extLst>
          </p:cNvPr>
          <p:cNvSpPr txBox="1"/>
          <p:nvPr/>
        </p:nvSpPr>
        <p:spPr>
          <a:xfrm>
            <a:off x="4273805" y="323855"/>
            <a:ext cx="35076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5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점검해 보기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1C1EBE-CE0F-4C95-99EF-B6B73F444309}"/>
              </a:ext>
            </a:extLst>
          </p:cNvPr>
          <p:cNvSpPr txBox="1"/>
          <p:nvPr/>
        </p:nvSpPr>
        <p:spPr>
          <a:xfrm>
            <a:off x="3636454" y="86465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A8E725-7224-45B3-BD0F-A938B3C94A4E}"/>
              </a:ext>
            </a:extLst>
          </p:cNvPr>
          <p:cNvSpPr txBox="1"/>
          <p:nvPr/>
        </p:nvSpPr>
        <p:spPr>
          <a:xfrm>
            <a:off x="3537105" y="86465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1EB5B6-AE72-4681-9578-DDAEDA2F7F88}"/>
              </a:ext>
            </a:extLst>
          </p:cNvPr>
          <p:cNvSpPr txBox="1"/>
          <p:nvPr/>
        </p:nvSpPr>
        <p:spPr>
          <a:xfrm>
            <a:off x="7644525" y="192929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”</a:t>
            </a:r>
            <a:endParaRPr lang="ko-KR" altLang="en-US" sz="880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F83D97-F528-47DF-821A-822371B65A8D}"/>
              </a:ext>
            </a:extLst>
          </p:cNvPr>
          <p:cNvSpPr txBox="1"/>
          <p:nvPr/>
        </p:nvSpPr>
        <p:spPr>
          <a:xfrm>
            <a:off x="7711505" y="183876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”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47140" y="2375374"/>
            <a:ext cx="109708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54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◉</a:t>
            </a:r>
            <a:r>
              <a:rPr lang="en-US" altLang="ko-KR" sz="54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</a:t>
            </a:r>
            <a:r>
              <a:rPr lang="ko-KR" altLang="en-US" sz="54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인물을 표현한 예술 작품을 보고</a:t>
            </a:r>
            <a:endParaRPr lang="en-US" altLang="ko-KR" sz="5400" dirty="0"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r>
              <a:rPr lang="en-US" altLang="ko-KR" sz="54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   </a:t>
            </a:r>
            <a:r>
              <a:rPr lang="ko-KR" altLang="en-US" sz="54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현대적 시각에서 이해할 수 있는가</a:t>
            </a:r>
            <a:r>
              <a:rPr lang="en-US" altLang="ko-KR" sz="54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?</a:t>
            </a:r>
            <a:endParaRPr lang="ko-KR" altLang="en-US" sz="5400" dirty="0"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grpSp>
        <p:nvGrpSpPr>
          <p:cNvPr id="17" name="그룹 16"/>
          <p:cNvGrpSpPr/>
          <p:nvPr/>
        </p:nvGrpSpPr>
        <p:grpSpPr>
          <a:xfrm>
            <a:off x="7500351" y="4327531"/>
            <a:ext cx="2934546" cy="659576"/>
            <a:chOff x="8616254" y="2642635"/>
            <a:chExt cx="2934546" cy="659576"/>
          </a:xfrm>
        </p:grpSpPr>
        <p:sp>
          <p:nvSpPr>
            <p:cNvPr id="18" name="웃는 얼굴 17">
              <a:extLst>
                <a:ext uri="{FF2B5EF4-FFF2-40B4-BE49-F238E27FC236}">
                  <a16:creationId xmlns:a16="http://schemas.microsoft.com/office/drawing/2014/main" id="{D22DAD51-1536-4802-881D-90402886C553}"/>
                </a:ext>
              </a:extLst>
            </p:cNvPr>
            <p:cNvSpPr/>
            <p:nvPr/>
          </p:nvSpPr>
          <p:spPr>
            <a:xfrm>
              <a:off x="8616254" y="2643539"/>
              <a:ext cx="658672" cy="658672"/>
            </a:xfrm>
            <a:prstGeom prst="smileyFac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19" name="웃는 얼굴 18">
              <a:extLst>
                <a:ext uri="{FF2B5EF4-FFF2-40B4-BE49-F238E27FC236}">
                  <a16:creationId xmlns:a16="http://schemas.microsoft.com/office/drawing/2014/main" id="{ADCD985E-D4DF-4B0D-9248-BC2100B80366}"/>
                </a:ext>
              </a:extLst>
            </p:cNvPr>
            <p:cNvSpPr/>
            <p:nvPr/>
          </p:nvSpPr>
          <p:spPr>
            <a:xfrm>
              <a:off x="9754191" y="2642635"/>
              <a:ext cx="658672" cy="658672"/>
            </a:xfrm>
            <a:prstGeom prst="smileyFac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20" name="웃는 얼굴 19">
              <a:extLst>
                <a:ext uri="{FF2B5EF4-FFF2-40B4-BE49-F238E27FC236}">
                  <a16:creationId xmlns:a16="http://schemas.microsoft.com/office/drawing/2014/main" id="{B8445B35-0A4C-468D-91C0-64EFFB9013BB}"/>
                </a:ext>
              </a:extLst>
            </p:cNvPr>
            <p:cNvSpPr/>
            <p:nvPr/>
          </p:nvSpPr>
          <p:spPr>
            <a:xfrm>
              <a:off x="10892128" y="2642635"/>
              <a:ext cx="658672" cy="658672"/>
            </a:xfrm>
            <a:prstGeom prst="smileyFac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</p:grpSp>
    </p:spTree>
    <p:extLst>
      <p:ext uri="{BB962C8B-B14F-4D97-AF65-F5344CB8AC3E}">
        <p14:creationId xmlns:p14="http://schemas.microsoft.com/office/powerpoint/2010/main" val="3343321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3A47FE5-33C4-4372-B4F8-34FBF64C30E6}"/>
              </a:ext>
            </a:extLst>
          </p:cNvPr>
          <p:cNvSpPr txBox="1"/>
          <p:nvPr/>
        </p:nvSpPr>
        <p:spPr>
          <a:xfrm>
            <a:off x="1085366" y="1256258"/>
            <a:ext cx="166817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600">
                <a:ln w="41275">
                  <a:solidFill>
                    <a:srgbClr val="00B0F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16600">
              <a:ln w="41275">
                <a:solidFill>
                  <a:srgbClr val="00B0F0"/>
                </a:solidFill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B8D1D3-0145-40BF-80A8-215E0C24B6A5}"/>
              </a:ext>
            </a:extLst>
          </p:cNvPr>
          <p:cNvSpPr txBox="1"/>
          <p:nvPr/>
        </p:nvSpPr>
        <p:spPr>
          <a:xfrm>
            <a:off x="2263445" y="1663535"/>
            <a:ext cx="943880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54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인물</a:t>
            </a:r>
            <a:r>
              <a:rPr lang="ko-KR" altLang="en-US" sz="5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을 표현한 예술 </a:t>
            </a:r>
            <a:r>
              <a:rPr lang="ko-KR" altLang="en-US" sz="54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작품</a:t>
            </a:r>
            <a:r>
              <a:rPr lang="ko-KR" altLang="en-US" sz="5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을 보고</a:t>
            </a:r>
            <a:endParaRPr lang="en-US" altLang="ko-KR" sz="54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54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현대적 시각</a:t>
            </a:r>
            <a:r>
              <a:rPr lang="ko-KR" altLang="en-US" sz="5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에서 </a:t>
            </a:r>
            <a:r>
              <a:rPr lang="ko-KR" altLang="en-US" sz="54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이해</a:t>
            </a:r>
            <a:r>
              <a:rPr lang="ko-KR" altLang="en-US" sz="5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할 수 있다</a:t>
            </a:r>
            <a:r>
              <a:rPr lang="en-US" altLang="ko-KR" sz="5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  <a:endParaRPr lang="ko-KR" altLang="en-US" sz="54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F269ADB7-8B14-4A35-8596-3F011A762904}"/>
              </a:ext>
            </a:extLst>
          </p:cNvPr>
          <p:cNvCxnSpPr>
            <a:cxnSpLocks/>
          </p:cNvCxnSpPr>
          <p:nvPr/>
        </p:nvCxnSpPr>
        <p:spPr>
          <a:xfrm>
            <a:off x="2369980" y="3259836"/>
            <a:ext cx="8843189" cy="0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D7EA72DB-C80A-414A-AAF6-0C6648FFFFCF}"/>
              </a:ext>
            </a:extLst>
          </p:cNvPr>
          <p:cNvCxnSpPr>
            <a:cxnSpLocks/>
          </p:cNvCxnSpPr>
          <p:nvPr/>
        </p:nvCxnSpPr>
        <p:spPr>
          <a:xfrm flipV="1">
            <a:off x="2263445" y="4958235"/>
            <a:ext cx="9142492" cy="1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AD8CF1D-B99F-41C2-BC16-207BC5312CD8}"/>
              </a:ext>
            </a:extLst>
          </p:cNvPr>
          <p:cNvSpPr txBox="1"/>
          <p:nvPr/>
        </p:nvSpPr>
        <p:spPr>
          <a:xfrm>
            <a:off x="1210305" y="2700957"/>
            <a:ext cx="979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1295423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260265" y="-11450"/>
            <a:ext cx="5967452" cy="1446550"/>
            <a:chOff x="67760" y="-184120"/>
            <a:chExt cx="5967452" cy="144655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1CC170-9D26-42E8-A5AB-7489DBC9ADE7}"/>
                </a:ext>
              </a:extLst>
            </p:cNvPr>
            <p:cNvSpPr txBox="1"/>
            <p:nvPr/>
          </p:nvSpPr>
          <p:spPr>
            <a:xfrm>
              <a:off x="85209" y="-184120"/>
              <a:ext cx="72549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800" dirty="0">
                  <a:ln w="12700">
                    <a:solidFill>
                      <a:srgbClr val="00B0F0"/>
                    </a:solidFill>
                  </a:ln>
                  <a:solidFill>
                    <a:schemeClr val="bg1"/>
                  </a:solidFill>
                  <a:latin typeface="Arial Black" panose="020B0A04020102020204" pitchFamily="34" charset="0"/>
                </a:rPr>
                <a:t>“</a:t>
              </a:r>
              <a:endParaRPr lang="ko-KR" altLang="en-US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59ED9A5-B2A2-4F8A-B594-D5A0D98D5490}"/>
                </a:ext>
              </a:extLst>
            </p:cNvPr>
            <p:cNvSpPr txBox="1"/>
            <p:nvPr/>
          </p:nvSpPr>
          <p:spPr>
            <a:xfrm>
              <a:off x="810705" y="177324"/>
              <a:ext cx="522450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4400" dirty="0">
                  <a:solidFill>
                    <a:srgbClr val="FFC00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개성</a:t>
              </a:r>
              <a:r>
                <a:rPr lang="ko-KR" altLang="en-US" sz="4400" dirty="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 있는 </a:t>
              </a:r>
              <a:r>
                <a:rPr lang="ko-KR" altLang="en-US" sz="4400" dirty="0">
                  <a:solidFill>
                    <a:srgbClr val="00B0F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인물화 작품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79C10FF-77AF-4639-B0F0-0CDDAC6BBE44}"/>
                </a:ext>
              </a:extLst>
            </p:cNvPr>
            <p:cNvSpPr txBox="1"/>
            <p:nvPr/>
          </p:nvSpPr>
          <p:spPr>
            <a:xfrm>
              <a:off x="67760" y="565297"/>
              <a:ext cx="79861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dirty="0">
                  <a:solidFill>
                    <a:srgbClr val="00B0F0"/>
                  </a:solidFill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생각 열기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058882" y="1768642"/>
            <a:ext cx="9373079" cy="381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2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인물의 </a:t>
            </a:r>
            <a:r>
              <a:rPr lang="ko-KR" altLang="en-US" sz="3200" dirty="0">
                <a:solidFill>
                  <a:srgbClr val="00B0F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표현 요소</a:t>
            </a:r>
            <a:endParaRPr lang="en-US" altLang="ko-KR" sz="3200" dirty="0">
              <a:solidFill>
                <a:srgbClr val="00B0F0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2800" dirty="0"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8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</a:t>
            </a:r>
            <a:r>
              <a:rPr lang="ko-KR" altLang="en-US" sz="2800" dirty="0">
                <a:solidFill>
                  <a:srgbClr val="00B0F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표정</a:t>
            </a:r>
            <a:r>
              <a:rPr lang="ko-KR" altLang="en-US" sz="28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</a:t>
            </a:r>
            <a:r>
              <a:rPr lang="en-US" altLang="ko-KR" sz="28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: </a:t>
            </a:r>
            <a:r>
              <a:rPr lang="ko-KR" altLang="en-US" sz="28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인물의 성격과 내면 모습을 반영하는 것이다</a:t>
            </a:r>
            <a:r>
              <a:rPr lang="en-US" altLang="ko-KR" sz="28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28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</a:t>
            </a:r>
            <a:r>
              <a:rPr lang="ko-KR" altLang="en-US" sz="2800" dirty="0">
                <a:solidFill>
                  <a:srgbClr val="00B0F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비례</a:t>
            </a:r>
            <a:r>
              <a:rPr lang="ko-KR" altLang="en-US" sz="28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</a:t>
            </a:r>
            <a:r>
              <a:rPr lang="en-US" altLang="ko-KR" sz="28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: </a:t>
            </a:r>
            <a:r>
              <a:rPr lang="ko-KR" altLang="en-US" sz="28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얼굴과 몸</a:t>
            </a:r>
            <a:r>
              <a:rPr lang="en-US" altLang="ko-KR" sz="28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, </a:t>
            </a:r>
            <a:r>
              <a:rPr lang="ko-KR" altLang="en-US" sz="28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눈</a:t>
            </a:r>
            <a:r>
              <a:rPr lang="en-US" altLang="ko-KR" sz="28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, </a:t>
            </a:r>
            <a:r>
              <a:rPr lang="ko-KR" altLang="en-US" sz="28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코 입 등 크기의 비율을 말한다</a:t>
            </a:r>
            <a:r>
              <a:rPr lang="en-US" altLang="ko-KR" sz="28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28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</a:t>
            </a:r>
            <a:r>
              <a:rPr lang="ko-KR" altLang="en-US" sz="2800" dirty="0">
                <a:solidFill>
                  <a:srgbClr val="00B0F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균형</a:t>
            </a:r>
            <a:r>
              <a:rPr lang="ko-KR" altLang="en-US" sz="28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</a:t>
            </a:r>
            <a:r>
              <a:rPr lang="en-US" altLang="ko-KR" sz="28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: </a:t>
            </a:r>
            <a:r>
              <a:rPr lang="ko-KR" altLang="en-US" sz="28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어느 쪽으로도 기울지 않는 상하좌우의 어울림을 말한다</a:t>
            </a:r>
            <a:r>
              <a:rPr lang="en-US" altLang="ko-KR" sz="28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28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</a:t>
            </a:r>
            <a:r>
              <a:rPr lang="ko-KR" altLang="en-US" sz="2800" dirty="0">
                <a:solidFill>
                  <a:srgbClr val="00B0F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동세</a:t>
            </a:r>
            <a:r>
              <a:rPr lang="ko-KR" altLang="en-US" sz="28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</a:t>
            </a:r>
            <a:r>
              <a:rPr lang="en-US" altLang="ko-KR" sz="28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: </a:t>
            </a:r>
            <a:r>
              <a:rPr lang="ko-KR" altLang="en-US" sz="28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작품과 활력에 생동감을 주는 요소이다</a:t>
            </a:r>
            <a:r>
              <a:rPr lang="en-US" altLang="ko-KR" sz="28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.</a:t>
            </a:r>
            <a:endParaRPr lang="ko-KR" altLang="en-US" sz="2800" dirty="0"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33742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260265" y="-11450"/>
            <a:ext cx="5967452" cy="1446550"/>
            <a:chOff x="67760" y="-184120"/>
            <a:chExt cx="5967452" cy="144655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1CC170-9D26-42E8-A5AB-7489DBC9ADE7}"/>
                </a:ext>
              </a:extLst>
            </p:cNvPr>
            <p:cNvSpPr txBox="1"/>
            <p:nvPr/>
          </p:nvSpPr>
          <p:spPr>
            <a:xfrm>
              <a:off x="85209" y="-184120"/>
              <a:ext cx="72549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800" dirty="0">
                  <a:ln w="12700">
                    <a:solidFill>
                      <a:srgbClr val="00B0F0"/>
                    </a:solidFill>
                  </a:ln>
                  <a:solidFill>
                    <a:schemeClr val="bg1"/>
                  </a:solidFill>
                  <a:latin typeface="Arial Black" panose="020B0A04020102020204" pitchFamily="34" charset="0"/>
                </a:rPr>
                <a:t>“</a:t>
              </a:r>
              <a:endParaRPr lang="ko-KR" altLang="en-US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59ED9A5-B2A2-4F8A-B594-D5A0D98D5490}"/>
                </a:ext>
              </a:extLst>
            </p:cNvPr>
            <p:cNvSpPr txBox="1"/>
            <p:nvPr/>
          </p:nvSpPr>
          <p:spPr>
            <a:xfrm>
              <a:off x="810705" y="8648"/>
              <a:ext cx="522450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4400" dirty="0">
                  <a:solidFill>
                    <a:srgbClr val="FFC00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개성</a:t>
              </a:r>
              <a:r>
                <a:rPr lang="ko-KR" altLang="en-US" sz="4400" dirty="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 있는 </a:t>
              </a:r>
              <a:r>
                <a:rPr lang="ko-KR" altLang="en-US" sz="4400" dirty="0">
                  <a:solidFill>
                    <a:srgbClr val="00B0F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인물화 작품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79C10FF-77AF-4639-B0F0-0CDDAC6BBE44}"/>
                </a:ext>
              </a:extLst>
            </p:cNvPr>
            <p:cNvSpPr txBox="1"/>
            <p:nvPr/>
          </p:nvSpPr>
          <p:spPr>
            <a:xfrm>
              <a:off x="67760" y="565297"/>
              <a:ext cx="79861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dirty="0">
                  <a:solidFill>
                    <a:srgbClr val="00B0F0"/>
                  </a:solidFill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생각 열기</a:t>
              </a:r>
            </a:p>
          </p:txBody>
        </p:sp>
      </p:grpSp>
      <p:pic>
        <p:nvPicPr>
          <p:cNvPr id="11" name="그림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0223" y="1288062"/>
            <a:ext cx="3984472" cy="4837482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305" y="1288062"/>
            <a:ext cx="3635038" cy="483748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260265" y="6163534"/>
            <a:ext cx="5446675" cy="299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▶▷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루소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(Rousseau, Henri/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프랑스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/1844</a:t>
            </a:r>
            <a:r>
              <a:rPr lang="ko-KR" altLang="en-US" sz="1000" dirty="0">
                <a:solidFill>
                  <a:srgbClr val="000000"/>
                </a:solidFill>
                <a:latin typeface="Apple SD Gothic Neo"/>
              </a:rPr>
              <a:t>～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1910)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자화상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캔버스 에 유화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/146×113cm/1890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년 작</a:t>
            </a:r>
            <a:r>
              <a:rPr lang="en-US" altLang="ko-KR" sz="1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)</a:t>
            </a:r>
            <a:endParaRPr lang="en-US" altLang="ko-KR" sz="1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6838506" y="6196516"/>
            <a:ext cx="4474345" cy="523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▷▶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클로스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(Close, Chuck/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미국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/1940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～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엠마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목판화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/109.2×88.9cm/2002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년 작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ko-KR" altLang="en-US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격자무늬 유리를 통해 바라본 것 같은 개성 있는 표현으로 그린 인물화이다</a:t>
            </a:r>
            <a:r>
              <a:rPr lang="en-US" altLang="ko-KR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02240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277714" y="-11450"/>
            <a:ext cx="5926449" cy="1446550"/>
            <a:chOff x="85209" y="-184120"/>
            <a:chExt cx="5926449" cy="144655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1CC170-9D26-42E8-A5AB-7489DBC9ADE7}"/>
                </a:ext>
              </a:extLst>
            </p:cNvPr>
            <p:cNvSpPr txBox="1"/>
            <p:nvPr/>
          </p:nvSpPr>
          <p:spPr>
            <a:xfrm>
              <a:off x="85209" y="-184120"/>
              <a:ext cx="72549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800" dirty="0">
                  <a:ln w="12700">
                    <a:solidFill>
                      <a:srgbClr val="00B0F0"/>
                    </a:solidFill>
                  </a:ln>
                  <a:solidFill>
                    <a:schemeClr val="bg1"/>
                  </a:solidFill>
                  <a:latin typeface="Arial Black" panose="020B0A04020102020204" pitchFamily="34" charset="0"/>
                </a:rPr>
                <a:t>“</a:t>
              </a:r>
              <a:endParaRPr lang="ko-KR" altLang="en-US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59ED9A5-B2A2-4F8A-B594-D5A0D98D5490}"/>
                </a:ext>
              </a:extLst>
            </p:cNvPr>
            <p:cNvSpPr txBox="1"/>
            <p:nvPr/>
          </p:nvSpPr>
          <p:spPr>
            <a:xfrm>
              <a:off x="928215" y="-60381"/>
              <a:ext cx="508344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440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다양하게 표현된 인물</a:t>
              </a:r>
              <a:endParaRPr lang="ko-KR" altLang="en-US" sz="4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173684" y="5888625"/>
            <a:ext cx="3907359" cy="52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▶▷▷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dirty="0" err="1">
                <a:solidFill>
                  <a:srgbClr val="211D1E"/>
                </a:solidFill>
                <a:latin typeface="Apple SD Gothic Neo"/>
              </a:rPr>
              <a:t>앵그르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(Ingres, Jean-</a:t>
            </a:r>
            <a:r>
              <a:rPr lang="en-US" altLang="ko-KR" sz="1000" dirty="0" err="1">
                <a:solidFill>
                  <a:srgbClr val="211D1E"/>
                </a:solidFill>
                <a:latin typeface="Apple SD Gothic Neo"/>
              </a:rPr>
              <a:t>Auguste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-Dominique/ 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프랑스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/1780</a:t>
            </a:r>
            <a:r>
              <a:rPr lang="ko-KR" altLang="en-US" sz="1000" dirty="0">
                <a:solidFill>
                  <a:srgbClr val="000000"/>
                </a:solidFill>
                <a:latin typeface="Apple SD Gothic Neo"/>
              </a:rPr>
              <a:t>～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1867) </a:t>
            </a:r>
            <a:r>
              <a:rPr lang="ko-KR" altLang="en-US" sz="1000" b="1" dirty="0" err="1">
                <a:solidFill>
                  <a:srgbClr val="211D1E"/>
                </a:solidFill>
                <a:latin typeface="Apple SD Gothic Neo"/>
              </a:rPr>
              <a:t>오송빌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 백작 부인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캔버스에 유채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/130×92cm/1845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년 작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</a:t>
            </a:r>
            <a:endParaRPr lang="en-US" altLang="ko-KR" sz="1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4337855" y="5888625"/>
            <a:ext cx="4028946" cy="754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▷▶▷</a:t>
            </a:r>
            <a:r>
              <a:rPr lang="ko-KR" altLang="en-US" sz="1000" b="1" dirty="0" err="1">
                <a:solidFill>
                  <a:srgbClr val="211D1E"/>
                </a:solidFill>
                <a:latin typeface="Apple SD Gothic Neo"/>
              </a:rPr>
              <a:t>뭉크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(Munch, </a:t>
            </a:r>
            <a:r>
              <a:rPr lang="en-US" altLang="ko-KR" sz="1000" dirty="0" err="1">
                <a:solidFill>
                  <a:srgbClr val="211D1E"/>
                </a:solidFill>
                <a:latin typeface="Apple SD Gothic Neo"/>
              </a:rPr>
              <a:t>Edvard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노르웨이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/1863</a:t>
            </a:r>
            <a:r>
              <a:rPr lang="ko-KR" altLang="en-US" sz="1000">
                <a:solidFill>
                  <a:srgbClr val="211D1E"/>
                </a:solidFill>
                <a:latin typeface="Apple SD Gothic Neo"/>
              </a:rPr>
              <a:t>～</a:t>
            </a:r>
            <a:r>
              <a:rPr lang="en-US" altLang="ko-KR" sz="1000">
                <a:solidFill>
                  <a:srgbClr val="211D1E"/>
                </a:solidFill>
                <a:latin typeface="Apple SD Gothic Neo"/>
              </a:rPr>
              <a:t>1944) </a:t>
            </a:r>
            <a:r>
              <a:rPr lang="ko-KR" altLang="en-US" sz="1000" b="1">
                <a:solidFill>
                  <a:srgbClr val="211D1E"/>
                </a:solidFill>
                <a:latin typeface="Apple SD Gothic Neo"/>
              </a:rPr>
              <a:t>절규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캔버스에 유채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/83×66cm/1910 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년 작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ko-KR" altLang="en-US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삶과 죽음</a:t>
            </a:r>
            <a:r>
              <a:rPr lang="en-US" altLang="ko-KR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불안의 이미지가 느껴지는 극적이고 내면적인 인물화이다</a:t>
            </a:r>
            <a:r>
              <a:rPr lang="en-US" altLang="ko-KR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5659" y="1196379"/>
            <a:ext cx="3162027" cy="45958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8782221" y="5755119"/>
            <a:ext cx="318593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▷▷▶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모딜리아니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(Modigliani, </a:t>
            </a:r>
            <a:r>
              <a:rPr lang="en-US" altLang="ko-KR" sz="1000" dirty="0" err="1">
                <a:solidFill>
                  <a:srgbClr val="211D1E"/>
                </a:solidFill>
                <a:latin typeface="Apple SD Gothic Neo"/>
              </a:rPr>
              <a:t>Amedeo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 </a:t>
            </a:r>
          </a:p>
          <a:p>
            <a:pPr algn="just"/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이탈리아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/1884</a:t>
            </a:r>
            <a:r>
              <a:rPr lang="ko-KR" altLang="en-US" sz="1000" dirty="0">
                <a:solidFill>
                  <a:srgbClr val="000000"/>
                </a:solidFill>
                <a:latin typeface="Apple SD Gothic Neo"/>
              </a:rPr>
              <a:t>～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1920) </a:t>
            </a:r>
            <a:r>
              <a:rPr lang="ko-KR" altLang="en-US" sz="1000" b="1" dirty="0" err="1">
                <a:solidFill>
                  <a:srgbClr val="211D1E"/>
                </a:solidFill>
                <a:latin typeface="Apple SD Gothic Neo"/>
              </a:rPr>
              <a:t>잔느의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 초 상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캔버스에 유채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/66×47cm/1919 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년 작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</a:t>
            </a:r>
          </a:p>
          <a:p>
            <a:pPr algn="just"/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긴 목을 가진 단순화된 여인 이 미묘한 색조로 표현되어 있다 </a:t>
            </a:r>
            <a:r>
              <a:rPr lang="en-US" altLang="ko-KR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</a:t>
            </a:r>
            <a:endParaRPr lang="en-US" altLang="ko-KR" sz="1000" dirty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34041426-180A-4892-AA28-30314C0E5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20" y="1196379"/>
            <a:ext cx="3291289" cy="4615975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08A9CD27-CE7D-4A25-AF67-7F7230B9AE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434" y="1196379"/>
            <a:ext cx="3715789" cy="462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777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277714" y="-11450"/>
            <a:ext cx="4697625" cy="1446550"/>
            <a:chOff x="85209" y="-184120"/>
            <a:chExt cx="4697625" cy="144655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1CC170-9D26-42E8-A5AB-7489DBC9ADE7}"/>
                </a:ext>
              </a:extLst>
            </p:cNvPr>
            <p:cNvSpPr txBox="1"/>
            <p:nvPr/>
          </p:nvSpPr>
          <p:spPr>
            <a:xfrm>
              <a:off x="85209" y="-184120"/>
              <a:ext cx="72549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800" dirty="0">
                  <a:ln w="12700">
                    <a:solidFill>
                      <a:srgbClr val="00B0F0"/>
                    </a:solidFill>
                  </a:ln>
                  <a:solidFill>
                    <a:schemeClr val="bg1"/>
                  </a:solidFill>
                  <a:latin typeface="Arial Black" panose="020B0A04020102020204" pitchFamily="34" charset="0"/>
                </a:rPr>
                <a:t>“</a:t>
              </a:r>
              <a:endParaRPr lang="ko-KR" altLang="en-US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59ED9A5-B2A2-4F8A-B594-D5A0D98D5490}"/>
                </a:ext>
              </a:extLst>
            </p:cNvPr>
            <p:cNvSpPr txBox="1"/>
            <p:nvPr/>
          </p:nvSpPr>
          <p:spPr>
            <a:xfrm>
              <a:off x="866377" y="28109"/>
              <a:ext cx="391645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4400" dirty="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화가들의 자화상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941730" y="5672015"/>
            <a:ext cx="3946734" cy="985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▶▷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나혜석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한국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//1896</a:t>
            </a:r>
            <a:r>
              <a:rPr lang="ko-KR" altLang="en-US" sz="1000" dirty="0">
                <a:solidFill>
                  <a:srgbClr val="000000"/>
                </a:solidFill>
                <a:latin typeface="Apple SD Gothic Neo"/>
              </a:rPr>
              <a:t>～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1948) </a:t>
            </a:r>
            <a:r>
              <a:rPr lang="ko-KR" altLang="en-US" sz="1000" b="1">
                <a:solidFill>
                  <a:srgbClr val="211D1E"/>
                </a:solidFill>
                <a:latin typeface="Apple SD Gothic Neo"/>
              </a:rPr>
              <a:t>자화상</a:t>
            </a:r>
            <a:r>
              <a:rPr lang="ko-KR" altLang="en-US" sz="1000">
                <a:solidFill>
                  <a:srgbClr val="211D1E"/>
                </a:solidFill>
                <a:latin typeface="Apple SD Gothic Neo"/>
              </a:rPr>
              <a:t> </a:t>
            </a:r>
            <a:r>
              <a:rPr lang="en-US" altLang="ko-KR" sz="100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캔버스에 유채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</a:t>
            </a:r>
            <a:r>
              <a:rPr lang="en-US" altLang="ko-KR" sz="1000">
                <a:solidFill>
                  <a:srgbClr val="211D1E"/>
                </a:solidFill>
                <a:latin typeface="Apple SD Gothic Neo"/>
              </a:rPr>
              <a:t>71×59cm/</a:t>
            </a:r>
          </a:p>
          <a:p>
            <a:pPr algn="just">
              <a:lnSpc>
                <a:spcPct val="150000"/>
              </a:lnSpc>
            </a:pPr>
            <a:r>
              <a:rPr lang="en-US" altLang="ko-KR" sz="1000">
                <a:solidFill>
                  <a:srgbClr val="211D1E"/>
                </a:solidFill>
                <a:latin typeface="Apple SD Gothic Neo"/>
              </a:rPr>
              <a:t>1928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년 작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pple SD Gothic Neo"/>
              </a:rPr>
              <a:t> 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&lt;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자화상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&gt;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에는 여성에 대한 편견과 이중적 잣대를 가진 시대와 불화하는 개인의 불안한 내면이 굵은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선으로 표현되어 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있다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6303145" y="5672015"/>
            <a:ext cx="473179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▷▶</a:t>
            </a:r>
            <a:r>
              <a:rPr lang="ko-KR" altLang="en-US" sz="1000" b="1" dirty="0">
                <a:solidFill>
                  <a:srgbClr val="211D1E"/>
                </a:solidFill>
                <a:latin typeface="+mn-ea"/>
              </a:rPr>
              <a:t>칼로</a:t>
            </a:r>
            <a:r>
              <a:rPr lang="en-US" altLang="ko-KR" sz="1000" dirty="0">
                <a:latin typeface="+mn-ea"/>
              </a:rPr>
              <a:t>(Kahlo, Frida/</a:t>
            </a:r>
            <a:r>
              <a:rPr lang="ko-KR" altLang="en-US" sz="1000" dirty="0">
                <a:latin typeface="+mn-ea"/>
              </a:rPr>
              <a:t>멕시코</a:t>
            </a:r>
            <a:r>
              <a:rPr lang="en-US" altLang="ko-KR" sz="1000" dirty="0">
                <a:latin typeface="+mn-ea"/>
              </a:rPr>
              <a:t>/1907~1954)</a:t>
            </a:r>
            <a:r>
              <a:rPr lang="en-US" altLang="ko-KR" sz="1000" dirty="0">
                <a:solidFill>
                  <a:srgbClr val="211D1E"/>
                </a:solidFill>
                <a:latin typeface="+mn-ea"/>
              </a:rPr>
              <a:t> </a:t>
            </a:r>
            <a:r>
              <a:rPr lang="ko-KR" altLang="en-US" sz="1000" b="1" dirty="0">
                <a:solidFill>
                  <a:srgbClr val="211D1E"/>
                </a:solidFill>
                <a:latin typeface="+mn-ea"/>
              </a:rPr>
              <a:t>작은 원숭이가 </a:t>
            </a:r>
            <a:r>
              <a:rPr lang="ko-KR" altLang="en-US" sz="1000" b="1">
                <a:solidFill>
                  <a:srgbClr val="211D1E"/>
                </a:solidFill>
                <a:latin typeface="+mn-ea"/>
              </a:rPr>
              <a:t>있는 자화상</a:t>
            </a:r>
            <a:endParaRPr lang="en-US" altLang="ko-KR" sz="1000" b="1">
              <a:solidFill>
                <a:srgbClr val="211D1E"/>
              </a:solidFill>
              <a:latin typeface="+mn-ea"/>
            </a:endParaRPr>
          </a:p>
          <a:p>
            <a:pPr algn="just"/>
            <a:r>
              <a:rPr lang="en-US" altLang="ko-KR" sz="1000">
                <a:solidFill>
                  <a:srgbClr val="211D1E"/>
                </a:solidFill>
                <a:latin typeface="+mn-ea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+mn-ea"/>
              </a:rPr>
              <a:t>메소나이트에 </a:t>
            </a:r>
            <a:r>
              <a:rPr lang="ko-KR" altLang="en-US" sz="1000" dirty="0" err="1">
                <a:solidFill>
                  <a:srgbClr val="211D1E"/>
                </a:solidFill>
                <a:latin typeface="+mn-ea"/>
              </a:rPr>
              <a:t>유채물감</a:t>
            </a:r>
            <a:r>
              <a:rPr lang="en-US" altLang="ko-KR" sz="1000" dirty="0">
                <a:solidFill>
                  <a:srgbClr val="211D1E"/>
                </a:solidFill>
                <a:latin typeface="+mn-ea"/>
              </a:rPr>
              <a:t>/56×41.5cm/1943</a:t>
            </a:r>
            <a:r>
              <a:rPr lang="ko-KR" altLang="en-US" sz="1000" dirty="0">
                <a:solidFill>
                  <a:srgbClr val="211D1E"/>
                </a:solidFill>
                <a:latin typeface="+mn-ea"/>
              </a:rPr>
              <a:t> 작</a:t>
            </a:r>
            <a:r>
              <a:rPr lang="en-US" altLang="ko-KR" sz="1000" dirty="0">
                <a:solidFill>
                  <a:srgbClr val="211D1E"/>
                </a:solidFill>
                <a:latin typeface="+mn-ea"/>
              </a:rPr>
              <a:t>) </a:t>
            </a:r>
          </a:p>
          <a:p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시선은 관객을 응시하면서 자신과 멕시코산 털 없는 개 그리고 거미원숭이를 리본으로 엮어 자연스럽게 어우러지도록 그렸다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칼로는 의사를 꿈 꾸었던 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18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세에 큰 교통사고를 겪으면서 치명상을 입었다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병원 침대에 누워 움직일 수 없었던 그가 거울에 비친 자신의 모습을 관찰하면서 그림을 그린 것이 평생에 걸쳐 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&lt;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자화상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&gt;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을 그린 계기였다고 한다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1953BD2-465C-494C-866E-A78DB47DF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895" y="1310542"/>
            <a:ext cx="3343960" cy="4236915"/>
          </a:xfrm>
          <a:prstGeom prst="rect">
            <a:avLst/>
          </a:prstGeom>
        </p:spPr>
      </p:pic>
      <p:pic>
        <p:nvPicPr>
          <p:cNvPr id="11" name="그림 10" descr="텍스트이(가) 표시된 사진&#10;&#10;자동 생성된 설명">
            <a:extLst>
              <a:ext uri="{FF2B5EF4-FFF2-40B4-BE49-F238E27FC236}">
                <a16:creationId xmlns:a16="http://schemas.microsoft.com/office/drawing/2014/main" id="{4C8688C5-7A53-4A77-85AF-C0EE3A24CC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67" y="1268372"/>
            <a:ext cx="3068233" cy="423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837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291104" y="75968"/>
            <a:ext cx="4715074" cy="1446550"/>
            <a:chOff x="85209" y="-184120"/>
            <a:chExt cx="4715074" cy="144655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1CC170-9D26-42E8-A5AB-7489DBC9ADE7}"/>
                </a:ext>
              </a:extLst>
            </p:cNvPr>
            <p:cNvSpPr txBox="1"/>
            <p:nvPr/>
          </p:nvSpPr>
          <p:spPr>
            <a:xfrm>
              <a:off x="85209" y="-184120"/>
              <a:ext cx="72549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800" dirty="0">
                  <a:ln w="12700">
                    <a:solidFill>
                      <a:srgbClr val="00B0F0"/>
                    </a:solidFill>
                  </a:ln>
                  <a:solidFill>
                    <a:schemeClr val="bg1"/>
                  </a:solidFill>
                  <a:latin typeface="Arial Black" panose="020B0A04020102020204" pitchFamily="34" charset="0"/>
                </a:rPr>
                <a:t>“</a:t>
              </a:r>
              <a:endParaRPr lang="ko-KR" altLang="en-US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59ED9A5-B2A2-4F8A-B594-D5A0D98D5490}"/>
                </a:ext>
              </a:extLst>
            </p:cNvPr>
            <p:cNvSpPr txBox="1"/>
            <p:nvPr/>
          </p:nvSpPr>
          <p:spPr>
            <a:xfrm>
              <a:off x="883826" y="-94694"/>
              <a:ext cx="3916457" cy="76944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ko-KR" altLang="en-US" sz="440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일시점과 다시점</a:t>
              </a:r>
              <a:endParaRPr lang="ko-KR" altLang="en-US" sz="4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4985897" y="6027412"/>
            <a:ext cx="3497683" cy="759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▶▷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피카소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(Picasso, Pablo/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에스파냐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/1881</a:t>
            </a:r>
            <a:r>
              <a:rPr lang="ko-KR" altLang="en-US" sz="1000" dirty="0">
                <a:solidFill>
                  <a:srgbClr val="000000"/>
                </a:solidFill>
                <a:latin typeface="Apple SD Gothic Neo"/>
              </a:rPr>
              <a:t>～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1973)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우는 여인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캔 버스에 유채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/60×40cm/1937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년 작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 </a:t>
            </a:r>
          </a:p>
          <a:p>
            <a:pPr algn="just">
              <a:lnSpc>
                <a:spcPct val="150000"/>
              </a:lnSpc>
            </a:pP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 </a:t>
            </a:r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전쟁의 비극을 우는 얼굴을 통해 나타낸 작품이다</a:t>
            </a:r>
            <a:r>
              <a:rPr lang="en-US" altLang="ko-KR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en-US" altLang="ko-KR" sz="1000" dirty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8533971" y="6027412"/>
            <a:ext cx="3497683" cy="52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▷▶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피카소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(Picasso, Pablo/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에스파냐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/1881</a:t>
            </a:r>
            <a:r>
              <a:rPr lang="ko-KR" altLang="en-US" sz="1000" dirty="0">
                <a:solidFill>
                  <a:srgbClr val="000000"/>
                </a:solidFill>
                <a:latin typeface="Apple SD Gothic Neo"/>
              </a:rPr>
              <a:t>～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1973) </a:t>
            </a:r>
            <a:r>
              <a:rPr lang="en-US" altLang="ko-KR" sz="1000" b="1" dirty="0">
                <a:solidFill>
                  <a:srgbClr val="211D1E"/>
                </a:solidFill>
                <a:latin typeface="Apple SD Gothic Neo"/>
              </a:rPr>
              <a:t>pipes of pan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캔버스에 유채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/205×174cm/1923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년 작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6178" y="1717623"/>
            <a:ext cx="3538246" cy="430978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4705" y="1725531"/>
            <a:ext cx="3497683" cy="43018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1238" y="1522518"/>
            <a:ext cx="4864659" cy="1919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300000"/>
              </a:lnSpc>
            </a:pPr>
            <a:r>
              <a:rPr lang="en-US" altLang="ko-KR" sz="14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 </a:t>
            </a:r>
            <a:r>
              <a:rPr lang="ko-KR" altLang="en-US" sz="140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입체파 </a:t>
            </a:r>
            <a:r>
              <a:rPr lang="ko-KR" altLang="en-US" sz="14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화가인 피카소의 </a:t>
            </a:r>
            <a:r>
              <a:rPr lang="ko-KR" altLang="en-US" sz="140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작품이다</a:t>
            </a:r>
            <a:r>
              <a:rPr lang="en-US" altLang="ko-KR" sz="140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.</a:t>
            </a:r>
            <a:endParaRPr lang="en-US" altLang="ko-KR" sz="1400" dirty="0"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pPr algn="just">
              <a:lnSpc>
                <a:spcPct val="300000"/>
              </a:lnSpc>
            </a:pPr>
            <a:r>
              <a:rPr lang="en-US" altLang="ko-KR" sz="14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 </a:t>
            </a:r>
            <a:r>
              <a:rPr lang="en-US" altLang="ko-KR" sz="140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A</a:t>
            </a:r>
            <a:r>
              <a:rPr lang="ko-KR" altLang="en-US" sz="14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는 인물을 여러 방향에서 보고 그린 </a:t>
            </a:r>
            <a:r>
              <a:rPr lang="ko-KR" altLang="en-US" sz="1400" dirty="0" err="1">
                <a:solidFill>
                  <a:srgbClr val="00B0F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다시점</a:t>
            </a:r>
            <a:r>
              <a:rPr lang="ko-KR" altLang="en-US" sz="1400" dirty="0" err="1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에</a:t>
            </a:r>
            <a:r>
              <a:rPr lang="ko-KR" altLang="en-US" sz="14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의한 그림이다</a:t>
            </a:r>
            <a:r>
              <a:rPr lang="en-US" altLang="ko-KR" sz="14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.</a:t>
            </a:r>
          </a:p>
          <a:p>
            <a:pPr algn="just">
              <a:lnSpc>
                <a:spcPct val="300000"/>
              </a:lnSpc>
            </a:pPr>
            <a:r>
              <a:rPr lang="en-US" altLang="ko-KR" sz="14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 </a:t>
            </a:r>
            <a:r>
              <a:rPr lang="en-US" altLang="ko-KR" sz="140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B</a:t>
            </a:r>
            <a:r>
              <a:rPr lang="ko-KR" altLang="en-US" sz="14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는 인물을 한 방향에서 보고 그린 </a:t>
            </a:r>
            <a:r>
              <a:rPr lang="ko-KR" altLang="en-US" sz="1400" dirty="0" err="1">
                <a:solidFill>
                  <a:srgbClr val="00B0F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일시점</a:t>
            </a:r>
            <a:r>
              <a:rPr lang="ko-KR" altLang="en-US" sz="1400" dirty="0" err="1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에</a:t>
            </a:r>
            <a:r>
              <a:rPr lang="ko-KR" altLang="en-US" sz="14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의한 그림이다</a:t>
            </a:r>
            <a:r>
              <a:rPr lang="en-US" altLang="ko-KR" sz="14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. </a:t>
            </a:r>
            <a:endParaRPr lang="ko-KR" altLang="en-US" sz="1400" dirty="0"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16736" y="1725531"/>
            <a:ext cx="33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</a:rPr>
              <a:t>A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13394" y="1717510"/>
            <a:ext cx="339927" cy="377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</a:rPr>
              <a:t>B</a:t>
            </a:r>
            <a:endParaRPr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803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260265" y="-11450"/>
            <a:ext cx="8650649" cy="1446550"/>
            <a:chOff x="67760" y="-184120"/>
            <a:chExt cx="8650649" cy="144655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1CC170-9D26-42E8-A5AB-7489DBC9ADE7}"/>
                </a:ext>
              </a:extLst>
            </p:cNvPr>
            <p:cNvSpPr txBox="1"/>
            <p:nvPr/>
          </p:nvSpPr>
          <p:spPr>
            <a:xfrm>
              <a:off x="85209" y="-184120"/>
              <a:ext cx="72549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800" dirty="0">
                  <a:ln w="12700">
                    <a:solidFill>
                      <a:srgbClr val="00B0F0"/>
                    </a:solidFill>
                  </a:ln>
                  <a:solidFill>
                    <a:schemeClr val="bg1"/>
                  </a:solidFill>
                  <a:latin typeface="Arial Black" panose="020B0A04020102020204" pitchFamily="34" charset="0"/>
                </a:rPr>
                <a:t>“</a:t>
              </a:r>
              <a:endParaRPr lang="ko-KR" altLang="en-US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59ED9A5-B2A2-4F8A-B594-D5A0D98D5490}"/>
                </a:ext>
              </a:extLst>
            </p:cNvPr>
            <p:cNvSpPr txBox="1"/>
            <p:nvPr/>
          </p:nvSpPr>
          <p:spPr>
            <a:xfrm>
              <a:off x="866377" y="-27367"/>
              <a:ext cx="78520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4400" dirty="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역사적으로 바라본 인물 </a:t>
              </a:r>
              <a:r>
                <a:rPr lang="en-US" altLang="ko-KR" sz="4400" dirty="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- </a:t>
              </a:r>
              <a:r>
                <a:rPr lang="ko-KR" altLang="en-US" sz="4400" dirty="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초상화 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79C10FF-77AF-4639-B0F0-0CDDAC6BBE44}"/>
                </a:ext>
              </a:extLst>
            </p:cNvPr>
            <p:cNvSpPr txBox="1"/>
            <p:nvPr/>
          </p:nvSpPr>
          <p:spPr>
            <a:xfrm>
              <a:off x="67760" y="565297"/>
              <a:ext cx="79861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dirty="0">
                  <a:solidFill>
                    <a:srgbClr val="00B0F0"/>
                  </a:solidFill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생각 열기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579861" y="5454290"/>
            <a:ext cx="480868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▶▷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작가 미상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조선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조씨 삼형제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비단에 채색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/42×66.5cm/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조선 시대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 </a:t>
            </a:r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우리나라에서 희귀한 형식의 집단 초상화이다</a:t>
            </a:r>
            <a:r>
              <a:rPr lang="en-US" altLang="ko-KR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en-US" altLang="ko-KR" sz="1000" dirty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579861" y="6008288"/>
            <a:ext cx="5692978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▷▶</a:t>
            </a:r>
            <a:r>
              <a:rPr lang="ko-KR" altLang="en-US" sz="1000" b="1" dirty="0" err="1">
                <a:solidFill>
                  <a:srgbClr val="211D1E"/>
                </a:solidFill>
                <a:latin typeface="Apple SD Gothic Neo"/>
              </a:rPr>
              <a:t>채용신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蔡龍臣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한국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/1850</a:t>
            </a:r>
            <a:r>
              <a:rPr lang="ko-KR" altLang="en-US" sz="1000" dirty="0">
                <a:solidFill>
                  <a:srgbClr val="000000"/>
                </a:solidFill>
                <a:latin typeface="Apple SD Gothic Neo"/>
              </a:rPr>
              <a:t>～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1941)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김영모 초상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비단에 채색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/80×56cm/1919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년 작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 </a:t>
            </a:r>
          </a:p>
          <a:p>
            <a:r>
              <a:rPr lang="ko-KR" altLang="en-US" sz="1000" dirty="0" err="1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채용신은</a:t>
            </a:r>
            <a:r>
              <a:rPr lang="ko-KR" altLang="en-US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전통 초상화 기법을 계승하면서 서양 화법과 사진술의 영향을 받아 </a:t>
            </a:r>
            <a:r>
              <a:rPr lang="ko-KR" altLang="en-US" sz="1000" dirty="0" err="1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석지필법이라는</a:t>
            </a:r>
            <a:r>
              <a:rPr lang="ko-KR" altLang="en-US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화풍을 개척한 초상화가이다</a:t>
            </a:r>
            <a:r>
              <a:rPr lang="en-US" altLang="ko-KR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 dirty="0" err="1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석지필법은</a:t>
            </a:r>
            <a:r>
              <a:rPr lang="ko-KR" altLang="en-US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세필을 사용하여 요철과 원근</a:t>
            </a:r>
            <a:r>
              <a:rPr lang="en-US" altLang="ko-KR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·</a:t>
            </a:r>
            <a:r>
              <a:rPr lang="ko-KR" altLang="en-US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명암 등을 표현하는 필법이다</a:t>
            </a:r>
            <a:endParaRPr lang="en-US" altLang="ko-KR" sz="1000" dirty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0511" y="1191743"/>
            <a:ext cx="3817473" cy="5536263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9333ED7-08C3-490D-B03C-0ACE98E2E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528" y="1191743"/>
            <a:ext cx="6300434" cy="394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16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260265" y="-11450"/>
            <a:ext cx="8612426" cy="1446550"/>
            <a:chOff x="67760" y="-184120"/>
            <a:chExt cx="8612426" cy="144655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1CC170-9D26-42E8-A5AB-7489DBC9ADE7}"/>
                </a:ext>
              </a:extLst>
            </p:cNvPr>
            <p:cNvSpPr txBox="1"/>
            <p:nvPr/>
          </p:nvSpPr>
          <p:spPr>
            <a:xfrm>
              <a:off x="85209" y="-184120"/>
              <a:ext cx="72549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800" dirty="0">
                  <a:ln w="12700">
                    <a:solidFill>
                      <a:srgbClr val="00B0F0"/>
                    </a:solidFill>
                  </a:ln>
                  <a:solidFill>
                    <a:schemeClr val="bg1"/>
                  </a:solidFill>
                  <a:latin typeface="Arial Black" panose="020B0A04020102020204" pitchFamily="34" charset="0"/>
                </a:rPr>
                <a:t>“</a:t>
              </a:r>
              <a:endParaRPr lang="ko-KR" altLang="en-US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59ED9A5-B2A2-4F8A-B594-D5A0D98D5490}"/>
                </a:ext>
              </a:extLst>
            </p:cNvPr>
            <p:cNvSpPr txBox="1"/>
            <p:nvPr/>
          </p:nvSpPr>
          <p:spPr>
            <a:xfrm>
              <a:off x="828154" y="-8757"/>
              <a:ext cx="78520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4400" dirty="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역사적으로 바라본 인물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79C10FF-77AF-4639-B0F0-0CDDAC6BBE44}"/>
                </a:ext>
              </a:extLst>
            </p:cNvPr>
            <p:cNvSpPr txBox="1"/>
            <p:nvPr/>
          </p:nvSpPr>
          <p:spPr>
            <a:xfrm>
              <a:off x="67760" y="565297"/>
              <a:ext cx="79861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dirty="0">
                  <a:solidFill>
                    <a:srgbClr val="00B0F0"/>
                  </a:solidFill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생각 열기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624875" y="5356311"/>
            <a:ext cx="6815748" cy="2991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▶▷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다비드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(David, Jacques-Louis/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프랑스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/1748</a:t>
            </a:r>
            <a:r>
              <a:rPr lang="ko-KR" altLang="en-US" sz="1000" dirty="0">
                <a:solidFill>
                  <a:srgbClr val="000000"/>
                </a:solidFill>
                <a:latin typeface="Apple SD Gothic Neo"/>
              </a:rPr>
              <a:t>～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1825)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 나폴레옹 </a:t>
            </a:r>
            <a:r>
              <a:rPr lang="en-US" altLang="ko-KR" sz="1000" b="1" dirty="0">
                <a:solidFill>
                  <a:srgbClr val="211D1E"/>
                </a:solidFill>
                <a:latin typeface="Apple SD Gothic Neo"/>
              </a:rPr>
              <a:t>1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세의 대관식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캔버스에 유채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 629×979cm/1805~1807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년 작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</a:t>
            </a:r>
            <a:endParaRPr lang="en-US" altLang="ko-KR" sz="1000" dirty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632771" y="5577919"/>
            <a:ext cx="6815748" cy="2991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▷▶</a:t>
            </a:r>
            <a:r>
              <a:rPr lang="ko-KR" altLang="en-US" sz="1000" b="1" dirty="0" err="1">
                <a:solidFill>
                  <a:srgbClr val="211D1E"/>
                </a:solidFill>
                <a:latin typeface="Apple SD Gothic Neo"/>
              </a:rPr>
              <a:t>아미타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 내영도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비단에 채색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/105.6×47cm/14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세기 전반 </a:t>
            </a:r>
            <a:r>
              <a:rPr lang="ko-KR" altLang="en-US" sz="1000">
                <a:solidFill>
                  <a:srgbClr val="211D1E"/>
                </a:solidFill>
                <a:latin typeface="Apple SD Gothic Neo"/>
              </a:rPr>
              <a:t>작</a:t>
            </a:r>
            <a:r>
              <a:rPr lang="en-US" altLang="ko-KR" sz="1000">
                <a:solidFill>
                  <a:srgbClr val="211D1E"/>
                </a:solidFill>
                <a:latin typeface="Apple SD Gothic Neo"/>
              </a:rPr>
              <a:t>) </a:t>
            </a:r>
            <a:r>
              <a:rPr lang="ko-KR" altLang="en-US" sz="100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배채법</a:t>
            </a:r>
            <a:r>
              <a:rPr lang="ko-KR" altLang="en-US" sz="100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* </a:t>
            </a:r>
            <a:r>
              <a:rPr lang="ko-KR" altLang="en-US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을 이용하여 신비롭고 깊이 있는 색감을 보여 준다</a:t>
            </a:r>
            <a:r>
              <a:rPr lang="en-US" altLang="ko-KR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9808" y="41567"/>
            <a:ext cx="3589421" cy="68164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F7FDCF5-23D0-4606-B6DE-D7D71953CE26}"/>
              </a:ext>
            </a:extLst>
          </p:cNvPr>
          <p:cNvSpPr txBox="1"/>
          <p:nvPr/>
        </p:nvSpPr>
        <p:spPr>
          <a:xfrm>
            <a:off x="90019" y="6307951"/>
            <a:ext cx="71259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 dirty="0" err="1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배채법</a:t>
            </a:r>
            <a:r>
              <a:rPr lang="ko-KR" altLang="en-US" sz="1000" dirty="0">
                <a:solidFill>
                  <a:srgbClr val="00B0F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* 조선 시대 초상화에서는 </a:t>
            </a:r>
            <a:r>
              <a:rPr lang="ko-KR" altLang="en-US" sz="1000" dirty="0" err="1">
                <a:solidFill>
                  <a:srgbClr val="00B0F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배채법</a:t>
            </a:r>
            <a:r>
              <a:rPr lang="en-US" altLang="ko-KR" sz="1000" dirty="0">
                <a:solidFill>
                  <a:srgbClr val="00B0F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</a:t>
            </a:r>
            <a:r>
              <a:rPr lang="ko-KR" altLang="en-US" sz="1000" dirty="0">
                <a:solidFill>
                  <a:srgbClr val="00B0F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背彩法</a:t>
            </a:r>
            <a:r>
              <a:rPr lang="en-US" altLang="ko-KR" sz="1000" dirty="0">
                <a:solidFill>
                  <a:srgbClr val="00B0F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</a:t>
            </a:r>
            <a:r>
              <a:rPr lang="ko-KR" altLang="en-US" sz="1000" dirty="0">
                <a:solidFill>
                  <a:srgbClr val="00B0F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이라는 독특한 방법을 이용하여 그렸다</a:t>
            </a:r>
            <a:r>
              <a:rPr lang="en-US" altLang="ko-KR" sz="1000" dirty="0">
                <a:solidFill>
                  <a:srgbClr val="00B0F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 dirty="0" err="1">
                <a:solidFill>
                  <a:srgbClr val="00B0F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배채법이란</a:t>
            </a:r>
            <a:r>
              <a:rPr lang="ko-KR" altLang="en-US" sz="1000" dirty="0">
                <a:solidFill>
                  <a:srgbClr val="00B0F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깊이 있는 색감을 연출하기 위해 화면 뒤에 채색하는 방법을 말한다</a:t>
            </a:r>
            <a:r>
              <a:rPr lang="en-US" altLang="ko-KR" sz="1000" dirty="0">
                <a:solidFill>
                  <a:srgbClr val="00B0F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 dirty="0">
                <a:solidFill>
                  <a:srgbClr val="00B0F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이 방법은 고려 시대의 불화에도 쓰였으며 신비하고 깊이 있는 색감을 느끼게 한다</a:t>
            </a:r>
            <a:r>
              <a:rPr lang="en-US" altLang="ko-KR" sz="1000" dirty="0">
                <a:solidFill>
                  <a:srgbClr val="00B0F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 dirty="0">
              <a:solidFill>
                <a:srgbClr val="00B0F0"/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4AF2A91-C36A-4413-A08E-8DE9AFDAE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07" y="1130489"/>
            <a:ext cx="6567103" cy="414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0402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6327</TotalTime>
  <Words>982</Words>
  <Application>Microsoft Office PowerPoint</Application>
  <PresentationFormat>와이드스크린</PresentationFormat>
  <Paragraphs>96</Paragraphs>
  <Slides>15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12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15</vt:i4>
      </vt:variant>
    </vt:vector>
  </HeadingPairs>
  <TitlesOfParts>
    <vt:vector size="28" baseType="lpstr">
      <vt:lpstr>나눔스퀘어라운드 ExtraBold</vt:lpstr>
      <vt:lpstr>나눔스퀘어라운드 Bold</vt:lpstr>
      <vt:lpstr>함초롬바탕</vt:lpstr>
      <vt:lpstr>Arial Black</vt:lpstr>
      <vt:lpstr>YoonV YoonGothic100Std_OTF 20</vt:lpstr>
      <vt:lpstr>Arial</vt:lpstr>
      <vt:lpstr>나눔스퀘어라운드 Regular</vt:lpstr>
      <vt:lpstr>나눔고딕 에코</vt:lpstr>
      <vt:lpstr>Apple SD Gothic Neo</vt:lpstr>
      <vt:lpstr>YoonV YoonGothic100Std_OTF 30</vt:lpstr>
      <vt:lpstr>맑은 고딕</vt:lpstr>
      <vt:lpstr>Linux Libertine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황근식</cp:lastModifiedBy>
  <cp:revision>293</cp:revision>
  <dcterms:created xsi:type="dcterms:W3CDTF">2021-12-08T01:35:36Z</dcterms:created>
  <dcterms:modified xsi:type="dcterms:W3CDTF">2022-03-07T06:28:47Z</dcterms:modified>
</cp:coreProperties>
</file>