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08" r:id="rId5"/>
    <p:sldId id="309" r:id="rId6"/>
    <p:sldId id="313" r:id="rId7"/>
    <p:sldId id="310" r:id="rId8"/>
    <p:sldId id="312" r:id="rId9"/>
    <p:sldId id="314" r:id="rId10"/>
    <p:sldId id="315" r:id="rId11"/>
    <p:sldId id="316" r:id="rId12"/>
    <p:sldId id="311" r:id="rId13"/>
    <p:sldId id="317" r:id="rId14"/>
    <p:sldId id="322" r:id="rId15"/>
    <p:sldId id="318" r:id="rId16"/>
    <p:sldId id="320" r:id="rId17"/>
    <p:sldId id="321" r:id="rId18"/>
    <p:sldId id="295" r:id="rId19"/>
    <p:sldId id="290" r:id="rId20"/>
  </p:sldIdLst>
  <p:sldSz cx="12192000" cy="6858000"/>
  <p:notesSz cx="6858000" cy="9144000"/>
  <p:embeddedFontLst>
    <p:embeddedFont>
      <p:font typeface="한컴산뜻돋움" panose="02000000000000000000" pitchFamily="2" charset="-127"/>
      <p:regular r:id="rId21"/>
      <p:bold r:id="rId22"/>
    </p:embeddedFont>
    <p:embeddedFont>
      <p:font typeface="Adobe 고딕 Std B" panose="020B0800000000000000" pitchFamily="34" charset="-127"/>
      <p:bold r:id="rId23"/>
    </p:embeddedFont>
    <p:embeddedFont>
      <p:font typeface="Arial Black" panose="020B0A04020102020204" pitchFamily="34" charset="0"/>
      <p:bold r:id="rId24"/>
    </p:embeddedFont>
    <p:embeddedFont>
      <p:font typeface="나눔스퀘어라운드 ExtraBold" panose="020B0600000101010101" pitchFamily="50" charset="-127"/>
      <p:bold r:id="rId25"/>
    </p:embeddedFont>
    <p:embeddedFont>
      <p:font typeface="나눔스퀘어라운드 Regular" panose="020B0600000101010101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함초롬바탕" panose="02030604000101010101" pitchFamily="18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A05E"/>
    <a:srgbClr val="79DCFF"/>
    <a:srgbClr val="93E3FF"/>
    <a:srgbClr val="ABE9FF"/>
    <a:srgbClr val="E1F7FF"/>
    <a:srgbClr val="FFFCF3"/>
    <a:srgbClr val="E5E4E0"/>
    <a:srgbClr val="FFFFFF"/>
    <a:srgbClr val="F3FCFF"/>
    <a:srgbClr val="F8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gHmKBym2p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6781338" cy="2572776"/>
            <a:chOff x="2554664" y="1478147"/>
            <a:chExt cx="7145697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5395928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174695" y="2966148"/>
            <a:ext cx="457048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상상과 추상의 세계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52600" y="158139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</a:t>
            </a:r>
            <a:endParaRPr lang="ko-KR" altLang="en-US" sz="720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80144" y="1562336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</a:t>
            </a:r>
            <a:endParaRPr lang="ko-KR" altLang="en-US" sz="7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나무, 실외, 길이(가) 표시된 사진&#10;&#10;자동 생성된 설명">
            <a:extLst>
              <a:ext uri="{FF2B5EF4-FFF2-40B4-BE49-F238E27FC236}">
                <a16:creationId xmlns:a16="http://schemas.microsoft.com/office/drawing/2014/main" id="{584339F3-CE9B-42A7-B825-3C22AEBC0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7" y="1262430"/>
            <a:ext cx="5014208" cy="5081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769CD-73AD-46F8-95D0-BF70D556012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18E63-38C7-4914-9DD6-1962743AD57B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세계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D8ECBA-9E7B-429A-AE83-69B80B47E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40" y="1262430"/>
            <a:ext cx="6375756" cy="32792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1F22FD-05B1-489A-854E-7E4890ADCBDE}"/>
              </a:ext>
            </a:extLst>
          </p:cNvPr>
          <p:cNvSpPr txBox="1"/>
          <p:nvPr/>
        </p:nvSpPr>
        <p:spPr>
          <a:xfrm>
            <a:off x="5328788" y="4664437"/>
            <a:ext cx="59014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+mn-ea"/>
              </a:rPr>
              <a:t>Autumn Rhythm _ N0. 30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MetSans"/>
              </a:rPr>
              <a:t> (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MetSans"/>
              </a:rPr>
              <a:t>캔버스에 애나멜</a:t>
            </a:r>
            <a:r>
              <a:rPr lang="en-US" altLang="ko-KR" sz="1000">
                <a:solidFill>
                  <a:srgbClr val="333333"/>
                </a:solidFill>
                <a:latin typeface="MetSans"/>
              </a:rPr>
              <a:t>, 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MetSans"/>
              </a:rPr>
              <a:t>266.7 × 525.8 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㎝, 1950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메트로폴리탄 미술관 소장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ko-KR" altLang="en-US" sz="100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495E9-3FE3-4276-920B-DA50887A2214}"/>
              </a:ext>
            </a:extLst>
          </p:cNvPr>
          <p:cNvSpPr txBox="1"/>
          <p:nvPr/>
        </p:nvSpPr>
        <p:spPr>
          <a:xfrm>
            <a:off x="191017" y="6423393"/>
            <a:ext cx="2783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+mn-ea"/>
              </a:rPr>
              <a:t>폴록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+mn-ea"/>
              </a:rPr>
              <a:t>(Pollock, Jackson/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+mn-ea"/>
              </a:rPr>
              <a:t>미국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+mn-ea"/>
              </a:rPr>
              <a:t>/1912~1956)</a:t>
            </a:r>
            <a:endParaRPr lang="ko-KR" altLang="en-US" sz="100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937C0E-319C-4E70-AD9B-FACCE20BB748}"/>
              </a:ext>
            </a:extLst>
          </p:cNvPr>
          <p:cNvSpPr txBox="1"/>
          <p:nvPr/>
        </p:nvSpPr>
        <p:spPr>
          <a:xfrm>
            <a:off x="5369940" y="5047379"/>
            <a:ext cx="6446239" cy="144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바닥에 천을 놓고 물감을 묻힌 막대기를 흩부리는 방식으로 그렸는데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이렇게 그려진 그림은 어떤 형체도 보이지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않고 실타래가 엉킨 듯한 물감 자국만 남아 있는 상태가 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후에 이러한 작업 방식을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cs typeface="함초롬바탕" panose="02030604000101010101" pitchFamily="18" charset="-127"/>
              </a:rPr>
              <a:t>액션 페인팅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이라는 이름으로 알려지게 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이전 모든 화가들이 이젤 위에 그림을 그렸다면 드리핑 기법은 더 이상 그림을 이젤에 그리 필요는 없다며 기존의 상식을 파괴했다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기존 회화가 재현과 모방에 가까웠다면 잭슨 폴록의 작품을 시발점으로 미술이란 시각적인 환상만으로 작품이 될 수 있다는 걸 보여주며 새로운 미적 가치관을 제시하게 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B2AD8-9799-4757-A117-F7A3F540735A}"/>
              </a:ext>
            </a:extLst>
          </p:cNvPr>
          <p:cNvSpPr txBox="1"/>
          <p:nvPr/>
        </p:nvSpPr>
        <p:spPr>
          <a:xfrm>
            <a:off x="5375858" y="985431"/>
            <a:ext cx="987771" cy="276999"/>
          </a:xfrm>
          <a:prstGeom prst="rect">
            <a:avLst/>
          </a:prstGeom>
          <a:solidFill>
            <a:srgbClr val="79D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액션 페인팅</a:t>
            </a:r>
          </a:p>
        </p:txBody>
      </p:sp>
    </p:spTree>
    <p:extLst>
      <p:ext uri="{BB962C8B-B14F-4D97-AF65-F5344CB8AC3E}">
        <p14:creationId xmlns:p14="http://schemas.microsoft.com/office/powerpoint/2010/main" val="234563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A3754E-0061-4914-B0CB-E9118EE3F9E9}"/>
              </a:ext>
            </a:extLst>
          </p:cNvPr>
          <p:cNvSpPr txBox="1"/>
          <p:nvPr/>
        </p:nvSpPr>
        <p:spPr>
          <a:xfrm>
            <a:off x="188928" y="5826648"/>
            <a:ext cx="29701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000" b="0" i="0">
                <a:solidFill>
                  <a:srgbClr val="000000"/>
                </a:solidFill>
                <a:effectLst/>
                <a:latin typeface="+mn-ea"/>
              </a:rPr>
              <a:t>(Mondrian, Piet Cornelis/</a:t>
            </a:r>
            <a:r>
              <a:rPr lang="ko-KR" altLang="en-US" sz="1000" b="0" i="0">
                <a:solidFill>
                  <a:srgbClr val="000000"/>
                </a:solidFill>
                <a:effectLst/>
                <a:latin typeface="+mn-ea"/>
              </a:rPr>
              <a:t>네델란드</a:t>
            </a:r>
            <a:r>
              <a:rPr lang="en-US" altLang="ko-KR" sz="1000" b="0" i="0">
                <a:solidFill>
                  <a:srgbClr val="000000"/>
                </a:solidFill>
                <a:effectLst/>
                <a:latin typeface="+mn-ea"/>
              </a:rPr>
              <a:t>/ 1872</a:t>
            </a:r>
            <a:r>
              <a:rPr lang="ko-KR" altLang="en-US" sz="1000" b="0" i="0">
                <a:solidFill>
                  <a:srgbClr val="000000"/>
                </a:solidFill>
                <a:effectLst/>
                <a:latin typeface="+mn-ea"/>
              </a:rPr>
              <a:t>～</a:t>
            </a:r>
            <a:r>
              <a:rPr lang="en-US" altLang="ko-KR" sz="1000" b="0" i="0">
                <a:solidFill>
                  <a:srgbClr val="000000"/>
                </a:solidFill>
                <a:effectLst/>
                <a:latin typeface="+mn-ea"/>
              </a:rPr>
              <a:t>1944)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9C1BCA6-64F5-417B-9167-FA253895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34" y="1262430"/>
            <a:ext cx="4551877" cy="4522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842BD8-F266-4695-82B4-3AE64C82EE2F}"/>
              </a:ext>
            </a:extLst>
          </p:cNvPr>
          <p:cNvSpPr txBox="1"/>
          <p:nvPr/>
        </p:nvSpPr>
        <p:spPr>
          <a:xfrm>
            <a:off x="3932686" y="5834793"/>
            <a:ext cx="3591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/>
              <a:t>빨간</a:t>
            </a:r>
            <a:r>
              <a:rPr lang="en-US" altLang="ko-KR" sz="1000" b="1"/>
              <a:t>, </a:t>
            </a:r>
            <a:r>
              <a:rPr lang="ko-KR" altLang="en-US" sz="1000" b="1"/>
              <a:t>파랑</a:t>
            </a:r>
            <a:r>
              <a:rPr lang="en-US" altLang="ko-KR" sz="1000" b="1"/>
              <a:t>, </a:t>
            </a:r>
            <a:r>
              <a:rPr lang="ko-KR" altLang="en-US" sz="1000" b="1"/>
              <a:t>노랑의 구성</a:t>
            </a:r>
            <a:r>
              <a:rPr lang="en-US" altLang="ko-KR" sz="1000"/>
              <a:t>(</a:t>
            </a:r>
            <a:r>
              <a:rPr lang="ko-KR" altLang="en-US" sz="1000"/>
              <a:t>캔버스에 유채</a:t>
            </a:r>
            <a:r>
              <a:rPr lang="en-US" altLang="ko-KR" sz="1000"/>
              <a:t>, 51x51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㎝, 1930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ko-KR" altLang="en-US" sz="100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5B001C1-8F38-4567-AADA-74DE871E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28" y="1262431"/>
            <a:ext cx="3390345" cy="4522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2C595E-A1F1-4DDF-85F5-E9B0EA649FDA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54062D-818A-4E53-B73C-43A2B0DF186E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세계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05BD8E-9C4E-463A-93B7-9A474CE9BC8A}"/>
              </a:ext>
            </a:extLst>
          </p:cNvPr>
          <p:cNvSpPr txBox="1"/>
          <p:nvPr/>
        </p:nvSpPr>
        <p:spPr>
          <a:xfrm>
            <a:off x="8784269" y="2999978"/>
            <a:ext cx="3218803" cy="2834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몬드리안은 엄격하고 기하학적이며 추상적인 회화를 추구하는 자신의 시각을 ‘신조형주의’라고 불렀다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그는 우주적 진실을 표현하기 원했고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이를 위해 형식을 기하학적인 형태로 환원하고 선을 수평과 수직의 축으로 환원하며 색채를 삼원색과 흰색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검은색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회색으로 환원하는 가장 단순한 방식을 택했다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그에게 수직선은 생기를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수평선은 평온함을 나타내는 것이었다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두 선들이 서로 적절한 각도에서 서로 교차하면 역동적인 평온함에 도달할 수 있다고 믿었다수평과 수직의 순수추상으로 향하였다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이는 질서와 비율과 균형의 미다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몬드리안이 추구한 질서와 비율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균형의 이성적 느낌을 중시하는 미술을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dobe 고딕 Std B" panose="020B0800000000000000" pitchFamily="34" charset="-127"/>
                <a:ea typeface="Adobe 고딕 Std B" panose="020B0800000000000000" pitchFamily="34" charset="-127"/>
                <a:cs typeface="함초롬바탕" panose="02030604000101010101" pitchFamily="18" charset="-127"/>
              </a:rPr>
              <a:t>차가운 추상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이라고 한다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CB0B22-8E53-4A91-AC62-27A60C8086BE}"/>
              </a:ext>
            </a:extLst>
          </p:cNvPr>
          <p:cNvSpPr txBox="1"/>
          <p:nvPr/>
        </p:nvSpPr>
        <p:spPr>
          <a:xfrm>
            <a:off x="8886637" y="2722979"/>
            <a:ext cx="1008609" cy="276999"/>
          </a:xfrm>
          <a:prstGeom prst="rect">
            <a:avLst/>
          </a:prstGeom>
          <a:solidFill>
            <a:srgbClr val="79D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차가운 추상</a:t>
            </a:r>
          </a:p>
        </p:txBody>
      </p:sp>
    </p:spTree>
    <p:extLst>
      <p:ext uri="{BB962C8B-B14F-4D97-AF65-F5344CB8AC3E}">
        <p14:creationId xmlns:p14="http://schemas.microsoft.com/office/powerpoint/2010/main" val="389971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A38DC-6E43-4DD5-B842-8ED73403DDE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6ADBB-2A57-4CD8-8E28-6FD409A20999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세계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ACB7155-0983-421C-B120-416C3B2A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5" y="1786212"/>
            <a:ext cx="5940535" cy="4129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60CF5E-2522-4A2A-ACDE-5DCC07E241E7}"/>
              </a:ext>
            </a:extLst>
          </p:cNvPr>
          <p:cNvSpPr txBox="1"/>
          <p:nvPr/>
        </p:nvSpPr>
        <p:spPr>
          <a:xfrm>
            <a:off x="5931245" y="6033453"/>
            <a:ext cx="4239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무제</a:t>
            </a:r>
            <a:r>
              <a:rPr lang="en-US" altLang="ko-KR" sz="1000"/>
              <a:t>(</a:t>
            </a:r>
            <a:r>
              <a:rPr lang="ko-KR" altLang="en-US" sz="1000"/>
              <a:t>캔버스에 아크릴</a:t>
            </a:r>
            <a:r>
              <a:rPr lang="en-US" altLang="ko-KR" sz="1000"/>
              <a:t>/128×185cm/1985</a:t>
            </a:r>
            <a:r>
              <a:rPr lang="ko-KR" altLang="en-US" sz="1000"/>
              <a:t>년 작</a:t>
            </a:r>
            <a:r>
              <a:rPr lang="en-US" altLang="ko-KR" sz="1000"/>
              <a:t>)</a:t>
            </a:r>
            <a:endParaRPr lang="ko-KR" altLang="en-US" sz="100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1C81B99-244A-4A10-843E-031C83545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8" y="1935332"/>
            <a:ext cx="2048576" cy="2508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9EC06D-BD70-4EF4-BD8C-598821DA1C33}"/>
              </a:ext>
            </a:extLst>
          </p:cNvPr>
          <p:cNvSpPr txBox="1"/>
          <p:nvPr/>
        </p:nvSpPr>
        <p:spPr>
          <a:xfrm>
            <a:off x="2663301" y="1842947"/>
            <a:ext cx="2911876" cy="2601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국내에 추상표현주의의 영향이 사실상 사그라든 시점에 미국 본토에서 이를 본격적으로 학습했다는 점과 남성 중심의 추상화단에서 낭만적인 성격의 독신 여성이라는 이색적인 존재로서 주목받았다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학습기를 지나 점차 자신만의 독자적 양식을 구축하던 때에 조지아 오키프의 영향을 받고 이를 자기화하였으며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한국의 자연에서 추출한 형태와 강렬하고 아름다운 색채를 구사하는 고유의 능력으로 독자적인 색채 추상화의 양식을 완성한 것으로 평가된다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DE38C-AF14-4D89-9B04-1A29105D9F23}"/>
              </a:ext>
            </a:extLst>
          </p:cNvPr>
          <p:cNvSpPr txBox="1"/>
          <p:nvPr/>
        </p:nvSpPr>
        <p:spPr>
          <a:xfrm>
            <a:off x="261527" y="4563513"/>
            <a:ext cx="15761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최욱경</a:t>
            </a:r>
            <a:r>
              <a:rPr lang="ko-KR" altLang="en-US" sz="1000"/>
              <a:t>(한국/</a:t>
            </a:r>
            <a:r>
              <a:rPr lang="en-US" altLang="ko-KR" sz="1000"/>
              <a:t>1940~1985) </a:t>
            </a:r>
            <a:endParaRPr lang="ko-KR" alt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1F7C-EF25-4CE5-A3BD-E1787BF3496A}"/>
              </a:ext>
            </a:extLst>
          </p:cNvPr>
          <p:cNvSpPr txBox="1"/>
          <p:nvPr/>
        </p:nvSpPr>
        <p:spPr>
          <a:xfrm>
            <a:off x="261527" y="4845870"/>
            <a:ext cx="5198241" cy="121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1980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년대의 작품은 독자적 양식기로 평가된다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한국의 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바다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섬의 자연적 곡선에서 차용한 구불거리는 선과 밝은 색채가 결합하여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기쁨과 환희를 전달하는 춤을 추는 듯한 형태의 추상화가 등장한다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색들의 대비와 충돌이 강렬한 감정을 표현하고 날렵하고 부드러운 형태들이 속도와 움직임을 만들어내는 화면은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추상표현주를 자기화하여 만들어낸 특유의 여성적 색채 추상의 세계로 평가된다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21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72E73AF-2BAA-4621-872D-FA473126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524" y="1003038"/>
            <a:ext cx="2864519" cy="417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30525D-595D-4B4E-B9C5-998BCAF54D5C}"/>
              </a:ext>
            </a:extLst>
          </p:cNvPr>
          <p:cNvSpPr txBox="1"/>
          <p:nvPr/>
        </p:nvSpPr>
        <p:spPr>
          <a:xfrm>
            <a:off x="5786832" y="5228078"/>
            <a:ext cx="3063797" cy="144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로스코</a:t>
            </a:r>
            <a:r>
              <a:rPr lang="ko-KR" altLang="en-US" sz="1000"/>
              <a:t>(Rothko, Mark/러시아→미국/1903～1970) </a:t>
            </a:r>
            <a:r>
              <a:rPr lang="ko-KR" altLang="en-US" sz="1000" b="1"/>
              <a:t>화이트 센터</a:t>
            </a:r>
            <a:r>
              <a:rPr lang="ko-KR" altLang="en-US" sz="1000"/>
              <a:t>(캔버스에 유채/205.8×141cm/1950년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dobe 고딕 Std B" panose="020B0800000000000000" pitchFamily="34" charset="-127"/>
                <a:ea typeface="Adobe 고딕 Std B" panose="020B0800000000000000" pitchFamily="34" charset="-127"/>
                <a:cs typeface="함초롬바탕" panose="02030604000101010101" pitchFamily="18" charset="-127"/>
              </a:rPr>
              <a:t>색면 회화를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발전시키는 데 중요한 영향을 끼쳤다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커다랗고 모호한 색면과 불분명한 경계선으로 이루어진 직사각형의 캔버스는 절망부터 환희에 이르기까지 다양한 감정의 물결들을 불러일으킨다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4355555-FCD6-4D87-9075-40B9A979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80" y="981956"/>
            <a:ext cx="5639040" cy="4199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D87A4-3C6A-4E1E-868A-6E4878EC049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8F605-24FE-41B7-9D2D-B92E4F3D3134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세계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0BCFB-C021-4252-8FC0-E07165A7AC5C}"/>
              </a:ext>
            </a:extLst>
          </p:cNvPr>
          <p:cNvSpPr txBox="1"/>
          <p:nvPr/>
        </p:nvSpPr>
        <p:spPr>
          <a:xfrm>
            <a:off x="55789" y="5202173"/>
            <a:ext cx="5731043" cy="67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/>
              <a:t>루이스</a:t>
            </a:r>
            <a:r>
              <a:rPr lang="ko-KR" altLang="en-US" sz="1000"/>
              <a:t>(Louis, Morris/미국/1912～1962) </a:t>
            </a:r>
            <a:r>
              <a:rPr lang="ko-KR" altLang="en-US" sz="1000" b="1"/>
              <a:t>평온의 지점</a:t>
            </a:r>
            <a:r>
              <a:rPr lang="ko-KR" altLang="en-US" sz="1000"/>
              <a:t>(캔버스에 아크릴/258.2×344.9cm/1960년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붓을 쓰지 않고 캔버스에 물감을 부어 얼룩지게 하는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  <a:cs typeface="함초롬바탕" panose="02030604000101010101" pitchFamily="18" charset="-127"/>
              </a:rPr>
              <a:t>스테인 페인팅(stain painting)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기법으로 그렸으며, 원색의 선들이 번지면서 환상적인 화면을 구성하고 있다.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36632F6-6FC8-46CC-BCFC-4A14ADA48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858" y="981956"/>
            <a:ext cx="3129521" cy="22947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EB72DA-CF7C-470A-8C02-13F242205D90}"/>
              </a:ext>
            </a:extLst>
          </p:cNvPr>
          <p:cNvSpPr txBox="1"/>
          <p:nvPr/>
        </p:nvSpPr>
        <p:spPr>
          <a:xfrm>
            <a:off x="8850630" y="3429000"/>
            <a:ext cx="3129521" cy="2834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/>
              <a:t>칸딘스키</a:t>
            </a:r>
            <a:r>
              <a:rPr lang="ko-KR" altLang="en-US" sz="1000"/>
              <a:t>(Kandinsky, Wassily/러시아→프랑스/1866～1944) </a:t>
            </a:r>
            <a:r>
              <a:rPr lang="ko-KR" altLang="en-US" sz="1000" b="1"/>
              <a:t>구성을 위한 스케치 7</a:t>
            </a:r>
            <a:r>
              <a:rPr lang="ko-KR" altLang="en-US" sz="1000"/>
              <a:t>(캔버스에 유채/78× 100cm/1913년 작)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칸딘스키는 현대 추상회화의 선구자로서 대상의 구체적인 재현에서 이탈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선명한 색채로써 음악적이고 다이내믹한 추상표현을 이루어냈다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그는 색채와 선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면 등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dobe 고딕 Std B" panose="020B0800000000000000" pitchFamily="34" charset="-127"/>
                <a:ea typeface="Adobe 고딕 Std B" panose="020B0800000000000000" pitchFamily="34" charset="-127"/>
                <a:cs typeface="함초롬바탕" panose="02030604000101010101" pitchFamily="18" charset="-127"/>
              </a:rPr>
              <a:t>순수한 조형 요소만으로도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감동을 줄 수 있으며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형태와 색채가 사물의 겉모습을 그려내기보다 작가의 감정을 나타내는 표현수단이 되어야 한다고 생각했다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그런 시각에서 그는 추상미술이 우리에게 주는 감동을 음악에 비유해 설명했다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“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색채는 건반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눈은 공이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영혼은 현이 있는 피아노이다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예술가는 영혼의 울림을 만들어내기 위해 건반 하나하나를 누르는 손이다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”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79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0D06E4-B239-4314-9629-E5AAF0441C2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FFFF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7386B-3FFA-4EEA-B4ED-6A28F168BADE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우리나라 추상 미술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D8631D-13FD-4F1D-A57F-C883F04F0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098" b="1119"/>
          <a:stretch/>
        </p:blipFill>
        <p:spPr>
          <a:xfrm>
            <a:off x="258880" y="2878941"/>
            <a:ext cx="3156256" cy="316503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F2D2D7C-4E87-48B1-9E56-CA68960E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464" y="2878941"/>
            <a:ext cx="2504061" cy="316503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0504B74-86C9-4BAE-A45D-09BF62BCD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43" y="2878941"/>
            <a:ext cx="2482749" cy="3165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52DB74-E29F-4882-A262-FAD10342BFA1}"/>
              </a:ext>
            </a:extLst>
          </p:cNvPr>
          <p:cNvSpPr txBox="1"/>
          <p:nvPr/>
        </p:nvSpPr>
        <p:spPr>
          <a:xfrm>
            <a:off x="320181" y="1363072"/>
            <a:ext cx="8547593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우리나라의 추상 미술은 김환기, 유영국, 장욱진 등이 주축이 되어 활동했으며, 1950년대 후반 추상 미술이 우리나라 화단에서 크게 유행하였다.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D51C56-DDB8-428D-9401-ED30C29EB10B}"/>
              </a:ext>
            </a:extLst>
          </p:cNvPr>
          <p:cNvSpPr txBox="1"/>
          <p:nvPr/>
        </p:nvSpPr>
        <p:spPr>
          <a:xfrm>
            <a:off x="8932310" y="2850366"/>
            <a:ext cx="3071698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①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함초롬바탕" panose="02030604000101010101" pitchFamily="18" charset="-127"/>
              </a:rPr>
              <a:t>유영국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함초롬바탕" panose="02030604000101010101" pitchFamily="18" charset="-127"/>
              </a:rPr>
              <a:t>(한국/1916～2002)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함초롬바탕" panose="02030604000101010101" pitchFamily="18" charset="-127"/>
              </a:rPr>
              <a:t>원(円)-C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함초롬바탕" panose="02030604000101010101" pitchFamily="18" charset="-127"/>
              </a:rPr>
              <a:t>(캔버스에 유채/135× 135cm/1968년 작)  </a:t>
            </a:r>
            <a:endParaRPr lang="en-US" altLang="ko-KR" sz="10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한국 추상 회화의 선구자로 강렬한 색의 대비와 기하학적인 화면 구성으로 자연을 표현하였다.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31FD5A-EB1E-4672-825B-ED6EECA00AE7}"/>
              </a:ext>
            </a:extLst>
          </p:cNvPr>
          <p:cNvSpPr txBox="1"/>
          <p:nvPr/>
        </p:nvSpPr>
        <p:spPr>
          <a:xfrm>
            <a:off x="8946483" y="3888678"/>
            <a:ext cx="3057525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②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장욱진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(한국/1917～1990)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얼굴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(캔버스에 유채/40× 30cm/1957년 작)  </a:t>
            </a:r>
            <a:endParaRPr lang="en-US" altLang="ko-KR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아동화같고 동화책의 그림 같은 표현의 조형적 구성의 치밀성으로 독특한 화풍을 남겼다.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53BE0C-2FA8-4CB4-A1F0-BB823A77BD72}"/>
              </a:ext>
            </a:extLst>
          </p:cNvPr>
          <p:cNvSpPr txBox="1"/>
          <p:nvPr/>
        </p:nvSpPr>
        <p:spPr>
          <a:xfrm>
            <a:off x="3048000" y="6043972"/>
            <a:ext cx="381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①</a:t>
            </a:r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57C77B-AEC9-49A9-A7F8-09ECEC5C12BB}"/>
              </a:ext>
            </a:extLst>
          </p:cNvPr>
          <p:cNvSpPr txBox="1"/>
          <p:nvPr/>
        </p:nvSpPr>
        <p:spPr>
          <a:xfrm>
            <a:off x="5824398" y="6043972"/>
            <a:ext cx="36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②</a:t>
            </a:r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64DBED-5974-40BB-A1EE-562C46D5AD12}"/>
              </a:ext>
            </a:extLst>
          </p:cNvPr>
          <p:cNvSpPr txBox="1"/>
          <p:nvPr/>
        </p:nvSpPr>
        <p:spPr>
          <a:xfrm>
            <a:off x="8445967" y="6024922"/>
            <a:ext cx="36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③</a:t>
            </a:r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51EAAD-0F4E-42E4-A7E8-D55CC5B3AF72}"/>
              </a:ext>
            </a:extLst>
          </p:cNvPr>
          <p:cNvSpPr txBox="1"/>
          <p:nvPr/>
        </p:nvSpPr>
        <p:spPr>
          <a:xfrm>
            <a:off x="8875595" y="5020273"/>
            <a:ext cx="3057525" cy="106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③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김환기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(한국/1913～1974) </a:t>
            </a:r>
            <a:r>
              <a:rPr lang="ko-KR" alt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10만 개의 점 04-Ⅵ-73-318</a:t>
            </a:r>
            <a:r>
              <a:rPr lang="ko-KR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(코튼에 유채, 263×205cm/1973년 작) </a:t>
            </a:r>
            <a:endParaRPr lang="en-US" altLang="ko-KR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우리나라의 대표적인 추상 화가로 한국적 분위기의 정서를 표현하였다. 말년에는 기하학적인 색면 구획을 주제로 한 추상 작품을 그렸다.</a:t>
            </a:r>
          </a:p>
        </p:txBody>
      </p:sp>
    </p:spTree>
    <p:extLst>
      <p:ext uri="{BB962C8B-B14F-4D97-AF65-F5344CB8AC3E}">
        <p14:creationId xmlns:p14="http://schemas.microsoft.com/office/powerpoint/2010/main" val="131904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F6D39C-61D4-4254-93E8-9800979DBC6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4BA3B-6C45-4BDB-B8F8-C9086F64C2AC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표현 방법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80896-9E5A-43CD-9AD4-611E0EC4031D}"/>
              </a:ext>
            </a:extLst>
          </p:cNvPr>
          <p:cNvSpPr txBox="1"/>
          <p:nvPr/>
        </p:nvSpPr>
        <p:spPr>
          <a:xfrm>
            <a:off x="1134491" y="2033521"/>
            <a:ext cx="9923017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일상의 이미지를 추상적으로 시각화할 때,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사물들의 형태와 색채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등을 점차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단순화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해서 추상화하는 방법이 있다. </a:t>
            </a: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>
                <a:solidFill>
                  <a:schemeClr val="tx1">
                    <a:lumMod val="50000"/>
                    <a:lumOff val="50000"/>
                  </a:schemeClr>
                </a:solidFill>
              </a:rPr>
              <a:t>2.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번지기나 물감 불기, 뿌리기, 데칼코마니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등의 기법으로 우연히 만들어지는 효과를 이용하면 자유로운 표현을 할 수 있다. </a:t>
            </a:r>
          </a:p>
        </p:txBody>
      </p:sp>
    </p:spTree>
    <p:extLst>
      <p:ext uri="{BB962C8B-B14F-4D97-AF65-F5344CB8AC3E}">
        <p14:creationId xmlns:p14="http://schemas.microsoft.com/office/powerpoint/2010/main" val="166795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2763DA8-8987-4193-A831-577E2AC8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7" y="996694"/>
            <a:ext cx="6951168" cy="443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F0189-76E6-41D1-8696-562A817B9090}"/>
              </a:ext>
            </a:extLst>
          </p:cNvPr>
          <p:cNvSpPr txBox="1"/>
          <p:nvPr/>
        </p:nvSpPr>
        <p:spPr>
          <a:xfrm>
            <a:off x="447957" y="5595125"/>
            <a:ext cx="6533014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남관</a:t>
            </a:r>
            <a:r>
              <a:rPr lang="ko-KR" altLang="en-US" sz="1000"/>
              <a:t>(한국/1911～1990) </a:t>
            </a:r>
            <a:r>
              <a:rPr lang="ko-KR" altLang="en-US" sz="1000" b="1"/>
              <a:t>점과 대화</a:t>
            </a:r>
            <a:r>
              <a:rPr lang="ko-KR" altLang="en-US" sz="1000"/>
              <a:t>(캔버스에 유채/73×116cm/1978년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인간의 희로애락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생명의 영원성 등을 정제되고 세련된 색채에 담아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인간상을 마치 상형문자와 같은 형상으로 표현하였다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 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콜라주 기법을 응용하여 우연으로 만들어진 형상은 마치 상형 문자 느낌이 든다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496B7-562E-46E2-947B-63CBE39D0DFB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45C22-4AC0-4864-BF52-D817441E005B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표현 방법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FE442A8-2A7C-4C7B-A36E-9EC009222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591" y="996692"/>
            <a:ext cx="3359347" cy="4438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F1C870-43D4-4F52-8C1E-073ED3C224C0}"/>
              </a:ext>
            </a:extLst>
          </p:cNvPr>
          <p:cNvSpPr txBox="1"/>
          <p:nvPr/>
        </p:nvSpPr>
        <p:spPr>
          <a:xfrm>
            <a:off x="7766591" y="5556653"/>
            <a:ext cx="3720254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박래현</a:t>
            </a:r>
            <a:r>
              <a:rPr lang="ko-KR" altLang="en-US" sz="1000"/>
              <a:t>(한국/1920～1976) </a:t>
            </a:r>
            <a:r>
              <a:rPr lang="ko-KR" altLang="en-US" sz="1000" b="1"/>
              <a:t>작품 20</a:t>
            </a:r>
            <a:r>
              <a:rPr lang="ko-KR" altLang="en-US" sz="1000"/>
              <a:t>(한지에 채색/169×135cm/1967년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60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년대 이후 추상에 심취하여 한국 전통 재료로 표현한 추상 작품을 많이 선보였다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840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C3E6073-F5FF-4A33-A7D5-F59794C3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1" y="1339444"/>
            <a:ext cx="4567332" cy="35471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283D933-B007-45B3-834F-C611F14E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17" y="1375751"/>
            <a:ext cx="3052785" cy="3510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21952A6-B807-4552-AE72-6EF89A81D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692" y="1379422"/>
            <a:ext cx="3538190" cy="3510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CF9C60-5355-44D0-860B-EE85C89B427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8F1CD-905B-4777-B1D7-372B2F2EDC28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표현 방법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4A988-B39C-4312-9FD4-A795A56C3283}"/>
              </a:ext>
            </a:extLst>
          </p:cNvPr>
          <p:cNvSpPr txBox="1"/>
          <p:nvPr/>
        </p:nvSpPr>
        <p:spPr>
          <a:xfrm>
            <a:off x="86045" y="5118295"/>
            <a:ext cx="4658998" cy="152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허스트</a:t>
            </a:r>
            <a:r>
              <a:rPr lang="ko-KR" altLang="en-US" sz="1000"/>
              <a:t>(Hirst, Damien Steven/영국/1965~ ) </a:t>
            </a:r>
            <a:r>
              <a:rPr lang="ko-KR" altLang="en-US" sz="1000" b="1"/>
              <a:t>나비</a:t>
            </a:r>
            <a:r>
              <a:rPr lang="ko-KR" altLang="en-US" sz="1000"/>
              <a:t>(종이에 아크릴/54 x68.6cm/2009년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허스트의 회화 작품은 크게 두 가지 범주로 나뉜다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우선 ‘스핀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(Spin)’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페인팅 시리즈의 경우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원형의 캔버스 위에 물감을 엎질러 붓고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그것을 고속으로 회전시켜서 제작한 것이다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‘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스팟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(Spot)’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페인팅 시리즈는 질서정연한 격자 형태로 배치된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역동적인 색깔의 단일 규모의 점들을 표현함으로써 보는 이에게 심리적인 안정감을 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B885A7-CA75-4568-8DD7-7B941D5BDF1A}"/>
              </a:ext>
            </a:extLst>
          </p:cNvPr>
          <p:cNvSpPr txBox="1"/>
          <p:nvPr/>
        </p:nvSpPr>
        <p:spPr>
          <a:xfrm>
            <a:off x="4745043" y="5105684"/>
            <a:ext cx="3395687" cy="1292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들로네</a:t>
            </a:r>
            <a:r>
              <a:rPr lang="ko-KR" altLang="en-US" sz="1000"/>
              <a:t>(Delaunay, Robert/프랑스/1885～1941) </a:t>
            </a:r>
            <a:r>
              <a:rPr lang="ko-KR" altLang="en-US" sz="1000" b="1"/>
              <a:t>리듬</a:t>
            </a:r>
            <a:r>
              <a:rPr lang="ko-KR" altLang="en-US" sz="1000"/>
              <a:t>(캔버스에 유채/1946년 작) </a:t>
            </a:r>
            <a:endParaRPr lang="en-US" altLang="ko-KR" sz="1000"/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선명한 색의 원을 여러 겹으로 그려 리듬감 있는 화면 구성을 보여 준다. 들로네는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색채 연구에 열중했고 입체파 운동에 참가했다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더 나아가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순수한 프리즘 색에 의한 율동적인 추상구성으로 발전시켰다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4286C-12BD-4F5C-87C2-8033D3E2B9E4}"/>
              </a:ext>
            </a:extLst>
          </p:cNvPr>
          <p:cNvSpPr txBox="1"/>
          <p:nvPr/>
        </p:nvSpPr>
        <p:spPr>
          <a:xfrm>
            <a:off x="8292692" y="5109356"/>
            <a:ext cx="3677736" cy="12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바자렐리</a:t>
            </a:r>
            <a:r>
              <a:rPr lang="ko-KR" altLang="en-US" sz="1000"/>
              <a:t>(Vasarely, Victor/헝가리→프랑스/1906～1997) </a:t>
            </a:r>
            <a:r>
              <a:rPr lang="ko-KR" altLang="en-US" sz="1000" b="1"/>
              <a:t>컴퍼지션 3</a:t>
            </a:r>
            <a:r>
              <a:rPr lang="ko-KR" altLang="en-US" sz="1000"/>
              <a:t>(캔버스에 유채/65×65cm/1993년</a:t>
            </a:r>
            <a:r>
              <a:rPr lang="en-US" altLang="ko-KR" sz="1000"/>
              <a:t>)</a:t>
            </a:r>
            <a:r>
              <a:rPr lang="ko-KR" altLang="en-US" sz="1000"/>
              <a:t>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옵 아트의 창시자</a:t>
            </a:r>
            <a:r>
              <a:rPr lang="en-US" altLang="ko-KR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디자이너</a:t>
            </a:r>
            <a:r>
              <a:rPr lang="en-US" altLang="ko-KR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바사렐리는 기하학적인 형태와 다양한 색채 선의 상호작용을 통해 작품들이 움직이는 듯한 시각적 환영을 불러일으켰다</a:t>
            </a:r>
            <a:r>
              <a:rPr lang="en-US" altLang="ko-KR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형태와 색채가 서로 분리될 수 없다고 믿었던 바사렐리의 미술 개념은 키네틱 아트와 이어진다</a:t>
            </a:r>
            <a:r>
              <a:rPr lang="en-US" altLang="ko-KR" sz="1000" b="0" i="0">
                <a:solidFill>
                  <a:srgbClr val="666666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364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조형 요소 찾아보기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EC9E-ECB5-4C83-AB70-D1DEA51E0E5F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319BE-9522-42C3-9EE3-2DF215B2DBAC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55A7D-BFB3-4B64-89D0-A4E67100A90A}"/>
              </a:ext>
            </a:extLst>
          </p:cNvPr>
          <p:cNvSpPr txBox="1"/>
          <p:nvPr/>
        </p:nvSpPr>
        <p:spPr>
          <a:xfrm>
            <a:off x="5262771" y="1327527"/>
            <a:ext cx="7565994" cy="420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추상 표현의 특성과 의미를 찾아보자</a:t>
            </a: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추상화 작품에서 조형 요소를 찾아보자</a:t>
            </a: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생활 주변에서 볼 수 있는 추상적인 조형 요소들을 찾아보자</a:t>
            </a:r>
            <a:r>
              <a:rPr lang="en-US" altLang="ko-KR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9893F-0E84-4123-812A-2B600F4E4B86}"/>
              </a:ext>
            </a:extLst>
          </p:cNvPr>
          <p:cNvSpPr txBox="1"/>
          <p:nvPr/>
        </p:nvSpPr>
        <p:spPr>
          <a:xfrm>
            <a:off x="9774023" y="37247"/>
            <a:ext cx="2071001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>
                <a:solidFill>
                  <a:srgbClr val="92D050"/>
                </a:solidFill>
              </a:rPr>
              <a:t>조형 요소란</a:t>
            </a:r>
            <a:r>
              <a:rPr lang="en-US" altLang="ko-KR" sz="1000">
                <a:solidFill>
                  <a:srgbClr val="92D050"/>
                </a:solidFill>
              </a:rPr>
              <a:t>?</a:t>
            </a:r>
          </a:p>
          <a:p>
            <a:pPr algn="ctr"/>
            <a:r>
              <a:rPr lang="ko-KR" altLang="en-US" sz="1000"/>
              <a:t>일반적으로 점</a:t>
            </a:r>
            <a:r>
              <a:rPr lang="en-US" altLang="ko-KR" sz="1000"/>
              <a:t>·</a:t>
            </a:r>
            <a:r>
              <a:rPr lang="ko-KR" altLang="en-US" sz="1000"/>
              <a:t>선</a:t>
            </a:r>
            <a:r>
              <a:rPr lang="en-US" altLang="ko-KR" sz="1000"/>
              <a:t>·</a:t>
            </a:r>
            <a:r>
              <a:rPr lang="ko-KR" altLang="en-US" sz="1000"/>
              <a:t>면</a:t>
            </a:r>
            <a:r>
              <a:rPr lang="en-US" altLang="ko-KR" sz="1000"/>
              <a:t>·</a:t>
            </a:r>
            <a:r>
              <a:rPr lang="ko-KR" altLang="en-US" sz="1000"/>
              <a:t>형</a:t>
            </a:r>
            <a:r>
              <a:rPr lang="en-US" altLang="ko-KR" sz="1000"/>
              <a:t>(</a:t>
            </a:r>
            <a:r>
              <a:rPr lang="ko-KR" altLang="en-US" sz="1000"/>
              <a:t>형태</a:t>
            </a:r>
            <a:r>
              <a:rPr lang="en-US" altLang="ko-KR" sz="1000"/>
              <a:t>)·</a:t>
            </a:r>
            <a:r>
              <a:rPr lang="ko-KR" altLang="en-US" sz="1000"/>
              <a:t>색</a:t>
            </a:r>
            <a:r>
              <a:rPr lang="en-US" altLang="ko-KR" sz="1000"/>
              <a:t>·</a:t>
            </a:r>
            <a:r>
              <a:rPr lang="ko-KR" altLang="en-US" sz="1000"/>
              <a:t>질감</a:t>
            </a:r>
            <a:r>
              <a:rPr lang="en-US" altLang="ko-KR" sz="1000"/>
              <a:t>·</a:t>
            </a:r>
            <a:r>
              <a:rPr lang="ko-KR" altLang="en-US" sz="1000"/>
              <a:t>양감</a:t>
            </a:r>
            <a:r>
              <a:rPr lang="en-US" altLang="ko-KR" sz="1000"/>
              <a:t>·</a:t>
            </a:r>
            <a:r>
              <a:rPr lang="ko-KR" altLang="en-US" sz="1000"/>
              <a:t>원근</a:t>
            </a:r>
            <a:r>
              <a:rPr lang="en-US" altLang="ko-KR" sz="1000"/>
              <a:t>·</a:t>
            </a:r>
            <a:r>
              <a:rPr lang="ko-KR" altLang="en-US" sz="1000"/>
              <a:t>명암</a:t>
            </a:r>
            <a:r>
              <a:rPr lang="en-US" altLang="ko-KR" sz="1000"/>
              <a:t>·</a:t>
            </a:r>
            <a:r>
              <a:rPr lang="ko-KR" altLang="en-US" sz="1000"/>
              <a:t>공간의 </a:t>
            </a:r>
            <a:r>
              <a:rPr lang="en-US" altLang="ko-KR" sz="1000"/>
              <a:t>10</a:t>
            </a:r>
            <a:r>
              <a:rPr lang="ko-KR" altLang="en-US" sz="1000"/>
              <a:t>가지 요소를 의미한다</a:t>
            </a:r>
            <a:r>
              <a:rPr lang="en-US" altLang="ko-KR" sz="1000"/>
              <a:t>.</a:t>
            </a:r>
            <a:endParaRPr lang="ko-KR" altLang="en-US" sz="100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0A8185DA-126E-4D41-AC33-DF737466F5AF}"/>
              </a:ext>
            </a:extLst>
          </p:cNvPr>
          <p:cNvSpPr/>
          <p:nvPr/>
        </p:nvSpPr>
        <p:spPr>
          <a:xfrm>
            <a:off x="5655076" y="2019681"/>
            <a:ext cx="5326602" cy="745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22DE98B-077C-4C77-8C28-6D468D27AE09}"/>
              </a:ext>
            </a:extLst>
          </p:cNvPr>
          <p:cNvSpPr/>
          <p:nvPr/>
        </p:nvSpPr>
        <p:spPr>
          <a:xfrm>
            <a:off x="5655076" y="3943863"/>
            <a:ext cx="5326602" cy="745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69D9C050-7006-4922-AA8D-679D2397D5E9}"/>
              </a:ext>
            </a:extLst>
          </p:cNvPr>
          <p:cNvSpPr/>
          <p:nvPr/>
        </p:nvSpPr>
        <p:spPr>
          <a:xfrm>
            <a:off x="5655076" y="5578052"/>
            <a:ext cx="5326602" cy="7457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27A8DF4-6731-4420-9781-4464579B90D0}"/>
              </a:ext>
            </a:extLst>
          </p:cNvPr>
          <p:cNvSpPr/>
          <p:nvPr/>
        </p:nvSpPr>
        <p:spPr>
          <a:xfrm>
            <a:off x="644239" y="1508098"/>
            <a:ext cx="4422380" cy="4900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DA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작품을 찾아 넣어 볼까요</a:t>
            </a:r>
            <a:r>
              <a:rPr lang="en-US" altLang="ko-KR"/>
              <a:t>?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84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1242038" y="1876869"/>
            <a:ext cx="960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 상상화와 추상화의 개념을 이해했는가</a:t>
            </a:r>
            <a:r>
              <a:rPr lang="en-US" altLang="ko-KR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36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1237817" y="3655445"/>
            <a:ext cx="9486407" cy="167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내면의 세계를 표현한 작품을 보고 작가의 의도를 설명할 수 있는가</a:t>
            </a:r>
            <a:r>
              <a:rPr lang="en-US" altLang="ko-KR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282481" y="2670066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1295ED-F347-4278-A7F8-F6C489957DDB}"/>
              </a:ext>
            </a:extLst>
          </p:cNvPr>
          <p:cNvGrpSpPr/>
          <p:nvPr/>
        </p:nvGrpSpPr>
        <p:grpSpPr>
          <a:xfrm>
            <a:off x="8485747" y="5329878"/>
            <a:ext cx="1915160" cy="407132"/>
            <a:chOff x="8119084" y="2815717"/>
            <a:chExt cx="2889157" cy="614187"/>
          </a:xfrm>
        </p:grpSpPr>
        <p:sp>
          <p:nvSpPr>
            <p:cNvPr id="15" name="웃는 얼굴 14">
              <a:extLst>
                <a:ext uri="{FF2B5EF4-FFF2-40B4-BE49-F238E27FC236}">
                  <a16:creationId xmlns:a16="http://schemas.microsoft.com/office/drawing/2014/main" id="{E5736BCE-E278-4365-8374-9F90143094B4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웃는 얼굴 15">
              <a:extLst>
                <a:ext uri="{FF2B5EF4-FFF2-40B4-BE49-F238E27FC236}">
                  <a16:creationId xmlns:a16="http://schemas.microsoft.com/office/drawing/2014/main" id="{26D712E2-B159-49EB-834F-F01D8E2654E8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BCED73-FBA2-4E4D-80CA-3AE0BC21DC1F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541064" y="1673365"/>
            <a:ext cx="7819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상상화와 추상화의 개념을 이해할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41064" y="3282262"/>
            <a:ext cx="7721522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A8BC1-7CCA-4B4A-8108-A6915873040A}"/>
              </a:ext>
            </a:extLst>
          </p:cNvPr>
          <p:cNvSpPr txBox="1"/>
          <p:nvPr/>
        </p:nvSpPr>
        <p:spPr>
          <a:xfrm>
            <a:off x="2541064" y="3907208"/>
            <a:ext cx="7819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내면세계를 표현한 작품을 보고 작가의 의도를 이해할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0C7F3FA-308A-43DC-BBCC-847DD883E6E5}"/>
              </a:ext>
            </a:extLst>
          </p:cNvPr>
          <p:cNvCxnSpPr>
            <a:cxnSpLocks/>
          </p:cNvCxnSpPr>
          <p:nvPr/>
        </p:nvCxnSpPr>
        <p:spPr>
          <a:xfrm>
            <a:off x="2443408" y="5455004"/>
            <a:ext cx="7721522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상상화의 세계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24A38-0920-46F2-94C6-A5D6DDB260B8}"/>
              </a:ext>
            </a:extLst>
          </p:cNvPr>
          <p:cNvSpPr txBox="1"/>
          <p:nvPr/>
        </p:nvSpPr>
        <p:spPr>
          <a:xfrm>
            <a:off x="616694" y="933957"/>
            <a:ext cx="11377038" cy="561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1. </a:t>
            </a:r>
            <a:r>
              <a:rPr lang="ko-KR" altLang="en-US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상상화는 마음속 꿈과 상상을 표현의 주제로 하는 것이다. </a:t>
            </a:r>
            <a:endParaRPr lang="en-US" altLang="ko-KR" sz="2800" spc="-150"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400" spc="-150"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2. </a:t>
            </a:r>
            <a:r>
              <a:rPr lang="ko-KR" altLang="en-US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무의식적인 이미지나 환상, 꿈의 세계를 그리는 초현실적인 작품은 고정 관념을 벗어난 표현을 가능하게 한다.</a:t>
            </a:r>
          </a:p>
          <a:p>
            <a:pPr>
              <a:lnSpc>
                <a:spcPct val="150000"/>
              </a:lnSpc>
            </a:pPr>
            <a:endParaRPr lang="en-US" altLang="ko-KR" sz="1600" spc="-150"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3. </a:t>
            </a:r>
            <a:r>
              <a:rPr lang="ko-KR" altLang="en-US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마음속의 세계를 표현할 때 고정 관념의 틀을 깨고 변형과 강조</a:t>
            </a:r>
            <a:r>
              <a:rPr lang="en-US" altLang="ko-KR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,</a:t>
            </a:r>
            <a:r>
              <a:rPr lang="ko-KR" altLang="en-US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 생략을 통해 표현할 수 있다. </a:t>
            </a:r>
            <a:endParaRPr lang="en-US" altLang="ko-KR" sz="2800" spc="-150"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1600" spc="-150">
              <a:latin typeface="한컴산뜻돋움" panose="02000000000000000000" pitchFamily="2" charset="-127"/>
              <a:ea typeface="한컴산뜻돋움" panose="020000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4. </a:t>
            </a:r>
            <a:r>
              <a:rPr lang="ko-KR" altLang="en-US" sz="2800" spc="-150">
                <a:latin typeface="한컴산뜻돋움" panose="02000000000000000000" pitchFamily="2" charset="-127"/>
                <a:ea typeface="한컴산뜻돋움" panose="02000000000000000000" pitchFamily="2" charset="-127"/>
              </a:rPr>
              <a:t>화가의 작품 속에서 대상을 확대하거나 축소하기, 왜곡하기, 낯선 사물들과 결합하기 등을 통해 상상력을 키운 작품을 찾아보자.</a:t>
            </a: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9E976-DDCC-4DDC-9019-FD3E78FB479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F6950-109A-4FE1-80AE-405A5E8EAEBE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상상화의 세계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883C0-8D47-4FF2-9BE3-71A4B1A46C03}"/>
              </a:ext>
            </a:extLst>
          </p:cNvPr>
          <p:cNvSpPr txBox="1"/>
          <p:nvPr/>
        </p:nvSpPr>
        <p:spPr>
          <a:xfrm>
            <a:off x="6775241" y="5532865"/>
            <a:ext cx="4580632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+mn-ea"/>
              </a:rPr>
              <a:t>정우재</a:t>
            </a:r>
            <a:r>
              <a:rPr lang="ko-KR" altLang="en-US" sz="1000">
                <a:latin typeface="+mn-ea"/>
              </a:rPr>
              <a:t>(한국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19</a:t>
            </a:r>
            <a:r>
              <a:rPr lang="en-US" altLang="ko-KR" sz="1000">
                <a:latin typeface="+mn-ea"/>
              </a:rPr>
              <a:t>83</a:t>
            </a:r>
            <a:r>
              <a:rPr lang="ko-KR" altLang="en-US" sz="1000">
                <a:latin typeface="+mn-ea"/>
              </a:rPr>
              <a:t>~ ) </a:t>
            </a:r>
            <a:r>
              <a:rPr lang="ko-KR" altLang="en-US" sz="1000" b="1">
                <a:latin typeface="+mn-ea"/>
              </a:rPr>
              <a:t>그 순간</a:t>
            </a:r>
            <a:r>
              <a:rPr lang="en-US" altLang="ko-KR" sz="1000" b="1">
                <a:latin typeface="+mn-ea"/>
              </a:rPr>
              <a:t>_#2</a:t>
            </a:r>
            <a:r>
              <a:rPr lang="ko-KR" altLang="en-US" sz="1000">
                <a:latin typeface="+mn-ea"/>
              </a:rPr>
              <a:t>(캔버스에 유채/</a:t>
            </a:r>
            <a:r>
              <a:rPr lang="en-US" altLang="ko-KR" sz="1000" b="0" i="0">
                <a:effectLst/>
                <a:latin typeface="+mn-ea"/>
              </a:rPr>
              <a:t>91.0×91.0cm</a:t>
            </a:r>
            <a:r>
              <a:rPr lang="ko-KR" altLang="en-US" sz="1000">
                <a:latin typeface="+mn-ea"/>
              </a:rPr>
              <a:t>/20</a:t>
            </a:r>
            <a:r>
              <a:rPr lang="en-US" altLang="ko-KR" sz="1000">
                <a:latin typeface="+mn-ea"/>
              </a:rPr>
              <a:t>15</a:t>
            </a:r>
            <a:r>
              <a:rPr lang="ko-KR" altLang="en-US" sz="1000">
                <a:latin typeface="+mn-ea"/>
              </a:rPr>
              <a:t>년 작) 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작품에 등장하는 반려견은 사춘기 소녀에게 따뜻함 그리고 안정감을 제공하는 하나의 장치이다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사람을 작게 표현하고 상대적으로 반려견을 크게 표현함으로써 방황하는 사춘기 소녀에게 커다른 안정감을 전해주는 것처럼 보인다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FAAA0-BA1E-4DC1-9BF0-E4E297DF220E}"/>
              </a:ext>
            </a:extLst>
          </p:cNvPr>
          <p:cNvSpPr txBox="1"/>
          <p:nvPr/>
        </p:nvSpPr>
        <p:spPr>
          <a:xfrm>
            <a:off x="281710" y="5604277"/>
            <a:ext cx="5959564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+mn-ea"/>
              </a:rPr>
              <a:t>요한슨</a:t>
            </a:r>
            <a:r>
              <a:rPr lang="ko-KR" altLang="en-US" sz="1000">
                <a:latin typeface="+mn-ea"/>
              </a:rPr>
              <a:t>(</a:t>
            </a:r>
            <a:r>
              <a:rPr lang="en-US" altLang="ko-KR" sz="1000">
                <a:latin typeface="+mn-ea"/>
              </a:rPr>
              <a:t>Johansson, Erik/</a:t>
            </a:r>
            <a:r>
              <a:rPr lang="ko-KR" altLang="en-US" sz="1000">
                <a:latin typeface="+mn-ea"/>
              </a:rPr>
              <a:t>스웨덴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19</a:t>
            </a:r>
            <a:r>
              <a:rPr lang="en-US" altLang="ko-KR" sz="1000">
                <a:latin typeface="+mn-ea"/>
              </a:rPr>
              <a:t>83</a:t>
            </a:r>
            <a:r>
              <a:rPr lang="ko-KR" altLang="en-US" sz="1000">
                <a:latin typeface="+mn-ea"/>
              </a:rPr>
              <a:t>~ ) </a:t>
            </a:r>
            <a:r>
              <a:rPr lang="ko-KR" altLang="en-US" sz="1000" b="1">
                <a:latin typeface="+mn-ea"/>
              </a:rPr>
              <a:t>보름달 서비스</a:t>
            </a:r>
            <a:r>
              <a:rPr lang="ko-KR" altLang="en-US" sz="1000">
                <a:latin typeface="+mn-ea"/>
              </a:rPr>
              <a:t>(캔버스에 유채/</a:t>
            </a:r>
            <a:r>
              <a:rPr lang="en-US" altLang="ko-KR" sz="1000" b="0" i="0">
                <a:effectLst/>
                <a:latin typeface="+mn-ea"/>
              </a:rPr>
              <a:t>91.0×91.0cm</a:t>
            </a:r>
            <a:r>
              <a:rPr lang="ko-KR" altLang="en-US" sz="1000">
                <a:latin typeface="+mn-ea"/>
              </a:rPr>
              <a:t>/20</a:t>
            </a:r>
            <a:r>
              <a:rPr lang="en-US" altLang="ko-KR" sz="1000">
                <a:latin typeface="+mn-ea"/>
              </a:rPr>
              <a:t>15</a:t>
            </a:r>
            <a:r>
              <a:rPr lang="ko-KR" altLang="en-US" sz="1000">
                <a:latin typeface="+mn-ea"/>
              </a:rPr>
              <a:t>년 작)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달은 하나인 것은 불변한다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작가는 의도적으로 달을 여러 개로 표현하여 일반적 사실을 왜곡함으로써 상상력을 더한다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60DC4BD-ACAA-4CA7-9BB7-FA1BEA64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3" y="1086277"/>
            <a:ext cx="5904964" cy="4425329"/>
          </a:xfrm>
          <a:prstGeom prst="rect">
            <a:avLst/>
          </a:prstGeom>
        </p:spPr>
      </p:pic>
      <p:sp>
        <p:nvSpPr>
          <p:cNvPr id="20" name="직사각형 19">
            <a:hlinkClick r:id="rId3"/>
            <a:extLst>
              <a:ext uri="{FF2B5EF4-FFF2-40B4-BE49-F238E27FC236}">
                <a16:creationId xmlns:a16="http://schemas.microsoft.com/office/drawing/2014/main" id="{B48AF3CD-25D6-47B5-BAEC-5A673A7D9F82}"/>
              </a:ext>
            </a:extLst>
          </p:cNvPr>
          <p:cNvSpPr/>
          <p:nvPr/>
        </p:nvSpPr>
        <p:spPr>
          <a:xfrm>
            <a:off x="362943" y="6451322"/>
            <a:ext cx="914400" cy="29341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/>
              <a:t>제작 과정</a:t>
            </a:r>
          </a:p>
        </p:txBody>
      </p:sp>
      <p:sp>
        <p:nvSpPr>
          <p:cNvPr id="11" name="사각형: 위쪽 모서리의 한쪽은 둥글고 다른 한쪽은 잘림 10">
            <a:extLst>
              <a:ext uri="{FF2B5EF4-FFF2-40B4-BE49-F238E27FC236}">
                <a16:creationId xmlns:a16="http://schemas.microsoft.com/office/drawing/2014/main" id="{2BE09D5C-1AD5-45A6-8B48-45D48FB6BCDD}"/>
              </a:ext>
            </a:extLst>
          </p:cNvPr>
          <p:cNvSpPr/>
          <p:nvPr/>
        </p:nvSpPr>
        <p:spPr>
          <a:xfrm>
            <a:off x="385812" y="830997"/>
            <a:ext cx="1606860" cy="250725"/>
          </a:xfrm>
          <a:prstGeom prst="snipRoundRect">
            <a:avLst/>
          </a:prstGeom>
          <a:solidFill>
            <a:srgbClr val="79D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왜곡하기</a:t>
            </a:r>
            <a:endParaRPr lang="ko-KR" altLang="en-US" sz="1000"/>
          </a:p>
        </p:txBody>
      </p:sp>
      <p:sp>
        <p:nvSpPr>
          <p:cNvPr id="12" name="사각형: 위쪽 모서리의 한쪽은 둥글고 다른 한쪽은 잘림 11">
            <a:extLst>
              <a:ext uri="{FF2B5EF4-FFF2-40B4-BE49-F238E27FC236}">
                <a16:creationId xmlns:a16="http://schemas.microsoft.com/office/drawing/2014/main" id="{59BC0F33-8D56-465F-A79F-A8F58D9EFEC5}"/>
              </a:ext>
            </a:extLst>
          </p:cNvPr>
          <p:cNvSpPr/>
          <p:nvPr/>
        </p:nvSpPr>
        <p:spPr>
          <a:xfrm>
            <a:off x="6808359" y="830996"/>
            <a:ext cx="1606860" cy="250725"/>
          </a:xfrm>
          <a:prstGeom prst="snipRoundRect">
            <a:avLst/>
          </a:prstGeom>
          <a:solidFill>
            <a:srgbClr val="79D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축소하거나 확대하기</a:t>
            </a:r>
            <a:endParaRPr lang="ko-KR" altLang="en-US" sz="1000"/>
          </a:p>
        </p:txBody>
      </p:sp>
      <p:pic>
        <p:nvPicPr>
          <p:cNvPr id="13" name="그림 12" descr="개, 보는, 실내, 끈적이는이(가) 표시된 사진&#10;&#10;자동 생성된 설명">
            <a:extLst>
              <a:ext uri="{FF2B5EF4-FFF2-40B4-BE49-F238E27FC236}">
                <a16:creationId xmlns:a16="http://schemas.microsoft.com/office/drawing/2014/main" id="{44A8B3E5-7122-4F5B-AD29-E10C5FEC4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42" y="1086277"/>
            <a:ext cx="4471431" cy="4446589"/>
          </a:xfrm>
          <a:prstGeom prst="rect">
            <a:avLst/>
          </a:prstGeom>
          <a:ln>
            <a:solidFill>
              <a:srgbClr val="E5E4E0"/>
            </a:solidFill>
          </a:ln>
        </p:spPr>
      </p:pic>
    </p:spTree>
    <p:extLst>
      <p:ext uri="{BB962C8B-B14F-4D97-AF65-F5344CB8AC3E}">
        <p14:creationId xmlns:p14="http://schemas.microsoft.com/office/powerpoint/2010/main" val="251523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2AF2C2-6388-477A-99BB-AC6D5010E50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C5EBB-9EDD-49C4-86B9-EF706FFA8960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상상화의 세계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CA59F-C39E-4D42-A0DA-B67B1D53375E}"/>
              </a:ext>
            </a:extLst>
          </p:cNvPr>
          <p:cNvSpPr txBox="1"/>
          <p:nvPr/>
        </p:nvSpPr>
        <p:spPr>
          <a:xfrm>
            <a:off x="5804018" y="5636575"/>
            <a:ext cx="6252595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쿠시</a:t>
            </a:r>
            <a:r>
              <a:rPr lang="ko-KR" altLang="en-US" sz="1000"/>
              <a:t>(Kush, Vladimir/러시아/1965~ ) </a:t>
            </a:r>
            <a:r>
              <a:rPr lang="ko-KR" altLang="en-US" sz="1000" b="1"/>
              <a:t>항구를 떠나는 날개 달린 배</a:t>
            </a:r>
            <a:r>
              <a:rPr lang="ko-KR" altLang="en-US" sz="1000"/>
              <a:t>(캔버스에 유채/437×550cm/2006년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배는 톷은 낯선 사물인 나비와 결합하여 상상력과 재미를 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E06F4-2CDA-478B-8461-AFF47199019C}"/>
              </a:ext>
            </a:extLst>
          </p:cNvPr>
          <p:cNvSpPr txBox="1"/>
          <p:nvPr/>
        </p:nvSpPr>
        <p:spPr>
          <a:xfrm>
            <a:off x="240651" y="5636575"/>
            <a:ext cx="5508096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마그리트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(Magritte, René/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Nanum Gothic"/>
              </a:rPr>
              <a:t>벨기에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/1898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Nanum Gothic"/>
              </a:rPr>
              <a:t>～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1967) 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심금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(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Nanum Gothic"/>
              </a:rPr>
              <a:t>캔버스에 유채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/ 114cm x 146cm/ 1929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Nanum Gothic"/>
              </a:rPr>
              <a:t>년 작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Nanum Gothic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예기치 않은 결합을 통해 상식을 깨고 사고의 일탈을 유도하였다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현실에서 절대 일어날 수 없는 사물들의 결합을 통해 관객들에게 충격을 주기도 하면서 현실에서 절대 보지 못하는 것을 보는 것에 대한 쾌감을 제공하기도 한다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" name="사각형: 위쪽 모서리의 한쪽은 둥글고 다른 한쪽은 잘림 1">
            <a:extLst>
              <a:ext uri="{FF2B5EF4-FFF2-40B4-BE49-F238E27FC236}">
                <a16:creationId xmlns:a16="http://schemas.microsoft.com/office/drawing/2014/main" id="{DE9F805A-7408-40F0-897E-1141EEFA2C0E}"/>
              </a:ext>
            </a:extLst>
          </p:cNvPr>
          <p:cNvSpPr/>
          <p:nvPr/>
        </p:nvSpPr>
        <p:spPr>
          <a:xfrm>
            <a:off x="5939406" y="1044723"/>
            <a:ext cx="1606860" cy="250725"/>
          </a:xfrm>
          <a:prstGeom prst="snipRoundRect">
            <a:avLst/>
          </a:prstGeom>
          <a:solidFill>
            <a:srgbClr val="79D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낯선 사물과 결합하기</a:t>
            </a:r>
            <a:endParaRPr lang="ko-KR" altLang="en-US" sz="100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0D3CB6-7CC7-44E7-B4D2-3DE25ECC8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06" y="1268814"/>
            <a:ext cx="5637076" cy="4245952"/>
          </a:xfrm>
          <a:prstGeom prst="rect">
            <a:avLst/>
          </a:prstGeom>
        </p:spPr>
      </p:pic>
      <p:sp>
        <p:nvSpPr>
          <p:cNvPr id="12" name="사각형: 위쪽 모서리의 한쪽은 둥글고 다른 한쪽은 잘림 11">
            <a:extLst>
              <a:ext uri="{FF2B5EF4-FFF2-40B4-BE49-F238E27FC236}">
                <a16:creationId xmlns:a16="http://schemas.microsoft.com/office/drawing/2014/main" id="{73CDD2C9-E6F0-4A15-988C-A3171ABA9859}"/>
              </a:ext>
            </a:extLst>
          </p:cNvPr>
          <p:cNvSpPr/>
          <p:nvPr/>
        </p:nvSpPr>
        <p:spPr>
          <a:xfrm>
            <a:off x="334925" y="1020583"/>
            <a:ext cx="1606860" cy="250725"/>
          </a:xfrm>
          <a:prstGeom prst="snipRoundRect">
            <a:avLst/>
          </a:prstGeom>
          <a:solidFill>
            <a:srgbClr val="79D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chemeClr val="bg1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축소하거나 확대하기</a:t>
            </a:r>
            <a:endParaRPr lang="ko-KR" altLang="en-US" sz="100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BF8567-53CD-47DD-A63A-8093C688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25" y="1268814"/>
            <a:ext cx="5319548" cy="42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C638944-0882-462F-8269-289CA5AD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839" y="142348"/>
            <a:ext cx="2433735" cy="3050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D06E4-B239-4314-9629-E5AAF0441C2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FFFF0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7386B-3FFA-4EEA-B4ED-6A28F168BADE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상상화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더</a:t>
            </a:r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8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알아보기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E2052-47C7-4DB8-896B-CFD626871403}"/>
              </a:ext>
            </a:extLst>
          </p:cNvPr>
          <p:cNvSpPr txBox="1"/>
          <p:nvPr/>
        </p:nvSpPr>
        <p:spPr>
          <a:xfrm>
            <a:off x="700328" y="934469"/>
            <a:ext cx="466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solidFill>
                  <a:schemeClr val="bg1"/>
                </a:solidFill>
              </a:rPr>
              <a:t>입체와 사진으로 만들어나가는 상상의 세계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3B5B118-3EC3-4EF7-BD12-38C269B4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651" y="147496"/>
            <a:ext cx="3042192" cy="3050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7552AC-F547-4113-ACDD-A3C1FA44A083}"/>
              </a:ext>
            </a:extLst>
          </p:cNvPr>
          <p:cNvSpPr txBox="1"/>
          <p:nvPr/>
        </p:nvSpPr>
        <p:spPr>
          <a:xfrm>
            <a:off x="700328" y="1365902"/>
            <a:ext cx="4314825" cy="158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b="0">
                <a:solidFill>
                  <a:srgbClr val="FFFF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시점을 바꾸면 </a:t>
            </a: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비로소 발견되는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재미있는 세상이 있습니다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br>
              <a:rPr lang="ko-KR" altLang="en-US" sz="11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</a:b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겹겹이 쌓인 책은 ‘빌딩’으로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야채는 ‘숲과 산’으로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br>
              <a:rPr lang="ko-KR" altLang="en-US" sz="11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</a:br>
            <a:br>
              <a:rPr lang="ko-KR" altLang="en-US" sz="11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</a:b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자라면서 잃어버린 장난스러움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어린시절의 순수한 발상과 시각을</a:t>
            </a:r>
            <a:br>
              <a:rPr lang="ko-KR" altLang="en-US" sz="1100">
                <a:solidFill>
                  <a:schemeClr val="bg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</a:b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어른이 된 제가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진지하게 다시 생각해 무언가를 만들어보면 어떨까 생각했습니다</a:t>
            </a:r>
            <a:r>
              <a:rPr lang="en-US" altLang="ko-KR" sz="1100" b="0">
                <a:solidFill>
                  <a:schemeClr val="bg1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100">
              <a:solidFill>
                <a:schemeClr val="bg1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D9DD5CF-CA2F-4B11-B5B7-B63F01AE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12" y="3028413"/>
            <a:ext cx="5005978" cy="3486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ABFB0F-FFF3-4D61-B88E-A90AE9EBCD81}"/>
              </a:ext>
            </a:extLst>
          </p:cNvPr>
          <p:cNvSpPr txBox="1"/>
          <p:nvPr/>
        </p:nvSpPr>
        <p:spPr>
          <a:xfrm>
            <a:off x="303862" y="6547823"/>
            <a:ext cx="2348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>
                <a:solidFill>
                  <a:schemeClr val="bg1"/>
                </a:solidFill>
              </a:rPr>
              <a:t>타나카 타츠야</a:t>
            </a:r>
            <a:r>
              <a:rPr lang="en-US" altLang="ko-KR" sz="1000">
                <a:solidFill>
                  <a:schemeClr val="bg1"/>
                </a:solidFill>
              </a:rPr>
              <a:t>(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-apple-system"/>
              </a:rPr>
              <a:t>田中達也</a:t>
            </a:r>
            <a:r>
              <a:rPr lang="ko-KR" altLang="en-US" sz="1000" b="1" i="0">
                <a:solidFill>
                  <a:schemeClr val="bg1"/>
                </a:solidFill>
                <a:effectLst/>
                <a:latin typeface="-apple-system"/>
              </a:rPr>
              <a:t> </a:t>
            </a:r>
            <a:r>
              <a:rPr lang="en-US" altLang="ko-KR" sz="1000">
                <a:solidFill>
                  <a:schemeClr val="bg1"/>
                </a:solidFill>
              </a:rPr>
              <a:t>/</a:t>
            </a:r>
            <a:r>
              <a:rPr lang="ko-KR" altLang="en-US" sz="1000">
                <a:solidFill>
                  <a:schemeClr val="bg1"/>
                </a:solidFill>
              </a:rPr>
              <a:t>일본</a:t>
            </a:r>
            <a:r>
              <a:rPr lang="en-US" altLang="ko-KR" sz="1000">
                <a:solidFill>
                  <a:schemeClr val="bg1"/>
                </a:solidFill>
              </a:rPr>
              <a:t>/1981~)</a:t>
            </a:r>
            <a:endParaRPr lang="ko-KR" altLang="en-US" sz="100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37D1279-AAAB-4D4F-8761-0FFE29C10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7"/>
          <a:stretch/>
        </p:blipFill>
        <p:spPr>
          <a:xfrm>
            <a:off x="9090838" y="3261766"/>
            <a:ext cx="2433735" cy="240574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F87F745-FD00-4E74-8B3E-87D11295E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651" y="3251116"/>
            <a:ext cx="3042192" cy="31832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D68C74-B441-4E41-B609-90FDB43B84BB}"/>
              </a:ext>
            </a:extLst>
          </p:cNvPr>
          <p:cNvSpPr txBox="1"/>
          <p:nvPr/>
        </p:nvSpPr>
        <p:spPr>
          <a:xfrm>
            <a:off x="9041843" y="5623143"/>
            <a:ext cx="3207096" cy="90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900" i="0">
                <a:solidFill>
                  <a:schemeClr val="bg1"/>
                </a:solidFill>
                <a:effectLst/>
                <a:latin typeface="+mn-ea"/>
              </a:rPr>
              <a:t>방법</a:t>
            </a:r>
            <a:r>
              <a:rPr lang="en-US" altLang="ko-KR" sz="90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900">
                <a:solidFill>
                  <a:schemeClr val="bg1"/>
                </a:solidFill>
                <a:latin typeface="+mn-ea"/>
              </a:rPr>
              <a:t>디지털 프린트</a:t>
            </a:r>
            <a:r>
              <a:rPr lang="en-US" altLang="ko-KR" sz="900">
                <a:solidFill>
                  <a:schemeClr val="bg1"/>
                </a:solidFill>
                <a:latin typeface="+mn-ea"/>
              </a:rPr>
              <a:t>/2016</a:t>
            </a:r>
            <a:r>
              <a:rPr lang="ko-KR" altLang="en-US" sz="900">
                <a:solidFill>
                  <a:schemeClr val="bg1"/>
                </a:solidFill>
                <a:latin typeface="+mn-ea"/>
              </a:rPr>
              <a:t>년 작</a:t>
            </a:r>
            <a:r>
              <a:rPr lang="en-US" altLang="ko-KR" sz="900">
                <a:solidFill>
                  <a:schemeClr val="bg1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브로콜리 숲</a:t>
            </a:r>
            <a:r>
              <a:rPr lang="en-US" altLang="ko-KR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디지털 프린트</a:t>
            </a:r>
            <a:r>
              <a:rPr lang="en-US" altLang="ko-KR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/2016</a:t>
            </a:r>
            <a:r>
              <a:rPr lang="ko-KR" altLang="en-US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900">
                <a:solidFill>
                  <a:schemeClr val="bg1"/>
                </a:solidFill>
              </a:rPr>
              <a:t>컬리플라워 우주 왕복선</a:t>
            </a:r>
            <a:r>
              <a:rPr lang="en-US" altLang="ko-KR" sz="900">
                <a:solidFill>
                  <a:schemeClr val="bg1"/>
                </a:solidFill>
              </a:rPr>
              <a:t>(</a:t>
            </a:r>
            <a:r>
              <a:rPr lang="ko-KR" altLang="en-US" sz="900">
                <a:solidFill>
                  <a:schemeClr val="bg1"/>
                </a:solidFill>
              </a:rPr>
              <a:t>디지털 프린트</a:t>
            </a:r>
            <a:r>
              <a:rPr lang="en-US" altLang="ko-KR" sz="900">
                <a:solidFill>
                  <a:schemeClr val="bg1"/>
                </a:solidFill>
              </a:rPr>
              <a:t>/2021</a:t>
            </a:r>
            <a:r>
              <a:rPr lang="ko-KR" altLang="en-US" sz="900">
                <a:solidFill>
                  <a:schemeClr val="bg1"/>
                </a:solidFill>
              </a:rPr>
              <a:t>년 작</a:t>
            </a:r>
            <a:r>
              <a:rPr lang="en-US" altLang="ko-KR" sz="900">
                <a:solidFill>
                  <a:schemeClr val="bg1"/>
                </a:solidFill>
              </a:rPr>
              <a:t>)</a:t>
            </a:r>
            <a:endParaRPr lang="ko-KR" altLang="en-US" sz="9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9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</a:t>
            </a:r>
            <a:r>
              <a:rPr lang="ko-KR" altLang="en-US" sz="9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900" i="0">
                <a:solidFill>
                  <a:schemeClr val="bg1"/>
                </a:solidFill>
                <a:effectLst/>
                <a:latin typeface="+mn-ea"/>
              </a:rPr>
              <a:t>헤어폰</a:t>
            </a:r>
            <a:r>
              <a:rPr lang="en-US" altLang="ko-KR" sz="900" i="0">
                <a:solidFill>
                  <a:schemeClr val="bg1"/>
                </a:solidFill>
                <a:effectLst/>
                <a:latin typeface="+mn-ea"/>
              </a:rPr>
              <a:t>(</a:t>
            </a:r>
            <a:r>
              <a:rPr lang="ko-KR" altLang="en-US" sz="900" i="0">
                <a:solidFill>
                  <a:schemeClr val="bg1"/>
                </a:solidFill>
                <a:effectLst/>
                <a:latin typeface="+mn-ea"/>
              </a:rPr>
              <a:t>디지털 프린트</a:t>
            </a:r>
            <a:r>
              <a:rPr lang="en-US" altLang="ko-KR" sz="900" i="0">
                <a:solidFill>
                  <a:schemeClr val="bg1"/>
                </a:solidFill>
                <a:effectLst/>
                <a:latin typeface="+mn-ea"/>
              </a:rPr>
              <a:t>/2021</a:t>
            </a:r>
            <a:r>
              <a:rPr lang="ko-KR" altLang="en-US" sz="900" i="0">
                <a:solidFill>
                  <a:schemeClr val="bg1"/>
                </a:solidFill>
                <a:effectLst/>
                <a:latin typeface="+mn-ea"/>
              </a:rPr>
              <a:t>년 작</a:t>
            </a:r>
            <a:r>
              <a:rPr lang="en-US" altLang="ko-KR" sz="900" i="0">
                <a:solidFill>
                  <a:schemeClr val="bg1"/>
                </a:solidFill>
                <a:effectLst/>
                <a:latin typeface="+mn-ea"/>
              </a:rPr>
              <a:t>)</a:t>
            </a:r>
            <a:endParaRPr lang="ko-KR" altLang="en-US" sz="9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EE7F7-2FCD-4F95-BE1C-14A3EB599795}"/>
              </a:ext>
            </a:extLst>
          </p:cNvPr>
          <p:cNvSpPr txBox="1"/>
          <p:nvPr/>
        </p:nvSpPr>
        <p:spPr>
          <a:xfrm>
            <a:off x="8789001" y="2958016"/>
            <a:ext cx="3994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endParaRPr lang="ko-KR" alt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18E75-564D-4F0A-B81E-05B2004B0D0A}"/>
              </a:ext>
            </a:extLst>
          </p:cNvPr>
          <p:cNvSpPr txBox="1"/>
          <p:nvPr/>
        </p:nvSpPr>
        <p:spPr>
          <a:xfrm>
            <a:off x="9028461" y="2964883"/>
            <a:ext cx="2470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endParaRPr lang="ko-KR" altLang="en-US" sz="11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B36F3-4C85-4B0A-80AD-486F7E438CFF}"/>
              </a:ext>
            </a:extLst>
          </p:cNvPr>
          <p:cNvSpPr txBox="1"/>
          <p:nvPr/>
        </p:nvSpPr>
        <p:spPr>
          <a:xfrm>
            <a:off x="8748351" y="6204248"/>
            <a:ext cx="3424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endParaRPr lang="ko-KR" altLang="en-US" sz="11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D97FF9-AE61-474A-9969-3ABF761CEFAB}"/>
              </a:ext>
            </a:extLst>
          </p:cNvPr>
          <p:cNvSpPr txBox="1"/>
          <p:nvPr/>
        </p:nvSpPr>
        <p:spPr>
          <a:xfrm>
            <a:off x="9090838" y="5405902"/>
            <a:ext cx="3424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</a:t>
            </a:r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124381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2AF2C2-6388-477A-99BB-AC6D5010E50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C5EBB-9EDD-49C4-86B9-EF706FFA8960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상상의 표현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CA59F-C39E-4D42-A0DA-B67B1D53375E}"/>
              </a:ext>
            </a:extLst>
          </p:cNvPr>
          <p:cNvSpPr txBox="1"/>
          <p:nvPr/>
        </p:nvSpPr>
        <p:spPr>
          <a:xfrm>
            <a:off x="6956429" y="5151165"/>
            <a:ext cx="4833117" cy="121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르동</a:t>
            </a:r>
            <a:r>
              <a:rPr lang="en-US" altLang="ko-KR" sz="1000" b="1"/>
              <a:t>(Redon, Odilon/</a:t>
            </a:r>
            <a:r>
              <a:rPr lang="ko-KR" altLang="en-US" sz="1000" b="1"/>
              <a:t>프랑스</a:t>
            </a:r>
            <a:r>
              <a:rPr lang="en-US" altLang="ko-KR" sz="1000" b="1"/>
              <a:t>/1840</a:t>
            </a:r>
            <a:r>
              <a:rPr lang="ko-KR" altLang="en-US" sz="1000" b="1"/>
              <a:t>～</a:t>
            </a:r>
            <a:r>
              <a:rPr lang="en-US" altLang="ko-KR" sz="1000" b="1"/>
              <a:t>1916) </a:t>
            </a:r>
            <a:r>
              <a:rPr lang="ko-KR" altLang="en-US" sz="1000" b="1"/>
              <a:t>이상한 풍선과 같은 눈</a:t>
            </a:r>
            <a:r>
              <a:rPr lang="en-US" altLang="ko-KR" sz="1000" b="1"/>
              <a:t>(</a:t>
            </a:r>
            <a:r>
              <a:rPr lang="ko-KR" altLang="en-US" sz="1000" b="1"/>
              <a:t>석판화</a:t>
            </a:r>
            <a:r>
              <a:rPr lang="en-US" altLang="ko-KR" sz="1000" b="1"/>
              <a:t>/26× 22cm/1882</a:t>
            </a:r>
            <a:r>
              <a:rPr lang="ko-KR" altLang="en-US" sz="1000" b="1"/>
              <a:t>년 작</a:t>
            </a:r>
            <a:r>
              <a:rPr lang="en-US" altLang="ko-KR" sz="1000" b="1"/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르동은 상징주의 화가이며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독특한 양식을 가진 조각과 에칭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석판화 분야의 대가였다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마티스는 르동의 꽃 그림에 열광했으며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초현실주의자들은 꿈을 그림으로 그린 르동을 선구자로 여겼다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신화적인 공상의 세계를 신비한 색채로 그리고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E06F4-2CDA-478B-8461-AFF47199019C}"/>
              </a:ext>
            </a:extLst>
          </p:cNvPr>
          <p:cNvSpPr txBox="1"/>
          <p:nvPr/>
        </p:nvSpPr>
        <p:spPr>
          <a:xfrm>
            <a:off x="6956429" y="3987160"/>
            <a:ext cx="4910537" cy="52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유현미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Nanum Gothic"/>
              </a:rPr>
              <a:t>(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한국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Nanum Gothic"/>
              </a:rPr>
              <a:t>/1964~ ) 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시리즈 구성의 듣기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Nanum Gothic"/>
              </a:rPr>
              <a:t>(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사진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Nanum Gothic"/>
              </a:rPr>
              <a:t>/170x130 cm/2008</a:t>
            </a:r>
            <a:r>
              <a:rPr lang="ko-KR" altLang="en-US" sz="1000" b="1" i="0">
                <a:solidFill>
                  <a:srgbClr val="333333"/>
                </a:solidFill>
                <a:effectLst/>
                <a:latin typeface="Nanum Gothic"/>
              </a:rPr>
              <a:t>년 작</a:t>
            </a:r>
            <a:r>
              <a:rPr lang="en-US" altLang="ko-KR" sz="1000" b="1" i="0">
                <a:solidFill>
                  <a:srgbClr val="333333"/>
                </a:solidFill>
                <a:effectLst/>
                <a:latin typeface="Nanum Gothic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사물에 물감으로 색칠한 후 사진을 찍어 초현실적 세계를 표현했다</a:t>
            </a:r>
            <a:r>
              <a:rPr lang="en-US" altLang="ko-KR" sz="100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BA3FC9-305A-4F93-A865-04A56B06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3" y="1920969"/>
            <a:ext cx="3305636" cy="440116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5003E0C-4392-4EEB-A404-AC642487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91" y="1920970"/>
            <a:ext cx="3251473" cy="44011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D2A938-0846-48AC-91FF-AFA959E57656}"/>
              </a:ext>
            </a:extLst>
          </p:cNvPr>
          <p:cNvSpPr txBox="1"/>
          <p:nvPr/>
        </p:nvSpPr>
        <p:spPr>
          <a:xfrm>
            <a:off x="884971" y="913905"/>
            <a:ext cx="10904575" cy="69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/>
              <a:t>상상을 통하여 더 좋은 작품을 만들기 위해서는 사물의 용도를 다른 것으로 바꾸는 방법이 대표적이다.</a:t>
            </a:r>
            <a:endParaRPr lang="en-US" altLang="ko-KR" sz="1400"/>
          </a:p>
          <a:p>
            <a:pPr>
              <a:lnSpc>
                <a:spcPct val="150000"/>
              </a:lnSpc>
            </a:pPr>
            <a:r>
              <a:rPr lang="ko-KR" altLang="en-US" sz="1400"/>
              <a:t>형태의 크기나 모양, 또는 색깔 등을 변형시키는 방법, 대상의 특정 부분을 없애는 방법 등이 있다.</a:t>
            </a: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BE4B8AD3-0376-454B-9D0C-41333D80CCB6}"/>
              </a:ext>
            </a:extLst>
          </p:cNvPr>
          <p:cNvCxnSpPr/>
          <p:nvPr/>
        </p:nvCxnSpPr>
        <p:spPr>
          <a:xfrm>
            <a:off x="884971" y="1032251"/>
            <a:ext cx="0" cy="4833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71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D8D2AA-6AE7-4A61-B539-18B44F37EEF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9AAED-8EA3-40C8-942F-C3E5B86B5196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상상의 표현 방법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3C55D-4273-4043-B6E4-62BC1675E201}"/>
              </a:ext>
            </a:extLst>
          </p:cNvPr>
          <p:cNvSpPr txBox="1"/>
          <p:nvPr/>
        </p:nvSpPr>
        <p:spPr>
          <a:xfrm>
            <a:off x="359665" y="1108541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gradFill>
                  <a:gsLst>
                    <a:gs pos="30000">
                      <a:srgbClr val="00B050"/>
                    </a:gs>
                    <a:gs pos="71000">
                      <a:srgbClr val="00B0F0"/>
                    </a:gs>
                  </a:gsLst>
                  <a:lin ang="5400000" scaled="1"/>
                </a:gra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학생 참고 작품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A4434BA-D6D4-4733-9115-6E89CE384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1416318"/>
            <a:ext cx="3240524" cy="481242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E6ABB0B-BE9B-4E80-903E-13790224F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88" y="1432494"/>
            <a:ext cx="3240524" cy="486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3C88A3-2352-4203-8C37-040155765787}"/>
              </a:ext>
            </a:extLst>
          </p:cNvPr>
          <p:cNvSpPr txBox="1"/>
          <p:nvPr/>
        </p:nvSpPr>
        <p:spPr>
          <a:xfrm>
            <a:off x="6986911" y="1432494"/>
            <a:ext cx="4944721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i="0">
                <a:solidFill>
                  <a:srgbClr val="00B0F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◀◁ </a:t>
            </a:r>
            <a:r>
              <a:rPr lang="ko-KR" altLang="en-US" sz="1000" b="1"/>
              <a:t>김은영</a:t>
            </a:r>
            <a:r>
              <a:rPr lang="ko-KR" altLang="en-US" sz="1000"/>
              <a:t>(학생 작품) </a:t>
            </a:r>
            <a:r>
              <a:rPr lang="ko-KR" altLang="en-US" sz="1000" b="1"/>
              <a:t>바다와 나</a:t>
            </a:r>
            <a:r>
              <a:rPr lang="ko-KR" altLang="en-US" sz="1000"/>
              <a:t>(종이에 수채/29.7× 21cm/2016년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인물 옆모습을 그린 후 바다의 이미지를 표현한 그림으로 수채화의 풍부한 색감과 자유로운 상상력이 돋보인다.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70998-EA0B-4F59-8B1F-A60BE1A6DECD}"/>
              </a:ext>
            </a:extLst>
          </p:cNvPr>
          <p:cNvSpPr txBox="1"/>
          <p:nvPr/>
        </p:nvSpPr>
        <p:spPr>
          <a:xfrm>
            <a:off x="6986911" y="2683998"/>
            <a:ext cx="4760367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◁◀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김빈우</a:t>
            </a:r>
            <a:r>
              <a:rPr lang="ko-KR" altLang="en-US" sz="1000"/>
              <a:t>(학생 작품) </a:t>
            </a:r>
            <a:r>
              <a:rPr lang="ko-KR" altLang="en-US" sz="1000" b="1"/>
              <a:t>동심원</a:t>
            </a:r>
            <a:r>
              <a:rPr lang="ko-KR" altLang="en-US" sz="1000"/>
              <a:t>(종이에 콜라주, 색연필/29.7×21cm/2016년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프로타주 기법</a:t>
            </a:r>
            <a:r>
              <a:rPr lang="ko-KR" altLang="en-US" sz="100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*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으로 마음의 움직임을 그림으로 표현하였다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D34B7E-5C69-4B72-8EF4-5A0744D45504}"/>
              </a:ext>
            </a:extLst>
          </p:cNvPr>
          <p:cNvSpPr txBox="1"/>
          <p:nvPr/>
        </p:nvSpPr>
        <p:spPr>
          <a:xfrm>
            <a:off x="6986910" y="5994325"/>
            <a:ext cx="39415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>
                <a:solidFill>
                  <a:srgbClr val="00B0F0"/>
                </a:solidFill>
              </a:rPr>
              <a:t>프로타주 기법</a:t>
            </a:r>
            <a:r>
              <a:rPr lang="ko-KR" altLang="en-US" sz="105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 </a:t>
            </a:r>
            <a:r>
              <a:rPr lang="ko-KR" altLang="en-US" sz="105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물감을 화면에 비벼 문지르는 채색법</a:t>
            </a:r>
          </a:p>
        </p:txBody>
      </p:sp>
    </p:spTree>
    <p:extLst>
      <p:ext uri="{BB962C8B-B14F-4D97-AF65-F5344CB8AC3E}">
        <p14:creationId xmlns:p14="http://schemas.microsoft.com/office/powerpoint/2010/main" val="375455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6F03D2-E1F5-4CAC-A337-11C6FEA7E4E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0AD480-DBB4-4B26-96E1-9D39C49AF50C}"/>
              </a:ext>
            </a:extLst>
          </p:cNvPr>
          <p:cNvSpPr txBox="1"/>
          <p:nvPr/>
        </p:nvSpPr>
        <p:spPr>
          <a:xfrm>
            <a:off x="884971" y="0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추상화의 세계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CDB79-B65C-4F7E-81D2-F39D2546C776}"/>
              </a:ext>
            </a:extLst>
          </p:cNvPr>
          <p:cNvSpPr txBox="1"/>
          <p:nvPr/>
        </p:nvSpPr>
        <p:spPr>
          <a:xfrm>
            <a:off x="616075" y="953949"/>
            <a:ext cx="10959850" cy="5283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1.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추상화는 대상을 보고 느낀 감정을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형태와 색채, 질감 등 순수 조형 요소로만 표현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한 그림이다</a:t>
            </a:r>
            <a:r>
              <a:rPr lang="en-US" altLang="ko-KR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000" spc="-1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2.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화가의 개성과 생각을 더욱 자유롭게 표현할 수 있다. </a:t>
            </a:r>
            <a:endParaRPr lang="en-US" altLang="ko-KR" sz="2400" spc="-1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000" spc="-1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3.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자유로운 형태와 색채 등 조형 요소의 어울림으로 감정을 표현한 미국의 추상 화가인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폴록과 드쿠닝은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 1950년대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액션 페인팅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즉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몸의 표현을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중시하는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추상화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를 그렸다. </a:t>
            </a:r>
            <a:endParaRPr lang="en-US" altLang="ko-KR" sz="2400" spc="-1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000" spc="-1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4.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네덜란드의 화가인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몬드리안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은 선과 면에 의한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비례의 기하학적인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 구성과 수평 수직의 </a:t>
            </a:r>
            <a:r>
              <a:rPr lang="ko-KR" altLang="en-US" sz="2400" spc="-15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비율, 균형의 </a:t>
            </a:r>
            <a:r>
              <a:rPr lang="ko-KR" altLang="en-US" sz="2400" spc="-150">
                <a:solidFill>
                  <a:schemeClr val="tx1">
                    <a:lumMod val="50000"/>
                    <a:lumOff val="50000"/>
                  </a:schemeClr>
                </a:solidFill>
              </a:rPr>
              <a:t>이성적 느낌을 추상으로 표현하였다.</a:t>
            </a:r>
          </a:p>
        </p:txBody>
      </p:sp>
    </p:spTree>
    <p:extLst>
      <p:ext uri="{BB962C8B-B14F-4D97-AF65-F5344CB8AC3E}">
        <p14:creationId xmlns:p14="http://schemas.microsoft.com/office/powerpoint/2010/main" val="342595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3912</TotalTime>
  <Words>1864</Words>
  <Application>Microsoft Office PowerPoint</Application>
  <PresentationFormat>와이드스크린</PresentationFormat>
  <Paragraphs>153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31" baseType="lpstr">
      <vt:lpstr>Nanum Gothic</vt:lpstr>
      <vt:lpstr>맑은 고딕</vt:lpstr>
      <vt:lpstr>함초롬바탕</vt:lpstr>
      <vt:lpstr>-apple-system</vt:lpstr>
      <vt:lpstr>Arial</vt:lpstr>
      <vt:lpstr>나눔스퀘어라운드 Regular</vt:lpstr>
      <vt:lpstr>나눔스퀘어라운드 ExtraBold</vt:lpstr>
      <vt:lpstr>한컴산뜻돋움</vt:lpstr>
      <vt:lpstr>Arial Black</vt:lpstr>
      <vt:lpstr>Adobe 고딕 Std B</vt:lpstr>
      <vt:lpstr>MetSans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69</cp:revision>
  <dcterms:created xsi:type="dcterms:W3CDTF">2021-12-08T01:35:36Z</dcterms:created>
  <dcterms:modified xsi:type="dcterms:W3CDTF">2022-03-10T08:24:33Z</dcterms:modified>
</cp:coreProperties>
</file>