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372" r:id="rId5"/>
    <p:sldId id="373" r:id="rId6"/>
    <p:sldId id="374" r:id="rId7"/>
    <p:sldId id="375" r:id="rId8"/>
    <p:sldId id="365" r:id="rId9"/>
    <p:sldId id="378" r:id="rId10"/>
    <p:sldId id="376" r:id="rId11"/>
    <p:sldId id="377" r:id="rId12"/>
    <p:sldId id="367" r:id="rId13"/>
    <p:sldId id="371" r:id="rId14"/>
    <p:sldId id="379" r:id="rId15"/>
    <p:sldId id="324" r:id="rId16"/>
    <p:sldId id="290" r:id="rId17"/>
  </p:sldIdLst>
  <p:sldSz cx="12192000" cy="6858000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HY헤드라인M" panose="02030600000101010101" pitchFamily="18" charset="-127"/>
      <p:regular r:id="rId19"/>
    </p:embeddedFont>
    <p:embeddedFont>
      <p:font typeface="나눔스퀘어 ExtraBold" panose="020B0600000101010101" pitchFamily="50" charset="-127"/>
      <p:bold r:id="rId20"/>
    </p:embeddedFont>
    <p:embeddedFont>
      <p:font typeface="나눔스퀘어라운드 ExtraBold" panose="020B0600000101010101" pitchFamily="50" charset="-127"/>
      <p:bold r:id="rId21"/>
    </p:embeddedFont>
    <p:embeddedFont>
      <p:font typeface="나눔스퀘어라운드 Regular" panose="020B0600000101010101" pitchFamily="50" charset="-127"/>
      <p:regular r:id="rId22"/>
    </p:embeddedFont>
    <p:embeddedFont>
      <p:font typeface="맑은 고딕" panose="020B0503020000020004" pitchFamily="50" charset="-127"/>
      <p:regular r:id="rId23"/>
      <p:bold r:id="rId24"/>
    </p:embeddedFont>
    <p:embeddedFont>
      <p:font typeface="함초롬바탕" panose="02030604000101010101" pitchFamily="18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193D"/>
    <a:srgbClr val="33CC33"/>
    <a:srgbClr val="9766AB"/>
    <a:srgbClr val="F9FBF7"/>
    <a:srgbClr val="F2F8EE"/>
    <a:srgbClr val="FEF0F1"/>
    <a:srgbClr val="FDCBD0"/>
    <a:srgbClr val="ECECEC"/>
    <a:srgbClr val="E4E5E5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96279" autoAdjust="0"/>
  </p:normalViewPr>
  <p:slideViewPr>
    <p:cSldViewPr snapToGrid="0">
      <p:cViewPr varScale="1">
        <p:scale>
          <a:sx n="108" d="100"/>
          <a:sy n="108" d="100"/>
        </p:scale>
        <p:origin x="58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79C17-FB09-44AA-8FB6-F52D7E0BC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BAB6092-311D-4E37-82CE-A0B509E58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D27CC99-E870-474D-B07A-08AA5B97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3839BD-C58A-4388-A26E-45CCC720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A5EE1E-414A-412E-B593-335E6C27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540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8B999D-5267-435D-AEDF-381DDDED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A13E40C-C2D3-4A8B-85DB-7F36E4D82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5C2856-E95E-49CD-805D-4708CBB9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EF1EEA-6841-48A3-8735-CE93D338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A0C097-11ED-439D-873F-3AF06DF8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92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7E623D9-7AC1-4840-A089-BA3553C85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D499381-3192-4A5B-80F1-0A441FA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25E976-BFCA-4446-997E-D4BDED28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3DB779-0663-4FDE-A97B-B32D9EE6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F1DC18B-287D-45D2-8914-A8935501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4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EBFC09-5F76-4202-8D82-13332E4B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0A99A91-C4D6-4515-A57F-33E7EA42C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6C58999-4EF6-4830-BBC0-73A8DE662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AF292F7-C1F5-4D2D-96CB-9D6F9B6B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455DB4-3BD6-4F54-937A-FC5D9D3B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68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784531-FED1-4101-8364-B22809CD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A61B2F-9714-4B3D-AF6C-A758E756C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CB34EB8-61BA-40B8-96EF-A409E6AC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9A0002F-D92D-414E-9FDD-1A7E4989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721666A-2B6B-4308-B685-6A919086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09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3094F1-4634-4F43-914B-3759F7F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24E716-4BAF-4FBC-A7A8-E6EF8E7BC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9C3AD20-548C-4E81-AAD2-5BD4DC87C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32BD354-156F-42B6-B149-2E395875A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4CA28A2-35A9-40E0-A20D-B10FF64A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38A95ED-8EC4-43C5-995D-8E468B3C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264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D5CC64-4324-405B-91D7-FF8AFF8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68DAA0F-C126-4512-B10A-3C7BF34E6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CEFE777-B97F-45AA-B90F-FBF8C4F7F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73B4B64-D237-44D0-9D80-D4D46830C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F3046D9-F0B4-4FD5-963B-0D3B009CC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D09A8AB-C4B1-4F73-B4DF-07155CED3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4FDE22-6B4E-4BCB-BCEE-A7125CC6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EA913DB-339F-4D05-A5C2-A04828D6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473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8061DD-D184-4E1B-ABB2-C616B5F5D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3B23BA7-4D8A-4631-A99A-E7B7290AC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B111F32-EEE2-444B-9B3A-7EF0BA3C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F693498-C288-45D0-8284-47FEB0D0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308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D64814-2BD2-4393-98DB-7E920BB43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FCB419C-3BC0-46A8-BC85-B1F45F717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BFC5FD3-C891-4FDB-8003-A8E7C4F5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24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30FF3A-5034-45F8-8D47-E9F60254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5101DB0-4CB8-4CBE-93CA-BA740816C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D079A57-7C3E-4F48-B784-827B999A0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601F5ED-72CB-4732-98FC-00725EA8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1C9AACC-18ED-4285-8FA4-2F6FF82D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9D51094-CE85-4481-88A4-FD492CA4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12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6AA63D-3AC4-4131-9B1D-85DC26A6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EC29CCC-B495-46F9-8CA4-554BEA085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403F09D-6E1C-47FB-982F-A94CC30C2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A88CB9A-D213-4075-A00F-B71D37B4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3994422-662C-4E25-8B9B-00515C5D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26CB583-09C8-4640-8F3C-521590A2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520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C49ABA5-78C9-4C7E-8938-F7F2E4AD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1FB04C-8F49-4517-9A32-8056E87E4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5FBB4B-286A-4744-A683-AFF0D9952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385EA8-12D0-49A2-B595-91E23ADD6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19F82F-CEA8-441E-B3DC-966CD9C60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70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>
            <a:extLst>
              <a:ext uri="{FF2B5EF4-FFF2-40B4-BE49-F238E27FC236}">
                <a16:creationId xmlns:a16="http://schemas.microsoft.com/office/drawing/2014/main" id="{5EBC8268-8054-4868-AD0D-6731FD8D401B}"/>
              </a:ext>
            </a:extLst>
          </p:cNvPr>
          <p:cNvGrpSpPr/>
          <p:nvPr/>
        </p:nvGrpSpPr>
        <p:grpSpPr>
          <a:xfrm>
            <a:off x="2238374" y="1531413"/>
            <a:ext cx="7598084" cy="2572776"/>
            <a:chOff x="2554664" y="1478147"/>
            <a:chExt cx="8006327" cy="2572776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DDB115B-610F-4023-93A3-420F3EF4284E}"/>
                </a:ext>
              </a:extLst>
            </p:cNvPr>
            <p:cNvGrpSpPr/>
            <p:nvPr/>
          </p:nvGrpSpPr>
          <p:grpSpPr>
            <a:xfrm>
              <a:off x="2554664" y="1478147"/>
              <a:ext cx="1863539" cy="1250315"/>
              <a:chOff x="7560297" y="1244338"/>
              <a:chExt cx="2720768" cy="1250315"/>
            </a:xfrm>
          </p:grpSpPr>
          <p:sp>
            <p:nvSpPr>
              <p:cNvPr id="7" name="사각형: 둥근 모서리 6">
                <a:extLst>
                  <a:ext uri="{FF2B5EF4-FFF2-40B4-BE49-F238E27FC236}">
                    <a16:creationId xmlns:a16="http://schemas.microsoft.com/office/drawing/2014/main" id="{E5D9C99D-F040-44C9-A5B7-F8A10BF0005E}"/>
                  </a:ext>
                </a:extLst>
              </p:cNvPr>
              <p:cNvSpPr/>
              <p:nvPr/>
            </p:nvSpPr>
            <p:spPr>
              <a:xfrm>
                <a:off x="7560297" y="1244338"/>
                <a:ext cx="2554664" cy="914400"/>
              </a:xfrm>
              <a:prstGeom prst="roundRect">
                <a:avLst/>
              </a:prstGeom>
              <a:noFill/>
              <a:ln w="38100">
                <a:solidFill>
                  <a:srgbClr val="9E10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2DFE515-42B1-4331-B29D-1F07F0D84C93}"/>
                  </a:ext>
                </a:extLst>
              </p:cNvPr>
              <p:cNvSpPr/>
              <p:nvPr/>
            </p:nvSpPr>
            <p:spPr>
              <a:xfrm>
                <a:off x="7584999" y="1467131"/>
                <a:ext cx="2696066" cy="1027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5C353886-CFC8-49FF-98FF-F04A898F6B42}"/>
                </a:ext>
              </a:extLst>
            </p:cNvPr>
            <p:cNvCxnSpPr/>
            <p:nvPr/>
          </p:nvCxnSpPr>
          <p:spPr>
            <a:xfrm>
              <a:off x="4304433" y="1664078"/>
              <a:ext cx="0" cy="2226586"/>
            </a:xfrm>
            <a:prstGeom prst="line">
              <a:avLst/>
            </a:prstGeom>
            <a:ln w="38100">
              <a:solidFill>
                <a:srgbClr val="9E1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56858CBF-BC31-49EF-96AB-6516452EC893}"/>
                </a:ext>
              </a:extLst>
            </p:cNvPr>
            <p:cNvSpPr/>
            <p:nvPr/>
          </p:nvSpPr>
          <p:spPr>
            <a:xfrm>
              <a:off x="4304432" y="3014470"/>
              <a:ext cx="6256559" cy="103645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B5ECE490-3165-4178-B234-12F17E3477BB}"/>
                </a:ext>
              </a:extLst>
            </p:cNvPr>
            <p:cNvSpPr/>
            <p:nvPr/>
          </p:nvSpPr>
          <p:spPr>
            <a:xfrm>
              <a:off x="4332163" y="2912882"/>
              <a:ext cx="4883079" cy="103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FCE59D-267C-4CC3-AD2C-6474DD3473D4}"/>
              </a:ext>
            </a:extLst>
          </p:cNvPr>
          <p:cNvSpPr txBox="1"/>
          <p:nvPr/>
        </p:nvSpPr>
        <p:spPr>
          <a:xfrm>
            <a:off x="4116938" y="2830637"/>
            <a:ext cx="5596404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단색으로 표현하는 소묘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6EEBCD-7861-49C4-9C99-C61A1E6B0E14}"/>
              </a:ext>
            </a:extLst>
          </p:cNvPr>
          <p:cNvSpPr txBox="1"/>
          <p:nvPr/>
        </p:nvSpPr>
        <p:spPr>
          <a:xfrm>
            <a:off x="2478658" y="1630308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>
                <a:solidFill>
                  <a:srgbClr val="FFDFB9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06</a:t>
            </a:r>
            <a:endParaRPr lang="ko-KR" altLang="en-US" sz="7200">
              <a:solidFill>
                <a:srgbClr val="FFDFB9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E145D6-6612-4B45-BE23-3270367D1061}"/>
              </a:ext>
            </a:extLst>
          </p:cNvPr>
          <p:cNvSpPr txBox="1"/>
          <p:nvPr/>
        </p:nvSpPr>
        <p:spPr>
          <a:xfrm>
            <a:off x="2396748" y="1581399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06</a:t>
            </a:r>
            <a:endParaRPr lang="ko-KR" altLang="en-US" sz="7200">
              <a:solidFill>
                <a:srgbClr val="A419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5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271E8AEA-F130-4C8B-BF4E-8432376A590C}"/>
              </a:ext>
            </a:extLst>
          </p:cNvPr>
          <p:cNvSpPr/>
          <p:nvPr/>
        </p:nvSpPr>
        <p:spPr>
          <a:xfrm>
            <a:off x="6897950" y="2666268"/>
            <a:ext cx="5095782" cy="398310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1B7A5B-D274-4406-A3A9-20DFF2D9A943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6D31F1-A66A-44D2-B191-D971271FCB0B}"/>
              </a:ext>
            </a:extLst>
          </p:cNvPr>
          <p:cNvSpPr txBox="1"/>
          <p:nvPr/>
        </p:nvSpPr>
        <p:spPr>
          <a:xfrm>
            <a:off x="884971" y="0"/>
            <a:ext cx="64059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재료</a:t>
            </a:r>
            <a:r>
              <a:rPr lang="en-US" altLang="ko-KR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개성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09BFF-2B07-4071-8403-2CB6860E0ADE}"/>
              </a:ext>
            </a:extLst>
          </p:cNvPr>
          <p:cNvSpPr txBox="1"/>
          <p:nvPr/>
        </p:nvSpPr>
        <p:spPr>
          <a:xfrm>
            <a:off x="969885" y="830997"/>
            <a:ext cx="10337144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소묘의 재료는 연필, 색연필, 목탄, 콘테, 파스텔, 붓 등 매우 다양하다. </a:t>
            </a:r>
            <a:endParaRPr lang="en-US" altLang="ko-KR" sz="2000">
              <a:solidFill>
                <a:schemeClr val="tx1">
                  <a:lumMod val="65000"/>
                  <a:lumOff val="3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재료마다 특성과 사용할 수 있는 기법이 다르다. </a:t>
            </a:r>
            <a:endParaRPr lang="en-US" altLang="ko-KR" sz="2000">
              <a:solidFill>
                <a:schemeClr val="tx1">
                  <a:lumMod val="65000"/>
                  <a:lumOff val="3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나무, 벽, 유리 등에 어떤 재료로 그리는가에 따라서 작품의 느낌이 달라진다. 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D8B8332-41B8-4A78-A256-5C992D71E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57" y="4815028"/>
            <a:ext cx="6115904" cy="197195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7493A87-D3AE-499C-9D88-4C2771F90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28" y="2293253"/>
            <a:ext cx="4777235" cy="22714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0EDD79-7982-490D-8D8D-DA5B68D633D9}"/>
              </a:ext>
            </a:extLst>
          </p:cNvPr>
          <p:cNvSpPr txBox="1"/>
          <p:nvPr/>
        </p:nvSpPr>
        <p:spPr>
          <a:xfrm>
            <a:off x="7013359" y="2512380"/>
            <a:ext cx="1082348" cy="30777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ko-KR" altLang="en-US" sz="1400" b="1"/>
              <a:t>생각해보기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FD39D8-46EF-43E9-8311-C5730A6CA937}"/>
              </a:ext>
            </a:extLst>
          </p:cNvPr>
          <p:cNvSpPr txBox="1"/>
          <p:nvPr/>
        </p:nvSpPr>
        <p:spPr>
          <a:xfrm>
            <a:off x="7013359" y="2938681"/>
            <a:ext cx="49803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·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연필 끝에 </a:t>
            </a:r>
            <a:r>
              <a:rPr lang="en-US" altLang="ko-KR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4B, HB, 4H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는 왜 쓰여 있는 것일까</a:t>
            </a:r>
            <a:r>
              <a:rPr lang="en-US" altLang="ko-KR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  <a:p>
            <a:endParaRPr lang="en-US" altLang="ko-KR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endParaRPr lang="en-US" altLang="ko-KR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endParaRPr lang="en-US" altLang="ko-KR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en-US" altLang="ko-KR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·H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심과 </a:t>
            </a:r>
            <a:r>
              <a:rPr lang="en-US" altLang="ko-KR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B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심의 차이는 무엇일까</a:t>
            </a:r>
            <a:r>
              <a:rPr lang="en-US" altLang="ko-KR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  <a:p>
            <a:endParaRPr lang="en-US" altLang="ko-KR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endParaRPr lang="en-US" altLang="ko-KR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endParaRPr lang="en-US" altLang="ko-KR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en-US" altLang="ko-KR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·H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심과 </a:t>
            </a:r>
            <a:r>
              <a:rPr lang="en-US" altLang="ko-KR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B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심은 각각 어떤 용도로 사용하는 데 적합한지 탐색해 보자</a:t>
            </a:r>
            <a:r>
              <a:rPr lang="en-US" altLang="ko-KR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ko-KR" altLang="en-US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B5730B0D-438E-4659-BA4C-2FF0FC2D02D7}"/>
              </a:ext>
            </a:extLst>
          </p:cNvPr>
          <p:cNvSpPr/>
          <p:nvPr/>
        </p:nvSpPr>
        <p:spPr>
          <a:xfrm>
            <a:off x="7290892" y="3346882"/>
            <a:ext cx="4223446" cy="585926"/>
          </a:xfrm>
          <a:prstGeom prst="roundRect">
            <a:avLst/>
          </a:prstGeom>
          <a:solidFill>
            <a:srgbClr val="FEF0F1"/>
          </a:solidFill>
          <a:ln>
            <a:solidFill>
              <a:srgbClr val="A41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>
                <a:solidFill>
                  <a:srgbClr val="FF0000"/>
                </a:solidFill>
              </a:rPr>
              <a:t>연필의 진하기와 강도를 알려주기 위해서</a:t>
            </a: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42BE0AED-460D-45B7-AC90-C8A5C92A7B04}"/>
              </a:ext>
            </a:extLst>
          </p:cNvPr>
          <p:cNvSpPr/>
          <p:nvPr/>
        </p:nvSpPr>
        <p:spPr>
          <a:xfrm>
            <a:off x="7290891" y="4434796"/>
            <a:ext cx="4356611" cy="585926"/>
          </a:xfrm>
          <a:prstGeom prst="roundRect">
            <a:avLst/>
          </a:prstGeom>
          <a:solidFill>
            <a:srgbClr val="FEF0F1"/>
          </a:solidFill>
          <a:ln>
            <a:solidFill>
              <a:srgbClr val="A41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>
                <a:solidFill>
                  <a:srgbClr val="FF0000"/>
                </a:solidFill>
              </a:rPr>
              <a:t>H</a:t>
            </a:r>
            <a:r>
              <a:rPr lang="ko-KR" altLang="en-US" sz="1400">
                <a:solidFill>
                  <a:srgbClr val="FF0000"/>
                </a:solidFill>
              </a:rPr>
              <a:t>는 </a:t>
            </a:r>
            <a:r>
              <a:rPr lang="en-US" altLang="ko-KR" sz="1400">
                <a:solidFill>
                  <a:srgbClr val="FF0000"/>
                </a:solidFill>
              </a:rPr>
              <a:t>Hard</a:t>
            </a:r>
            <a:r>
              <a:rPr lang="ko-KR" altLang="en-US" sz="1400">
                <a:solidFill>
                  <a:srgbClr val="FF0000"/>
                </a:solidFill>
              </a:rPr>
              <a:t>의 머리글자로 굳기를</a:t>
            </a:r>
            <a:r>
              <a:rPr lang="en-US" altLang="ko-KR" sz="1400">
                <a:solidFill>
                  <a:srgbClr val="FF0000"/>
                </a:solidFill>
              </a:rPr>
              <a:t>, B</a:t>
            </a:r>
            <a:r>
              <a:rPr lang="ko-KR" altLang="en-US" sz="1400">
                <a:solidFill>
                  <a:srgbClr val="FF0000"/>
                </a:solidFill>
              </a:rPr>
              <a:t>는 </a:t>
            </a:r>
            <a:r>
              <a:rPr lang="en-US" altLang="ko-KR" sz="1400">
                <a:solidFill>
                  <a:srgbClr val="FF0000"/>
                </a:solidFill>
              </a:rPr>
              <a:t>Black</a:t>
            </a:r>
            <a:r>
              <a:rPr lang="ko-KR" altLang="en-US" sz="1400">
                <a:solidFill>
                  <a:srgbClr val="FF0000"/>
                </a:solidFill>
              </a:rPr>
              <a:t>의 머리 글자로 진하기를 가리킨다</a:t>
            </a:r>
            <a:r>
              <a:rPr lang="en-US" altLang="ko-KR" sz="1400">
                <a:solidFill>
                  <a:srgbClr val="FF0000"/>
                </a:solidFill>
              </a:rPr>
              <a:t>.</a:t>
            </a:r>
            <a:endParaRPr lang="ko-KR" altLang="en-US" sz="1400">
              <a:solidFill>
                <a:srgbClr val="FF0000"/>
              </a:solidFill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3DAE8063-C5A6-4E47-BF31-333BC477645E}"/>
              </a:ext>
            </a:extLst>
          </p:cNvPr>
          <p:cNvSpPr/>
          <p:nvPr/>
        </p:nvSpPr>
        <p:spPr>
          <a:xfrm>
            <a:off x="7344951" y="5801003"/>
            <a:ext cx="4317188" cy="585926"/>
          </a:xfrm>
          <a:prstGeom prst="roundRect">
            <a:avLst/>
          </a:prstGeom>
          <a:solidFill>
            <a:srgbClr val="FEF0F1"/>
          </a:solidFill>
          <a:ln>
            <a:solidFill>
              <a:srgbClr val="A41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>
                <a:solidFill>
                  <a:srgbClr val="FF0000"/>
                </a:solidFill>
              </a:rPr>
              <a:t>H</a:t>
            </a:r>
            <a:r>
              <a:rPr lang="ko-KR" altLang="en-US" sz="1400">
                <a:solidFill>
                  <a:srgbClr val="FF0000"/>
                </a:solidFill>
              </a:rPr>
              <a:t>심은 제도나 설계 도면을 그릴때</a:t>
            </a:r>
            <a:r>
              <a:rPr lang="en-US" altLang="ko-KR" sz="1400">
                <a:solidFill>
                  <a:srgbClr val="FF0000"/>
                </a:solidFill>
              </a:rPr>
              <a:t>, B</a:t>
            </a:r>
            <a:r>
              <a:rPr lang="ko-KR" altLang="en-US" sz="1400">
                <a:solidFill>
                  <a:srgbClr val="FF0000"/>
                </a:solidFill>
              </a:rPr>
              <a:t>심은 소묘할 때 주로 쓰인다</a:t>
            </a:r>
            <a:r>
              <a:rPr lang="en-US" altLang="ko-KR" sz="1400">
                <a:solidFill>
                  <a:srgbClr val="FF0000"/>
                </a:solidFill>
              </a:rPr>
              <a:t>.</a:t>
            </a:r>
            <a:endParaRPr lang="ko-KR" altLang="en-US" sz="1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00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79F372-CD71-4528-ABEF-6454B99D17F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6863A2-6FBA-4063-B5DB-3685513FF825}"/>
              </a:ext>
            </a:extLst>
          </p:cNvPr>
          <p:cNvSpPr txBox="1"/>
          <p:nvPr/>
        </p:nvSpPr>
        <p:spPr>
          <a:xfrm>
            <a:off x="884971" y="0"/>
            <a:ext cx="64059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재료</a:t>
            </a:r>
            <a:r>
              <a:rPr lang="en-US" altLang="ko-KR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개성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E745669-089E-4EEE-865E-613B9535C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16" y="1984787"/>
            <a:ext cx="5686848" cy="406717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26012B2-5FDC-4201-BD13-C307DD235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985" y="74232"/>
            <a:ext cx="2655299" cy="248574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34DA340-014B-4471-9CD4-957D3410E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949" y="2876618"/>
            <a:ext cx="5254019" cy="31277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CD41E2-677B-4F87-B214-40B76329A553}"/>
              </a:ext>
            </a:extLst>
          </p:cNvPr>
          <p:cNvSpPr txBox="1"/>
          <p:nvPr/>
        </p:nvSpPr>
        <p:spPr>
          <a:xfrm>
            <a:off x="6243438" y="6051962"/>
            <a:ext cx="42428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강소연</a:t>
            </a:r>
            <a:r>
              <a:rPr lang="ko-KR" altLang="en-US" sz="1000"/>
              <a:t>(학생 작품) </a:t>
            </a:r>
            <a:r>
              <a:rPr lang="ko-KR" altLang="en-US" sz="1000" b="1"/>
              <a:t>학원 가는 길</a:t>
            </a:r>
            <a:r>
              <a:rPr lang="ko-KR" altLang="en-US" sz="1000"/>
              <a:t>(종이에 연필/18x29cm/2014년 작)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CB206D-29DE-4D93-8904-8D1B4E4D45BF}"/>
              </a:ext>
            </a:extLst>
          </p:cNvPr>
          <p:cNvSpPr txBox="1"/>
          <p:nvPr/>
        </p:nvSpPr>
        <p:spPr>
          <a:xfrm>
            <a:off x="184429" y="6054429"/>
            <a:ext cx="6094520" cy="678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김정기</a:t>
            </a:r>
            <a:r>
              <a:rPr lang="ko-KR" altLang="en-US" sz="1000"/>
              <a:t>(한국/1975~ ) </a:t>
            </a:r>
            <a:r>
              <a:rPr lang="ko-KR" altLang="en-US" sz="1000" b="1"/>
              <a:t>3•1절을 기억하라</a:t>
            </a:r>
            <a:r>
              <a:rPr lang="ko-KR" altLang="en-US" sz="1000"/>
              <a:t>(붓펜/39.4×54.5cm/2013년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붓펜의 역동적인 선의 굵기 변화와 강한 흑백 대비 효과를 살려 투박하면서도 강렬한 한국적인 선의 멋이 느껴진다.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D66572-231F-4798-996E-6976C1E6748E}"/>
              </a:ext>
            </a:extLst>
          </p:cNvPr>
          <p:cNvSpPr txBox="1"/>
          <p:nvPr/>
        </p:nvSpPr>
        <p:spPr>
          <a:xfrm>
            <a:off x="6278949" y="1574774"/>
            <a:ext cx="3103436" cy="985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</a:t>
            </a:r>
            <a:r>
              <a:rPr lang="ko-KR" altLang="en-US" sz="1000" b="1"/>
              <a:t>힐리가스</a:t>
            </a:r>
            <a:r>
              <a:rPr lang="ko-KR" altLang="en-US" sz="1000"/>
              <a:t>(Hillegas, Kendyll/미국/1977~ ) </a:t>
            </a:r>
            <a:r>
              <a:rPr lang="ko-KR" altLang="en-US" sz="1000" b="1"/>
              <a:t>장미</a:t>
            </a:r>
            <a:r>
              <a:rPr lang="ko-KR" altLang="en-US" sz="1000"/>
              <a:t>(종이에 색연필/가변 크기/2016년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색연필의 부드러운 느낌과 강약을 살린 음영 표현으로 장미를 사실적으로 묘사하였다.</a:t>
            </a:r>
          </a:p>
        </p:txBody>
      </p:sp>
    </p:spTree>
    <p:extLst>
      <p:ext uri="{BB962C8B-B14F-4D97-AF65-F5344CB8AC3E}">
        <p14:creationId xmlns:p14="http://schemas.microsoft.com/office/powerpoint/2010/main" val="1678302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306FB5E-1FA0-45AB-9C19-47E0F2745A2A}"/>
              </a:ext>
            </a:extLst>
          </p:cNvPr>
          <p:cNvSpPr txBox="1"/>
          <p:nvPr/>
        </p:nvSpPr>
        <p:spPr>
          <a:xfrm>
            <a:off x="2764042" y="114191"/>
            <a:ext cx="4604424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단색의 선으로 표현하기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5396E-4A92-4E2A-8C15-35E68AAD2345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E4653C-B35F-424E-89FF-01A9F4E509BB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B4395C26-3435-4CF0-B272-AD350E2609D5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endParaRPr lang="ko-KR" altLang="en-US" sz="2400"/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74A4FBF-34E4-4A52-8FBD-421CAA34AEB7}"/>
              </a:ext>
            </a:extLst>
          </p:cNvPr>
          <p:cNvSpPr/>
          <p:nvPr/>
        </p:nvSpPr>
        <p:spPr>
          <a:xfrm>
            <a:off x="7547758" y="401174"/>
            <a:ext cx="3760399" cy="3084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200" b="1">
                <a:solidFill>
                  <a:schemeClr val="tx1"/>
                </a:solidFill>
                <a:latin typeface="+mn-ea"/>
              </a:rPr>
              <a:t>준비물</a:t>
            </a:r>
            <a:r>
              <a:rPr lang="en-US" altLang="ko-KR" sz="1200" b="1">
                <a:solidFill>
                  <a:schemeClr val="tx1"/>
                </a:solidFill>
                <a:latin typeface="+mn-ea"/>
              </a:rPr>
              <a:t>: </a:t>
            </a:r>
            <a:r>
              <a:rPr lang="ko-KR" altLang="en-US" sz="1200">
                <a:solidFill>
                  <a:schemeClr val="tx1"/>
                </a:solidFill>
                <a:latin typeface="+mn-ea"/>
              </a:rPr>
              <a:t>A4용지, 연필, 지우개, 자, 컬러 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9BBB7CD-EAED-4493-94F9-BDC2AD536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91" y="1250345"/>
            <a:ext cx="4387779" cy="51149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4426173-8592-4B2D-B0C7-2991224C8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693" y="3993546"/>
            <a:ext cx="6604526" cy="217523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557F36-FAFC-4FD4-BB95-78BD0DF4B26A}"/>
              </a:ext>
            </a:extLst>
          </p:cNvPr>
          <p:cNvSpPr txBox="1"/>
          <p:nvPr/>
        </p:nvSpPr>
        <p:spPr>
          <a:xfrm>
            <a:off x="5312309" y="6279967"/>
            <a:ext cx="32482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50"/>
              <a:t>① 종이에 손을 올려놓고 연필로 외곽선을 그린다.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A93E0-53C5-4201-8D50-3AD58064B80D}"/>
              </a:ext>
            </a:extLst>
          </p:cNvPr>
          <p:cNvSpPr txBox="1"/>
          <p:nvPr/>
        </p:nvSpPr>
        <p:spPr>
          <a:xfrm>
            <a:off x="8734671" y="6279967"/>
            <a:ext cx="31715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/>
              <a:t>② 직선과 곡선, 문자, 패턴 등 선적인요소를 사용해 손이 도드라지게 보이도록 표현한다.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CD90C9E2-38BE-46A3-9777-09A5AF948532}"/>
              </a:ext>
            </a:extLst>
          </p:cNvPr>
          <p:cNvSpPr/>
          <p:nvPr/>
        </p:nvSpPr>
        <p:spPr>
          <a:xfrm>
            <a:off x="5312309" y="1250345"/>
            <a:ext cx="6593910" cy="2632018"/>
          </a:xfrm>
          <a:prstGeom prst="rect">
            <a:avLst/>
          </a:prstGeom>
          <a:solidFill>
            <a:srgbClr val="F9FBF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9A9B41B4-3AFA-4BB8-B9A2-517CD7612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503" y="1426921"/>
            <a:ext cx="1728704" cy="230170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A5FEBEA-50B0-4637-BD9F-B880EA257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393" y="1454225"/>
            <a:ext cx="3062796" cy="22242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7F140E5-D7E4-4044-B575-21BB8407E604}"/>
              </a:ext>
            </a:extLst>
          </p:cNvPr>
          <p:cNvSpPr txBox="1"/>
          <p:nvPr/>
        </p:nvSpPr>
        <p:spPr>
          <a:xfrm>
            <a:off x="10266375" y="2127864"/>
            <a:ext cx="1545948" cy="1600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다모스</a:t>
            </a:r>
            <a:r>
              <a:rPr lang="ko-KR" altLang="en-US" sz="1000"/>
              <a:t>(Damos, Stavros/그리스/1977~) </a:t>
            </a:r>
            <a:r>
              <a:rPr lang="ko-KR" altLang="en-US" sz="1000" b="1"/>
              <a:t>달리</a:t>
            </a:r>
            <a:r>
              <a:rPr lang="ko-KR" altLang="en-US" sz="1000"/>
              <a:t>(연필, 디지털 아트/가변 크기/2013년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선의 반복과 방향의 변화만으로 근육의 흐름과 표정, 얼굴 형태를 효과적으로 표현하였다.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B90BA3-475C-406E-B530-1FFBA889FA2D}"/>
              </a:ext>
            </a:extLst>
          </p:cNvPr>
          <p:cNvSpPr txBox="1"/>
          <p:nvPr/>
        </p:nvSpPr>
        <p:spPr>
          <a:xfrm>
            <a:off x="5610687" y="994299"/>
            <a:ext cx="748923" cy="26161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100" b="1">
                <a:solidFill>
                  <a:schemeClr val="bg1"/>
                </a:solidFill>
              </a:rPr>
              <a:t>참고자료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9C948B-89BB-4A9B-9F31-DC4714A80200}"/>
              </a:ext>
            </a:extLst>
          </p:cNvPr>
          <p:cNvSpPr txBox="1"/>
          <p:nvPr/>
        </p:nvSpPr>
        <p:spPr>
          <a:xfrm>
            <a:off x="484481" y="6410772"/>
            <a:ext cx="36170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최세현</a:t>
            </a:r>
            <a:r>
              <a:rPr lang="ko-KR" altLang="en-US" sz="1000"/>
              <a:t>(학생 작품) </a:t>
            </a:r>
            <a:r>
              <a:rPr lang="ko-KR" altLang="en-US" sz="1000" b="1"/>
              <a:t>무제</a:t>
            </a:r>
            <a:r>
              <a:rPr lang="ko-KR" altLang="en-US" sz="1000"/>
              <a:t>(펜, 사인펜/26x23cm/2016년 작)</a:t>
            </a:r>
          </a:p>
        </p:txBody>
      </p:sp>
    </p:spTree>
    <p:extLst>
      <p:ext uri="{BB962C8B-B14F-4D97-AF65-F5344CB8AC3E}">
        <p14:creationId xmlns:p14="http://schemas.microsoft.com/office/powerpoint/2010/main" val="800268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EF7905-2D5C-484D-BFE2-25C0C2AE69C2}"/>
              </a:ext>
            </a:extLst>
          </p:cNvPr>
          <p:cNvSpPr txBox="1"/>
          <p:nvPr/>
        </p:nvSpPr>
        <p:spPr>
          <a:xfrm>
            <a:off x="2764042" y="114191"/>
            <a:ext cx="6243518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재료의 특징을 살려 표현하기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C1C820-6D40-4E3C-B80C-C77AB78C0069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3C9558-D0E3-45B9-B394-80E4679367EB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D6624989-5B14-4AAB-B2CC-7A2E800DB555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endParaRPr lang="ko-KR" altLang="en-US" sz="2400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5EEF7595-DE71-4B71-8001-44C51F944120}"/>
              </a:ext>
            </a:extLst>
          </p:cNvPr>
          <p:cNvSpPr/>
          <p:nvPr/>
        </p:nvSpPr>
        <p:spPr>
          <a:xfrm>
            <a:off x="1004969" y="788682"/>
            <a:ext cx="3722703" cy="33418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400" b="1">
                <a:solidFill>
                  <a:schemeClr val="tx1"/>
                </a:solidFill>
              </a:rPr>
              <a:t>준비물</a:t>
            </a:r>
            <a:r>
              <a:rPr lang="en-US" altLang="ko-KR" sz="1400" b="1">
                <a:solidFill>
                  <a:schemeClr val="tx1"/>
                </a:solidFill>
              </a:rPr>
              <a:t>: </a:t>
            </a:r>
            <a:r>
              <a:rPr lang="ko-KR" altLang="en-US" sz="1400">
                <a:solidFill>
                  <a:schemeClr val="tx1"/>
                </a:solidFill>
              </a:rPr>
              <a:t>A4용지, 연필, 지우개, 자, 컬러 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9C38A6F-FCB3-4118-858D-9A7163DB5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1" y="1409065"/>
            <a:ext cx="6936230" cy="483923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4536FD-0150-49FF-BF8D-3F2F9DF5630E}"/>
              </a:ext>
            </a:extLst>
          </p:cNvPr>
          <p:cNvSpPr txBox="1"/>
          <p:nvPr/>
        </p:nvSpPr>
        <p:spPr>
          <a:xfrm>
            <a:off x="381560" y="6286523"/>
            <a:ext cx="4969519" cy="447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김태희</a:t>
            </a:r>
            <a:r>
              <a:rPr lang="ko-KR" altLang="en-US" sz="1000"/>
              <a:t>(학생 작품) </a:t>
            </a:r>
            <a:r>
              <a:rPr lang="ko-KR" altLang="en-US" sz="1000" b="1"/>
              <a:t>그리스</a:t>
            </a:r>
            <a:r>
              <a:rPr lang="ko-KR" altLang="en-US" sz="1000"/>
              <a:t>(연필, 검정 색연필, 펜, 붓펜, 목탄/40x50cm/2016년 작)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/>
              <a:t>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5가지 소묘 재료를 이용해 그리스 산토리니의 풍경을 재해석하였다.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4E7744A-9C3D-48CC-B83D-F6D8376ABF50}"/>
              </a:ext>
            </a:extLst>
          </p:cNvPr>
          <p:cNvSpPr/>
          <p:nvPr/>
        </p:nvSpPr>
        <p:spPr>
          <a:xfrm>
            <a:off x="7371929" y="4186172"/>
            <a:ext cx="4302207" cy="2062125"/>
          </a:xfrm>
          <a:prstGeom prst="rect">
            <a:avLst/>
          </a:prstGeom>
          <a:solidFill>
            <a:srgbClr val="F9FBF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F86E25-6D60-4BA2-8330-A57C0C7F5BAA}"/>
              </a:ext>
            </a:extLst>
          </p:cNvPr>
          <p:cNvSpPr txBox="1"/>
          <p:nvPr/>
        </p:nvSpPr>
        <p:spPr>
          <a:xfrm>
            <a:off x="7371929" y="4014956"/>
            <a:ext cx="748923" cy="26161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100" b="1">
                <a:solidFill>
                  <a:schemeClr val="bg1"/>
                </a:solidFill>
              </a:rPr>
              <a:t>참고자료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2624D7F1-FB44-4053-8DEE-381A496FE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721" y="4484925"/>
            <a:ext cx="2637317" cy="17116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E65BE5-D5B6-4C39-8AFA-07C921E2F381}"/>
              </a:ext>
            </a:extLst>
          </p:cNvPr>
          <p:cNvSpPr txBox="1"/>
          <p:nvPr/>
        </p:nvSpPr>
        <p:spPr>
          <a:xfrm>
            <a:off x="10167058" y="4463193"/>
            <a:ext cx="1507077" cy="1754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/>
              <a:t>드지미르스키</a:t>
            </a:r>
            <a:r>
              <a:rPr lang="ko-KR" altLang="en-US" sz="1000"/>
              <a:t>(Dzimirsky, Dirk/독일/1969~) </a:t>
            </a:r>
            <a:r>
              <a:rPr lang="ko-KR" altLang="en-US" sz="1000" b="1"/>
              <a:t>자갈길</a:t>
            </a:r>
            <a:r>
              <a:rPr lang="ko-KR" altLang="en-US" sz="1000"/>
              <a:t>(종이에 목탄/150x120cm/2013년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목탄의 특성과 사용법를 효과적으로 살려 마치 사진과 같은 극사실적 드로잉 작품을 만들었다. </a:t>
            </a: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CE230904-C4EA-47DB-BEB3-AD05FF79ED71}"/>
              </a:ext>
            </a:extLst>
          </p:cNvPr>
          <p:cNvGrpSpPr/>
          <p:nvPr/>
        </p:nvGrpSpPr>
        <p:grpSpPr>
          <a:xfrm>
            <a:off x="7371929" y="1001183"/>
            <a:ext cx="4302207" cy="2907471"/>
            <a:chOff x="7371929" y="1001183"/>
            <a:chExt cx="4302207" cy="2907471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0594BBCB-7FA5-4863-8760-0239DCB91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71929" y="1001183"/>
              <a:ext cx="4099735" cy="2785790"/>
            </a:xfrm>
            <a:prstGeom prst="rect">
              <a:avLst/>
            </a:prstGeom>
          </p:spPr>
        </p:pic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8D7D5547-AC0A-4472-81B3-9D257BEC66C2}"/>
                </a:ext>
              </a:extLst>
            </p:cNvPr>
            <p:cNvSpPr/>
            <p:nvPr/>
          </p:nvSpPr>
          <p:spPr>
            <a:xfrm>
              <a:off x="7371929" y="1250346"/>
              <a:ext cx="4302207" cy="2658308"/>
            </a:xfrm>
            <a:prstGeom prst="rect">
              <a:avLst/>
            </a:prstGeom>
            <a:noFill/>
            <a:ln>
              <a:solidFill>
                <a:srgbClr val="9766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60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D451A9-997A-4F89-8ECD-23272FD144BA}"/>
              </a:ext>
            </a:extLst>
          </p:cNvPr>
          <p:cNvSpPr txBox="1"/>
          <p:nvPr/>
        </p:nvSpPr>
        <p:spPr>
          <a:xfrm>
            <a:off x="2764042" y="114191"/>
            <a:ext cx="6243518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재료의 특징을 살려 표현하기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CF063E-56EC-4C5A-AFF1-13D78CC01793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226548-A5C0-482D-8017-0FD6B0F1737A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CF0649AA-6F0A-4426-BB0F-B2DB3BA4CF80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endParaRPr lang="ko-KR" altLang="en-US" sz="2400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0E0EFD3-7CE6-45D7-BCB5-56D095844F63}"/>
              </a:ext>
            </a:extLst>
          </p:cNvPr>
          <p:cNvSpPr/>
          <p:nvPr/>
        </p:nvSpPr>
        <p:spPr>
          <a:xfrm>
            <a:off x="1014494" y="745714"/>
            <a:ext cx="4960178" cy="33418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200" b="1">
                <a:solidFill>
                  <a:schemeClr val="tx1"/>
                </a:solidFill>
              </a:rPr>
              <a:t>준비물</a:t>
            </a:r>
            <a:r>
              <a:rPr lang="en-US" altLang="ko-KR" sz="1200" b="1">
                <a:solidFill>
                  <a:schemeClr val="tx1"/>
                </a:solidFill>
              </a:rPr>
              <a:t>: </a:t>
            </a:r>
            <a:r>
              <a:rPr lang="ko-KR" altLang="en-US" sz="1200">
                <a:solidFill>
                  <a:schemeClr val="tx1"/>
                </a:solidFill>
              </a:rPr>
              <a:t>도화지</a:t>
            </a:r>
            <a:r>
              <a:rPr lang="en-US" altLang="ko-KR" sz="1200">
                <a:solidFill>
                  <a:schemeClr val="tx1"/>
                </a:solidFill>
              </a:rPr>
              <a:t>,</a:t>
            </a:r>
            <a:r>
              <a:rPr lang="ko-KR" altLang="en-US" sz="1200">
                <a:solidFill>
                  <a:schemeClr val="tx1"/>
                </a:solidFill>
              </a:rPr>
              <a:t> 연필</a:t>
            </a:r>
            <a:r>
              <a:rPr lang="en-US" altLang="ko-KR" sz="1200">
                <a:solidFill>
                  <a:schemeClr val="tx1"/>
                </a:solidFill>
              </a:rPr>
              <a:t>, </a:t>
            </a:r>
            <a:r>
              <a:rPr lang="ko-KR" altLang="en-US" sz="1200">
                <a:solidFill>
                  <a:schemeClr val="tx1"/>
                </a:solidFill>
              </a:rPr>
              <a:t>검정 색연필</a:t>
            </a:r>
            <a:r>
              <a:rPr lang="en-US" altLang="ko-KR" sz="1200">
                <a:solidFill>
                  <a:schemeClr val="tx1"/>
                </a:solidFill>
              </a:rPr>
              <a:t>, </a:t>
            </a:r>
            <a:r>
              <a:rPr lang="ko-KR" altLang="en-US" sz="1200">
                <a:solidFill>
                  <a:schemeClr val="tx1"/>
                </a:solidFill>
              </a:rPr>
              <a:t>검정 펜</a:t>
            </a:r>
            <a:r>
              <a:rPr lang="en-US" altLang="ko-KR" sz="1200">
                <a:solidFill>
                  <a:schemeClr val="tx1"/>
                </a:solidFill>
              </a:rPr>
              <a:t>, </a:t>
            </a:r>
            <a:r>
              <a:rPr lang="ko-KR" altLang="en-US" sz="1200">
                <a:solidFill>
                  <a:schemeClr val="tx1"/>
                </a:solidFill>
              </a:rPr>
              <a:t>목탄</a:t>
            </a:r>
            <a:r>
              <a:rPr lang="en-US" altLang="ko-KR" sz="1200">
                <a:solidFill>
                  <a:schemeClr val="tx1"/>
                </a:solidFill>
              </a:rPr>
              <a:t>, </a:t>
            </a:r>
            <a:r>
              <a:rPr lang="ko-KR" altLang="en-US" sz="1200">
                <a:solidFill>
                  <a:schemeClr val="tx1"/>
                </a:solidFill>
              </a:rPr>
              <a:t>붓펜</a:t>
            </a:r>
            <a:r>
              <a:rPr lang="en-US" altLang="ko-KR" sz="1200">
                <a:solidFill>
                  <a:schemeClr val="tx1"/>
                </a:solidFill>
              </a:rPr>
              <a:t>, </a:t>
            </a:r>
            <a:r>
              <a:rPr lang="ko-KR" altLang="en-US" sz="1200">
                <a:solidFill>
                  <a:schemeClr val="tx1"/>
                </a:solidFill>
              </a:rPr>
              <a:t>자</a:t>
            </a:r>
            <a:r>
              <a:rPr lang="en-US" altLang="ko-KR" sz="1200">
                <a:solidFill>
                  <a:schemeClr val="tx1"/>
                </a:solidFill>
              </a:rPr>
              <a:t>, </a:t>
            </a:r>
            <a:r>
              <a:rPr lang="ko-KR" altLang="en-US" sz="1200">
                <a:solidFill>
                  <a:schemeClr val="tx1"/>
                </a:solidFill>
              </a:rPr>
              <a:t>지우개</a:t>
            </a:r>
          </a:p>
        </p:txBody>
      </p:sp>
      <p:pic>
        <p:nvPicPr>
          <p:cNvPr id="10" name="그림 9" descr="텍스트, 지도, 선화이(가) 표시된 사진&#10;&#10;자동 생성된 설명">
            <a:extLst>
              <a:ext uri="{FF2B5EF4-FFF2-40B4-BE49-F238E27FC236}">
                <a16:creationId xmlns:a16="http://schemas.microsoft.com/office/drawing/2014/main" id="{421AEEB0-F593-4A1B-A5D5-3AA968AD3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1" y="2266009"/>
            <a:ext cx="3119871" cy="40433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53EB776-43C4-4169-9F9A-97018C52E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28" y="2266009"/>
            <a:ext cx="4827746" cy="401909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CE53A1-B323-4A38-ACCC-C34FD5379E02}"/>
              </a:ext>
            </a:extLst>
          </p:cNvPr>
          <p:cNvSpPr txBox="1"/>
          <p:nvPr/>
        </p:nvSpPr>
        <p:spPr>
          <a:xfrm>
            <a:off x="864986" y="1250346"/>
            <a:ext cx="5444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</a:t>
            </a:r>
            <a:r>
              <a:rPr lang="ko-KR" altLang="en-US" sz="24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240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출력하여 다양한 재료로 표현해 봅시다</a:t>
            </a:r>
            <a:r>
              <a:rPr lang="en-US" altLang="ko-KR" sz="240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</a:t>
            </a:r>
            <a:endParaRPr lang="ko-KR" altLang="en-US" sz="240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A55CE4-61D0-4B6E-93D6-E3A3E88C856B}"/>
              </a:ext>
            </a:extLst>
          </p:cNvPr>
          <p:cNvSpPr txBox="1"/>
          <p:nvPr/>
        </p:nvSpPr>
        <p:spPr>
          <a:xfrm>
            <a:off x="8278530" y="2194987"/>
            <a:ext cx="3841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Ｉ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제작 과정</a:t>
            </a:r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Ｉ</a:t>
            </a:r>
            <a:endParaRPr lang="en-US" altLang="ko-KR" sz="1000" b="1">
              <a:solidFill>
                <a:srgbClr val="A4193D"/>
              </a:solidFill>
            </a:endParaRPr>
          </a:p>
          <a:p>
            <a:r>
              <a:rPr lang="ko-KR" altLang="en-US" sz="1000"/>
              <a:t>① 자신이 그릴 대상이나 풍경을 도화지에 스케치한다. </a:t>
            </a:r>
          </a:p>
          <a:p>
            <a:r>
              <a:rPr lang="ko-KR" altLang="en-US" sz="1000"/>
              <a:t>② 작품에 사용한 재료의 종류 수만큼 스케치를 나눠서 표시한다.</a:t>
            </a:r>
          </a:p>
          <a:p>
            <a:r>
              <a:rPr lang="ko-KR" altLang="en-US" sz="1000"/>
              <a:t>③ 스케치를 바탕으로 다양한 재료의 특성을 살려 묘사한다.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CEE081C8-0DB6-4BF4-8DB9-C3BBA3736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1035" y="3592641"/>
            <a:ext cx="3558316" cy="24704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D43CACE-CAB9-43AD-B244-675398D98132}"/>
              </a:ext>
            </a:extLst>
          </p:cNvPr>
          <p:cNvSpPr txBox="1"/>
          <p:nvPr/>
        </p:nvSpPr>
        <p:spPr>
          <a:xfrm>
            <a:off x="8278530" y="3182779"/>
            <a:ext cx="9432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Ｉ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예시 작품</a:t>
            </a:r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Ｉ</a:t>
            </a:r>
            <a:endParaRPr lang="en-US" altLang="ko-KR" sz="1000" b="1">
              <a:solidFill>
                <a:srgbClr val="A4193D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BB1B81-2BE6-4AA6-8B20-8FA05B6EBE7E}"/>
              </a:ext>
            </a:extLst>
          </p:cNvPr>
          <p:cNvSpPr txBox="1"/>
          <p:nvPr/>
        </p:nvSpPr>
        <p:spPr>
          <a:xfrm>
            <a:off x="8440587" y="6063088"/>
            <a:ext cx="3679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/>
              <a:t>스케치 구역을 나눈 뒤</a:t>
            </a:r>
            <a:r>
              <a:rPr lang="en-US" altLang="ko-KR" sz="1000"/>
              <a:t>, </a:t>
            </a:r>
            <a:r>
              <a:rPr lang="ko-KR" altLang="en-US" sz="1000"/>
              <a:t>재료의 특성을 살려 표현하는 중이다</a:t>
            </a:r>
            <a:r>
              <a:rPr lang="en-US" altLang="ko-KR" sz="1000"/>
              <a:t>.</a:t>
            </a:r>
            <a:endParaRPr lang="ko-KR" altLang="en-US" sz="1000"/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AEA89AC0-F909-4949-BF7A-95B25D00277B}"/>
              </a:ext>
            </a:extLst>
          </p:cNvPr>
          <p:cNvSpPr/>
          <p:nvPr/>
        </p:nvSpPr>
        <p:spPr>
          <a:xfrm>
            <a:off x="94223" y="1964602"/>
            <a:ext cx="770763" cy="301408"/>
          </a:xfrm>
          <a:prstGeom prst="round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/>
              <a:t>도안 자료</a:t>
            </a:r>
          </a:p>
        </p:txBody>
      </p:sp>
    </p:spTree>
    <p:extLst>
      <p:ext uri="{BB962C8B-B14F-4D97-AF65-F5344CB8AC3E}">
        <p14:creationId xmlns:p14="http://schemas.microsoft.com/office/powerpoint/2010/main" val="369965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BA59C5-884B-4DAA-8229-1F333B88A8C6}"/>
              </a:ext>
            </a:extLst>
          </p:cNvPr>
          <p:cNvSpPr txBox="1"/>
          <p:nvPr/>
        </p:nvSpPr>
        <p:spPr>
          <a:xfrm>
            <a:off x="2764041" y="114191"/>
            <a:ext cx="9096525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새로운 소묘 재료로 표현해 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96A724-33A0-48AE-B170-F660C35AA176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39496-B908-421E-88C5-B5FD626FC0FB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B08BBC20-BEB2-4A00-B697-824DCBAD089E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</a:t>
            </a:r>
            <a:endParaRPr lang="ko-KR" altLang="en-US" sz="2400"/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EDD522C3-031A-498E-B530-0EC85FC700F7}"/>
              </a:ext>
            </a:extLst>
          </p:cNvPr>
          <p:cNvSpPr/>
          <p:nvPr/>
        </p:nvSpPr>
        <p:spPr>
          <a:xfrm>
            <a:off x="1014494" y="826014"/>
            <a:ext cx="4476125" cy="29257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400" b="1">
                <a:solidFill>
                  <a:schemeClr val="tx1"/>
                </a:solidFill>
              </a:rPr>
              <a:t>준비물</a:t>
            </a:r>
            <a:r>
              <a:rPr lang="en-US" altLang="ko-KR" sz="1400" b="1">
                <a:solidFill>
                  <a:schemeClr val="tx1"/>
                </a:solidFill>
              </a:rPr>
              <a:t>: </a:t>
            </a:r>
            <a:r>
              <a:rPr lang="ko-KR" altLang="en-US" sz="1400">
                <a:solidFill>
                  <a:schemeClr val="tx1"/>
                </a:solidFill>
              </a:rPr>
              <a:t>A4용지, 연필, 지우개, 자, 컬러 펜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CAFE70E-F3C4-4EBB-B08E-40535D568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58"/>
          <a:stretch/>
        </p:blipFill>
        <p:spPr>
          <a:xfrm>
            <a:off x="374644" y="1500756"/>
            <a:ext cx="9253456" cy="2193523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E69029BC-D5A1-4195-97C5-7ED117E48F91}"/>
              </a:ext>
            </a:extLst>
          </p:cNvPr>
          <p:cNvSpPr/>
          <p:nvPr/>
        </p:nvSpPr>
        <p:spPr>
          <a:xfrm>
            <a:off x="310713" y="1715131"/>
            <a:ext cx="9317388" cy="1979148"/>
          </a:xfrm>
          <a:prstGeom prst="rect">
            <a:avLst/>
          </a:prstGeom>
          <a:noFill/>
          <a:ln>
            <a:solidFill>
              <a:srgbClr val="9766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928A5614-BCA8-4DC1-B218-C76742BB3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23" b="95113" l="9953" r="94550">
                        <a14:foregroundMark x1="22038" y1="42481" x2="22038" y2="42481"/>
                        <a14:foregroundMark x1="27251" y1="49624" x2="27251" y2="49624"/>
                        <a14:foregroundMark x1="25829" y1="34962" x2="25829" y2="34962"/>
                        <a14:foregroundMark x1="31754" y1="30827" x2="31754" y2="30827"/>
                        <a14:foregroundMark x1="33886" y1="31579" x2="33886" y2="31579"/>
                        <a14:foregroundMark x1="35545" y1="34211" x2="35545" y2="34211"/>
                        <a14:foregroundMark x1="36967" y1="37218" x2="36967" y2="37218"/>
                        <a14:foregroundMark x1="37678" y1="43609" x2="37678" y2="43609"/>
                        <a14:foregroundMark x1="37204" y1="46617" x2="37204" y2="46617"/>
                        <a14:foregroundMark x1="60427" y1="41729" x2="61611" y2="66541"/>
                        <a14:foregroundMark x1="61611" y1="66541" x2="71564" y2="50376"/>
                        <a14:foregroundMark x1="71564" y1="50376" x2="81043" y2="52256"/>
                        <a14:foregroundMark x1="71801" y1="24436" x2="70616" y2="54511"/>
                        <a14:foregroundMark x1="70616" y1="54511" x2="69431" y2="35338"/>
                        <a14:foregroundMark x1="69431" y1="35338" x2="71801" y2="43985"/>
                        <a14:foregroundMark x1="66114" y1="21805" x2="66114" y2="21805"/>
                        <a14:foregroundMark x1="60190" y1="20301" x2="60190" y2="20301"/>
                        <a14:foregroundMark x1="67536" y1="14662" x2="67536" y2="14662"/>
                        <a14:foregroundMark x1="63744" y1="13910" x2="63744" y2="13910"/>
                        <a14:foregroundMark x1="63507" y1="13534" x2="63507" y2="13534"/>
                        <a14:foregroundMark x1="73460" y1="16917" x2="77251" y2="54135"/>
                        <a14:foregroundMark x1="77251" y1="54135" x2="77725" y2="55263"/>
                        <a14:foregroundMark x1="81517" y1="21805" x2="89336" y2="63534"/>
                        <a14:foregroundMark x1="89336" y1="63534" x2="89336" y2="63534"/>
                        <a14:foregroundMark x1="87441" y1="31579" x2="90995" y2="63534"/>
                        <a14:foregroundMark x1="90995" y1="63534" x2="73460" y2="87594"/>
                        <a14:foregroundMark x1="73460" y1="87594" x2="68720" y2="89474"/>
                        <a14:foregroundMark x1="69194" y1="56767" x2="70853" y2="87594"/>
                        <a14:foregroundMark x1="65166" y1="81579" x2="78436" y2="55263"/>
                        <a14:foregroundMark x1="80569" y1="58271" x2="73934" y2="89098"/>
                        <a14:foregroundMark x1="65640" y1="67669" x2="65640" y2="67669"/>
                        <a14:foregroundMark x1="67062" y1="69549" x2="67062" y2="69549"/>
                        <a14:foregroundMark x1="63507" y1="76316" x2="63507" y2="76316"/>
                        <a14:foregroundMark x1="63507" y1="76316" x2="63507" y2="76316"/>
                        <a14:foregroundMark x1="61137" y1="84962" x2="61137" y2="84962"/>
                        <a14:foregroundMark x1="61137" y1="87594" x2="61137" y2="88346"/>
                        <a14:foregroundMark x1="60664" y1="91729" x2="60664" y2="91729"/>
                        <a14:foregroundMark x1="61137" y1="92481" x2="61137" y2="92481"/>
                        <a14:foregroundMark x1="54739" y1="86842" x2="54739" y2="86842"/>
                        <a14:foregroundMark x1="53791" y1="83835" x2="53791" y2="83835"/>
                        <a14:foregroundMark x1="52607" y1="80451" x2="52607" y2="80451"/>
                        <a14:foregroundMark x1="52370" y1="74436" x2="52370" y2="74436"/>
                        <a14:foregroundMark x1="53081" y1="72932" x2="53081" y2="72932"/>
                        <a14:foregroundMark x1="54265" y1="72932" x2="54265" y2="72932"/>
                        <a14:foregroundMark x1="54976" y1="75940" x2="54976" y2="75940"/>
                        <a14:foregroundMark x1="52844" y1="69549" x2="52844" y2="69549"/>
                        <a14:foregroundMark x1="51659" y1="69549" x2="51659" y2="69549"/>
                        <a14:foregroundMark x1="51185" y1="67669" x2="51185" y2="67669"/>
                        <a14:foregroundMark x1="47867" y1="64662" x2="47867" y2="64662"/>
                        <a14:foregroundMark x1="47867" y1="64662" x2="47867" y2="64662"/>
                        <a14:foregroundMark x1="54265" y1="30075" x2="54265" y2="30075"/>
                        <a14:foregroundMark x1="51185" y1="29323" x2="47393" y2="46241"/>
                        <a14:foregroundMark x1="47393" y1="46241" x2="47393" y2="46992"/>
                        <a14:foregroundMark x1="60427" y1="17669" x2="52370" y2="29323"/>
                        <a14:foregroundMark x1="52370" y1="29323" x2="48815" y2="39474"/>
                        <a14:foregroundMark x1="61137" y1="28947" x2="69431" y2="15789"/>
                        <a14:foregroundMark x1="90284" y1="37594" x2="93128" y2="59774"/>
                        <a14:foregroundMark x1="93128" y1="59774" x2="92891" y2="60902"/>
                        <a14:foregroundMark x1="93365" y1="39850" x2="94550" y2="59774"/>
                        <a14:foregroundMark x1="66351" y1="95113" x2="57346" y2="88722"/>
                        <a14:foregroundMark x1="57346" y1="88722" x2="52607" y2="81579"/>
                        <a14:foregroundMark x1="20142" y1="53383" x2="20142" y2="53383"/>
                        <a14:foregroundMark x1="22038" y1="52632" x2="28910" y2="59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1557" y="1683854"/>
            <a:ext cx="2640002" cy="166407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376A9AC9-D96C-48F6-A435-8169581DB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712" y="3906463"/>
            <a:ext cx="11307753" cy="261021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D9115EC-0DD8-4D28-84E9-90F60DB90A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8706" y="758537"/>
            <a:ext cx="3726310" cy="8738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0CD7893-0A71-4004-A555-C312ABF494FD}"/>
              </a:ext>
            </a:extLst>
          </p:cNvPr>
          <p:cNvSpPr txBox="1"/>
          <p:nvPr/>
        </p:nvSpPr>
        <p:spPr>
          <a:xfrm>
            <a:off x="294146" y="6516677"/>
            <a:ext cx="62809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김동석, 김현수, 박성호</a:t>
            </a:r>
            <a:r>
              <a:rPr lang="ko-KR" altLang="en-US" sz="1000"/>
              <a:t>(학생 작품) </a:t>
            </a:r>
            <a:r>
              <a:rPr lang="ko-KR" altLang="en-US" sz="1000" b="1"/>
              <a:t>흑백으로 보는 세상</a:t>
            </a:r>
            <a:r>
              <a:rPr lang="ko-KR" altLang="en-US" sz="1000"/>
              <a:t>(라인 테이프, OHP 필름/29X126cm/2015년 작)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37C464-9AA6-4506-821B-D66C8C1C1E82}"/>
              </a:ext>
            </a:extLst>
          </p:cNvPr>
          <p:cNvSpPr txBox="1"/>
          <p:nvPr/>
        </p:nvSpPr>
        <p:spPr>
          <a:xfrm>
            <a:off x="10724576" y="3448058"/>
            <a:ext cx="870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/>
              <a:t>라인 테이프</a:t>
            </a:r>
          </a:p>
        </p:txBody>
      </p:sp>
    </p:spTree>
    <p:extLst>
      <p:ext uri="{BB962C8B-B14F-4D97-AF65-F5344CB8AC3E}">
        <p14:creationId xmlns:p14="http://schemas.microsoft.com/office/powerpoint/2010/main" val="1579366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E4B6B8-57FB-417D-B896-155D8BA90563}"/>
              </a:ext>
            </a:extLst>
          </p:cNvPr>
          <p:cNvSpPr txBox="1"/>
          <p:nvPr/>
        </p:nvSpPr>
        <p:spPr>
          <a:xfrm>
            <a:off x="4273805" y="217321"/>
            <a:ext cx="350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점검해 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B67654-F164-4BEE-9F4D-D1DDABD17879}"/>
              </a:ext>
            </a:extLst>
          </p:cNvPr>
          <p:cNvSpPr txBox="1"/>
          <p:nvPr/>
        </p:nvSpPr>
        <p:spPr>
          <a:xfrm>
            <a:off x="484296" y="1770335"/>
            <a:ext cx="9958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소묘의 개념</a:t>
            </a:r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종류</a:t>
            </a:r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특징에 대해서 설명할 수 있는가</a:t>
            </a:r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  <a:endParaRPr lang="en-US" altLang="ko-KR" sz="28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CAE34-E146-45BF-B08D-FB2754AE8CB1}"/>
              </a:ext>
            </a:extLst>
          </p:cNvPr>
          <p:cNvSpPr txBox="1"/>
          <p:nvPr/>
        </p:nvSpPr>
        <p:spPr>
          <a:xfrm>
            <a:off x="484296" y="3063136"/>
            <a:ext cx="1156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소묘의 다양한 표현 방법을 이해하고 작품에 창의적으로 표현할 수 있는가</a:t>
            </a:r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B2311-D9BE-4867-90E0-CA9DFA86E84E}"/>
              </a:ext>
            </a:extLst>
          </p:cNvPr>
          <p:cNvSpPr txBox="1"/>
          <p:nvPr/>
        </p:nvSpPr>
        <p:spPr>
          <a:xfrm>
            <a:off x="3636454" y="-20069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BE7E5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BE7E5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30CCBE-E184-4C01-A125-F2E9371D0FB5}"/>
              </a:ext>
            </a:extLst>
          </p:cNvPr>
          <p:cNvSpPr txBox="1"/>
          <p:nvPr/>
        </p:nvSpPr>
        <p:spPr>
          <a:xfrm>
            <a:off x="3603475" y="-89021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6EE46C-637D-4DD6-9818-37293313DF60}"/>
              </a:ext>
            </a:extLst>
          </p:cNvPr>
          <p:cNvSpPr txBox="1"/>
          <p:nvPr/>
        </p:nvSpPr>
        <p:spPr>
          <a:xfrm>
            <a:off x="7644525" y="8639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BE7E5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noFill/>
              </a:ln>
              <a:solidFill>
                <a:srgbClr val="FBE7E5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37946F-BB08-4BC9-921F-A2C0709C8B35}"/>
              </a:ext>
            </a:extLst>
          </p:cNvPr>
          <p:cNvSpPr txBox="1"/>
          <p:nvPr/>
        </p:nvSpPr>
        <p:spPr>
          <a:xfrm>
            <a:off x="7644525" y="-113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DF047FD8-5AD0-4EE0-A93D-32603C0F854D}"/>
              </a:ext>
            </a:extLst>
          </p:cNvPr>
          <p:cNvGrpSpPr/>
          <p:nvPr/>
        </p:nvGrpSpPr>
        <p:grpSpPr>
          <a:xfrm>
            <a:off x="8886057" y="2399490"/>
            <a:ext cx="1915160" cy="407132"/>
            <a:chOff x="8119084" y="2815717"/>
            <a:chExt cx="2889157" cy="614187"/>
          </a:xfrm>
        </p:grpSpPr>
        <p:sp>
          <p:nvSpPr>
            <p:cNvPr id="11" name="웃는 얼굴 10">
              <a:extLst>
                <a:ext uri="{FF2B5EF4-FFF2-40B4-BE49-F238E27FC236}">
                  <a16:creationId xmlns:a16="http://schemas.microsoft.com/office/drawing/2014/main" id="{E2AD4A93-7D04-4B88-A89E-8FE625B7EE3C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12" name="웃는 얼굴 11">
              <a:extLst>
                <a:ext uri="{FF2B5EF4-FFF2-40B4-BE49-F238E27FC236}">
                  <a16:creationId xmlns:a16="http://schemas.microsoft.com/office/drawing/2014/main" id="{705E031B-29E1-41ED-A93A-EC51D32838DA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13" name="웃는 얼굴 12">
              <a:extLst>
                <a:ext uri="{FF2B5EF4-FFF2-40B4-BE49-F238E27FC236}">
                  <a16:creationId xmlns:a16="http://schemas.microsoft.com/office/drawing/2014/main" id="{1DEA77AC-5423-49E5-A6FB-B978FEDF4741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BE173A8F-38FC-4BFC-9AD1-CBD8F9875BEE}"/>
              </a:ext>
            </a:extLst>
          </p:cNvPr>
          <p:cNvGrpSpPr/>
          <p:nvPr/>
        </p:nvGrpSpPr>
        <p:grpSpPr>
          <a:xfrm>
            <a:off x="9012806" y="3842870"/>
            <a:ext cx="1915160" cy="407132"/>
            <a:chOff x="8119084" y="2815717"/>
            <a:chExt cx="2889157" cy="614187"/>
          </a:xfrm>
        </p:grpSpPr>
        <p:sp>
          <p:nvSpPr>
            <p:cNvPr id="21" name="웃는 얼굴 20">
              <a:extLst>
                <a:ext uri="{FF2B5EF4-FFF2-40B4-BE49-F238E27FC236}">
                  <a16:creationId xmlns:a16="http://schemas.microsoft.com/office/drawing/2014/main" id="{FF268835-2800-4459-B4E1-8EE0178C165B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22" name="웃는 얼굴 21">
              <a:extLst>
                <a:ext uri="{FF2B5EF4-FFF2-40B4-BE49-F238E27FC236}">
                  <a16:creationId xmlns:a16="http://schemas.microsoft.com/office/drawing/2014/main" id="{278C14E7-18AB-43B6-A93F-14E77286CA67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23" name="웃는 얼굴 22">
              <a:extLst>
                <a:ext uri="{FF2B5EF4-FFF2-40B4-BE49-F238E27FC236}">
                  <a16:creationId xmlns:a16="http://schemas.microsoft.com/office/drawing/2014/main" id="{0ADA22F1-993D-46BD-A7D0-308E1F277911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1669A9F-1E11-436D-96DB-B0CBA6171CC4}"/>
              </a:ext>
            </a:extLst>
          </p:cNvPr>
          <p:cNvSpPr txBox="1"/>
          <p:nvPr/>
        </p:nvSpPr>
        <p:spPr>
          <a:xfrm>
            <a:off x="484296" y="4505917"/>
            <a:ext cx="1156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◉색다른 소묘 재료나 기법을 탐색하여 활용할 수 있는가</a:t>
            </a:r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2BFC55A2-E8E3-46C9-BF33-D951ECFC2DD6}"/>
              </a:ext>
            </a:extLst>
          </p:cNvPr>
          <p:cNvGrpSpPr/>
          <p:nvPr/>
        </p:nvGrpSpPr>
        <p:grpSpPr>
          <a:xfrm>
            <a:off x="9089323" y="5081486"/>
            <a:ext cx="1915160" cy="407132"/>
            <a:chOff x="8119084" y="2815717"/>
            <a:chExt cx="2889157" cy="614187"/>
          </a:xfrm>
        </p:grpSpPr>
        <p:sp>
          <p:nvSpPr>
            <p:cNvPr id="24" name="웃는 얼굴 23">
              <a:extLst>
                <a:ext uri="{FF2B5EF4-FFF2-40B4-BE49-F238E27FC236}">
                  <a16:creationId xmlns:a16="http://schemas.microsoft.com/office/drawing/2014/main" id="{B8C3B7C5-2B8B-412A-AE99-1E406C00005B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25" name="웃는 얼굴 24">
              <a:extLst>
                <a:ext uri="{FF2B5EF4-FFF2-40B4-BE49-F238E27FC236}">
                  <a16:creationId xmlns:a16="http://schemas.microsoft.com/office/drawing/2014/main" id="{06CCAB0E-C1D8-4857-9846-2AB3807A591D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26" name="웃는 얼굴 25">
              <a:extLst>
                <a:ext uri="{FF2B5EF4-FFF2-40B4-BE49-F238E27FC236}">
                  <a16:creationId xmlns:a16="http://schemas.microsoft.com/office/drawing/2014/main" id="{88B24940-C5EC-4031-9EEF-04BBDFE7B922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468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A47FE5-33C4-4372-B4F8-34FBF64C30E6}"/>
              </a:ext>
            </a:extLst>
          </p:cNvPr>
          <p:cNvSpPr txBox="1"/>
          <p:nvPr/>
        </p:nvSpPr>
        <p:spPr>
          <a:xfrm>
            <a:off x="679176" y="997002"/>
            <a:ext cx="1668176" cy="26468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6600">
                <a:ln w="41275">
                  <a:solidFill>
                    <a:srgbClr val="A4193D"/>
                  </a:solidFill>
                </a:ln>
                <a:solidFill>
                  <a:srgbClr val="FFDFB9"/>
                </a:solidFill>
                <a:latin typeface="Arial Black" panose="020B0A04020102020204" pitchFamily="34" charset="0"/>
              </a:rPr>
              <a:t>“</a:t>
            </a:r>
            <a:endParaRPr lang="ko-KR" altLang="en-US" sz="16600">
              <a:ln w="41275">
                <a:solidFill>
                  <a:srgbClr val="A4193D"/>
                </a:solidFill>
              </a:ln>
              <a:solidFill>
                <a:srgbClr val="FFDFB9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8D1D3-0145-40BF-80A8-215E0C24B6A5}"/>
              </a:ext>
            </a:extLst>
          </p:cNvPr>
          <p:cNvSpPr txBox="1"/>
          <p:nvPr/>
        </p:nvSpPr>
        <p:spPr>
          <a:xfrm>
            <a:off x="2609698" y="1520785"/>
            <a:ext cx="895639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소묘의 개념과 특징</a:t>
            </a:r>
            <a:r>
              <a:rPr lang="en-US" altLang="ko-KR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종류</a:t>
            </a:r>
            <a:r>
              <a:rPr lang="en-US" altLang="ko-KR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재료에 대해서 설명할 수 있다</a:t>
            </a:r>
            <a:r>
              <a:rPr lang="en-US" altLang="ko-KR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44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소묘의 다양한 표현 방법을 탐색하여 창의적으로 표현할 수 있다</a:t>
            </a:r>
            <a:r>
              <a:rPr lang="en-US" altLang="ko-KR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44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D8CF1D-B99F-41C2-BC16-207BC5312CD8}"/>
              </a:ext>
            </a:extLst>
          </p:cNvPr>
          <p:cNvSpPr txBox="1"/>
          <p:nvPr/>
        </p:nvSpPr>
        <p:spPr>
          <a:xfrm>
            <a:off x="804115" y="2441701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1611642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84971" y="0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생각 열기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E5CEB-FA77-4BD2-9063-068A8BFA4CED}"/>
              </a:ext>
            </a:extLst>
          </p:cNvPr>
          <p:cNvSpPr txBox="1"/>
          <p:nvPr/>
        </p:nvSpPr>
        <p:spPr>
          <a:xfrm>
            <a:off x="747455" y="830997"/>
            <a:ext cx="11359336" cy="676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같은 작가의 작품이지만 분위기와 느낌이 다르다</a:t>
            </a:r>
            <a:r>
              <a:rPr lang="en-US" altLang="ko-KR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 </a:t>
            </a:r>
            <a:r>
              <a:rPr lang="ko-KR" altLang="en-US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두 작품을 비교해 보자</a:t>
            </a:r>
            <a:r>
              <a:rPr lang="en-US" altLang="ko-KR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3F86A06-D692-49D1-825B-D28340C51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05" y="1846114"/>
            <a:ext cx="5125454" cy="387116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73288EE-3EC7-4EE5-BD77-C7A5ACC1F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911" y="1846114"/>
            <a:ext cx="4887511" cy="38711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284C02E-0C8F-4237-94A1-216EA0354FD2}"/>
              </a:ext>
            </a:extLst>
          </p:cNvPr>
          <p:cNvSpPr txBox="1"/>
          <p:nvPr/>
        </p:nvSpPr>
        <p:spPr>
          <a:xfrm>
            <a:off x="747455" y="5826948"/>
            <a:ext cx="51254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반 고흐</a:t>
            </a:r>
            <a:r>
              <a:rPr lang="ko-KR" altLang="en-US" sz="1000"/>
              <a:t>(Van Gogh, Vincent/네덜란드/1853～1890) </a:t>
            </a:r>
            <a:r>
              <a:rPr lang="ko-KR" altLang="en-US" sz="1000" b="1"/>
              <a:t>별이 빛나는 밤</a:t>
            </a:r>
            <a:r>
              <a:rPr lang="ko-KR" altLang="en-US" sz="1000"/>
              <a:t>(스케치/종이에 잉크/47x62.5cm/1889년 작)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6D2F21-F7D8-47B3-A1EF-A3196B04E8A0}"/>
              </a:ext>
            </a:extLst>
          </p:cNvPr>
          <p:cNvSpPr txBox="1"/>
          <p:nvPr/>
        </p:nvSpPr>
        <p:spPr>
          <a:xfrm>
            <a:off x="6403968" y="5777472"/>
            <a:ext cx="48875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반 고흐</a:t>
            </a:r>
            <a:r>
              <a:rPr lang="ko-KR" altLang="en-US" sz="1000"/>
              <a:t>(Van Gogh, Vincent/네덜란드/1853～1890) </a:t>
            </a:r>
            <a:r>
              <a:rPr lang="ko-KR" altLang="en-US" sz="1000" b="1"/>
              <a:t>별이 빛나는 밤</a:t>
            </a:r>
            <a:r>
              <a:rPr lang="ko-KR" altLang="en-US" sz="1000"/>
              <a:t>(캔버스에 유채/73.7x92.1cm/1889년 작)</a:t>
            </a:r>
          </a:p>
        </p:txBody>
      </p:sp>
    </p:spTree>
    <p:extLst>
      <p:ext uri="{BB962C8B-B14F-4D97-AF65-F5344CB8AC3E}">
        <p14:creationId xmlns:p14="http://schemas.microsoft.com/office/powerpoint/2010/main" val="3607362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E3F734-A089-4452-BA4E-B10CAA0E6B60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9E2519-1CF7-4A2F-827F-1BCEF8F87C28}"/>
              </a:ext>
            </a:extLst>
          </p:cNvPr>
          <p:cNvSpPr txBox="1"/>
          <p:nvPr/>
        </p:nvSpPr>
        <p:spPr>
          <a:xfrm>
            <a:off x="884971" y="0"/>
            <a:ext cx="64059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소묘</a:t>
            </a:r>
            <a:r>
              <a:rPr lang="en-US" altLang="ko-KR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표현과 발상의 시작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320120-647E-48BE-8709-20757DA7FAAC}"/>
              </a:ext>
            </a:extLst>
          </p:cNvPr>
          <p:cNvSpPr txBox="1"/>
          <p:nvPr/>
        </p:nvSpPr>
        <p:spPr>
          <a:xfrm>
            <a:off x="723717" y="970145"/>
            <a:ext cx="11037740" cy="971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소묘는 회화와 조소</a:t>
            </a:r>
            <a:r>
              <a:rPr lang="en-US" altLang="ko-KR" sz="200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디자인 등 미술 창작 활동의 기초가 되는 분야다</a:t>
            </a:r>
            <a:r>
              <a:rPr lang="en-US" altLang="ko-KR" sz="200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대상의 형태나 색조</a:t>
            </a:r>
            <a:r>
              <a:rPr lang="en-US" altLang="ko-KR" sz="200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명암을 연필</a:t>
            </a:r>
            <a:r>
              <a:rPr lang="en-US" altLang="ko-KR" sz="200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목탄</a:t>
            </a:r>
            <a:r>
              <a:rPr lang="en-US" altLang="ko-KR" sz="200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콩테</a:t>
            </a:r>
            <a:r>
              <a:rPr lang="en-US" altLang="ko-KR" sz="200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먹 등 단색의 선이나 점으로 표현하는 것을 말한다</a:t>
            </a:r>
            <a:r>
              <a:rPr lang="en-US" altLang="ko-KR" sz="200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ko-KR" altLang="en-US" sz="2000">
              <a:solidFill>
                <a:schemeClr val="tx1">
                  <a:lumMod val="65000"/>
                  <a:lumOff val="3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511D958-1441-4038-AB5E-0558D1E5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17" y="3160303"/>
            <a:ext cx="3297867" cy="34139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70C7A4-1435-43DA-805C-F7EAABC3D962}"/>
              </a:ext>
            </a:extLst>
          </p:cNvPr>
          <p:cNvSpPr txBox="1"/>
          <p:nvPr/>
        </p:nvSpPr>
        <p:spPr>
          <a:xfrm>
            <a:off x="4627486" y="3805494"/>
            <a:ext cx="6094520" cy="2826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>
                <a:solidFill>
                  <a:srgbClr val="A4193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크로키</a:t>
            </a:r>
            <a:endParaRPr lang="en-US" altLang="ko-KR">
              <a:solidFill>
                <a:srgbClr val="A4193D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>
                <a:solidFill>
                  <a:schemeClr val="tx1">
                    <a:lumMod val="50000"/>
                    <a:lumOff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순간의 인상을 재빨리 옮겨 그리는 것</a:t>
            </a:r>
            <a:r>
              <a:rPr lang="en-US" altLang="ko-KR">
                <a:solidFill>
                  <a:schemeClr val="tx1">
                    <a:lumMod val="50000"/>
                    <a:lumOff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200"/>
          </a:p>
          <a:p>
            <a:pPr>
              <a:lnSpc>
                <a:spcPct val="150000"/>
              </a:lnSpc>
            </a:pPr>
            <a:endParaRPr lang="en-US" altLang="ko-KR" sz="1200"/>
          </a:p>
          <a:p>
            <a:pPr>
              <a:lnSpc>
                <a:spcPct val="150000"/>
              </a:lnSpc>
            </a:pPr>
            <a:endParaRPr lang="en-US" altLang="ko-KR" sz="1200"/>
          </a:p>
          <a:p>
            <a:pPr>
              <a:lnSpc>
                <a:spcPct val="150000"/>
              </a:lnSpc>
            </a:pPr>
            <a:endParaRPr lang="en-US" altLang="ko-KR" sz="1200" b="1"/>
          </a:p>
          <a:p>
            <a:pPr>
              <a:lnSpc>
                <a:spcPct val="150000"/>
              </a:lnSpc>
            </a:pPr>
            <a:endParaRPr lang="en-US" altLang="ko-KR" sz="1200" b="1"/>
          </a:p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A4193D"/>
                </a:solidFill>
                <a:latin typeface="+mn-ea"/>
              </a:rPr>
              <a:t>◀</a:t>
            </a:r>
            <a:r>
              <a:rPr lang="ko-KR" altLang="en-US" sz="1000" b="1">
                <a:latin typeface="+mn-ea"/>
              </a:rPr>
              <a:t> 석창우</a:t>
            </a:r>
            <a:r>
              <a:rPr lang="ko-KR" altLang="en-US" sz="1000">
                <a:latin typeface="+mn-ea"/>
              </a:rPr>
              <a:t>(한국/1955~ ) </a:t>
            </a:r>
            <a:r>
              <a:rPr lang="ko-KR" altLang="en-US" sz="1000" b="1">
                <a:latin typeface="+mn-ea"/>
              </a:rPr>
              <a:t>스피덤 3</a:t>
            </a:r>
            <a:r>
              <a:rPr lang="ko-KR" altLang="en-US" sz="1000">
                <a:latin typeface="+mn-ea"/>
              </a:rPr>
              <a:t>(필묵, 종이/74x45cm 부분/ 2009년 작) </a:t>
            </a:r>
            <a:endParaRPr lang="en-US" altLang="ko-KR" sz="100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00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서양의 크로키와 동양의 필묵을 결합하여 동작을 특징적으로 빠르게 표현하였다.</a:t>
            </a:r>
          </a:p>
        </p:txBody>
      </p:sp>
    </p:spTree>
    <p:extLst>
      <p:ext uri="{BB962C8B-B14F-4D97-AF65-F5344CB8AC3E}">
        <p14:creationId xmlns:p14="http://schemas.microsoft.com/office/powerpoint/2010/main" val="2705401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9909F7-FE1E-4472-9BB1-8D89B4A8D78F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21FCD7-5753-4C8F-95DD-777FDE841819}"/>
              </a:ext>
            </a:extLst>
          </p:cNvPr>
          <p:cNvSpPr txBox="1"/>
          <p:nvPr/>
        </p:nvSpPr>
        <p:spPr>
          <a:xfrm>
            <a:off x="884971" y="0"/>
            <a:ext cx="64059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소묘</a:t>
            </a:r>
            <a:r>
              <a:rPr lang="en-US" altLang="ko-KR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표현과 발상의 시작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09CF83-9844-4989-A559-56605F658131}"/>
              </a:ext>
            </a:extLst>
          </p:cNvPr>
          <p:cNvSpPr txBox="1"/>
          <p:nvPr/>
        </p:nvSpPr>
        <p:spPr>
          <a:xfrm>
            <a:off x="4997203" y="3463356"/>
            <a:ext cx="6515976" cy="2740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>
                <a:solidFill>
                  <a:srgbClr val="A4193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데생</a:t>
            </a:r>
            <a:endParaRPr lang="en-US" altLang="ko-KR">
              <a:solidFill>
                <a:srgbClr val="A4193D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>
                <a:solidFill>
                  <a:schemeClr val="tx1">
                    <a:lumMod val="50000"/>
                    <a:lumOff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대상의 형태를 색채보다는 주로 선으로 그려 내는 것</a:t>
            </a:r>
            <a:r>
              <a:rPr lang="en-US" altLang="ko-KR">
                <a:solidFill>
                  <a:schemeClr val="tx1">
                    <a:lumMod val="50000"/>
                    <a:lumOff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200"/>
          </a:p>
          <a:p>
            <a:pPr>
              <a:lnSpc>
                <a:spcPct val="150000"/>
              </a:lnSpc>
            </a:pPr>
            <a:endParaRPr lang="en-US" altLang="ko-KR" sz="1200"/>
          </a:p>
          <a:p>
            <a:pPr>
              <a:lnSpc>
                <a:spcPct val="150000"/>
              </a:lnSpc>
            </a:pPr>
            <a:endParaRPr lang="en-US" altLang="ko-KR" sz="1200"/>
          </a:p>
          <a:p>
            <a:pPr>
              <a:lnSpc>
                <a:spcPct val="150000"/>
              </a:lnSpc>
            </a:pPr>
            <a:endParaRPr lang="en-US" altLang="ko-KR" sz="1200" b="1"/>
          </a:p>
          <a:p>
            <a:pPr>
              <a:lnSpc>
                <a:spcPct val="150000"/>
              </a:lnSpc>
            </a:pPr>
            <a:endParaRPr lang="en-US" altLang="ko-KR" sz="1200" b="1"/>
          </a:p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쉴레</a:t>
            </a:r>
            <a:r>
              <a:rPr lang="en-US" altLang="ko-KR" sz="1000"/>
              <a:t>(Schiele, Egon/</a:t>
            </a:r>
            <a:r>
              <a:rPr lang="ko-KR" altLang="en-US" sz="1000"/>
              <a:t>오스트리아</a:t>
            </a:r>
            <a:r>
              <a:rPr lang="en-US" altLang="ko-KR" sz="1000"/>
              <a:t>/1890~1918</a:t>
            </a:r>
            <a:r>
              <a:rPr lang="en-US" altLang="ko-KR" sz="1000" b="1"/>
              <a:t>) </a:t>
            </a:r>
            <a:r>
              <a:rPr lang="ko-KR" altLang="en-US" sz="1000" b="1"/>
              <a:t>젊은 여인의 초상</a:t>
            </a:r>
            <a:r>
              <a:rPr lang="en-US" altLang="ko-KR" sz="1000"/>
              <a:t>(</a:t>
            </a:r>
            <a:r>
              <a:rPr lang="ko-KR" altLang="en-US" sz="1000"/>
              <a:t>종이에 크레용</a:t>
            </a:r>
            <a:r>
              <a:rPr lang="en-US" altLang="ko-KR" sz="1000"/>
              <a:t>/58×42cm </a:t>
            </a:r>
            <a:r>
              <a:rPr lang="ko-KR" altLang="en-US" sz="1000"/>
              <a:t>부분</a:t>
            </a:r>
            <a:r>
              <a:rPr lang="en-US" altLang="ko-KR" sz="1000"/>
              <a:t>/1920</a:t>
            </a:r>
            <a:r>
              <a:rPr lang="ko-KR" altLang="en-US" sz="1000"/>
              <a:t>년 작</a:t>
            </a:r>
            <a:r>
              <a:rPr lang="en-US" altLang="ko-KR" sz="1000"/>
              <a:t>) </a:t>
            </a:r>
          </a:p>
          <a:p>
            <a:pPr>
              <a:lnSpc>
                <a:spcPct val="150000"/>
              </a:lnSpc>
            </a:pP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에곤 쉴레 사후에 제작된 소묘집에 수록된 작품으로 인물의 특징을 포착하여 부드러운 선으로 묘사하였다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7ECD41D-6C28-4E31-9FFE-70261DAE3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21" y="1564271"/>
            <a:ext cx="3934374" cy="46393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2710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396594-F848-477A-A6B3-39FB754B7F5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A49C31-9B3F-4A79-930A-6CFDE98CB72D}"/>
              </a:ext>
            </a:extLst>
          </p:cNvPr>
          <p:cNvSpPr txBox="1"/>
          <p:nvPr/>
        </p:nvSpPr>
        <p:spPr>
          <a:xfrm>
            <a:off x="884971" y="0"/>
            <a:ext cx="64059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소묘</a:t>
            </a:r>
            <a:r>
              <a:rPr lang="en-US" altLang="ko-KR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표현과 발상의 시작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B1A4DDE9-C5F2-4265-BEF3-862F3601EF3D}"/>
              </a:ext>
            </a:extLst>
          </p:cNvPr>
          <p:cNvGrpSpPr/>
          <p:nvPr/>
        </p:nvGrpSpPr>
        <p:grpSpPr>
          <a:xfrm>
            <a:off x="447957" y="1338216"/>
            <a:ext cx="4543425" cy="4772025"/>
            <a:chOff x="1152525" y="1533525"/>
            <a:chExt cx="4543425" cy="4772025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619EB768-D895-4424-BC40-B8EF7C7D9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65" t="1230" r="2572" b="1501"/>
            <a:stretch/>
          </p:blipFill>
          <p:spPr>
            <a:xfrm>
              <a:off x="1152525" y="1533525"/>
              <a:ext cx="4543425" cy="4772025"/>
            </a:xfrm>
            <a:prstGeom prst="rect">
              <a:avLst/>
            </a:prstGeom>
          </p:spPr>
        </p:pic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36D26260-432C-4E87-AAAC-478A80863AF0}"/>
                </a:ext>
              </a:extLst>
            </p:cNvPr>
            <p:cNvSpPr/>
            <p:nvPr/>
          </p:nvSpPr>
          <p:spPr>
            <a:xfrm>
              <a:off x="1239307" y="1657350"/>
              <a:ext cx="409575" cy="438150"/>
            </a:xfrm>
            <a:prstGeom prst="ellipse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1F45BAA-14F8-4C6A-9AE8-77F16D13AA78}"/>
              </a:ext>
            </a:extLst>
          </p:cNvPr>
          <p:cNvSpPr txBox="1"/>
          <p:nvPr/>
        </p:nvSpPr>
        <p:spPr>
          <a:xfrm>
            <a:off x="5311065" y="3524918"/>
            <a:ext cx="60945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>
                <a:solidFill>
                  <a:srgbClr val="A4193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스케치</a:t>
            </a:r>
            <a:endParaRPr lang="en-US" altLang="ko-KR">
              <a:solidFill>
                <a:srgbClr val="A4193D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>
                <a:solidFill>
                  <a:schemeClr val="tx1">
                    <a:lumMod val="50000"/>
                    <a:lumOff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대상의 형태를 색채보다는 주로 선으로 그려 내는 것</a:t>
            </a:r>
            <a:r>
              <a:rPr lang="en-US" altLang="ko-KR">
                <a:solidFill>
                  <a:schemeClr val="tx1">
                    <a:lumMod val="50000"/>
                    <a:lumOff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200"/>
          </a:p>
          <a:p>
            <a:pPr>
              <a:lnSpc>
                <a:spcPct val="150000"/>
              </a:lnSpc>
            </a:pPr>
            <a:endParaRPr lang="en-US" altLang="ko-KR" sz="1200"/>
          </a:p>
          <a:p>
            <a:endParaRPr lang="en-US" altLang="ko-KR"/>
          </a:p>
          <a:p>
            <a:endParaRPr lang="en-US" altLang="ko-KR"/>
          </a:p>
          <a:p>
            <a:endParaRPr lang="en-US" altLang="ko-KR"/>
          </a:p>
          <a:p>
            <a:endParaRPr lang="en-US" altLang="ko-KR" sz="1200" b="1"/>
          </a:p>
          <a:p>
            <a:r>
              <a:rPr lang="ko-KR" altLang="en-US" sz="1000" b="1">
                <a:solidFill>
                  <a:srgbClr val="A4193D"/>
                </a:solidFill>
                <a:latin typeface="+mn-ea"/>
              </a:rPr>
              <a:t>◀</a:t>
            </a:r>
            <a:r>
              <a:rPr lang="ko-KR" altLang="en-US" sz="1000" b="1">
                <a:latin typeface="+mn-ea"/>
              </a:rPr>
              <a:t> </a:t>
            </a:r>
            <a:r>
              <a:rPr lang="ko-KR" altLang="en-US" sz="1000" b="1"/>
              <a:t>이아름</a:t>
            </a:r>
            <a:r>
              <a:rPr lang="ko-KR" altLang="en-US" sz="1000"/>
              <a:t>(학생 작품) </a:t>
            </a:r>
            <a:r>
              <a:rPr lang="ko-KR" altLang="en-US" sz="1000" b="1"/>
              <a:t>해영이</a:t>
            </a:r>
            <a:r>
              <a:rPr lang="ko-KR" altLang="en-US" sz="1000"/>
              <a:t>(연필/24x18cm 부분/2016년 작)</a:t>
            </a:r>
          </a:p>
        </p:txBody>
      </p:sp>
    </p:spTree>
    <p:extLst>
      <p:ext uri="{BB962C8B-B14F-4D97-AF65-F5344CB8AC3E}">
        <p14:creationId xmlns:p14="http://schemas.microsoft.com/office/powerpoint/2010/main" val="3382566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19B1214-9C39-45BD-AD84-9C74F7C3F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57" y="1871362"/>
            <a:ext cx="4691992" cy="4258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68A05A-65C4-4F5A-8739-3C9801177A86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83DC68-DB88-46E6-8921-55A795FAECEF}"/>
              </a:ext>
            </a:extLst>
          </p:cNvPr>
          <p:cNvSpPr txBox="1"/>
          <p:nvPr/>
        </p:nvSpPr>
        <p:spPr>
          <a:xfrm>
            <a:off x="884971" y="0"/>
            <a:ext cx="64059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소묘</a:t>
            </a:r>
            <a:r>
              <a:rPr lang="en-US" altLang="ko-KR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표현과 발상의 시작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961067-8555-4C50-8AB4-3DEBA5C846BD}"/>
              </a:ext>
            </a:extLst>
          </p:cNvPr>
          <p:cNvSpPr txBox="1"/>
          <p:nvPr/>
        </p:nvSpPr>
        <p:spPr>
          <a:xfrm>
            <a:off x="5311065" y="3524918"/>
            <a:ext cx="60945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>
                <a:solidFill>
                  <a:srgbClr val="A4193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정밀 묘사</a:t>
            </a:r>
            <a:endParaRPr lang="en-US" altLang="ko-KR">
              <a:solidFill>
                <a:srgbClr val="A4193D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b="0" i="0">
                <a:solidFill>
                  <a:srgbClr val="333333"/>
                </a:solidFill>
                <a:effectLst/>
                <a:latin typeface="+mn-ea"/>
              </a:rPr>
              <a:t>아주 정교하고 치밀하여 빈틈이 없고 자세하게 그려 냄</a:t>
            </a:r>
            <a:r>
              <a:rPr lang="en-US" altLang="ko-KR" b="0" i="0">
                <a:solidFill>
                  <a:srgbClr val="333333"/>
                </a:solidFill>
                <a:effectLst/>
                <a:latin typeface="+mn-ea"/>
              </a:rPr>
              <a:t>.</a:t>
            </a:r>
            <a:endParaRPr lang="en-US" altLang="ko-KR" sz="120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>
              <a:latin typeface="+mn-ea"/>
            </a:endParaRPr>
          </a:p>
          <a:p>
            <a:endParaRPr lang="en-US" altLang="ko-KR"/>
          </a:p>
          <a:p>
            <a:endParaRPr lang="en-US" altLang="ko-KR"/>
          </a:p>
          <a:p>
            <a:endParaRPr lang="en-US" altLang="ko-KR"/>
          </a:p>
          <a:p>
            <a:endParaRPr lang="en-US" altLang="ko-KR" sz="1200" b="1"/>
          </a:p>
          <a:p>
            <a:endParaRPr lang="en-US" altLang="ko-KR" sz="1200" b="1"/>
          </a:p>
          <a:p>
            <a:r>
              <a:rPr lang="ko-KR" altLang="en-US" sz="1000" b="1">
                <a:solidFill>
                  <a:srgbClr val="A4193D"/>
                </a:solidFill>
                <a:latin typeface="+mn-ea"/>
              </a:rPr>
              <a:t>◀</a:t>
            </a:r>
            <a:r>
              <a:rPr lang="ko-KR" altLang="en-US" sz="1000" b="1">
                <a:latin typeface="+mn-ea"/>
              </a:rPr>
              <a:t> 진은주</a:t>
            </a:r>
            <a:r>
              <a:rPr lang="en-US" altLang="ko-KR" sz="1000">
                <a:latin typeface="+mn-ea"/>
              </a:rPr>
              <a:t>(</a:t>
            </a:r>
            <a:r>
              <a:rPr lang="ko-KR" altLang="en-US" sz="1000">
                <a:latin typeface="+mn-ea"/>
              </a:rPr>
              <a:t>학생 작품</a:t>
            </a:r>
            <a:r>
              <a:rPr lang="en-US" altLang="ko-KR" sz="1000">
                <a:latin typeface="+mn-ea"/>
              </a:rPr>
              <a:t>)  </a:t>
            </a:r>
            <a:r>
              <a:rPr lang="ko-KR" altLang="en-US" sz="1000" b="1">
                <a:latin typeface="+mn-ea"/>
              </a:rPr>
              <a:t>구두</a:t>
            </a:r>
            <a:r>
              <a:rPr lang="en-US" altLang="ko-KR" sz="1000">
                <a:latin typeface="+mn-ea"/>
              </a:rPr>
              <a:t>(</a:t>
            </a:r>
            <a:r>
              <a:rPr lang="ko-KR" altLang="en-US" sz="1000">
                <a:latin typeface="+mn-ea"/>
              </a:rPr>
              <a:t>연필</a:t>
            </a:r>
            <a:r>
              <a:rPr lang="en-US" altLang="ko-KR" sz="1000">
                <a:latin typeface="+mn-ea"/>
              </a:rPr>
              <a:t>/240×210cm/2016</a:t>
            </a:r>
            <a:r>
              <a:rPr lang="ko-KR" altLang="en-US" sz="1000">
                <a:latin typeface="+mn-ea"/>
              </a:rPr>
              <a:t>년 작</a:t>
            </a:r>
            <a:r>
              <a:rPr lang="en-US" altLang="ko-KR" sz="1000">
                <a:latin typeface="+mn-ea"/>
              </a:rPr>
              <a:t>)</a:t>
            </a:r>
            <a:endParaRPr lang="ko-KR" altLang="en-US" sz="100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07762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F81B456-0A14-4112-BE55-81D534C47A09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2F78E9-5CE1-47DD-A250-A06C3A938FE9}"/>
              </a:ext>
            </a:extLst>
          </p:cNvPr>
          <p:cNvSpPr txBox="1"/>
          <p:nvPr/>
        </p:nvSpPr>
        <p:spPr>
          <a:xfrm>
            <a:off x="884971" y="0"/>
            <a:ext cx="45736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소묘</a:t>
            </a:r>
            <a:r>
              <a:rPr lang="en-US" altLang="ko-KR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표현의 발상</a:t>
            </a:r>
          </a:p>
        </p:txBody>
      </p: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BC0D9600-B1D8-498C-B9C8-7FAAB4006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4636"/>
            <a:ext cx="12192000" cy="295656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B3A5069-C19F-4383-ADA5-6537A15FB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1857" y="205828"/>
            <a:ext cx="2607340" cy="2541952"/>
          </a:xfrm>
          <a:prstGeom prst="flowChartConnector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B25CC1-DB81-4456-A805-F00A1FD90962}"/>
              </a:ext>
            </a:extLst>
          </p:cNvPr>
          <p:cNvSpPr txBox="1"/>
          <p:nvPr/>
        </p:nvSpPr>
        <p:spPr>
          <a:xfrm>
            <a:off x="248099" y="5448023"/>
            <a:ext cx="11600895" cy="985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>
                <a:latin typeface="+mn-ea"/>
              </a:rPr>
              <a:t>윌셔</a:t>
            </a:r>
            <a:r>
              <a:rPr lang="ko-KR" altLang="en-US" sz="1000">
                <a:latin typeface="+mn-ea"/>
              </a:rPr>
              <a:t>(Wiltshire, Stephen/영국/1975~ ) </a:t>
            </a:r>
            <a:r>
              <a:rPr lang="ko-KR" altLang="en-US" sz="1000" b="1">
                <a:latin typeface="+mn-ea"/>
              </a:rPr>
              <a:t>싱가포르 스카이라인</a:t>
            </a:r>
            <a:r>
              <a:rPr lang="ko-KR" altLang="en-US" sz="1000">
                <a:latin typeface="+mn-ea"/>
              </a:rPr>
              <a:t>(펜/400×100cm부분/2014년 작) </a:t>
            </a:r>
            <a:endParaRPr lang="en-US" altLang="ko-KR" sz="100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어린 시절 말을 하지 못했던 그는 오직 그림을 그리는 행위를 통해 자신을 표현하는 시간을 보냈다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자폐증 진단을 받은 이후 그림은 세상과 소통할 수 있는 유일한 하나의 길이 되어주었다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'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인간 사진기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'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라는 별명을 가지고 있는 영국 미술가 스테판 윌셔는 한번 본 풍경은 그대로 기억하고 그려내는 능력을 가지고 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그의 그림은 기억의 의존하며 파노라마 형식으로 완성된다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‘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싱가포르 스카이라인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’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은 헬기를 타고 공중에서 본 풍경을 펜을 사용해 기억만으로 그려낸 작품이다.</a:t>
            </a:r>
          </a:p>
        </p:txBody>
      </p:sp>
    </p:spTree>
    <p:extLst>
      <p:ext uri="{BB962C8B-B14F-4D97-AF65-F5344CB8AC3E}">
        <p14:creationId xmlns:p14="http://schemas.microsoft.com/office/powerpoint/2010/main" val="704646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271E8AEA-F130-4C8B-BF4E-8432376A590C}"/>
              </a:ext>
            </a:extLst>
          </p:cNvPr>
          <p:cNvSpPr/>
          <p:nvPr/>
        </p:nvSpPr>
        <p:spPr>
          <a:xfrm>
            <a:off x="6897950" y="2666268"/>
            <a:ext cx="5095782" cy="398310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1B7A5B-D274-4406-A3A9-20DFF2D9A943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6D31F1-A66A-44D2-B191-D971271FCB0B}"/>
              </a:ext>
            </a:extLst>
          </p:cNvPr>
          <p:cNvSpPr txBox="1"/>
          <p:nvPr/>
        </p:nvSpPr>
        <p:spPr>
          <a:xfrm>
            <a:off x="884971" y="0"/>
            <a:ext cx="64059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재료</a:t>
            </a:r>
            <a:r>
              <a:rPr lang="en-US" altLang="ko-KR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개성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09BFF-2B07-4071-8403-2CB6860E0ADE}"/>
              </a:ext>
            </a:extLst>
          </p:cNvPr>
          <p:cNvSpPr txBox="1"/>
          <p:nvPr/>
        </p:nvSpPr>
        <p:spPr>
          <a:xfrm>
            <a:off x="969885" y="830997"/>
            <a:ext cx="10337144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소묘의 재료는 연필, 색연필, 목탄, 콘테, 파스텔, 붓 등 매우 다양하다. </a:t>
            </a:r>
            <a:endParaRPr lang="en-US" altLang="ko-KR" sz="2000">
              <a:solidFill>
                <a:schemeClr val="tx1">
                  <a:lumMod val="65000"/>
                  <a:lumOff val="3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재료마다 특성과 사용할 수 있는 기법이 다르다. </a:t>
            </a:r>
            <a:endParaRPr lang="en-US" altLang="ko-KR" sz="2000">
              <a:solidFill>
                <a:schemeClr val="tx1">
                  <a:lumMod val="65000"/>
                  <a:lumOff val="3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나무, 벽, 유리 등에 어떤 재료로 그리는가에 따라서 작품의 느낌이 달라진다. 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D8B8332-41B8-4A78-A256-5C992D71E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57" y="4815028"/>
            <a:ext cx="6115904" cy="197195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7493A87-D3AE-499C-9D88-4C2771F90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28" y="2293253"/>
            <a:ext cx="4777235" cy="22714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0EDD79-7982-490D-8D8D-DA5B68D633D9}"/>
              </a:ext>
            </a:extLst>
          </p:cNvPr>
          <p:cNvSpPr txBox="1"/>
          <p:nvPr/>
        </p:nvSpPr>
        <p:spPr>
          <a:xfrm>
            <a:off x="7013359" y="2512380"/>
            <a:ext cx="1082348" cy="30777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ko-KR" altLang="en-US" sz="1400" b="1"/>
              <a:t>생각해보기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FD39D8-46EF-43E9-8311-C5730A6CA937}"/>
              </a:ext>
            </a:extLst>
          </p:cNvPr>
          <p:cNvSpPr txBox="1"/>
          <p:nvPr/>
        </p:nvSpPr>
        <p:spPr>
          <a:xfrm>
            <a:off x="7013359" y="2938681"/>
            <a:ext cx="49803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·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연필 끝에 </a:t>
            </a:r>
            <a:r>
              <a:rPr lang="en-US" altLang="ko-KR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4B, HB, 4H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는 왜 쓰여 있는 것일까</a:t>
            </a:r>
            <a:r>
              <a:rPr lang="en-US" altLang="ko-KR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  <a:p>
            <a:endParaRPr lang="en-US" altLang="ko-KR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endParaRPr lang="en-US" altLang="ko-KR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endParaRPr lang="en-US" altLang="ko-KR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en-US" altLang="ko-KR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·H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심과 </a:t>
            </a:r>
            <a:r>
              <a:rPr lang="en-US" altLang="ko-KR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B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심의 차이는 무엇일까</a:t>
            </a:r>
            <a:r>
              <a:rPr lang="en-US" altLang="ko-KR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  <a:p>
            <a:endParaRPr lang="en-US" altLang="ko-KR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endParaRPr lang="en-US" altLang="ko-KR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endParaRPr lang="en-US" altLang="ko-KR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en-US" altLang="ko-KR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·H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심과 </a:t>
            </a:r>
            <a:r>
              <a:rPr lang="en-US" altLang="ko-KR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B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심은 각각 어떤 용도로 사용하는 데 적합한지 탐색해 보자</a:t>
            </a:r>
            <a:r>
              <a:rPr lang="en-US" altLang="ko-KR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ko-KR" altLang="en-US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B5730B0D-438E-4659-BA4C-2FF0FC2D02D7}"/>
              </a:ext>
            </a:extLst>
          </p:cNvPr>
          <p:cNvSpPr/>
          <p:nvPr/>
        </p:nvSpPr>
        <p:spPr>
          <a:xfrm>
            <a:off x="7290892" y="3346882"/>
            <a:ext cx="4223446" cy="585926"/>
          </a:xfrm>
          <a:prstGeom prst="roundRect">
            <a:avLst/>
          </a:prstGeom>
          <a:solidFill>
            <a:srgbClr val="FEF0F1"/>
          </a:solidFill>
          <a:ln>
            <a:solidFill>
              <a:srgbClr val="A41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400">
              <a:solidFill>
                <a:srgbClr val="FF0000"/>
              </a:solidFill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42BE0AED-460D-45B7-AC90-C8A5C92A7B04}"/>
              </a:ext>
            </a:extLst>
          </p:cNvPr>
          <p:cNvSpPr/>
          <p:nvPr/>
        </p:nvSpPr>
        <p:spPr>
          <a:xfrm>
            <a:off x="7290891" y="4434796"/>
            <a:ext cx="4356611" cy="585926"/>
          </a:xfrm>
          <a:prstGeom prst="roundRect">
            <a:avLst/>
          </a:prstGeom>
          <a:solidFill>
            <a:srgbClr val="FEF0F1"/>
          </a:solidFill>
          <a:ln>
            <a:solidFill>
              <a:srgbClr val="A41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400">
              <a:solidFill>
                <a:srgbClr val="FF0000"/>
              </a:solidFill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3DAE8063-C5A6-4E47-BF31-333BC477645E}"/>
              </a:ext>
            </a:extLst>
          </p:cNvPr>
          <p:cNvSpPr/>
          <p:nvPr/>
        </p:nvSpPr>
        <p:spPr>
          <a:xfrm>
            <a:off x="7344951" y="5801003"/>
            <a:ext cx="4317188" cy="585926"/>
          </a:xfrm>
          <a:prstGeom prst="roundRect">
            <a:avLst/>
          </a:prstGeom>
          <a:solidFill>
            <a:srgbClr val="FEF0F1"/>
          </a:solidFill>
          <a:ln>
            <a:solidFill>
              <a:srgbClr val="A41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43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8411</TotalTime>
  <Words>1080</Words>
  <Application>Microsoft Office PowerPoint</Application>
  <PresentationFormat>와이드스크린</PresentationFormat>
  <Paragraphs>152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5" baseType="lpstr">
      <vt:lpstr>맑은 고딕</vt:lpstr>
      <vt:lpstr>나눔스퀘어라운드 Regular</vt:lpstr>
      <vt:lpstr>나눔스퀘어라운드 ExtraBold</vt:lpstr>
      <vt:lpstr>Arial</vt:lpstr>
      <vt:lpstr>함초롬바탕</vt:lpstr>
      <vt:lpstr>나눔스퀘어 ExtraBold</vt:lpstr>
      <vt:lpstr>HY헤드라인M</vt:lpstr>
      <vt:lpstr>Arial Black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황근식</cp:lastModifiedBy>
  <cp:revision>112</cp:revision>
  <dcterms:created xsi:type="dcterms:W3CDTF">2021-12-08T01:35:36Z</dcterms:created>
  <dcterms:modified xsi:type="dcterms:W3CDTF">2022-03-18T02:22:54Z</dcterms:modified>
</cp:coreProperties>
</file>