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323" r:id="rId5"/>
    <p:sldId id="324" r:id="rId6"/>
    <p:sldId id="325" r:id="rId7"/>
    <p:sldId id="326" r:id="rId8"/>
    <p:sldId id="328" r:id="rId9"/>
    <p:sldId id="329" r:id="rId10"/>
    <p:sldId id="327" r:id="rId11"/>
    <p:sldId id="330" r:id="rId12"/>
    <p:sldId id="331" r:id="rId13"/>
    <p:sldId id="290" r:id="rId14"/>
  </p:sldIdLst>
  <p:sldSz cx="12192000" cy="6858000"/>
  <p:notesSz cx="6858000" cy="9144000"/>
  <p:embeddedFontLst>
    <p:embeddedFont>
      <p:font typeface="Adobe 고딕 Std B" panose="020B0800000000000000" pitchFamily="34" charset="-127"/>
      <p:bold r:id="rId15"/>
    </p:embeddedFont>
    <p:embeddedFont>
      <p:font typeface="Arial Black" panose="020B0A04020102020204" pitchFamily="34" charset="0"/>
      <p:bold r:id="rId16"/>
    </p:embeddedFont>
    <p:embeddedFont>
      <p:font typeface="나눔스퀘어라운드 ExtraBold" panose="020B0600000101010101" pitchFamily="50" charset="-127"/>
      <p:bold r:id="rId17"/>
    </p:embeddedFont>
    <p:embeddedFont>
      <p:font typeface="나눔스퀘어라운드 Regular" panose="020B0600000101010101" pitchFamily="50" charset="-127"/>
      <p:regular r:id="rId18"/>
    </p:embeddedFont>
    <p:embeddedFont>
      <p:font typeface="맑은 고딕" panose="020B0503020000020004" pitchFamily="50" charset="-127"/>
      <p:regular r:id="rId19"/>
      <p:bold r:id="rId20"/>
    </p:embeddedFont>
    <p:embeddedFont>
      <p:font typeface="함초롬바탕" panose="02030604000101010101" pitchFamily="18" charset="-127"/>
      <p:regular r:id="rId21"/>
      <p:bold r:id="rId2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193D"/>
    <a:srgbClr val="FBE7E5"/>
    <a:srgbClr val="FFF8EF"/>
    <a:srgbClr val="EFAAA3"/>
    <a:srgbClr val="FFDFB9"/>
    <a:srgbClr val="F0F0F0"/>
    <a:srgbClr val="9E1030"/>
    <a:srgbClr val="FEFCFC"/>
    <a:srgbClr val="FDF2F1"/>
    <a:srgbClr val="FFF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6" autoAdjust="0"/>
    <p:restoredTop sz="96279" autoAdjust="0"/>
  </p:normalViewPr>
  <p:slideViewPr>
    <p:cSldViewPr snapToGrid="0">
      <p:cViewPr varScale="1">
        <p:scale>
          <a:sx n="108" d="100"/>
          <a:sy n="108" d="100"/>
        </p:scale>
        <p:origin x="58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79C17-FB09-44AA-8FB6-F52D7E0BC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BAB6092-311D-4E37-82CE-A0B509E58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D27CC99-E870-474D-B07A-08AA5B979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2022-03-11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3839BD-C58A-4388-A26E-45CCC7208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7A5EE1E-414A-412E-B593-335E6C27A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540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8B999D-5267-435D-AEDF-381DDDEDD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A13E40C-C2D3-4A8B-85DB-7F36E4D82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5C2856-E95E-49CD-805D-4708CBB90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2022-03-11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EF1EEA-6841-48A3-8735-CE93D3388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A0C097-11ED-439D-873F-3AF06DF8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92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7E623D9-7AC1-4840-A089-BA3553C856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D499381-3192-4A5B-80F1-0A441FA76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B25E976-BFCA-4446-997E-D4BDED28F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2022-03-11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3DB779-0663-4FDE-A97B-B32D9EE66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1DC18B-287D-45D2-8914-A89355018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647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EBFC09-5F76-4202-8D82-13332E4B2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0A99A91-C4D6-4515-A57F-33E7EA42C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6C58999-4EF6-4830-BBC0-73A8DE662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2022-03-11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AF292F7-C1F5-4D2D-96CB-9D6F9B6B2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455DB4-3BD6-4F54-937A-FC5D9D3B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68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784531-FED1-4101-8364-B22809CDC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BA61B2F-9714-4B3D-AF6C-A758E756C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CB34EB8-61BA-40B8-96EF-A409E6ACD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2022-03-11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A0002F-D92D-414E-9FDD-1A7E4989D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721666A-2B6B-4308-B685-6A9190864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09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3094F1-4634-4F43-914B-3759F7F7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F24E716-4BAF-4FBC-A7A8-E6EF8E7BC2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9C3AD20-548C-4E81-AAD2-5BD4DC87C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32BD354-156F-42B6-B149-2E395875A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2022-03-11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4CA28A2-35A9-40E0-A20D-B10FF64A5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38A95ED-8EC4-43C5-995D-8E468B3C4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264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D5CC64-4324-405B-91D7-FF8AFF8FB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68DAA0F-C126-4512-B10A-3C7BF34E6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CEFE777-B97F-45AA-B90F-FBF8C4F7F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73B4B64-D237-44D0-9D80-D4D46830C0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F3046D9-F0B4-4FD5-963B-0D3B009CCA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D09A8AB-C4B1-4F73-B4DF-07155CED3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2022-03-11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84FDE22-6B4E-4BCB-BCEE-A7125CC6D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EA913DB-339F-4D05-A5C2-A04828D65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4736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8061DD-D184-4E1B-ABB2-C616B5F5D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3B23BA7-4D8A-4631-A99A-E7B7290AC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2022-03-11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B111F32-EEE2-444B-9B3A-7EF0BA3C5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F693498-C288-45D0-8284-47FEB0D01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3088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1D64814-2BD2-4393-98DB-7E920BB43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2022-03-11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FCB419C-3BC0-46A8-BC85-B1F45F717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BFC5FD3-C891-4FDB-8003-A8E7C4F51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4240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30FF3A-5034-45F8-8D47-E9F602545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5101DB0-4CB8-4CBE-93CA-BA740816C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D079A57-7C3E-4F48-B784-827B999A0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601F5ED-72CB-4732-98FC-00725EA8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2022-03-11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1C9AACC-18ED-4285-8FA4-2F6FF82D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9D51094-CE85-4481-88A4-FD492CA42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212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6AA63D-3AC4-4131-9B1D-85DC26A6F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EC29CCC-B495-46F9-8CA4-554BEA085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403F09D-6E1C-47FB-982F-A94CC30C2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A88CB9A-D213-4075-A00F-B71D37B4C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DFBF-B041-441B-AC5F-0D1431A0AA39}" type="datetimeFigureOut">
              <a:rPr lang="ko-KR" altLang="en-US" smtClean="0"/>
              <a:t>2022-03-11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994422-662C-4E25-8B9B-00515C5D6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26CB583-09C8-4640-8F3C-521590A2C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520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C49ABA5-78C9-4C7E-8938-F7F2E4ADC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61FB04C-8F49-4517-9A32-8056E87E4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C5FBB4B-286A-4744-A683-AFF0D99520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DDFBF-B041-441B-AC5F-0D1431A0AA39}" type="datetimeFigureOut">
              <a:rPr lang="ko-KR" altLang="en-US" smtClean="0"/>
              <a:t>2022-03-11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5385EA8-12D0-49A2-B595-91E23ADD61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C19F82F-CEA8-441E-B3DC-966CD9C60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8D171-DB86-4BE5-98A9-7D68B46196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470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24">
            <a:extLst>
              <a:ext uri="{FF2B5EF4-FFF2-40B4-BE49-F238E27FC236}">
                <a16:creationId xmlns:a16="http://schemas.microsoft.com/office/drawing/2014/main" id="{5EBC8268-8054-4868-AD0D-6731FD8D401B}"/>
              </a:ext>
            </a:extLst>
          </p:cNvPr>
          <p:cNvGrpSpPr/>
          <p:nvPr/>
        </p:nvGrpSpPr>
        <p:grpSpPr>
          <a:xfrm>
            <a:off x="2238374" y="1531413"/>
            <a:ext cx="6781338" cy="2572776"/>
            <a:chOff x="2554664" y="1478147"/>
            <a:chExt cx="7145697" cy="2572776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4DDB115B-610F-4023-93A3-420F3EF4284E}"/>
                </a:ext>
              </a:extLst>
            </p:cNvPr>
            <p:cNvGrpSpPr/>
            <p:nvPr/>
          </p:nvGrpSpPr>
          <p:grpSpPr>
            <a:xfrm>
              <a:off x="2554664" y="1478147"/>
              <a:ext cx="1863539" cy="1250315"/>
              <a:chOff x="7560297" y="1244338"/>
              <a:chExt cx="2720768" cy="1250315"/>
            </a:xfrm>
          </p:grpSpPr>
          <p:sp>
            <p:nvSpPr>
              <p:cNvPr id="7" name="사각형: 둥근 모서리 6">
                <a:extLst>
                  <a:ext uri="{FF2B5EF4-FFF2-40B4-BE49-F238E27FC236}">
                    <a16:creationId xmlns:a16="http://schemas.microsoft.com/office/drawing/2014/main" id="{E5D9C99D-F040-44C9-A5B7-F8A10BF0005E}"/>
                  </a:ext>
                </a:extLst>
              </p:cNvPr>
              <p:cNvSpPr/>
              <p:nvPr/>
            </p:nvSpPr>
            <p:spPr>
              <a:xfrm>
                <a:off x="7560297" y="1244338"/>
                <a:ext cx="2554664" cy="914400"/>
              </a:xfrm>
              <a:prstGeom prst="roundRect">
                <a:avLst/>
              </a:prstGeom>
              <a:noFill/>
              <a:ln w="38100">
                <a:solidFill>
                  <a:srgbClr val="9E103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22DFE515-42B1-4331-B29D-1F07F0D84C93}"/>
                  </a:ext>
                </a:extLst>
              </p:cNvPr>
              <p:cNvSpPr/>
              <p:nvPr/>
            </p:nvSpPr>
            <p:spPr>
              <a:xfrm>
                <a:off x="7584999" y="1467131"/>
                <a:ext cx="2696066" cy="10275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5C353886-CFC8-49FF-98FF-F04A898F6B42}"/>
                </a:ext>
              </a:extLst>
            </p:cNvPr>
            <p:cNvCxnSpPr/>
            <p:nvPr/>
          </p:nvCxnSpPr>
          <p:spPr>
            <a:xfrm>
              <a:off x="4304433" y="1664078"/>
              <a:ext cx="0" cy="2226586"/>
            </a:xfrm>
            <a:prstGeom prst="line">
              <a:avLst/>
            </a:prstGeom>
            <a:ln w="38100">
              <a:solidFill>
                <a:srgbClr val="9E1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56858CBF-BC31-49EF-96AB-6516452EC893}"/>
                </a:ext>
              </a:extLst>
            </p:cNvPr>
            <p:cNvSpPr/>
            <p:nvPr/>
          </p:nvSpPr>
          <p:spPr>
            <a:xfrm>
              <a:off x="4304433" y="3014470"/>
              <a:ext cx="5395928" cy="103645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9E1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B5ECE490-3165-4178-B234-12F17E3477BB}"/>
                </a:ext>
              </a:extLst>
            </p:cNvPr>
            <p:cNvSpPr/>
            <p:nvPr/>
          </p:nvSpPr>
          <p:spPr>
            <a:xfrm>
              <a:off x="4332163" y="2912882"/>
              <a:ext cx="4883079" cy="103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1FCE59D-267C-4CC3-AD2C-6474DD3473D4}"/>
              </a:ext>
            </a:extLst>
          </p:cNvPr>
          <p:cNvSpPr txBox="1"/>
          <p:nvPr/>
        </p:nvSpPr>
        <p:spPr>
          <a:xfrm>
            <a:off x="5223160" y="2864560"/>
            <a:ext cx="2377574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sz="44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나의 발견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6EEBCD-7861-49C4-9C99-C61A1E6B0E14}"/>
              </a:ext>
            </a:extLst>
          </p:cNvPr>
          <p:cNvSpPr txBox="1"/>
          <p:nvPr/>
        </p:nvSpPr>
        <p:spPr>
          <a:xfrm>
            <a:off x="2478658" y="1630308"/>
            <a:ext cx="13383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7200">
                <a:solidFill>
                  <a:srgbClr val="FFDFB9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01</a:t>
            </a:r>
            <a:endParaRPr lang="ko-KR" altLang="en-US" sz="7200">
              <a:solidFill>
                <a:srgbClr val="FFDFB9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E145D6-6612-4B45-BE23-3270367D1061}"/>
              </a:ext>
            </a:extLst>
          </p:cNvPr>
          <p:cNvSpPr txBox="1"/>
          <p:nvPr/>
        </p:nvSpPr>
        <p:spPr>
          <a:xfrm>
            <a:off x="2399471" y="1552063"/>
            <a:ext cx="13383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7200">
                <a:solidFill>
                  <a:srgbClr val="A4193D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01</a:t>
            </a:r>
            <a:endParaRPr lang="ko-KR" altLang="en-US" sz="7200">
              <a:solidFill>
                <a:srgbClr val="A419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658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2E4BC3-9E1D-42EB-8028-D9D428D54153}"/>
              </a:ext>
            </a:extLst>
          </p:cNvPr>
          <p:cNvSpPr txBox="1"/>
          <p:nvPr/>
        </p:nvSpPr>
        <p:spPr>
          <a:xfrm>
            <a:off x="2764041" y="114191"/>
            <a:ext cx="9080983" cy="553998"/>
          </a:xfrm>
          <a:prstGeom prst="rect">
            <a:avLst/>
          </a:prstGeom>
          <a:solidFill>
            <a:srgbClr val="FFF8E5"/>
          </a:solidFill>
        </p:spPr>
        <p:txBody>
          <a:bodyPr wrap="square" rtlCol="0">
            <a:spAutoFit/>
          </a:bodyPr>
          <a:lstStyle/>
          <a:p>
            <a:r>
              <a:rPr lang="ko-KR" altLang="en-US" sz="30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꿈 상자 만들기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2B7D8-D155-4FD9-86EC-3C8D8A36F756}"/>
              </a:ext>
            </a:extLst>
          </p:cNvPr>
          <p:cNvSpPr txBox="1"/>
          <p:nvPr/>
        </p:nvSpPr>
        <p:spPr>
          <a:xfrm>
            <a:off x="214244" y="-157978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noFill/>
                </a:ln>
                <a:solidFill>
                  <a:srgbClr val="EFAAA3"/>
                </a:solidFill>
                <a:latin typeface="Arial Black" panose="020B0A04020102020204" pitchFamily="34" charset="0"/>
              </a:rPr>
              <a:t>“</a:t>
            </a:r>
            <a:endParaRPr lang="ko-KR" altLang="en-US" sz="8800">
              <a:ln w="12700">
                <a:noFill/>
              </a:ln>
              <a:solidFill>
                <a:srgbClr val="EFAAA3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9995BA-9E9D-42FD-BAFA-9DF2F6C14DD5}"/>
              </a:ext>
            </a:extLst>
          </p:cNvPr>
          <p:cNvSpPr txBox="1"/>
          <p:nvPr/>
        </p:nvSpPr>
        <p:spPr>
          <a:xfrm>
            <a:off x="139490" y="-196204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solidFill>
                    <a:srgbClr val="9E103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endParaRPr lang="ko-KR" altLang="en-US" sz="8800">
              <a:ln w="12700">
                <a:solidFill>
                  <a:srgbClr val="9E103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221A550F-6B42-4055-ABF2-9C79B72F4230}"/>
              </a:ext>
            </a:extLst>
          </p:cNvPr>
          <p:cNvSpPr/>
          <p:nvPr/>
        </p:nvSpPr>
        <p:spPr>
          <a:xfrm>
            <a:off x="1004969" y="124175"/>
            <a:ext cx="1759072" cy="553998"/>
          </a:xfrm>
          <a:prstGeom prst="roundRect">
            <a:avLst/>
          </a:prstGeom>
          <a:solidFill>
            <a:srgbClr val="9E1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표현 활동</a:t>
            </a:r>
            <a:r>
              <a:rPr lang="en-US" altLang="ko-KR" sz="24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3</a:t>
            </a:r>
            <a:endParaRPr lang="ko-KR" alt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E1F17A-1997-4AC4-83FE-59909447C9E2}"/>
              </a:ext>
            </a:extLst>
          </p:cNvPr>
          <p:cNvSpPr txBox="1"/>
          <p:nvPr/>
        </p:nvSpPr>
        <p:spPr>
          <a:xfrm>
            <a:off x="864986" y="629900"/>
            <a:ext cx="10697091" cy="676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>
                <a:solidFill>
                  <a:srgbClr val="9E103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○ </a:t>
            </a:r>
            <a:r>
              <a:rPr lang="ko-KR" altLang="en-US" sz="2800" b="1" spc="-15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상자 속에 자신의 꿈에 대한 다양한 이야기를 담아 꿈 상자를 만들어 보자</a:t>
            </a:r>
            <a:r>
              <a:rPr lang="en-US" altLang="ko-KR" sz="2800" b="1" spc="-15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A335AE5B-74D9-4A84-8873-4BE9DE4AF8EC}"/>
              </a:ext>
            </a:extLst>
          </p:cNvPr>
          <p:cNvSpPr/>
          <p:nvPr/>
        </p:nvSpPr>
        <p:spPr>
          <a:xfrm>
            <a:off x="1035447" y="1306432"/>
            <a:ext cx="7720272" cy="41928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>
                <a:solidFill>
                  <a:schemeClr val="tx1"/>
                </a:solidFill>
              </a:rPr>
              <a:t>준비물 </a:t>
            </a:r>
            <a:r>
              <a:rPr lang="en-US" altLang="ko-KR">
                <a:solidFill>
                  <a:schemeClr val="tx1"/>
                </a:solidFill>
              </a:rPr>
              <a:t>:  </a:t>
            </a:r>
            <a:r>
              <a:rPr lang="ko-KR" altLang="en-US">
                <a:solidFill>
                  <a:schemeClr val="tx1"/>
                </a:solidFill>
              </a:rPr>
              <a:t>상자 또는 하드보드지</a:t>
            </a:r>
            <a:r>
              <a:rPr lang="en-US" altLang="ko-KR">
                <a:solidFill>
                  <a:schemeClr val="tx1"/>
                </a:solidFill>
              </a:rPr>
              <a:t>, </a:t>
            </a:r>
            <a:r>
              <a:rPr lang="ko-KR" altLang="en-US">
                <a:solidFill>
                  <a:schemeClr val="tx1"/>
                </a:solidFill>
              </a:rPr>
              <a:t>다양한 재료</a:t>
            </a:r>
            <a:r>
              <a:rPr lang="en-US" altLang="ko-KR">
                <a:solidFill>
                  <a:schemeClr val="tx1"/>
                </a:solidFill>
              </a:rPr>
              <a:t>, </a:t>
            </a:r>
            <a:r>
              <a:rPr lang="ko-KR" altLang="en-US">
                <a:solidFill>
                  <a:schemeClr val="tx1"/>
                </a:solidFill>
              </a:rPr>
              <a:t>채색 재료 등</a:t>
            </a:r>
          </a:p>
        </p:txBody>
      </p:sp>
      <p:graphicFrame>
        <p:nvGraphicFramePr>
          <p:cNvPr id="16" name="표 16">
            <a:extLst>
              <a:ext uri="{FF2B5EF4-FFF2-40B4-BE49-F238E27FC236}">
                <a16:creationId xmlns:a16="http://schemas.microsoft.com/office/drawing/2014/main" id="{702AABCD-4A14-4615-821C-3B7E81105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266765"/>
              </p:ext>
            </p:extLst>
          </p:nvPr>
        </p:nvGraphicFramePr>
        <p:xfrm>
          <a:off x="390618" y="2104476"/>
          <a:ext cx="11189214" cy="4451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4607">
                  <a:extLst>
                    <a:ext uri="{9D8B030D-6E8A-4147-A177-3AD203B41FA5}">
                      <a16:colId xmlns:a16="http://schemas.microsoft.com/office/drawing/2014/main" val="2745426342"/>
                    </a:ext>
                  </a:extLst>
                </a:gridCol>
                <a:gridCol w="5594607">
                  <a:extLst>
                    <a:ext uri="{9D8B030D-6E8A-4147-A177-3AD203B41FA5}">
                      <a16:colId xmlns:a16="http://schemas.microsoft.com/office/drawing/2014/main" val="2225046682"/>
                    </a:ext>
                  </a:extLst>
                </a:gridCol>
              </a:tblGrid>
              <a:tr h="4523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800" b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미래의 나는 어떤 일을 할까</a:t>
                      </a:r>
                      <a:r>
                        <a:rPr lang="en-US" altLang="ko-KR" sz="1800" b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?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2F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2629506"/>
                  </a:ext>
                </a:extLst>
              </a:tr>
              <a:tr h="4523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800" b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누구와 함께 있을까</a:t>
                      </a:r>
                      <a:r>
                        <a:rPr lang="en-US" altLang="ko-KR" sz="1800" b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?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2F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114475"/>
                  </a:ext>
                </a:extLst>
              </a:tr>
              <a:tr h="4523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>
                          <a:solidFill>
                            <a:srgbClr val="9E1030"/>
                          </a:solidFill>
                          <a:latin typeface="+mn-ea"/>
                          <a:ea typeface="+mn-ea"/>
                        </a:rPr>
                        <a:t>·</a:t>
                      </a:r>
                      <a:r>
                        <a:rPr lang="en-US" altLang="ko-KR" sz="1800" b="1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800" b="1">
                          <a:latin typeface="+mn-ea"/>
                          <a:ea typeface="+mn-ea"/>
                        </a:rPr>
                        <a:t>나의 꿈 모델은 누구일까</a:t>
                      </a:r>
                      <a:r>
                        <a:rPr lang="en-US" altLang="ko-KR" sz="1800" b="1">
                          <a:latin typeface="+mn-ea"/>
                          <a:ea typeface="+mn-ea"/>
                        </a:rPr>
                        <a:t>?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2F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4423686"/>
                  </a:ext>
                </a:extLst>
              </a:tr>
              <a:tr h="4523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>
                          <a:solidFill>
                            <a:srgbClr val="9E1030"/>
                          </a:solidFill>
                          <a:latin typeface="+mn-ea"/>
                          <a:ea typeface="+mn-ea"/>
                        </a:rPr>
                        <a:t>·</a:t>
                      </a:r>
                      <a:r>
                        <a:rPr lang="en-US" altLang="ko-KR" sz="1800" b="1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800" b="1">
                          <a:latin typeface="+mn-ea"/>
                          <a:ea typeface="+mn-ea"/>
                        </a:rPr>
                        <a:t>꿈과 관련된 나의 장점은 무엇일까</a:t>
                      </a:r>
                      <a:r>
                        <a:rPr lang="en-US" altLang="ko-KR" sz="1800" b="1">
                          <a:latin typeface="+mn-ea"/>
                          <a:ea typeface="+mn-ea"/>
                        </a:rPr>
                        <a:t>?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2F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6590787"/>
                  </a:ext>
                </a:extLst>
              </a:tr>
              <a:tr h="4523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>
                          <a:solidFill>
                            <a:srgbClr val="9E1030"/>
                          </a:solidFill>
                          <a:latin typeface="+mn-ea"/>
                          <a:ea typeface="+mn-ea"/>
                        </a:rPr>
                        <a:t>·</a:t>
                      </a:r>
                      <a:r>
                        <a:rPr lang="en-US" altLang="ko-KR" sz="1800" b="1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800" b="1">
                          <a:latin typeface="+mn-ea"/>
                          <a:ea typeface="+mn-ea"/>
                        </a:rPr>
                        <a:t>꿈을 이루기 위해 필요한 것은 무엇일까</a:t>
                      </a:r>
                      <a:r>
                        <a:rPr lang="en-US" altLang="ko-KR" sz="1800" b="1">
                          <a:latin typeface="+mn-ea"/>
                          <a:ea typeface="+mn-ea"/>
                        </a:rPr>
                        <a:t>?</a:t>
                      </a:r>
                    </a:p>
                  </a:txBody>
                  <a:tcPr anchor="ctr">
                    <a:lnL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2F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108238"/>
                  </a:ext>
                </a:extLst>
              </a:tr>
              <a:tr h="45234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>
                          <a:solidFill>
                            <a:srgbClr val="9E1030"/>
                          </a:solidFill>
                          <a:latin typeface="+mn-ea"/>
                          <a:ea typeface="+mn-ea"/>
                        </a:rPr>
                        <a:t>· </a:t>
                      </a:r>
                      <a:r>
                        <a:rPr lang="ko-KR" altLang="en-US" sz="1800" b="1">
                          <a:latin typeface="+mn-ea"/>
                          <a:ea typeface="+mn-ea"/>
                        </a:rPr>
                        <a:t>나의 꿈 상자에는 어떤 이야기를 담고 싶은지 구체적으로 써 볼까요</a:t>
                      </a:r>
                      <a:r>
                        <a:rPr lang="en-US" altLang="ko-KR" sz="1800" b="1">
                          <a:latin typeface="+mn-ea"/>
                          <a:ea typeface="+mn-ea"/>
                        </a:rPr>
                        <a:t>?</a:t>
                      </a:r>
                      <a:endParaRPr lang="ko-KR" altLang="en-US" sz="1800" b="1"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2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2316"/>
                  </a:ext>
                </a:extLst>
              </a:tr>
              <a:tr h="821795">
                <a:tc gridSpan="2">
                  <a:txBody>
                    <a:bodyPr/>
                    <a:lstStyle/>
                    <a:p>
                      <a:pPr latinLnBrk="1"/>
                      <a:endParaRPr lang="en-US" altLang="ko-KR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latinLnBrk="1"/>
                      <a:endParaRPr lang="en-US" altLang="ko-KR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latinLnBrk="1"/>
                      <a:endParaRPr lang="en-US" altLang="ko-KR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latinLnBrk="1"/>
                      <a:endParaRPr lang="en-US" altLang="ko-KR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latinLnBrk="1"/>
                      <a:endParaRPr lang="en-US" altLang="ko-KR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latinLnBrk="1"/>
                      <a:endParaRPr lang="en-US" altLang="ko-KR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b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FAA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039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13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D3759F-B341-4D7B-B83F-8ADB992E3E20}"/>
              </a:ext>
            </a:extLst>
          </p:cNvPr>
          <p:cNvSpPr txBox="1"/>
          <p:nvPr/>
        </p:nvSpPr>
        <p:spPr>
          <a:xfrm>
            <a:off x="2764041" y="114191"/>
            <a:ext cx="9080983" cy="553998"/>
          </a:xfrm>
          <a:prstGeom prst="rect">
            <a:avLst/>
          </a:prstGeom>
          <a:solidFill>
            <a:srgbClr val="FFF8E5"/>
          </a:solidFill>
        </p:spPr>
        <p:txBody>
          <a:bodyPr wrap="square" rtlCol="0">
            <a:spAutoFit/>
          </a:bodyPr>
          <a:lstStyle/>
          <a:p>
            <a:r>
              <a:rPr lang="en-US" altLang="ko-KR" sz="30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			</a:t>
            </a:r>
            <a:r>
              <a:rPr lang="ko-KR" altLang="en-US" sz="30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꿈 상자 만들기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2D791F-0D61-4311-AD4E-470F64C3B11F}"/>
              </a:ext>
            </a:extLst>
          </p:cNvPr>
          <p:cNvSpPr txBox="1"/>
          <p:nvPr/>
        </p:nvSpPr>
        <p:spPr>
          <a:xfrm>
            <a:off x="214244" y="-157978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noFill/>
                </a:ln>
                <a:solidFill>
                  <a:srgbClr val="EFAAA3"/>
                </a:solidFill>
                <a:latin typeface="Arial Black" panose="020B0A04020102020204" pitchFamily="34" charset="0"/>
              </a:rPr>
              <a:t>“</a:t>
            </a:r>
            <a:endParaRPr lang="ko-KR" altLang="en-US" sz="8800">
              <a:ln w="12700">
                <a:noFill/>
              </a:ln>
              <a:solidFill>
                <a:srgbClr val="EFAAA3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CC151FFE-F0C1-4F21-8E13-73B11551FED2}"/>
              </a:ext>
            </a:extLst>
          </p:cNvPr>
          <p:cNvSpPr/>
          <p:nvPr/>
        </p:nvSpPr>
        <p:spPr>
          <a:xfrm>
            <a:off x="1004969" y="124175"/>
            <a:ext cx="4245326" cy="55399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표현 활동</a:t>
            </a:r>
            <a:r>
              <a:rPr lang="en-US" altLang="ko-KR" sz="24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3_</a:t>
            </a:r>
            <a:r>
              <a:rPr lang="ko-KR" altLang="en-US" sz="24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학생 예시 작품</a:t>
            </a:r>
            <a:endParaRPr lang="ko-KR" alt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0A14F3-3DE9-4A90-BDFB-203DA38DC8B7}"/>
              </a:ext>
            </a:extLst>
          </p:cNvPr>
          <p:cNvSpPr txBox="1"/>
          <p:nvPr/>
        </p:nvSpPr>
        <p:spPr>
          <a:xfrm>
            <a:off x="864986" y="629900"/>
            <a:ext cx="10697091" cy="676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>
                <a:solidFill>
                  <a:srgbClr val="9E103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○ </a:t>
            </a:r>
            <a:r>
              <a:rPr lang="ko-KR" altLang="en-US" sz="2800" b="1" spc="-15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상자 속에 자신의 꿈에 대한 다양한 이야기를 담아 꿈 상자를 만들어 보자</a:t>
            </a:r>
            <a:r>
              <a:rPr lang="en-US" altLang="ko-KR" sz="2800" b="1" spc="-15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60F54A2-994A-43FC-AB9E-9B5E0DB4C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343" y="1729307"/>
            <a:ext cx="3639496" cy="390028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8B1EA2C4-53F7-4618-A756-0ECF0A735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892" y="1456067"/>
            <a:ext cx="4834627" cy="40697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14A654-FE5B-444B-A68C-DE34063E9B47}"/>
              </a:ext>
            </a:extLst>
          </p:cNvPr>
          <p:cNvSpPr txBox="1"/>
          <p:nvPr/>
        </p:nvSpPr>
        <p:spPr>
          <a:xfrm>
            <a:off x="1705886" y="5714315"/>
            <a:ext cx="3544409" cy="831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A4193D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▲</a:t>
            </a:r>
            <a:r>
              <a:rPr lang="ko-KR" altLang="en-US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000" b="1"/>
              <a:t>남궁수진</a:t>
            </a:r>
            <a:r>
              <a:rPr lang="ko-KR" altLang="en-US" sz="1000"/>
              <a:t>(학생 작품) </a:t>
            </a:r>
            <a:r>
              <a:rPr lang="ko-KR" altLang="en-US" sz="1000" b="1"/>
              <a:t>꿈 상자</a:t>
            </a:r>
            <a:r>
              <a:rPr lang="ko-KR" altLang="en-US" sz="1000"/>
              <a:t>(상자, 종이, 색연필, 사인펜/20×25×10cm/2016년 작) </a:t>
            </a:r>
            <a:endParaRPr lang="en-US" altLang="ko-KR" sz="1000"/>
          </a:p>
          <a:p>
            <a:pPr>
              <a:lnSpc>
                <a:spcPct val="150000"/>
              </a:lnSpc>
            </a:pPr>
            <a:r>
              <a:rPr lang="ko-KR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유치원 교사가 되어 아이들과 함께 하루를 보내는 자신을 표현하였다.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774980-E0FC-4024-93DD-B6108B356E24}"/>
              </a:ext>
            </a:extLst>
          </p:cNvPr>
          <p:cNvSpPr txBox="1"/>
          <p:nvPr/>
        </p:nvSpPr>
        <p:spPr>
          <a:xfrm>
            <a:off x="6727450" y="5714315"/>
            <a:ext cx="4834627" cy="831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A4193D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▲ </a:t>
            </a:r>
            <a:r>
              <a:rPr lang="ko-KR" altLang="en-US" sz="1000"/>
              <a:t>최지호(학생 작품) 꿈 상자(폼보드, 하드보드지, 사인펜, 점토, 철사, 골판지 등/30×20×10cm/2016년 작) </a:t>
            </a:r>
            <a:endParaRPr lang="en-US" altLang="ko-KR" sz="1000"/>
          </a:p>
          <a:p>
            <a:pPr>
              <a:lnSpc>
                <a:spcPct val="150000"/>
              </a:lnSpc>
            </a:pPr>
            <a:r>
              <a:rPr lang="ko-KR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자신이 만든 TV 프로그램을 본 사람들의 다양한 반응을 기대하며 연출가의 꿈을 표현하였다.</a:t>
            </a:r>
          </a:p>
        </p:txBody>
      </p:sp>
    </p:spTree>
    <p:extLst>
      <p:ext uri="{BB962C8B-B14F-4D97-AF65-F5344CB8AC3E}">
        <p14:creationId xmlns:p14="http://schemas.microsoft.com/office/powerpoint/2010/main" val="4243725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00DFBB-F104-4513-8856-80D418505A73}"/>
              </a:ext>
            </a:extLst>
          </p:cNvPr>
          <p:cNvSpPr txBox="1"/>
          <p:nvPr/>
        </p:nvSpPr>
        <p:spPr>
          <a:xfrm>
            <a:off x="2764041" y="114191"/>
            <a:ext cx="9080983" cy="553998"/>
          </a:xfrm>
          <a:prstGeom prst="rect">
            <a:avLst/>
          </a:prstGeom>
          <a:solidFill>
            <a:srgbClr val="FFF8E5"/>
          </a:solidFill>
        </p:spPr>
        <p:txBody>
          <a:bodyPr wrap="square" rtlCol="0">
            <a:spAutoFit/>
          </a:bodyPr>
          <a:lstStyle/>
          <a:p>
            <a:r>
              <a:rPr lang="en-US" altLang="ko-KR" sz="30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			</a:t>
            </a:r>
            <a:r>
              <a:rPr lang="ko-KR" altLang="en-US" sz="30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꿈 상자 만들기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E4E3F5-3465-4984-BE9D-3AFCC94F22CD}"/>
              </a:ext>
            </a:extLst>
          </p:cNvPr>
          <p:cNvSpPr txBox="1"/>
          <p:nvPr/>
        </p:nvSpPr>
        <p:spPr>
          <a:xfrm>
            <a:off x="214244" y="-157978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noFill/>
                </a:ln>
                <a:solidFill>
                  <a:srgbClr val="EFAAA3"/>
                </a:solidFill>
                <a:latin typeface="Arial Black" panose="020B0A04020102020204" pitchFamily="34" charset="0"/>
              </a:rPr>
              <a:t>“</a:t>
            </a:r>
            <a:endParaRPr lang="ko-KR" altLang="en-US" sz="8800">
              <a:ln w="12700">
                <a:noFill/>
              </a:ln>
              <a:solidFill>
                <a:srgbClr val="EFAAA3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FB3FEF91-1678-4960-B61B-B3359A93401A}"/>
              </a:ext>
            </a:extLst>
          </p:cNvPr>
          <p:cNvSpPr/>
          <p:nvPr/>
        </p:nvSpPr>
        <p:spPr>
          <a:xfrm>
            <a:off x="1004969" y="124175"/>
            <a:ext cx="4245326" cy="55399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표현 활동</a:t>
            </a:r>
            <a:r>
              <a:rPr lang="en-US" altLang="ko-KR" sz="24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3_</a:t>
            </a:r>
            <a:r>
              <a:rPr lang="ko-KR" altLang="en-US" sz="24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작가 예시 작품</a:t>
            </a:r>
            <a:endParaRPr lang="ko-KR" alt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586D00-B153-4029-A325-8E776E6F460B}"/>
              </a:ext>
            </a:extLst>
          </p:cNvPr>
          <p:cNvSpPr txBox="1"/>
          <p:nvPr/>
        </p:nvSpPr>
        <p:spPr>
          <a:xfrm>
            <a:off x="864986" y="629900"/>
            <a:ext cx="10697091" cy="676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>
                <a:solidFill>
                  <a:srgbClr val="9E103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○ </a:t>
            </a:r>
            <a:r>
              <a:rPr lang="ko-KR" altLang="en-US" sz="2800" b="1" spc="-15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상자 속에 자신의 꿈에 대한 다양한 이야기를 담아 꿈 상자를 만들어 보자</a:t>
            </a:r>
            <a:r>
              <a:rPr lang="en-US" altLang="ko-KR" sz="2800" b="1" spc="-15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</a:t>
            </a:r>
          </a:p>
        </p:txBody>
      </p:sp>
      <p:pic>
        <p:nvPicPr>
          <p:cNvPr id="9" name="그림 8" descr="텍스트, 벽, 다른, 여러개이(가) 표시된 사진&#10;&#10;자동 생성된 설명">
            <a:extLst>
              <a:ext uri="{FF2B5EF4-FFF2-40B4-BE49-F238E27FC236}">
                <a16:creationId xmlns:a16="http://schemas.microsoft.com/office/drawing/2014/main" id="{F108994F-D188-40E9-B653-48D8EE50F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69" y="1762647"/>
            <a:ext cx="4890704" cy="377562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7B9BE5D0-0581-4F08-BDD3-9CF6E2A21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98" y="1794298"/>
            <a:ext cx="3712322" cy="37123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CB438C3-6683-4848-8246-A1F4944D8AFA}"/>
              </a:ext>
            </a:extLst>
          </p:cNvPr>
          <p:cNvSpPr txBox="1"/>
          <p:nvPr/>
        </p:nvSpPr>
        <p:spPr>
          <a:xfrm>
            <a:off x="878496" y="5596390"/>
            <a:ext cx="5637158" cy="523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>
                <a:solidFill>
                  <a:srgbClr val="A4193D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▲</a:t>
            </a:r>
            <a:r>
              <a:rPr lang="ko-KR" altLang="en-US" sz="1000" b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000" b="1"/>
              <a:t>뒤샹</a:t>
            </a:r>
            <a:r>
              <a:rPr lang="ko-KR" altLang="en-US" sz="1000"/>
              <a:t>(Duchamp, Marcel/프랑스</a:t>
            </a:r>
            <a:r>
              <a:rPr lang="ko-KR" altLang="en-US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→</a:t>
            </a:r>
            <a:r>
              <a:rPr lang="ko-KR" altLang="en-US" sz="1000"/>
              <a:t> 미국</a:t>
            </a:r>
            <a:r>
              <a:rPr lang="en-US" altLang="ko-KR" sz="1000"/>
              <a:t>/1887~1968) </a:t>
            </a:r>
            <a:r>
              <a:rPr lang="ko-KR" altLang="en-US" sz="1000" b="1"/>
              <a:t>여행 가방 속 상자</a:t>
            </a:r>
            <a:r>
              <a:rPr lang="en-US" altLang="ko-KR" sz="1000"/>
              <a:t>(</a:t>
            </a:r>
            <a:r>
              <a:rPr lang="ko-KR" altLang="en-US" sz="1000"/>
              <a:t>가변 설치</a:t>
            </a:r>
            <a:r>
              <a:rPr lang="en-US" altLang="ko-KR" sz="1000"/>
              <a:t>, 1965</a:t>
            </a:r>
            <a:r>
              <a:rPr lang="ko-KR" altLang="en-US" sz="1000"/>
              <a:t>년 작</a:t>
            </a:r>
            <a:r>
              <a:rPr lang="en-US" altLang="ko-KR" sz="100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자신의 작품을 작게 만들어 가지고 다녔다</a:t>
            </a:r>
            <a:r>
              <a:rPr lang="en-US" altLang="ko-KR" sz="100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endParaRPr lang="ko-KR" altLang="en-US" sz="100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2E2C81-5522-40DC-917A-1620404911E5}"/>
              </a:ext>
            </a:extLst>
          </p:cNvPr>
          <p:cNvSpPr txBox="1"/>
          <p:nvPr/>
        </p:nvSpPr>
        <p:spPr>
          <a:xfrm>
            <a:off x="6515654" y="5596390"/>
            <a:ext cx="4039896" cy="600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 b="1">
                <a:solidFill>
                  <a:srgbClr val="A4193D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▲ </a:t>
            </a:r>
            <a:r>
              <a:rPr lang="ko-KR" altLang="en-US" sz="1000" b="1"/>
              <a:t>코넬</a:t>
            </a:r>
            <a:r>
              <a:rPr lang="ko-KR" altLang="en-US" sz="1000"/>
              <a:t>(Cornell, Joseph/미국/1903~1972) </a:t>
            </a:r>
            <a:r>
              <a:rPr lang="ko-KR" altLang="en-US" sz="1000" b="1"/>
              <a:t>에덴 호텔</a:t>
            </a:r>
            <a:r>
              <a:rPr lang="ko-KR" altLang="en-US" sz="1000"/>
              <a:t>(나무 상자, 혼합 재료/38.4× 40×12cm/1945년 작)</a:t>
            </a:r>
            <a:endParaRPr lang="en-US" altLang="ko-KR" sz="1000"/>
          </a:p>
          <a:p>
            <a:pPr>
              <a:lnSpc>
                <a:spcPct val="150000"/>
              </a:lnSpc>
            </a:pPr>
            <a:r>
              <a:rPr lang="ko-KR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어린 시절의 추억과 꿈을 담는 공간으로 상자를 표현했다</a:t>
            </a:r>
            <a:r>
              <a:rPr lang="en-US" altLang="ko-KR" sz="100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endParaRPr lang="ko-KR" altLang="en-US" sz="100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628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E4B6B8-57FB-417D-B896-155D8BA90563}"/>
              </a:ext>
            </a:extLst>
          </p:cNvPr>
          <p:cNvSpPr txBox="1"/>
          <p:nvPr/>
        </p:nvSpPr>
        <p:spPr>
          <a:xfrm>
            <a:off x="4273805" y="323855"/>
            <a:ext cx="35076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점검해 보기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B67654-F164-4BEE-9F4D-D1DDABD17879}"/>
              </a:ext>
            </a:extLst>
          </p:cNvPr>
          <p:cNvSpPr txBox="1"/>
          <p:nvPr/>
        </p:nvSpPr>
        <p:spPr>
          <a:xfrm>
            <a:off x="1133631" y="1648980"/>
            <a:ext cx="9606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◉  여러 가지 감각과 대상을 통해 자신을 발견하고 표현하였는가</a:t>
            </a:r>
            <a:r>
              <a:rPr lang="en-US" altLang="ko-KR" sz="36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?</a:t>
            </a:r>
            <a:r>
              <a:rPr lang="ko-KR" altLang="en-US" sz="36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endParaRPr lang="en-US" altLang="ko-KR" sz="360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ACAE34-E146-45BF-B08D-FB2754AE8CB1}"/>
              </a:ext>
            </a:extLst>
          </p:cNvPr>
          <p:cNvSpPr txBox="1"/>
          <p:nvPr/>
        </p:nvSpPr>
        <p:spPr>
          <a:xfrm>
            <a:off x="1145343" y="3212986"/>
            <a:ext cx="9486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◉ 자신의 꿈과 미래를 구체적으로 상상하여 나타냈는가</a:t>
            </a:r>
            <a:r>
              <a:rPr lang="en-US" altLang="ko-KR" sz="36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DB2311-D9BE-4867-90E0-CA9DFA86E84E}"/>
              </a:ext>
            </a:extLst>
          </p:cNvPr>
          <p:cNvSpPr txBox="1"/>
          <p:nvPr/>
        </p:nvSpPr>
        <p:spPr>
          <a:xfrm>
            <a:off x="3636454" y="86465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noFill/>
                </a:ln>
                <a:solidFill>
                  <a:srgbClr val="FBE7E5"/>
                </a:solidFill>
                <a:latin typeface="Arial Black" panose="020B0A04020102020204" pitchFamily="34" charset="0"/>
              </a:rPr>
              <a:t>“</a:t>
            </a:r>
            <a:endParaRPr lang="ko-KR" altLang="en-US" sz="8800">
              <a:ln w="12700">
                <a:noFill/>
              </a:ln>
              <a:solidFill>
                <a:srgbClr val="FBE7E5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30CCBE-E184-4C01-A125-F2E9371D0FB5}"/>
              </a:ext>
            </a:extLst>
          </p:cNvPr>
          <p:cNvSpPr txBox="1"/>
          <p:nvPr/>
        </p:nvSpPr>
        <p:spPr>
          <a:xfrm>
            <a:off x="3603475" y="17513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solidFill>
                    <a:srgbClr val="9E103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endParaRPr lang="ko-KR" altLang="en-US" sz="8800">
              <a:ln w="12700">
                <a:solidFill>
                  <a:srgbClr val="9E103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6EE46C-637D-4DD6-9818-37293313DF60}"/>
              </a:ext>
            </a:extLst>
          </p:cNvPr>
          <p:cNvSpPr txBox="1"/>
          <p:nvPr/>
        </p:nvSpPr>
        <p:spPr>
          <a:xfrm>
            <a:off x="7644525" y="192929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noFill/>
                </a:ln>
                <a:solidFill>
                  <a:srgbClr val="FBE7E5"/>
                </a:solidFill>
                <a:latin typeface="Arial Black" panose="020B0A04020102020204" pitchFamily="34" charset="0"/>
              </a:rPr>
              <a:t>”</a:t>
            </a:r>
            <a:endParaRPr lang="ko-KR" altLang="en-US" sz="8800">
              <a:ln w="12700">
                <a:noFill/>
              </a:ln>
              <a:solidFill>
                <a:srgbClr val="FBE7E5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37946F-BB08-4BC9-921F-A2C0709C8B35}"/>
              </a:ext>
            </a:extLst>
          </p:cNvPr>
          <p:cNvSpPr txBox="1"/>
          <p:nvPr/>
        </p:nvSpPr>
        <p:spPr>
          <a:xfrm>
            <a:off x="7644525" y="105399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solidFill>
                    <a:srgbClr val="9E103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”</a:t>
            </a:r>
            <a:endParaRPr lang="ko-KR" altLang="en-US" sz="8800">
              <a:ln w="12700">
                <a:solidFill>
                  <a:srgbClr val="9E103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DF047FD8-5AD0-4EE0-A93D-32603C0F854D}"/>
              </a:ext>
            </a:extLst>
          </p:cNvPr>
          <p:cNvGrpSpPr/>
          <p:nvPr/>
        </p:nvGrpSpPr>
        <p:grpSpPr>
          <a:xfrm>
            <a:off x="8282481" y="2670066"/>
            <a:ext cx="1915160" cy="407132"/>
            <a:chOff x="8119084" y="2815717"/>
            <a:chExt cx="2889157" cy="614187"/>
          </a:xfrm>
        </p:grpSpPr>
        <p:sp>
          <p:nvSpPr>
            <p:cNvPr id="11" name="웃는 얼굴 10">
              <a:extLst>
                <a:ext uri="{FF2B5EF4-FFF2-40B4-BE49-F238E27FC236}">
                  <a16:creationId xmlns:a16="http://schemas.microsoft.com/office/drawing/2014/main" id="{E2AD4A93-7D04-4B88-A89E-8FE625B7EE3C}"/>
                </a:ext>
              </a:extLst>
            </p:cNvPr>
            <p:cNvSpPr/>
            <p:nvPr/>
          </p:nvSpPr>
          <p:spPr>
            <a:xfrm>
              <a:off x="8119084" y="2816621"/>
              <a:ext cx="613283" cy="613283"/>
            </a:xfrm>
            <a:prstGeom prst="smileyFace">
              <a:avLst/>
            </a:prstGeom>
            <a:noFill/>
            <a:ln w="19050">
              <a:solidFill>
                <a:srgbClr val="9E1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rgbClr val="9E1030"/>
                </a:solidFill>
              </a:endParaRPr>
            </a:p>
          </p:txBody>
        </p:sp>
        <p:sp>
          <p:nvSpPr>
            <p:cNvPr id="12" name="웃는 얼굴 11">
              <a:extLst>
                <a:ext uri="{FF2B5EF4-FFF2-40B4-BE49-F238E27FC236}">
                  <a16:creationId xmlns:a16="http://schemas.microsoft.com/office/drawing/2014/main" id="{705E031B-29E1-41ED-A93A-EC51D32838DA}"/>
                </a:ext>
              </a:extLst>
            </p:cNvPr>
            <p:cNvSpPr/>
            <p:nvPr/>
          </p:nvSpPr>
          <p:spPr>
            <a:xfrm>
              <a:off x="9257021" y="2815717"/>
              <a:ext cx="613283" cy="613283"/>
            </a:xfrm>
            <a:prstGeom prst="smileyFace">
              <a:avLst/>
            </a:prstGeom>
            <a:noFill/>
            <a:ln w="19050">
              <a:solidFill>
                <a:srgbClr val="9E1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rgbClr val="9E1030"/>
                </a:solidFill>
              </a:endParaRPr>
            </a:p>
          </p:txBody>
        </p:sp>
        <p:sp>
          <p:nvSpPr>
            <p:cNvPr id="13" name="웃는 얼굴 12">
              <a:extLst>
                <a:ext uri="{FF2B5EF4-FFF2-40B4-BE49-F238E27FC236}">
                  <a16:creationId xmlns:a16="http://schemas.microsoft.com/office/drawing/2014/main" id="{1DEA77AC-5423-49E5-A6FB-B978FEDF4741}"/>
                </a:ext>
              </a:extLst>
            </p:cNvPr>
            <p:cNvSpPr/>
            <p:nvPr/>
          </p:nvSpPr>
          <p:spPr>
            <a:xfrm>
              <a:off x="10394958" y="2815717"/>
              <a:ext cx="613283" cy="613283"/>
            </a:xfrm>
            <a:prstGeom prst="smileyFace">
              <a:avLst/>
            </a:prstGeom>
            <a:noFill/>
            <a:ln w="19050">
              <a:solidFill>
                <a:srgbClr val="9E1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rgbClr val="9E1030"/>
                </a:solidFill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321295ED-F347-4278-A7F8-F6C489957DDB}"/>
              </a:ext>
            </a:extLst>
          </p:cNvPr>
          <p:cNvGrpSpPr/>
          <p:nvPr/>
        </p:nvGrpSpPr>
        <p:grpSpPr>
          <a:xfrm>
            <a:off x="8370021" y="5873155"/>
            <a:ext cx="1915160" cy="407132"/>
            <a:chOff x="8119084" y="2815717"/>
            <a:chExt cx="2889157" cy="614187"/>
          </a:xfrm>
        </p:grpSpPr>
        <p:sp>
          <p:nvSpPr>
            <p:cNvPr id="15" name="웃는 얼굴 14">
              <a:extLst>
                <a:ext uri="{FF2B5EF4-FFF2-40B4-BE49-F238E27FC236}">
                  <a16:creationId xmlns:a16="http://schemas.microsoft.com/office/drawing/2014/main" id="{E5736BCE-E278-4365-8374-9F90143094B4}"/>
                </a:ext>
              </a:extLst>
            </p:cNvPr>
            <p:cNvSpPr/>
            <p:nvPr/>
          </p:nvSpPr>
          <p:spPr>
            <a:xfrm>
              <a:off x="8119084" y="2816621"/>
              <a:ext cx="613283" cy="613283"/>
            </a:xfrm>
            <a:prstGeom prst="smileyFace">
              <a:avLst/>
            </a:prstGeom>
            <a:noFill/>
            <a:ln w="19050">
              <a:solidFill>
                <a:srgbClr val="9E1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6" name="웃는 얼굴 15">
              <a:extLst>
                <a:ext uri="{FF2B5EF4-FFF2-40B4-BE49-F238E27FC236}">
                  <a16:creationId xmlns:a16="http://schemas.microsoft.com/office/drawing/2014/main" id="{26D712E2-B159-49EB-834F-F01D8E2654E8}"/>
                </a:ext>
              </a:extLst>
            </p:cNvPr>
            <p:cNvSpPr/>
            <p:nvPr/>
          </p:nvSpPr>
          <p:spPr>
            <a:xfrm>
              <a:off x="9257021" y="2815717"/>
              <a:ext cx="613283" cy="613283"/>
            </a:xfrm>
            <a:prstGeom prst="smileyFace">
              <a:avLst/>
            </a:prstGeom>
            <a:noFill/>
            <a:ln w="19050">
              <a:solidFill>
                <a:srgbClr val="9E1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8" name="웃는 얼굴 17">
              <a:extLst>
                <a:ext uri="{FF2B5EF4-FFF2-40B4-BE49-F238E27FC236}">
                  <a16:creationId xmlns:a16="http://schemas.microsoft.com/office/drawing/2014/main" id="{D2BCED73-FBA2-4E4D-80CA-3AE0BC21DC1F}"/>
                </a:ext>
              </a:extLst>
            </p:cNvPr>
            <p:cNvSpPr/>
            <p:nvPr/>
          </p:nvSpPr>
          <p:spPr>
            <a:xfrm>
              <a:off x="10394958" y="2815717"/>
              <a:ext cx="613283" cy="613283"/>
            </a:xfrm>
            <a:prstGeom prst="smileyFace">
              <a:avLst/>
            </a:prstGeom>
            <a:noFill/>
            <a:ln w="19050">
              <a:solidFill>
                <a:srgbClr val="9E1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43860C4-8B23-484B-871A-B32080724ACE}"/>
              </a:ext>
            </a:extLst>
          </p:cNvPr>
          <p:cNvSpPr txBox="1"/>
          <p:nvPr/>
        </p:nvSpPr>
        <p:spPr>
          <a:xfrm>
            <a:off x="1133631" y="4787302"/>
            <a:ext cx="9901313" cy="843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◉자신의 진로와 미술 분야의 관련성을 생각해 보자</a:t>
            </a:r>
            <a:r>
              <a:rPr lang="en-US" altLang="ko-KR" sz="36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BE173A8F-38FC-4BFC-9AD1-CBD8F9875BEE}"/>
              </a:ext>
            </a:extLst>
          </p:cNvPr>
          <p:cNvGrpSpPr/>
          <p:nvPr/>
        </p:nvGrpSpPr>
        <p:grpSpPr>
          <a:xfrm>
            <a:off x="8300237" y="4066133"/>
            <a:ext cx="1915160" cy="407132"/>
            <a:chOff x="8119084" y="2815717"/>
            <a:chExt cx="2889157" cy="614187"/>
          </a:xfrm>
        </p:grpSpPr>
        <p:sp>
          <p:nvSpPr>
            <p:cNvPr id="21" name="웃는 얼굴 20">
              <a:extLst>
                <a:ext uri="{FF2B5EF4-FFF2-40B4-BE49-F238E27FC236}">
                  <a16:creationId xmlns:a16="http://schemas.microsoft.com/office/drawing/2014/main" id="{FF268835-2800-4459-B4E1-8EE0178C165B}"/>
                </a:ext>
              </a:extLst>
            </p:cNvPr>
            <p:cNvSpPr/>
            <p:nvPr/>
          </p:nvSpPr>
          <p:spPr>
            <a:xfrm>
              <a:off x="8119084" y="2816621"/>
              <a:ext cx="613283" cy="613283"/>
            </a:xfrm>
            <a:prstGeom prst="smileyFace">
              <a:avLst/>
            </a:prstGeom>
            <a:noFill/>
            <a:ln w="19050">
              <a:solidFill>
                <a:srgbClr val="9E1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rgbClr val="9E1030"/>
                </a:solidFill>
              </a:endParaRPr>
            </a:p>
          </p:txBody>
        </p:sp>
        <p:sp>
          <p:nvSpPr>
            <p:cNvPr id="22" name="웃는 얼굴 21">
              <a:extLst>
                <a:ext uri="{FF2B5EF4-FFF2-40B4-BE49-F238E27FC236}">
                  <a16:creationId xmlns:a16="http://schemas.microsoft.com/office/drawing/2014/main" id="{278C14E7-18AB-43B6-A93F-14E77286CA67}"/>
                </a:ext>
              </a:extLst>
            </p:cNvPr>
            <p:cNvSpPr/>
            <p:nvPr/>
          </p:nvSpPr>
          <p:spPr>
            <a:xfrm>
              <a:off x="9257021" y="2815717"/>
              <a:ext cx="613283" cy="613283"/>
            </a:xfrm>
            <a:prstGeom prst="smileyFace">
              <a:avLst/>
            </a:prstGeom>
            <a:noFill/>
            <a:ln w="19050">
              <a:solidFill>
                <a:srgbClr val="9E1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rgbClr val="9E1030"/>
                </a:solidFill>
              </a:endParaRPr>
            </a:p>
          </p:txBody>
        </p:sp>
        <p:sp>
          <p:nvSpPr>
            <p:cNvPr id="23" name="웃는 얼굴 22">
              <a:extLst>
                <a:ext uri="{FF2B5EF4-FFF2-40B4-BE49-F238E27FC236}">
                  <a16:creationId xmlns:a16="http://schemas.microsoft.com/office/drawing/2014/main" id="{0ADA22F1-993D-46BD-A7D0-308E1F277911}"/>
                </a:ext>
              </a:extLst>
            </p:cNvPr>
            <p:cNvSpPr/>
            <p:nvPr/>
          </p:nvSpPr>
          <p:spPr>
            <a:xfrm>
              <a:off x="10394958" y="2815717"/>
              <a:ext cx="613283" cy="613283"/>
            </a:xfrm>
            <a:prstGeom prst="smileyFace">
              <a:avLst/>
            </a:prstGeom>
            <a:noFill/>
            <a:ln w="19050">
              <a:solidFill>
                <a:srgbClr val="9E1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rgbClr val="9E103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7468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A47FE5-33C4-4372-B4F8-34FBF64C30E6}"/>
              </a:ext>
            </a:extLst>
          </p:cNvPr>
          <p:cNvSpPr txBox="1"/>
          <p:nvPr/>
        </p:nvSpPr>
        <p:spPr>
          <a:xfrm>
            <a:off x="1085366" y="1256258"/>
            <a:ext cx="1668176" cy="26468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6600">
                <a:ln w="41275">
                  <a:solidFill>
                    <a:srgbClr val="A4193D"/>
                  </a:solidFill>
                </a:ln>
                <a:solidFill>
                  <a:srgbClr val="FFDFB9"/>
                </a:solidFill>
                <a:latin typeface="Arial Black" panose="020B0A04020102020204" pitchFamily="34" charset="0"/>
              </a:rPr>
              <a:t>“</a:t>
            </a:r>
            <a:endParaRPr lang="ko-KR" altLang="en-US" sz="16600">
              <a:ln w="41275">
                <a:solidFill>
                  <a:srgbClr val="A4193D"/>
                </a:solidFill>
              </a:ln>
              <a:solidFill>
                <a:srgbClr val="FFDFB9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B8D1D3-0145-40BF-80A8-215E0C24B6A5}"/>
              </a:ext>
            </a:extLst>
          </p:cNvPr>
          <p:cNvSpPr txBox="1"/>
          <p:nvPr/>
        </p:nvSpPr>
        <p:spPr>
          <a:xfrm>
            <a:off x="2541064" y="1256258"/>
            <a:ext cx="78191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여러 가지 감각과 대상을 통해 자신을 표현할 수 있다</a:t>
            </a:r>
            <a:r>
              <a:rPr lang="en-US" altLang="ko-KR" sz="44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.</a:t>
            </a:r>
            <a:endParaRPr lang="ko-KR" altLang="en-US" sz="440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F269ADB7-8B14-4A35-8596-3F011A762904}"/>
              </a:ext>
            </a:extLst>
          </p:cNvPr>
          <p:cNvCxnSpPr>
            <a:cxnSpLocks/>
          </p:cNvCxnSpPr>
          <p:nvPr/>
        </p:nvCxnSpPr>
        <p:spPr>
          <a:xfrm>
            <a:off x="2541064" y="2829499"/>
            <a:ext cx="772152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AD8CF1D-B99F-41C2-BC16-207BC5312CD8}"/>
              </a:ext>
            </a:extLst>
          </p:cNvPr>
          <p:cNvSpPr txBox="1"/>
          <p:nvPr/>
        </p:nvSpPr>
        <p:spPr>
          <a:xfrm>
            <a:off x="1210305" y="2700957"/>
            <a:ext cx="979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>
                <a:solidFill>
                  <a:srgbClr val="A4193D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학습 목표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CA8BC1-7CCA-4B4A-8108-A6915873040A}"/>
              </a:ext>
            </a:extLst>
          </p:cNvPr>
          <p:cNvSpPr txBox="1"/>
          <p:nvPr/>
        </p:nvSpPr>
        <p:spPr>
          <a:xfrm>
            <a:off x="2443408" y="3429000"/>
            <a:ext cx="78191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자신의 꿈과 진로를 탐색하여 다양하게 표현할 수 있다</a:t>
            </a:r>
            <a:r>
              <a:rPr lang="en-US" altLang="ko-KR" sz="44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.</a:t>
            </a:r>
            <a:endParaRPr lang="ko-KR" altLang="en-US" sz="440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70C7F3FA-308A-43DC-BBCC-847DD883E6E5}"/>
              </a:ext>
            </a:extLst>
          </p:cNvPr>
          <p:cNvCxnSpPr>
            <a:cxnSpLocks/>
          </p:cNvCxnSpPr>
          <p:nvPr/>
        </p:nvCxnSpPr>
        <p:spPr>
          <a:xfrm>
            <a:off x="2443408" y="5002241"/>
            <a:ext cx="772152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64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1CC170-9D26-42E8-A5AB-7489DBC9ADE7}"/>
              </a:ext>
            </a:extLst>
          </p:cNvPr>
          <p:cNvSpPr txBox="1"/>
          <p:nvPr/>
        </p:nvSpPr>
        <p:spPr>
          <a:xfrm>
            <a:off x="85209" y="-184120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solidFill>
                    <a:srgbClr val="A4193D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endParaRPr lang="ko-KR" altLang="en-US" sz="8800">
              <a:ln w="12700">
                <a:solidFill>
                  <a:srgbClr val="A4193D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ED9A5-B2A2-4F8A-B594-D5A0D98D5490}"/>
              </a:ext>
            </a:extLst>
          </p:cNvPr>
          <p:cNvSpPr txBox="1"/>
          <p:nvPr/>
        </p:nvSpPr>
        <p:spPr>
          <a:xfrm>
            <a:off x="884971" y="0"/>
            <a:ext cx="2576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생각 열기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824A38-0920-46F2-94C6-A5D6DDB260B8}"/>
              </a:ext>
            </a:extLst>
          </p:cNvPr>
          <p:cNvSpPr txBox="1"/>
          <p:nvPr/>
        </p:nvSpPr>
        <p:spPr>
          <a:xfrm>
            <a:off x="747453" y="1502010"/>
            <a:ext cx="10101522" cy="956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spc="-15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자신을 나타낼 수 있는 다양한 감각적 표현이나 상징적 표현을 찾아보며 내 안에 숨겨진 새로운 나를 발견해 보자</a:t>
            </a:r>
            <a:r>
              <a:rPr lang="en-US" altLang="ko-KR" sz="2000" spc="-15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2E5CEB-FA77-4BD2-9063-068A8BFA4CED}"/>
              </a:ext>
            </a:extLst>
          </p:cNvPr>
          <p:cNvSpPr txBox="1"/>
          <p:nvPr/>
        </p:nvSpPr>
        <p:spPr>
          <a:xfrm>
            <a:off x="747454" y="830997"/>
            <a:ext cx="10697091" cy="676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spc="-150">
                <a:solidFill>
                  <a:srgbClr val="A4193D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○</a:t>
            </a:r>
            <a:r>
              <a:rPr lang="ko-KR" altLang="en-US" sz="2800" b="1" spc="-15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나는 어떤 사람일까</a:t>
            </a:r>
            <a:r>
              <a:rPr lang="en-US" altLang="ko-KR" sz="2800" b="1" spc="-15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? </a:t>
            </a:r>
            <a:r>
              <a:rPr lang="ko-KR" altLang="en-US" sz="2800" b="1" spc="-15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다른 사람이 보는 나와 내가 보는 나는 같을까</a:t>
            </a:r>
            <a:r>
              <a:rPr lang="en-US" altLang="ko-KR" sz="2800" b="1" spc="-15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?</a:t>
            </a:r>
            <a:r>
              <a:rPr lang="ko-KR" altLang="en-US" sz="2800" b="1" spc="-15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endParaRPr lang="en-US" altLang="ko-KR" sz="2800" b="1" spc="-15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EE7A4E-412E-4346-AE0A-FF7BAAEA8307}"/>
              </a:ext>
            </a:extLst>
          </p:cNvPr>
          <p:cNvSpPr txBox="1"/>
          <p:nvPr/>
        </p:nvSpPr>
        <p:spPr>
          <a:xfrm>
            <a:off x="810705" y="3811012"/>
            <a:ext cx="2255982" cy="2215991"/>
          </a:xfrm>
          <a:prstGeom prst="rect">
            <a:avLst/>
          </a:prstGeom>
          <a:solidFill>
            <a:srgbClr val="F0B1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 ‘</a:t>
            </a:r>
            <a:r>
              <a:rPr lang="ko-KR" altLang="en-US" sz="480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나</a:t>
            </a:r>
            <a:r>
              <a:rPr lang="en-US" altLang="ko-KR" sz="480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’ </a:t>
            </a:r>
          </a:p>
          <a:p>
            <a:pPr algn="ctr"/>
            <a:r>
              <a:rPr lang="ko-KR" altLang="en-US"/>
              <a:t>를 다양하게 비유한다면</a:t>
            </a:r>
            <a:r>
              <a:rPr lang="en-US" altLang="ko-KR"/>
              <a:t>?</a:t>
            </a:r>
          </a:p>
          <a:p>
            <a:pPr algn="ctr"/>
            <a:r>
              <a:rPr lang="ko-KR" altLang="en-US"/>
              <a:t>단어를 보고 떠오르는 나를 </a:t>
            </a:r>
            <a:endParaRPr lang="en-US" altLang="ko-KR"/>
          </a:p>
          <a:p>
            <a:pPr algn="ctr"/>
            <a:r>
              <a:rPr lang="ko-KR" altLang="en-US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써</a:t>
            </a:r>
            <a:r>
              <a:rPr lang="ko-KR" altLang="en-US"/>
              <a:t> 보세요</a:t>
            </a:r>
            <a:r>
              <a:rPr lang="en-US" altLang="ko-KR"/>
              <a:t>.</a:t>
            </a:r>
            <a:endParaRPr lang="ko-KR" altLang="en-US"/>
          </a:p>
        </p:txBody>
      </p:sp>
      <p:graphicFrame>
        <p:nvGraphicFramePr>
          <p:cNvPr id="8" name="표 9">
            <a:extLst>
              <a:ext uri="{FF2B5EF4-FFF2-40B4-BE49-F238E27FC236}">
                <a16:creationId xmlns:a16="http://schemas.microsoft.com/office/drawing/2014/main" id="{2051F550-1FFF-4C8E-8CDA-DDCD2E01A0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914213"/>
              </p:ext>
            </p:extLst>
          </p:nvPr>
        </p:nvGraphicFramePr>
        <p:xfrm>
          <a:off x="3908425" y="2832931"/>
          <a:ext cx="7893050" cy="3679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300">
                  <a:extLst>
                    <a:ext uri="{9D8B030D-6E8A-4147-A177-3AD203B41FA5}">
                      <a16:colId xmlns:a16="http://schemas.microsoft.com/office/drawing/2014/main" val="1858812868"/>
                    </a:ext>
                  </a:extLst>
                </a:gridCol>
                <a:gridCol w="6762750">
                  <a:extLst>
                    <a:ext uri="{9D8B030D-6E8A-4147-A177-3AD203B41FA5}">
                      <a16:colId xmlns:a16="http://schemas.microsoft.com/office/drawing/2014/main" val="3926150183"/>
                    </a:ext>
                  </a:extLst>
                </a:gridCol>
              </a:tblGrid>
              <a:tr h="52557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>
                          <a:solidFill>
                            <a:schemeClr val="bg1"/>
                          </a:solidFill>
                          <a:latin typeface="Adobe 고딕 Std B" panose="020B0800000000000000" pitchFamily="34" charset="-127"/>
                          <a:ea typeface="Adobe 고딕 Std B" panose="020B0800000000000000" pitchFamily="34" charset="-127"/>
                        </a:rPr>
                        <a:t>촉감</a:t>
                      </a:r>
                    </a:p>
                  </a:txBody>
                  <a:tcPr anchor="ctr">
                    <a:lnL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B1AA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508013"/>
                  </a:ext>
                </a:extLst>
              </a:tr>
              <a:tr h="52557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>
                          <a:solidFill>
                            <a:schemeClr val="bg1"/>
                          </a:solidFill>
                          <a:latin typeface="Adobe 고딕 Std B" panose="020B0800000000000000" pitchFamily="34" charset="-127"/>
                          <a:ea typeface="Adobe 고딕 Std B" panose="020B0800000000000000" pitchFamily="34" charset="-127"/>
                        </a:rPr>
                        <a:t>날씨</a:t>
                      </a:r>
                    </a:p>
                  </a:txBody>
                  <a:tcPr anchor="ctr">
                    <a:lnL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B1AA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376104"/>
                  </a:ext>
                </a:extLst>
              </a:tr>
              <a:tr h="52557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>
                          <a:solidFill>
                            <a:schemeClr val="bg1"/>
                          </a:solidFill>
                          <a:latin typeface="Adobe 고딕 Std B" panose="020B0800000000000000" pitchFamily="34" charset="-127"/>
                          <a:ea typeface="Adobe 고딕 Std B" panose="020B0800000000000000" pitchFamily="34" charset="-127"/>
                        </a:rPr>
                        <a:t>음식</a:t>
                      </a:r>
                    </a:p>
                  </a:txBody>
                  <a:tcPr anchor="ctr">
                    <a:lnL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B1AA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237966"/>
                  </a:ext>
                </a:extLst>
              </a:tr>
              <a:tr h="52557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>
                          <a:solidFill>
                            <a:schemeClr val="bg1"/>
                          </a:solidFill>
                          <a:latin typeface="Adobe 고딕 Std B" panose="020B0800000000000000" pitchFamily="34" charset="-127"/>
                          <a:ea typeface="Adobe 고딕 Std B" panose="020B0800000000000000" pitchFamily="34" charset="-127"/>
                        </a:rPr>
                        <a:t>장소</a:t>
                      </a:r>
                    </a:p>
                  </a:txBody>
                  <a:tcPr anchor="ctr">
                    <a:lnL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B1AA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373220"/>
                  </a:ext>
                </a:extLst>
              </a:tr>
              <a:tr h="52557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>
                          <a:solidFill>
                            <a:schemeClr val="bg1"/>
                          </a:solidFill>
                          <a:latin typeface="Adobe 고딕 Std B" panose="020B0800000000000000" pitchFamily="34" charset="-127"/>
                          <a:ea typeface="Adobe 고딕 Std B" panose="020B0800000000000000" pitchFamily="34" charset="-127"/>
                        </a:rPr>
                        <a:t>식물</a:t>
                      </a:r>
                    </a:p>
                  </a:txBody>
                  <a:tcPr anchor="ctr">
                    <a:lnL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B1AA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280926"/>
                  </a:ext>
                </a:extLst>
              </a:tr>
              <a:tr h="52557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>
                          <a:solidFill>
                            <a:schemeClr val="bg1"/>
                          </a:solidFill>
                          <a:latin typeface="Adobe 고딕 Std B" panose="020B0800000000000000" pitchFamily="34" charset="-127"/>
                          <a:ea typeface="Adobe 고딕 Std B" panose="020B0800000000000000" pitchFamily="34" charset="-127"/>
                        </a:rPr>
                        <a:t>사물</a:t>
                      </a:r>
                    </a:p>
                  </a:txBody>
                  <a:tcPr anchor="ctr">
                    <a:lnL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B1AA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334759"/>
                  </a:ext>
                </a:extLst>
              </a:tr>
              <a:tr h="52557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>
                          <a:solidFill>
                            <a:schemeClr val="bg1"/>
                          </a:solidFill>
                          <a:latin typeface="Adobe 고딕 Std B" panose="020B0800000000000000" pitchFamily="34" charset="-127"/>
                          <a:ea typeface="Adobe 고딕 Std B" panose="020B0800000000000000" pitchFamily="34" charset="-127"/>
                        </a:rPr>
                        <a:t>색</a:t>
                      </a:r>
                    </a:p>
                  </a:txBody>
                  <a:tcPr anchor="ctr">
                    <a:lnL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B1AA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10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014516"/>
                  </a:ext>
                </a:extLst>
              </a:tr>
            </a:tbl>
          </a:graphicData>
        </a:graphic>
      </p:graphicFrame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D07573F9-420F-4A2B-99E1-512C1A7E11C0}"/>
              </a:ext>
            </a:extLst>
          </p:cNvPr>
          <p:cNvSpPr/>
          <p:nvPr/>
        </p:nvSpPr>
        <p:spPr>
          <a:xfrm>
            <a:off x="3066687" y="4495800"/>
            <a:ext cx="841738" cy="956159"/>
          </a:xfrm>
          <a:prstGeom prst="rightArrow">
            <a:avLst/>
          </a:prstGeom>
          <a:solidFill>
            <a:srgbClr val="F8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3B1074-163D-481A-96D3-8A4CF84BDC25}"/>
              </a:ext>
            </a:extLst>
          </p:cNvPr>
          <p:cNvSpPr txBox="1"/>
          <p:nvPr/>
        </p:nvSpPr>
        <p:spPr>
          <a:xfrm>
            <a:off x="105327" y="579367"/>
            <a:ext cx="7425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>
                <a:solidFill>
                  <a:srgbClr val="9E1030"/>
                </a:solidFill>
              </a:rPr>
              <a:t>생각 열기</a:t>
            </a:r>
          </a:p>
        </p:txBody>
      </p:sp>
    </p:spTree>
    <p:extLst>
      <p:ext uri="{BB962C8B-B14F-4D97-AF65-F5344CB8AC3E}">
        <p14:creationId xmlns:p14="http://schemas.microsoft.com/office/powerpoint/2010/main" val="3607362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직사각형 32">
            <a:extLst>
              <a:ext uri="{FF2B5EF4-FFF2-40B4-BE49-F238E27FC236}">
                <a16:creationId xmlns:a16="http://schemas.microsoft.com/office/drawing/2014/main" id="{D9B55698-7159-42EE-AC68-1AF8EC3E522C}"/>
              </a:ext>
            </a:extLst>
          </p:cNvPr>
          <p:cNvSpPr/>
          <p:nvPr/>
        </p:nvSpPr>
        <p:spPr>
          <a:xfrm>
            <a:off x="2708220" y="2138294"/>
            <a:ext cx="2853303" cy="1380177"/>
          </a:xfrm>
          <a:prstGeom prst="rect">
            <a:avLst/>
          </a:prstGeom>
          <a:solidFill>
            <a:srgbClr val="FFF8EF"/>
          </a:solidFill>
          <a:ln>
            <a:solidFill>
              <a:srgbClr val="FBE7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>
                <a:solidFill>
                  <a:srgbClr val="FF0000"/>
                </a:solidFill>
              </a:rPr>
              <a:t>나는 말랑말랑하고 입에서 사르르 녹는 캐러멜 같은 감촉이 있는 것 같아</a:t>
            </a:r>
            <a:r>
              <a:rPr lang="en-US" altLang="ko-KR">
                <a:solidFill>
                  <a:srgbClr val="FF0000"/>
                </a:solidFill>
              </a:rPr>
              <a:t>.</a:t>
            </a:r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AD6A9-BD6D-4926-9422-6BB0195A47D4}"/>
              </a:ext>
            </a:extLst>
          </p:cNvPr>
          <p:cNvSpPr txBox="1"/>
          <p:nvPr/>
        </p:nvSpPr>
        <p:spPr>
          <a:xfrm>
            <a:off x="271880" y="1262430"/>
            <a:ext cx="5303365" cy="830997"/>
          </a:xfrm>
          <a:prstGeom prst="rect">
            <a:avLst/>
          </a:prstGeom>
          <a:solidFill>
            <a:srgbClr val="F0B1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 ‘</a:t>
            </a:r>
            <a:r>
              <a:rPr lang="ko-KR" altLang="en-US" sz="480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나</a:t>
            </a:r>
            <a:r>
              <a:rPr lang="en-US" altLang="ko-KR" sz="480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’</a:t>
            </a:r>
            <a:r>
              <a:rPr lang="ko-KR" altLang="en-US"/>
              <a:t>를 다양하게 비유한다면</a:t>
            </a:r>
            <a:r>
              <a:rPr lang="en-US" altLang="ko-KR"/>
              <a:t>?</a:t>
            </a:r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FD2617D-8A5F-4AA7-9747-DE451A38C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13" y="3527348"/>
            <a:ext cx="2081525" cy="1380177"/>
          </a:xfrm>
          <a:prstGeom prst="rect">
            <a:avLst/>
          </a:prstGeom>
          <a:ln>
            <a:solidFill>
              <a:srgbClr val="FBE7E5"/>
            </a:solidFill>
          </a:ln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6D5C538A-05DC-4BD6-9327-8A149985F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754" y="4796261"/>
            <a:ext cx="1910951" cy="1924816"/>
          </a:xfrm>
          <a:prstGeom prst="rect">
            <a:avLst/>
          </a:prstGeom>
          <a:ln>
            <a:solidFill>
              <a:srgbClr val="FBE7E5"/>
            </a:solidFill>
          </a:ln>
        </p:spPr>
      </p:pic>
      <p:pic>
        <p:nvPicPr>
          <p:cNvPr id="32" name="그림 31" descr="클립아트이(가) 표시된 사진&#10;&#10;자동 생성된 설명">
            <a:extLst>
              <a:ext uri="{FF2B5EF4-FFF2-40B4-BE49-F238E27FC236}">
                <a16:creationId xmlns:a16="http://schemas.microsoft.com/office/drawing/2014/main" id="{2319E78A-90AD-478C-BE61-7E616765A6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13" y="2147172"/>
            <a:ext cx="1905585" cy="1380177"/>
          </a:xfrm>
          <a:prstGeom prst="rect">
            <a:avLst/>
          </a:prstGeom>
          <a:ln>
            <a:solidFill>
              <a:srgbClr val="FBE7E5"/>
            </a:solidFill>
          </a:ln>
        </p:spPr>
      </p:pic>
      <p:sp>
        <p:nvSpPr>
          <p:cNvPr id="38" name="직사각형 37">
            <a:extLst>
              <a:ext uri="{FF2B5EF4-FFF2-40B4-BE49-F238E27FC236}">
                <a16:creationId xmlns:a16="http://schemas.microsoft.com/office/drawing/2014/main" id="{CCE9D615-94FC-4746-BE8A-34B9B25C816F}"/>
              </a:ext>
            </a:extLst>
          </p:cNvPr>
          <p:cNvSpPr/>
          <p:nvPr/>
        </p:nvSpPr>
        <p:spPr>
          <a:xfrm>
            <a:off x="2694498" y="3527350"/>
            <a:ext cx="2867025" cy="1263518"/>
          </a:xfrm>
          <a:prstGeom prst="rect">
            <a:avLst/>
          </a:prstGeom>
          <a:solidFill>
            <a:srgbClr val="FFF8EF"/>
          </a:solidFill>
          <a:ln>
            <a:solidFill>
              <a:srgbClr val="FBE7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rgbClr val="FF0000"/>
                </a:solidFill>
              </a:rPr>
              <a:t>겉으로는 춥고 싸늘한 겨울 같지만 알고 보면 마음이 따듯해지는 눈이 내리는 겨울 같아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508FA747-1F5A-4DC3-97BF-E4F9D3C7BB69}"/>
              </a:ext>
            </a:extLst>
          </p:cNvPr>
          <p:cNvSpPr/>
          <p:nvPr/>
        </p:nvSpPr>
        <p:spPr>
          <a:xfrm>
            <a:off x="2641567" y="4796261"/>
            <a:ext cx="2919956" cy="1924816"/>
          </a:xfrm>
          <a:prstGeom prst="rect">
            <a:avLst/>
          </a:prstGeom>
          <a:solidFill>
            <a:srgbClr val="FFF8EF"/>
          </a:solidFill>
          <a:ln>
            <a:solidFill>
              <a:srgbClr val="FBE7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rgbClr val="FF0000"/>
                </a:solidFill>
              </a:rPr>
              <a:t>다양한 종류가 있는 라면처럼 여러 가지 성격을 가진것 같아</a:t>
            </a:r>
            <a:r>
              <a:rPr lang="en-US" altLang="ko-KR">
                <a:solidFill>
                  <a:srgbClr val="FF0000"/>
                </a:solidFill>
              </a:rPr>
              <a:t>.</a:t>
            </a:r>
            <a:endParaRPr lang="ko-KR" altLang="en-US">
              <a:solidFill>
                <a:srgbClr val="FF0000"/>
              </a:solidFill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2C1144F1-F316-4AF7-94BD-FAABBFBB35A8}"/>
              </a:ext>
            </a:extLst>
          </p:cNvPr>
          <p:cNvGrpSpPr/>
          <p:nvPr/>
        </p:nvGrpSpPr>
        <p:grpSpPr>
          <a:xfrm>
            <a:off x="6888475" y="1107565"/>
            <a:ext cx="4752675" cy="5613512"/>
            <a:chOff x="6764187" y="908043"/>
            <a:chExt cx="4752675" cy="5613512"/>
          </a:xfrm>
        </p:grpSpPr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F788CA40-96FA-4513-B7D3-D7553A1E33A6}"/>
                </a:ext>
              </a:extLst>
            </p:cNvPr>
            <p:cNvSpPr/>
            <p:nvPr/>
          </p:nvSpPr>
          <p:spPr>
            <a:xfrm>
              <a:off x="8150946" y="5171127"/>
              <a:ext cx="3365916" cy="1350428"/>
            </a:xfrm>
            <a:prstGeom prst="rect">
              <a:avLst/>
            </a:prstGeom>
            <a:solidFill>
              <a:srgbClr val="FFF8EF"/>
            </a:solidFill>
            <a:ln>
              <a:solidFill>
                <a:srgbClr val="FBE7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solidFill>
                    <a:srgbClr val="FF0000"/>
                  </a:solidFill>
                </a:rPr>
                <a:t>많은 사람들에게 편안함을 주는 초록을 닮고 싶어</a:t>
              </a:r>
              <a:r>
                <a:rPr lang="en-US" altLang="ko-KR">
                  <a:solidFill>
                    <a:srgbClr val="FF0000"/>
                  </a:solidFill>
                </a:rPr>
                <a:t>.</a:t>
              </a:r>
              <a:endParaRPr lang="ko-KR" altLang="en-US">
                <a:solidFill>
                  <a:srgbClr val="FF0000"/>
                </a:solidFill>
              </a:endParaRPr>
            </a:p>
          </p:txBody>
        </p:sp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8654C898-A892-4173-9DFF-B704F56F6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64187" y="3713427"/>
              <a:ext cx="1002169" cy="1457700"/>
            </a:xfrm>
            <a:prstGeom prst="rect">
              <a:avLst/>
            </a:prstGeom>
            <a:ln>
              <a:solidFill>
                <a:srgbClr val="FBE7E5"/>
              </a:solidFill>
            </a:ln>
          </p:spPr>
        </p:pic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E9A75D8B-BB97-4715-B37E-8EB7043EE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64187" y="5171127"/>
              <a:ext cx="1393632" cy="1341824"/>
            </a:xfrm>
            <a:prstGeom prst="rect">
              <a:avLst/>
            </a:prstGeom>
            <a:ln>
              <a:solidFill>
                <a:srgbClr val="FBE7E5"/>
              </a:solidFill>
            </a:ln>
          </p:spPr>
        </p:pic>
        <p:pic>
          <p:nvPicPr>
            <p:cNvPr id="28" name="그림 27" descr="텍스트이(가) 표시된 사진&#10;&#10;자동 생성된 설명">
              <a:extLst>
                <a:ext uri="{FF2B5EF4-FFF2-40B4-BE49-F238E27FC236}">
                  <a16:creationId xmlns:a16="http://schemas.microsoft.com/office/drawing/2014/main" id="{05ED4E8D-0135-498D-BCBA-01CAC0FA6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4187" y="2311111"/>
              <a:ext cx="1771350" cy="1398306"/>
            </a:xfrm>
            <a:prstGeom prst="rect">
              <a:avLst/>
            </a:prstGeom>
            <a:ln>
              <a:solidFill>
                <a:srgbClr val="FBE7E5"/>
              </a:solidFill>
            </a:ln>
          </p:spPr>
        </p:pic>
        <p:pic>
          <p:nvPicPr>
            <p:cNvPr id="30" name="그림 29" descr="꽃, 식물, 해바라기, 기어이(가) 표시된 사진&#10;&#10;자동 생성된 설명">
              <a:extLst>
                <a:ext uri="{FF2B5EF4-FFF2-40B4-BE49-F238E27FC236}">
                  <a16:creationId xmlns:a16="http://schemas.microsoft.com/office/drawing/2014/main" id="{E16012D4-D021-4109-8C51-3B5022C50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4187" y="908043"/>
              <a:ext cx="1600200" cy="1398306"/>
            </a:xfrm>
            <a:prstGeom prst="rect">
              <a:avLst/>
            </a:prstGeom>
            <a:ln>
              <a:solidFill>
                <a:srgbClr val="FBE7E5"/>
              </a:solidFill>
            </a:ln>
          </p:spPr>
        </p:pic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CA900AF9-DF03-45BD-BE51-E0A75ACD633D}"/>
                </a:ext>
              </a:extLst>
            </p:cNvPr>
            <p:cNvSpPr/>
            <p:nvPr/>
          </p:nvSpPr>
          <p:spPr>
            <a:xfrm>
              <a:off x="8364387" y="910187"/>
              <a:ext cx="3152475" cy="1396162"/>
            </a:xfrm>
            <a:prstGeom prst="rect">
              <a:avLst/>
            </a:prstGeom>
            <a:solidFill>
              <a:srgbClr val="FFF8EF"/>
            </a:solidFill>
            <a:ln>
              <a:solidFill>
                <a:srgbClr val="FBE7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solidFill>
                    <a:srgbClr val="FF0000"/>
                  </a:solidFill>
                </a:rPr>
                <a:t>키가 크고 햇빛을 좋아하는 해바라기의 해복한 모습이 나와 닮은 것 같아</a:t>
              </a:r>
              <a:r>
                <a:rPr lang="en-US" altLang="ko-KR">
                  <a:solidFill>
                    <a:srgbClr val="FF0000"/>
                  </a:solidFill>
                </a:rPr>
                <a:t>.</a:t>
              </a:r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CA203C09-B1D6-4B31-AD61-8A2DC42A6B6E}"/>
                </a:ext>
              </a:extLst>
            </p:cNvPr>
            <p:cNvSpPr/>
            <p:nvPr/>
          </p:nvSpPr>
          <p:spPr>
            <a:xfrm>
              <a:off x="8535537" y="2301586"/>
              <a:ext cx="2981325" cy="1398306"/>
            </a:xfrm>
            <a:prstGeom prst="rect">
              <a:avLst/>
            </a:prstGeom>
            <a:solidFill>
              <a:srgbClr val="FFF8EF"/>
            </a:solidFill>
            <a:ln>
              <a:solidFill>
                <a:srgbClr val="FBE7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solidFill>
                    <a:srgbClr val="FF0000"/>
                  </a:solidFill>
                </a:rPr>
                <a:t>재미있는 놀이 기구가 있는 놀이동산처럼 친구들은 나와 함께 있는 것을 즐거워해</a:t>
              </a:r>
              <a:r>
                <a:rPr lang="en-US" altLang="ko-KR">
                  <a:solidFill>
                    <a:srgbClr val="FF0000"/>
                  </a:solidFill>
                </a:rPr>
                <a:t>.</a:t>
              </a:r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96C75D49-3DDD-4DD9-92B3-DF8FB5FBF760}"/>
                </a:ext>
              </a:extLst>
            </p:cNvPr>
            <p:cNvSpPr/>
            <p:nvPr/>
          </p:nvSpPr>
          <p:spPr>
            <a:xfrm>
              <a:off x="7766356" y="3709417"/>
              <a:ext cx="3750506" cy="1470314"/>
            </a:xfrm>
            <a:prstGeom prst="rect">
              <a:avLst/>
            </a:prstGeom>
            <a:solidFill>
              <a:srgbClr val="FFF8EF"/>
            </a:solidFill>
            <a:ln>
              <a:solidFill>
                <a:srgbClr val="FBE7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solidFill>
                    <a:srgbClr val="FF0000"/>
                  </a:solidFill>
                </a:rPr>
                <a:t>길이가 긴 빨대가 모두 나에게 시원한 음료수를 나누어 주듯이 나도 누군가에게 나누어 주는 배려심을 갖고 싶어</a:t>
              </a:r>
              <a:r>
                <a:rPr lang="en-US" altLang="ko-KR">
                  <a:solidFill>
                    <a:srgbClr val="FF0000"/>
                  </a:solidFill>
                </a:rPr>
                <a:t>.</a:t>
              </a:r>
              <a:endParaRPr lang="ko-KR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E641C9E-76EB-4FCD-BD0F-6FD699E7A9DC}"/>
              </a:ext>
            </a:extLst>
          </p:cNvPr>
          <p:cNvSpPr txBox="1"/>
          <p:nvPr/>
        </p:nvSpPr>
        <p:spPr>
          <a:xfrm>
            <a:off x="284088" y="2147172"/>
            <a:ext cx="504825" cy="276999"/>
          </a:xfrm>
          <a:prstGeom prst="rect">
            <a:avLst/>
          </a:prstGeom>
          <a:solidFill>
            <a:srgbClr val="F0B1AA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ko-KR" altLang="en-US" sz="1200">
                <a:solidFill>
                  <a:schemeClr val="bg1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촉감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59708C5-2781-48B6-82CC-C68E39CD900F}"/>
              </a:ext>
            </a:extLst>
          </p:cNvPr>
          <p:cNvSpPr txBox="1"/>
          <p:nvPr/>
        </p:nvSpPr>
        <p:spPr>
          <a:xfrm>
            <a:off x="271880" y="3527349"/>
            <a:ext cx="504825" cy="276999"/>
          </a:xfrm>
          <a:prstGeom prst="rect">
            <a:avLst/>
          </a:prstGeom>
          <a:solidFill>
            <a:srgbClr val="F0B1AA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ko-KR" altLang="en-US" sz="1200">
                <a:solidFill>
                  <a:schemeClr val="bg1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날씨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E42979C-6DDC-49DC-B8F6-78A1F8BAC6E4}"/>
              </a:ext>
            </a:extLst>
          </p:cNvPr>
          <p:cNvSpPr txBox="1"/>
          <p:nvPr/>
        </p:nvSpPr>
        <p:spPr>
          <a:xfrm>
            <a:off x="285417" y="4790055"/>
            <a:ext cx="504825" cy="276999"/>
          </a:xfrm>
          <a:prstGeom prst="rect">
            <a:avLst/>
          </a:prstGeom>
          <a:solidFill>
            <a:srgbClr val="F0B1AA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ko-KR" altLang="en-US" sz="1200">
                <a:solidFill>
                  <a:schemeClr val="bg1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음식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7692798D-D4D4-4755-A2BA-C99FE7A18015}"/>
              </a:ext>
            </a:extLst>
          </p:cNvPr>
          <p:cNvSpPr/>
          <p:nvPr/>
        </p:nvSpPr>
        <p:spPr>
          <a:xfrm>
            <a:off x="3426317" y="114087"/>
            <a:ext cx="1367626" cy="55399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예시 </a:t>
            </a:r>
            <a:endParaRPr lang="ko-KR" altLang="en-US" sz="24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5A4E38-B8B6-49CC-8F2B-ADB4A0E9A6FF}"/>
              </a:ext>
            </a:extLst>
          </p:cNvPr>
          <p:cNvSpPr txBox="1"/>
          <p:nvPr/>
        </p:nvSpPr>
        <p:spPr>
          <a:xfrm>
            <a:off x="85209" y="-184120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solidFill>
                    <a:srgbClr val="A4193D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endParaRPr lang="ko-KR" altLang="en-US" sz="8800">
              <a:ln w="12700">
                <a:solidFill>
                  <a:srgbClr val="A4193D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D6AD68-A81D-402C-9EF7-37B1465A35AE}"/>
              </a:ext>
            </a:extLst>
          </p:cNvPr>
          <p:cNvSpPr txBox="1"/>
          <p:nvPr/>
        </p:nvSpPr>
        <p:spPr>
          <a:xfrm>
            <a:off x="884971" y="0"/>
            <a:ext cx="2576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생각 열기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F12FD77-5662-4C98-B916-DE163CF694EE}"/>
              </a:ext>
            </a:extLst>
          </p:cNvPr>
          <p:cNvSpPr txBox="1"/>
          <p:nvPr/>
        </p:nvSpPr>
        <p:spPr>
          <a:xfrm>
            <a:off x="6364344" y="1091856"/>
            <a:ext cx="504825" cy="276999"/>
          </a:xfrm>
          <a:prstGeom prst="rect">
            <a:avLst/>
          </a:prstGeom>
          <a:solidFill>
            <a:srgbClr val="F0B1AA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ko-KR" altLang="en-US" sz="1200">
                <a:solidFill>
                  <a:schemeClr val="bg1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식물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9A0D0EA-A5C2-4CC9-897E-5856B98A9B5E}"/>
              </a:ext>
            </a:extLst>
          </p:cNvPr>
          <p:cNvSpPr txBox="1"/>
          <p:nvPr/>
        </p:nvSpPr>
        <p:spPr>
          <a:xfrm>
            <a:off x="6360297" y="2510633"/>
            <a:ext cx="504825" cy="276999"/>
          </a:xfrm>
          <a:prstGeom prst="rect">
            <a:avLst/>
          </a:prstGeom>
          <a:solidFill>
            <a:srgbClr val="F0B1AA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ko-KR" altLang="en-US" sz="1200">
                <a:solidFill>
                  <a:schemeClr val="bg1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장소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9824CD-0F3E-41C2-9A41-7F8D0FACA933}"/>
              </a:ext>
            </a:extLst>
          </p:cNvPr>
          <p:cNvSpPr txBox="1"/>
          <p:nvPr/>
        </p:nvSpPr>
        <p:spPr>
          <a:xfrm>
            <a:off x="6369928" y="3906604"/>
            <a:ext cx="504825" cy="276999"/>
          </a:xfrm>
          <a:prstGeom prst="rect">
            <a:avLst/>
          </a:prstGeom>
          <a:solidFill>
            <a:srgbClr val="F0B1AA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ko-KR" altLang="en-US" sz="1200">
                <a:solidFill>
                  <a:schemeClr val="bg1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사물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5470ED-529F-464E-8067-29043CA94193}"/>
              </a:ext>
            </a:extLst>
          </p:cNvPr>
          <p:cNvSpPr txBox="1"/>
          <p:nvPr/>
        </p:nvSpPr>
        <p:spPr>
          <a:xfrm>
            <a:off x="6369175" y="5361771"/>
            <a:ext cx="504825" cy="276999"/>
          </a:xfrm>
          <a:prstGeom prst="rect">
            <a:avLst/>
          </a:prstGeom>
          <a:solidFill>
            <a:srgbClr val="F0B1AA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ko-KR" altLang="en-US" sz="1200">
                <a:solidFill>
                  <a:schemeClr val="bg1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색</a:t>
            </a:r>
          </a:p>
        </p:txBody>
      </p:sp>
    </p:spTree>
    <p:extLst>
      <p:ext uri="{BB962C8B-B14F-4D97-AF65-F5344CB8AC3E}">
        <p14:creationId xmlns:p14="http://schemas.microsoft.com/office/powerpoint/2010/main" val="615580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BA59C5-884B-4DAA-8229-1F333B88A8C6}"/>
              </a:ext>
            </a:extLst>
          </p:cNvPr>
          <p:cNvSpPr txBox="1"/>
          <p:nvPr/>
        </p:nvSpPr>
        <p:spPr>
          <a:xfrm>
            <a:off x="2764041" y="114191"/>
            <a:ext cx="9080983" cy="553998"/>
          </a:xfrm>
          <a:prstGeom prst="rect">
            <a:avLst/>
          </a:prstGeom>
          <a:solidFill>
            <a:srgbClr val="FFF8E5"/>
          </a:solidFill>
        </p:spPr>
        <p:txBody>
          <a:bodyPr wrap="square" rtlCol="0">
            <a:spAutoFit/>
          </a:bodyPr>
          <a:lstStyle/>
          <a:p>
            <a:r>
              <a:rPr lang="ko-KR" altLang="en-US" sz="30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이름을 이용한 상상의 마스코트 그리기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96A724-33A0-48AE-B170-F660C35AA176}"/>
              </a:ext>
            </a:extLst>
          </p:cNvPr>
          <p:cNvSpPr txBox="1"/>
          <p:nvPr/>
        </p:nvSpPr>
        <p:spPr>
          <a:xfrm>
            <a:off x="214244" y="-157978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noFill/>
                </a:ln>
                <a:solidFill>
                  <a:srgbClr val="EFAAA3"/>
                </a:solidFill>
                <a:latin typeface="Arial Black" panose="020B0A04020102020204" pitchFamily="34" charset="0"/>
              </a:rPr>
              <a:t>“</a:t>
            </a:r>
            <a:endParaRPr lang="ko-KR" altLang="en-US" sz="8800">
              <a:ln w="12700">
                <a:noFill/>
              </a:ln>
              <a:solidFill>
                <a:srgbClr val="EFAAA3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939496-B908-421E-88C5-B5FD626FC0FB}"/>
              </a:ext>
            </a:extLst>
          </p:cNvPr>
          <p:cNvSpPr txBox="1"/>
          <p:nvPr/>
        </p:nvSpPr>
        <p:spPr>
          <a:xfrm>
            <a:off x="139490" y="-196204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solidFill>
                    <a:srgbClr val="9E103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endParaRPr lang="ko-KR" altLang="en-US" sz="8800">
              <a:ln w="12700">
                <a:solidFill>
                  <a:srgbClr val="9E103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B08BBC20-BEB2-4A00-B697-824DCBAD089E}"/>
              </a:ext>
            </a:extLst>
          </p:cNvPr>
          <p:cNvSpPr/>
          <p:nvPr/>
        </p:nvSpPr>
        <p:spPr>
          <a:xfrm>
            <a:off x="1004969" y="124175"/>
            <a:ext cx="1759072" cy="553998"/>
          </a:xfrm>
          <a:prstGeom prst="roundRect">
            <a:avLst/>
          </a:prstGeom>
          <a:solidFill>
            <a:srgbClr val="9E1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표현 활동</a:t>
            </a:r>
            <a:r>
              <a:rPr lang="en-US" altLang="ko-KR" sz="24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1</a:t>
            </a:r>
            <a:endParaRPr lang="ko-KR" alt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9E241E-9539-436B-99C7-64AE6E56AAB2}"/>
              </a:ext>
            </a:extLst>
          </p:cNvPr>
          <p:cNvSpPr txBox="1"/>
          <p:nvPr/>
        </p:nvSpPr>
        <p:spPr>
          <a:xfrm>
            <a:off x="747454" y="830997"/>
            <a:ext cx="10697091" cy="1322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spc="-150">
                <a:solidFill>
                  <a:srgbClr val="9E103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○  </a:t>
            </a:r>
            <a:r>
              <a:rPr lang="ko-KR" altLang="en-US" sz="2800" b="1" spc="-15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이름</a:t>
            </a:r>
            <a:r>
              <a:rPr lang="en-US" altLang="ko-KR" sz="2800" b="1" spc="-15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2800" b="1" spc="-15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생일 등 자신과 관련된 글자나 숫자를 해체하거나 조합하여 상상의 마스코트를 만들어 봅시다</a:t>
            </a:r>
            <a:r>
              <a:rPr lang="en-US" altLang="ko-KR" sz="2800" b="1" spc="-15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3B58B0D3-CF31-4424-8FB5-968A6DBBF005}"/>
              </a:ext>
            </a:extLst>
          </p:cNvPr>
          <p:cNvSpPr/>
          <p:nvPr/>
        </p:nvSpPr>
        <p:spPr>
          <a:xfrm>
            <a:off x="4296212" y="1657164"/>
            <a:ext cx="4834196" cy="41928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b="1">
                <a:solidFill>
                  <a:schemeClr val="tx1"/>
                </a:solidFill>
              </a:rPr>
              <a:t>준비물</a:t>
            </a:r>
            <a:r>
              <a:rPr lang="ko-KR" altLang="en-US">
                <a:solidFill>
                  <a:schemeClr val="tx1"/>
                </a:solidFill>
              </a:rPr>
              <a:t> </a:t>
            </a:r>
            <a:r>
              <a:rPr lang="en-US" altLang="ko-KR">
                <a:solidFill>
                  <a:schemeClr val="tx1"/>
                </a:solidFill>
              </a:rPr>
              <a:t>:  A4 </a:t>
            </a:r>
            <a:r>
              <a:rPr lang="ko-KR" altLang="en-US">
                <a:solidFill>
                  <a:schemeClr val="tx1"/>
                </a:solidFill>
              </a:rPr>
              <a:t>용지</a:t>
            </a:r>
            <a:r>
              <a:rPr lang="en-US" altLang="ko-KR">
                <a:solidFill>
                  <a:schemeClr val="tx1"/>
                </a:solidFill>
              </a:rPr>
              <a:t>, </a:t>
            </a:r>
            <a:r>
              <a:rPr lang="ko-KR" altLang="en-US">
                <a:solidFill>
                  <a:schemeClr val="tx1"/>
                </a:solidFill>
              </a:rPr>
              <a:t>여러 가지 펜</a:t>
            </a:r>
            <a:r>
              <a:rPr lang="en-US" altLang="ko-KR">
                <a:solidFill>
                  <a:schemeClr val="tx1"/>
                </a:solidFill>
              </a:rPr>
              <a:t>, </a:t>
            </a:r>
            <a:r>
              <a:rPr lang="ko-KR" altLang="en-US">
                <a:solidFill>
                  <a:schemeClr val="tx1"/>
                </a:solidFill>
              </a:rPr>
              <a:t>색연필 등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246EAAB7-E5B1-4608-A77A-22145D6A736C}"/>
              </a:ext>
            </a:extLst>
          </p:cNvPr>
          <p:cNvSpPr/>
          <p:nvPr/>
        </p:nvSpPr>
        <p:spPr>
          <a:xfrm>
            <a:off x="1043069" y="2781300"/>
            <a:ext cx="10225006" cy="3619500"/>
          </a:xfrm>
          <a:prstGeom prst="roundRect">
            <a:avLst/>
          </a:prstGeom>
          <a:solidFill>
            <a:srgbClr val="FFF8EF"/>
          </a:solidFill>
          <a:ln>
            <a:solidFill>
              <a:srgbClr val="EFAA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>
                <a:solidFill>
                  <a:schemeClr val="bg1">
                    <a:lumMod val="50000"/>
                  </a:schemeClr>
                </a:solidFill>
              </a:rPr>
              <a:t>나의 마스코트를 그리기 전에 이름</a:t>
            </a:r>
            <a:r>
              <a:rPr lang="en-US" altLang="ko-KR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o-KR" altLang="en-US">
                <a:solidFill>
                  <a:schemeClr val="bg1">
                    <a:lumMod val="50000"/>
                  </a:schemeClr>
                </a:solidFill>
              </a:rPr>
              <a:t>혹은 생일 중 어떤 것을 택하여 어떻게 </a:t>
            </a:r>
            <a:endParaRPr lang="en-US" altLang="ko-KR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>
                <a:solidFill>
                  <a:schemeClr val="bg1">
                    <a:lumMod val="50000"/>
                  </a:schemeClr>
                </a:solidFill>
              </a:rPr>
              <a:t>표현할 것인지 미리 계획을 써 봅시다</a:t>
            </a:r>
            <a:r>
              <a:rPr lang="en-US" altLang="ko-KR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ko-KR" alt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66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332D30-120C-46E5-AF40-B6A103A46995}"/>
              </a:ext>
            </a:extLst>
          </p:cNvPr>
          <p:cNvSpPr txBox="1"/>
          <p:nvPr/>
        </p:nvSpPr>
        <p:spPr>
          <a:xfrm>
            <a:off x="2764041" y="114191"/>
            <a:ext cx="9080983" cy="553998"/>
          </a:xfrm>
          <a:prstGeom prst="rect">
            <a:avLst/>
          </a:prstGeom>
          <a:solidFill>
            <a:srgbClr val="FFF8E5"/>
          </a:solidFill>
        </p:spPr>
        <p:txBody>
          <a:bodyPr wrap="square" rtlCol="0">
            <a:spAutoFit/>
          </a:bodyPr>
          <a:lstStyle/>
          <a:p>
            <a:r>
              <a:rPr lang="en-US" altLang="ko-KR" sz="30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		</a:t>
            </a:r>
            <a:r>
              <a:rPr lang="ko-KR" altLang="en-US" sz="30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이름을 이용한 상상의 마스코트 그리기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790F49-6C53-481A-834E-7A5447D7DD29}"/>
              </a:ext>
            </a:extLst>
          </p:cNvPr>
          <p:cNvSpPr txBox="1"/>
          <p:nvPr/>
        </p:nvSpPr>
        <p:spPr>
          <a:xfrm>
            <a:off x="214244" y="-157978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noFill/>
                </a:ln>
                <a:solidFill>
                  <a:srgbClr val="EFAAA3"/>
                </a:solidFill>
                <a:latin typeface="Arial Black" panose="020B0A04020102020204" pitchFamily="34" charset="0"/>
              </a:rPr>
              <a:t>“</a:t>
            </a:r>
            <a:endParaRPr lang="ko-KR" altLang="en-US" sz="8800">
              <a:ln w="12700">
                <a:noFill/>
              </a:ln>
              <a:solidFill>
                <a:srgbClr val="EFAAA3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F27FC6-AE7F-4B62-8518-0198B1F598E5}"/>
              </a:ext>
            </a:extLst>
          </p:cNvPr>
          <p:cNvSpPr txBox="1"/>
          <p:nvPr/>
        </p:nvSpPr>
        <p:spPr>
          <a:xfrm>
            <a:off x="139490" y="-196204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solidFill>
                    <a:srgbClr val="9E103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endParaRPr lang="ko-KR" altLang="en-US" sz="8800">
              <a:ln w="12700">
                <a:solidFill>
                  <a:srgbClr val="9E103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80C6AEFF-A792-4B20-ABC2-0424B858EF2C}"/>
              </a:ext>
            </a:extLst>
          </p:cNvPr>
          <p:cNvSpPr/>
          <p:nvPr/>
        </p:nvSpPr>
        <p:spPr>
          <a:xfrm>
            <a:off x="1004968" y="124175"/>
            <a:ext cx="3309579" cy="55399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표현 활동</a:t>
            </a:r>
            <a:r>
              <a:rPr lang="en-US" altLang="ko-KR" sz="24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1_</a:t>
            </a:r>
            <a:r>
              <a:rPr lang="ko-KR" altLang="en-US" sz="24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예시 작품</a:t>
            </a:r>
            <a:endParaRPr lang="ko-KR" alt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0D037B-4FAE-4DB1-A708-4859C5C49729}"/>
              </a:ext>
            </a:extLst>
          </p:cNvPr>
          <p:cNvSpPr txBox="1"/>
          <p:nvPr/>
        </p:nvSpPr>
        <p:spPr>
          <a:xfrm>
            <a:off x="747454" y="830997"/>
            <a:ext cx="10697091" cy="1322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spc="-150">
                <a:solidFill>
                  <a:srgbClr val="9E103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○  </a:t>
            </a:r>
            <a:r>
              <a:rPr lang="ko-KR" altLang="en-US" sz="2800" b="1" spc="-15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이름</a:t>
            </a:r>
            <a:r>
              <a:rPr lang="en-US" altLang="ko-KR" sz="2800" b="1" spc="-15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2800" b="1" spc="-15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생일 등 자신과 관련된 글자나 숫자를 해체하거나 조합하여 상상의 마스코트를 만들어 봅시다</a:t>
            </a:r>
            <a:r>
              <a:rPr lang="en-US" altLang="ko-KR" sz="2800" b="1" spc="-15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0F45306B-B447-4875-9C86-1CB1186BE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511" y="2224882"/>
            <a:ext cx="3959475" cy="3590757"/>
          </a:xfrm>
          <a:prstGeom prst="rect">
            <a:avLst/>
          </a:prstGeom>
          <a:ln>
            <a:noFill/>
          </a:ln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850D0BBC-2638-4670-AE87-465D65D86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634" y="2224882"/>
            <a:ext cx="3835452" cy="35907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AA7942B-B286-40DC-9083-73371E114D1C}"/>
              </a:ext>
            </a:extLst>
          </p:cNvPr>
          <p:cNvSpPr txBox="1"/>
          <p:nvPr/>
        </p:nvSpPr>
        <p:spPr>
          <a:xfrm>
            <a:off x="1225119" y="5901364"/>
            <a:ext cx="4216623" cy="677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A4193D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▲</a:t>
            </a:r>
            <a:r>
              <a:rPr lang="ko-KR" altLang="en-US" sz="1000" b="1"/>
              <a:t>김봉연</a:t>
            </a:r>
            <a:r>
              <a:rPr lang="ko-KR" altLang="en-US" sz="1000"/>
              <a:t>(학생 작품) </a:t>
            </a:r>
            <a:r>
              <a:rPr lang="ko-KR" altLang="en-US" sz="1000" b="1"/>
              <a:t>‘나’무</a:t>
            </a:r>
            <a:r>
              <a:rPr lang="ko-KR" altLang="en-US" sz="1000"/>
              <a:t>(종이, 펜, 색연필/19.7× 21cm/2016년 작) </a:t>
            </a:r>
            <a:endParaRPr lang="en-US" altLang="ko-KR" sz="1000"/>
          </a:p>
          <a:p>
            <a:pPr>
              <a:lnSpc>
                <a:spcPct val="150000"/>
              </a:lnSpc>
            </a:pPr>
            <a:r>
              <a:rPr lang="ko-KR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나무에서의 ‘나’를 나 자신이라는 의미로 사용하여 ‘나’무라고 이름을 붙였다. 나무처럼 무럭무럭 자라는 나를 표현한다.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42218A-0E95-456D-A2DB-D1C4A26AE066}"/>
              </a:ext>
            </a:extLst>
          </p:cNvPr>
          <p:cNvSpPr txBox="1"/>
          <p:nvPr/>
        </p:nvSpPr>
        <p:spPr>
          <a:xfrm>
            <a:off x="6876610" y="5823300"/>
            <a:ext cx="4108027" cy="832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A4193D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▲ </a:t>
            </a:r>
            <a:r>
              <a:rPr lang="ko-KR" altLang="en-US" sz="1000" b="1"/>
              <a:t>강지혜</a:t>
            </a:r>
            <a:r>
              <a:rPr lang="ko-KR" altLang="en-US" sz="1000"/>
              <a:t>(학생 작품) </a:t>
            </a:r>
            <a:r>
              <a:rPr lang="ko-KR" altLang="en-US" sz="1000" b="1"/>
              <a:t>모자 쓰고 물 뿜는 코끼리</a:t>
            </a:r>
            <a:r>
              <a:rPr lang="ko-KR" altLang="en-US" sz="1000"/>
              <a:t>(종이, 펜, 색연필/19.7×21cm/2016년 작) </a:t>
            </a:r>
            <a:endParaRPr lang="en-US" altLang="ko-KR" sz="1000"/>
          </a:p>
          <a:p>
            <a:pPr>
              <a:lnSpc>
                <a:spcPct val="150000"/>
              </a:lnSpc>
            </a:pPr>
            <a:r>
              <a:rPr lang="ko-KR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내 이름 글자를 사용하여 보통 코끼리와는 비교도 할 수 없는 크기로 모자를 쓰고 물을 뿜으며 길거리를 깨끗이 청소하는 중이다.</a:t>
            </a:r>
          </a:p>
        </p:txBody>
      </p:sp>
    </p:spTree>
    <p:extLst>
      <p:ext uri="{BB962C8B-B14F-4D97-AF65-F5344CB8AC3E}">
        <p14:creationId xmlns:p14="http://schemas.microsoft.com/office/powerpoint/2010/main" val="3953846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8DC1B4-226A-40E6-BE14-09C2E4E97F42}"/>
              </a:ext>
            </a:extLst>
          </p:cNvPr>
          <p:cNvSpPr txBox="1"/>
          <p:nvPr/>
        </p:nvSpPr>
        <p:spPr>
          <a:xfrm>
            <a:off x="2764041" y="114191"/>
            <a:ext cx="9080983" cy="553998"/>
          </a:xfrm>
          <a:prstGeom prst="rect">
            <a:avLst/>
          </a:prstGeom>
          <a:solidFill>
            <a:srgbClr val="FFF8E5"/>
          </a:solidFill>
        </p:spPr>
        <p:txBody>
          <a:bodyPr wrap="square" rtlCol="0">
            <a:spAutoFit/>
          </a:bodyPr>
          <a:lstStyle/>
          <a:p>
            <a:r>
              <a:rPr lang="ko-KR" altLang="en-US" sz="30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표정 바꾸어 그리기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2C5862-01FE-402D-B589-DB19DEB6DD58}"/>
              </a:ext>
            </a:extLst>
          </p:cNvPr>
          <p:cNvSpPr txBox="1"/>
          <p:nvPr/>
        </p:nvSpPr>
        <p:spPr>
          <a:xfrm>
            <a:off x="214244" y="-157978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noFill/>
                </a:ln>
                <a:solidFill>
                  <a:srgbClr val="EFAAA3"/>
                </a:solidFill>
                <a:latin typeface="Arial Black" panose="020B0A04020102020204" pitchFamily="34" charset="0"/>
              </a:rPr>
              <a:t>“</a:t>
            </a:r>
            <a:endParaRPr lang="ko-KR" altLang="en-US" sz="8800">
              <a:ln w="12700">
                <a:noFill/>
              </a:ln>
              <a:solidFill>
                <a:srgbClr val="EFAAA3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246C3D-278F-4DBF-B47D-A02DA33E2EEA}"/>
              </a:ext>
            </a:extLst>
          </p:cNvPr>
          <p:cNvSpPr txBox="1"/>
          <p:nvPr/>
        </p:nvSpPr>
        <p:spPr>
          <a:xfrm>
            <a:off x="139490" y="-196204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solidFill>
                    <a:srgbClr val="9E103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endParaRPr lang="ko-KR" altLang="en-US" sz="8800">
              <a:ln w="12700">
                <a:solidFill>
                  <a:srgbClr val="9E103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4DFF2F9D-B9E0-455E-A00B-B7D2FF2EDD6D}"/>
              </a:ext>
            </a:extLst>
          </p:cNvPr>
          <p:cNvSpPr/>
          <p:nvPr/>
        </p:nvSpPr>
        <p:spPr>
          <a:xfrm>
            <a:off x="1004969" y="124175"/>
            <a:ext cx="1759072" cy="553998"/>
          </a:xfrm>
          <a:prstGeom prst="roundRect">
            <a:avLst/>
          </a:prstGeom>
          <a:solidFill>
            <a:srgbClr val="9E1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표현 활동</a:t>
            </a:r>
            <a:r>
              <a:rPr lang="en-US" altLang="ko-KR" sz="24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2</a:t>
            </a:r>
            <a:endParaRPr lang="ko-KR" alt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18C41C-4B85-4D7A-B719-C5A15F0B0F21}"/>
              </a:ext>
            </a:extLst>
          </p:cNvPr>
          <p:cNvSpPr txBox="1"/>
          <p:nvPr/>
        </p:nvSpPr>
        <p:spPr>
          <a:xfrm>
            <a:off x="747454" y="830997"/>
            <a:ext cx="10697091" cy="676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spc="-150">
                <a:solidFill>
                  <a:srgbClr val="9E103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○ </a:t>
            </a:r>
            <a:r>
              <a:rPr lang="ko-KR" altLang="en-US" sz="2800" b="1" spc="-15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자신의 눈</a:t>
            </a:r>
            <a:r>
              <a:rPr lang="en-US" altLang="ko-KR" sz="2800" b="1" spc="-15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2800" b="1" spc="-15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코</a:t>
            </a:r>
            <a:r>
              <a:rPr lang="en-US" altLang="ko-KR" sz="2800" b="1" spc="-15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, </a:t>
            </a:r>
            <a:r>
              <a:rPr lang="ko-KR" altLang="en-US" sz="2800" b="1" spc="-15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입의 모양을 변화시켜 다양한 감정과 기분을 나타내 보자</a:t>
            </a:r>
            <a:r>
              <a:rPr lang="en-US" altLang="ko-KR" sz="2800" b="1" spc="-15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7E18DC05-F8F1-4246-AC9C-7C679F472BA1}"/>
              </a:ext>
            </a:extLst>
          </p:cNvPr>
          <p:cNvSpPr/>
          <p:nvPr/>
        </p:nvSpPr>
        <p:spPr>
          <a:xfrm>
            <a:off x="747453" y="1507529"/>
            <a:ext cx="7720272" cy="41928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b="1">
                <a:solidFill>
                  <a:schemeClr val="tx1"/>
                </a:solidFill>
              </a:rPr>
              <a:t>준비물</a:t>
            </a:r>
            <a:r>
              <a:rPr lang="ko-KR" altLang="en-US">
                <a:solidFill>
                  <a:schemeClr val="tx1"/>
                </a:solidFill>
              </a:rPr>
              <a:t> </a:t>
            </a:r>
            <a:r>
              <a:rPr lang="en-US" altLang="ko-KR">
                <a:solidFill>
                  <a:schemeClr val="tx1"/>
                </a:solidFill>
              </a:rPr>
              <a:t>:  A4 </a:t>
            </a:r>
            <a:r>
              <a:rPr lang="ko-KR" altLang="en-US">
                <a:solidFill>
                  <a:schemeClr val="tx1"/>
                </a:solidFill>
              </a:rPr>
              <a:t>용지에 출력한 자신의 사진</a:t>
            </a:r>
            <a:r>
              <a:rPr lang="en-US" altLang="ko-KR">
                <a:solidFill>
                  <a:schemeClr val="tx1"/>
                </a:solidFill>
              </a:rPr>
              <a:t>, </a:t>
            </a:r>
            <a:r>
              <a:rPr lang="ko-KR" altLang="en-US">
                <a:solidFill>
                  <a:schemeClr val="tx1"/>
                </a:solidFill>
              </a:rPr>
              <a:t>종이</a:t>
            </a:r>
            <a:r>
              <a:rPr lang="en-US" altLang="ko-KR">
                <a:solidFill>
                  <a:schemeClr val="tx1"/>
                </a:solidFill>
              </a:rPr>
              <a:t>, </a:t>
            </a:r>
            <a:r>
              <a:rPr lang="ko-KR" altLang="en-US">
                <a:solidFill>
                  <a:schemeClr val="tx1"/>
                </a:solidFill>
              </a:rPr>
              <a:t>사인펜</a:t>
            </a:r>
            <a:r>
              <a:rPr lang="en-US" altLang="ko-KR">
                <a:solidFill>
                  <a:schemeClr val="tx1"/>
                </a:solidFill>
              </a:rPr>
              <a:t>, </a:t>
            </a:r>
            <a:r>
              <a:rPr lang="ko-KR" altLang="en-US">
                <a:solidFill>
                  <a:schemeClr val="tx1"/>
                </a:solidFill>
              </a:rPr>
              <a:t>색연필</a:t>
            </a:r>
            <a:r>
              <a:rPr lang="en-US" altLang="ko-KR">
                <a:solidFill>
                  <a:schemeClr val="tx1"/>
                </a:solidFill>
              </a:rPr>
              <a:t>, </a:t>
            </a:r>
            <a:r>
              <a:rPr lang="ko-KR" altLang="en-US">
                <a:solidFill>
                  <a:schemeClr val="tx1"/>
                </a:solidFill>
              </a:rPr>
              <a:t>가위</a:t>
            </a:r>
            <a:r>
              <a:rPr lang="en-US" altLang="ko-KR">
                <a:solidFill>
                  <a:schemeClr val="tx1"/>
                </a:solidFill>
              </a:rPr>
              <a:t>, </a:t>
            </a:r>
            <a:r>
              <a:rPr lang="ko-KR" altLang="en-US">
                <a:solidFill>
                  <a:schemeClr val="tx1"/>
                </a:solidFill>
              </a:rPr>
              <a:t>풀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13F573A4-6423-43E9-BDD1-A127F488D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280" y="1859102"/>
            <a:ext cx="8697539" cy="47917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32DC3D0-32AA-4951-8814-89A7F22D2120}"/>
              </a:ext>
            </a:extLst>
          </p:cNvPr>
          <p:cNvSpPr txBox="1"/>
          <p:nvPr/>
        </p:nvSpPr>
        <p:spPr>
          <a:xfrm>
            <a:off x="139490" y="5141773"/>
            <a:ext cx="3371850" cy="600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A4193D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▶ </a:t>
            </a:r>
            <a:r>
              <a:rPr lang="ko-KR" altLang="en-US" sz="1000" b="1"/>
              <a:t>편지선 외 2명</a:t>
            </a:r>
            <a:r>
              <a:rPr lang="ko-KR" altLang="en-US" sz="1000"/>
              <a:t>(학생 작품) </a:t>
            </a:r>
            <a:r>
              <a:rPr lang="ko-KR" altLang="en-US" sz="1000" b="1"/>
              <a:t>표정 바꾸기</a:t>
            </a:r>
            <a:r>
              <a:rPr lang="ko-KR" altLang="en-US" sz="1000"/>
              <a:t>(종이, 펜, 색연필/각 21×19.7cm/2016년 작) </a:t>
            </a:r>
            <a:endParaRPr lang="en-US" altLang="ko-KR" sz="1000"/>
          </a:p>
          <a:p>
            <a:pPr>
              <a:lnSpc>
                <a:spcPct val="150000"/>
              </a:lnSpc>
            </a:pPr>
            <a:r>
              <a:rPr lang="ko-KR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눈과 입의 표정에 따라 달라지는 얼굴을 표현하였다.</a:t>
            </a:r>
          </a:p>
        </p:txBody>
      </p:sp>
    </p:spTree>
    <p:extLst>
      <p:ext uri="{BB962C8B-B14F-4D97-AF65-F5344CB8AC3E}">
        <p14:creationId xmlns:p14="http://schemas.microsoft.com/office/powerpoint/2010/main" val="1716442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632569-1140-4C3F-96CB-65C7FB5F95E2}"/>
              </a:ext>
            </a:extLst>
          </p:cNvPr>
          <p:cNvSpPr txBox="1"/>
          <p:nvPr/>
        </p:nvSpPr>
        <p:spPr>
          <a:xfrm>
            <a:off x="85209" y="-184120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solidFill>
                    <a:srgbClr val="9E103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endParaRPr lang="ko-KR" altLang="en-US" sz="8800">
              <a:ln w="12700">
                <a:solidFill>
                  <a:srgbClr val="9E103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534041-5586-4681-A972-50482F45A98C}"/>
              </a:ext>
            </a:extLst>
          </p:cNvPr>
          <p:cNvSpPr txBox="1"/>
          <p:nvPr/>
        </p:nvSpPr>
        <p:spPr>
          <a:xfrm>
            <a:off x="884971" y="0"/>
            <a:ext cx="3849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미래 그려 보기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635817F-43AC-4CB6-A846-29EC09A75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396" y="126650"/>
            <a:ext cx="4181193" cy="27501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76EA47-25E5-4E36-B1F7-0DA97417141F}"/>
              </a:ext>
            </a:extLst>
          </p:cNvPr>
          <p:cNvSpPr txBox="1"/>
          <p:nvPr/>
        </p:nvSpPr>
        <p:spPr>
          <a:xfrm>
            <a:off x="7372396" y="2961224"/>
            <a:ext cx="37144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 b="1">
                <a:solidFill>
                  <a:srgbClr val="A4193D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▲</a:t>
            </a:r>
            <a:r>
              <a:rPr lang="ko-KR" altLang="en-US" sz="1000" b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000" b="1"/>
              <a:t>M사</a:t>
            </a:r>
            <a:r>
              <a:rPr lang="ko-KR" altLang="en-US" sz="1000"/>
              <a:t>(미국) </a:t>
            </a:r>
            <a:r>
              <a:rPr lang="ko-KR" altLang="en-US" sz="1000" b="1"/>
              <a:t>we see</a:t>
            </a:r>
            <a:r>
              <a:rPr lang="ko-KR" altLang="en-US" sz="1000"/>
              <a:t>(광고/2002년 작) </a:t>
            </a:r>
            <a:endParaRPr lang="en-US" altLang="ko-KR" sz="1000"/>
          </a:p>
          <a:p>
            <a:r>
              <a:rPr lang="ko-KR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아이들의 미래의 꿈을 나타낸 기업 광고이다.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4C52BF0-506F-4AB6-8860-373FDF02D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399" y="1942562"/>
            <a:ext cx="3276351" cy="414105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E1819FB-EE85-4ED1-A32C-B28878D59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2396" y="3385277"/>
            <a:ext cx="4252530" cy="26983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B5BC232-BED1-4BA9-BB26-D00E6B026818}"/>
              </a:ext>
            </a:extLst>
          </p:cNvPr>
          <p:cNvSpPr txBox="1"/>
          <p:nvPr/>
        </p:nvSpPr>
        <p:spPr>
          <a:xfrm>
            <a:off x="7210099" y="6126448"/>
            <a:ext cx="457712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 b="1">
                <a:solidFill>
                  <a:srgbClr val="A4193D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▲</a:t>
            </a:r>
            <a:r>
              <a:rPr lang="ko-KR" altLang="en-US" sz="1000" b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000" b="1"/>
              <a:t>정연두</a:t>
            </a:r>
            <a:r>
              <a:rPr lang="ko-KR" altLang="en-US" sz="1000"/>
              <a:t>(한국/1969~ ) </a:t>
            </a:r>
            <a:r>
              <a:rPr lang="ko-KR" altLang="en-US" sz="1000" b="1"/>
              <a:t>내 사랑 지니</a:t>
            </a:r>
            <a:r>
              <a:rPr lang="ko-KR" altLang="en-US" sz="1000"/>
              <a:t>(사진 부분/다중 환등기 상영/가변 크기/2001년 작)</a:t>
            </a:r>
            <a:endParaRPr lang="en-US" altLang="ko-KR" sz="1000"/>
          </a:p>
          <a:p>
            <a:r>
              <a:rPr lang="ko-KR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남극 탐험이 꿈인 아이스크림 가게 점원의 꿈을 사진으로 이루어 준 작품이다.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BEE8C9-E2BA-4346-9E32-EF13E7CA123C}"/>
              </a:ext>
            </a:extLst>
          </p:cNvPr>
          <p:cNvSpPr txBox="1"/>
          <p:nvPr/>
        </p:nvSpPr>
        <p:spPr>
          <a:xfrm>
            <a:off x="85209" y="830997"/>
            <a:ext cx="66588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>
                <a:solidFill>
                  <a:srgbClr val="9E103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○ </a:t>
            </a:r>
            <a:r>
              <a:rPr lang="ko-KR" altLang="en-US" sz="2800" b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여러 가지 미술 작품을 통해 </a:t>
            </a:r>
            <a:r>
              <a:rPr lang="en-US" altLang="ko-KR" sz="2800" b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‘</a:t>
            </a:r>
            <a:r>
              <a:rPr lang="ko-KR" altLang="en-US" sz="2800" b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나</a:t>
            </a:r>
            <a:r>
              <a:rPr lang="en-US" altLang="ko-KR" sz="2800" b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’</a:t>
            </a:r>
            <a:r>
              <a:rPr lang="ko-KR" altLang="en-US" sz="2800" b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의 미래를 어떻게 표현했는지 알아보자</a:t>
            </a:r>
            <a:r>
              <a:rPr lang="en-US" altLang="ko-KR" sz="2800" b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</a:t>
            </a:r>
            <a:endParaRPr lang="ko-KR" altLang="en-US" sz="2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584454-AE14-466C-9B5D-BC2081A4AE1A}"/>
              </a:ext>
            </a:extLst>
          </p:cNvPr>
          <p:cNvSpPr txBox="1"/>
          <p:nvPr/>
        </p:nvSpPr>
        <p:spPr>
          <a:xfrm>
            <a:off x="195309" y="5278911"/>
            <a:ext cx="2614227" cy="831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 b="1">
                <a:solidFill>
                  <a:srgbClr val="A4193D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▶</a:t>
            </a:r>
            <a:r>
              <a:rPr lang="ko-KR" altLang="en-US" sz="1000" b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000" b="1"/>
              <a:t>황주리</a:t>
            </a:r>
            <a:r>
              <a:rPr lang="ko-KR" altLang="en-US" sz="1000"/>
              <a:t>(한국/1957~) </a:t>
            </a:r>
            <a:r>
              <a:rPr lang="ko-KR" altLang="en-US" sz="1000" b="1"/>
              <a:t>의자에 관한 명상</a:t>
            </a:r>
            <a:r>
              <a:rPr lang="ko-KR" altLang="en-US" sz="1000"/>
              <a:t>(혼합 재료/가변 크/2004년 작) </a:t>
            </a:r>
            <a:endParaRPr lang="en-US" altLang="ko-KR" sz="1000"/>
          </a:p>
          <a:p>
            <a:pPr>
              <a:lnSpc>
                <a:spcPct val="150000"/>
              </a:lnSpc>
            </a:pPr>
            <a:r>
              <a:rPr lang="ko-KR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어린 시절 발레리나의 꿈 을 학창 시절 사용했던 의자에 표현하였다</a:t>
            </a:r>
            <a:r>
              <a:rPr lang="en-US" altLang="ko-KR" sz="100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endParaRPr lang="ko-KR" altLang="en-US" sz="1000">
              <a:solidFill>
                <a:schemeClr val="tx1">
                  <a:lumMod val="50000"/>
                  <a:lumOff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5876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5D2D7F-D4FE-409F-A238-FCC338521F5D}"/>
              </a:ext>
            </a:extLst>
          </p:cNvPr>
          <p:cNvSpPr txBox="1"/>
          <p:nvPr/>
        </p:nvSpPr>
        <p:spPr>
          <a:xfrm>
            <a:off x="85209" y="-184120"/>
            <a:ext cx="725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>
                <a:ln w="12700">
                  <a:solidFill>
                    <a:srgbClr val="9E103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endParaRPr lang="ko-KR" altLang="en-US" sz="8800">
              <a:ln w="12700">
                <a:solidFill>
                  <a:srgbClr val="9E103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98FF26-5115-4E19-852C-C805E8D0BFBC}"/>
              </a:ext>
            </a:extLst>
          </p:cNvPr>
          <p:cNvSpPr txBox="1"/>
          <p:nvPr/>
        </p:nvSpPr>
        <p:spPr>
          <a:xfrm>
            <a:off x="884971" y="0"/>
            <a:ext cx="3849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미래 그려 보기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1DE452E-55D1-493E-814D-4AF32A316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1423" y="1026306"/>
            <a:ext cx="2376397" cy="532040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EE14776-912B-488A-806C-D6CA3E5A4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61" y="1859085"/>
            <a:ext cx="3161707" cy="44149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0F467D-EDAA-49D8-A8B2-127230406EFA}"/>
              </a:ext>
            </a:extLst>
          </p:cNvPr>
          <p:cNvSpPr txBox="1"/>
          <p:nvPr/>
        </p:nvSpPr>
        <p:spPr>
          <a:xfrm>
            <a:off x="4254088" y="5004423"/>
            <a:ext cx="4420597" cy="447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A4193D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◀</a:t>
            </a:r>
            <a:r>
              <a:rPr lang="ko-KR" altLang="en-US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000" b="1"/>
              <a:t>김민석</a:t>
            </a:r>
            <a:r>
              <a:rPr lang="ko-KR" altLang="en-US" sz="1000"/>
              <a:t>(학생 작품) </a:t>
            </a:r>
            <a:r>
              <a:rPr lang="ko-KR" altLang="en-US" sz="1000" b="1"/>
              <a:t>나의 꿈–선생님</a:t>
            </a:r>
            <a:r>
              <a:rPr lang="ko-KR" altLang="en-US" sz="1000"/>
              <a:t>(디지털 이미지/가변 크기/2016년 작) </a:t>
            </a:r>
            <a:endParaRPr lang="en-US" altLang="ko-KR" sz="1000"/>
          </a:p>
          <a:p>
            <a:pPr>
              <a:lnSpc>
                <a:spcPct val="150000"/>
              </a:lnSpc>
            </a:pPr>
            <a:r>
              <a:rPr lang="ko-KR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자신이 희망하는 미래 모습과 현재 모습을 합성하여 표현하였다.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DF2B26-34FA-498D-B4FE-FF4BE2EE90E8}"/>
              </a:ext>
            </a:extLst>
          </p:cNvPr>
          <p:cNvSpPr txBox="1"/>
          <p:nvPr/>
        </p:nvSpPr>
        <p:spPr>
          <a:xfrm>
            <a:off x="4254089" y="5751294"/>
            <a:ext cx="4420597" cy="446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>
                <a:solidFill>
                  <a:srgbClr val="A4193D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▶</a:t>
            </a:r>
            <a:r>
              <a:rPr lang="ko-KR" altLang="en-US" sz="100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 </a:t>
            </a:r>
            <a:r>
              <a:rPr lang="ko-KR" altLang="en-US" sz="1000" b="1"/>
              <a:t>여지민</a:t>
            </a:r>
            <a:r>
              <a:rPr lang="ko-KR" altLang="en-US" sz="1000"/>
              <a:t>(학생 작품) </a:t>
            </a:r>
            <a:r>
              <a:rPr lang="ko-KR" altLang="en-US" sz="1000" b="1"/>
              <a:t>미래 모습</a:t>
            </a:r>
            <a:r>
              <a:rPr lang="ko-KR" altLang="en-US" sz="1000"/>
              <a:t>(지점토, 물감/높이 25cm/2016년 작) </a:t>
            </a:r>
            <a:endParaRPr lang="en-US" altLang="ko-KR" sz="1000"/>
          </a:p>
          <a:p>
            <a:pPr>
              <a:lnSpc>
                <a:spcPct val="150000"/>
              </a:lnSpc>
            </a:pPr>
            <a:r>
              <a:rPr lang="ko-KR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경찰이 되고 싶은 자신의 미래 모습을 입체로 표현하였다.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9487D5-85C7-4DCC-AFE7-58C3F11887BA}"/>
              </a:ext>
            </a:extLst>
          </p:cNvPr>
          <p:cNvSpPr txBox="1"/>
          <p:nvPr/>
        </p:nvSpPr>
        <p:spPr>
          <a:xfrm>
            <a:off x="85208" y="830997"/>
            <a:ext cx="9857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>
                <a:solidFill>
                  <a:srgbClr val="9E1030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○ </a:t>
            </a:r>
            <a:r>
              <a:rPr lang="ko-KR" altLang="en-US" sz="2800" b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학생 작품을 통해 미래를 어떻게 표현했는지 알아보자</a:t>
            </a:r>
            <a:r>
              <a:rPr lang="en-US" altLang="ko-KR" sz="2800" b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</a:rPr>
              <a:t>.</a:t>
            </a:r>
            <a:endParaRPr lang="ko-KR" altLang="en-US" sz="2800"/>
          </a:p>
        </p:txBody>
      </p:sp>
    </p:spTree>
    <p:extLst>
      <p:ext uri="{BB962C8B-B14F-4D97-AF65-F5344CB8AC3E}">
        <p14:creationId xmlns:p14="http://schemas.microsoft.com/office/powerpoint/2010/main" val="1839297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4152</TotalTime>
  <Words>933</Words>
  <Application>Microsoft Office PowerPoint</Application>
  <PresentationFormat>와이드스크린</PresentationFormat>
  <Paragraphs>122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1" baseType="lpstr">
      <vt:lpstr>Arial Black</vt:lpstr>
      <vt:lpstr>함초롬바탕</vt:lpstr>
      <vt:lpstr>나눔스퀘어라운드 Regular</vt:lpstr>
      <vt:lpstr>맑은 고딕</vt:lpstr>
      <vt:lpstr>나눔스퀘어라운드 ExtraBold</vt:lpstr>
      <vt:lpstr>Arial</vt:lpstr>
      <vt:lpstr>Adobe 고딕 Std B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황근식</dc:creator>
  <cp:lastModifiedBy>황근식</cp:lastModifiedBy>
  <cp:revision>72</cp:revision>
  <dcterms:created xsi:type="dcterms:W3CDTF">2021-12-08T01:35:36Z</dcterms:created>
  <dcterms:modified xsi:type="dcterms:W3CDTF">2022-03-11T05:16:26Z</dcterms:modified>
</cp:coreProperties>
</file>