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339" r:id="rId5"/>
    <p:sldId id="332" r:id="rId6"/>
    <p:sldId id="323" r:id="rId7"/>
    <p:sldId id="333" r:id="rId8"/>
    <p:sldId id="324" r:id="rId9"/>
    <p:sldId id="334" r:id="rId10"/>
    <p:sldId id="335" r:id="rId11"/>
    <p:sldId id="336" r:id="rId12"/>
    <p:sldId id="337" r:id="rId13"/>
    <p:sldId id="290" r:id="rId14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나눔스퀘어라운드 ExtraBold" panose="020B0600000101010101" pitchFamily="50" charset="-127"/>
      <p:bold r:id="rId16"/>
    </p:embeddedFont>
    <p:embeddedFont>
      <p:font typeface="나눔스퀘어라운드 Regular" panose="020B0600000101010101" pitchFamily="50" charset="-127"/>
      <p:regular r:id="rId17"/>
    </p:embeddedFont>
    <p:embeddedFont>
      <p:font typeface="맑은 고딕" panose="020B0503020000020004" pitchFamily="50" charset="-127"/>
      <p:regular r:id="rId18"/>
      <p:bold r:id="rId19"/>
    </p:embeddedFont>
    <p:embeddedFont>
      <p:font typeface="함초롬바탕" panose="02030604000101010101" pitchFamily="18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93D"/>
    <a:srgbClr val="00FF00"/>
    <a:srgbClr val="FBE7E5"/>
    <a:srgbClr val="FFF8EF"/>
    <a:srgbClr val="EFAAA3"/>
    <a:srgbClr val="FFDFB9"/>
    <a:srgbClr val="F0F0F0"/>
    <a:srgbClr val="9E1030"/>
    <a:srgbClr val="FEFCFC"/>
    <a:srgbClr val="FD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6781338" cy="2572776"/>
            <a:chOff x="2554664" y="1478147"/>
            <a:chExt cx="7145697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9E1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9E1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5395928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483423" y="2781728"/>
            <a:ext cx="405752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더불어 사는 우리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78658" y="1630308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DFB9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7200">
              <a:solidFill>
                <a:srgbClr val="FFDFB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370690" y="158139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7200">
              <a:solidFill>
                <a:srgbClr val="A41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116EC2-B287-4580-B076-8FAA01466442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9709E-F85C-4C65-B17F-2F2AB64BB22D}"/>
              </a:ext>
            </a:extLst>
          </p:cNvPr>
          <p:cNvSpPr txBox="1"/>
          <p:nvPr/>
        </p:nvSpPr>
        <p:spPr>
          <a:xfrm>
            <a:off x="884971" y="0"/>
            <a:ext cx="8632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미술로 표현하는 다양한 우리 이웃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3CC07-0DE9-4708-A128-A69A0DC0519B}"/>
              </a:ext>
            </a:extLst>
          </p:cNvPr>
          <p:cNvSpPr txBox="1"/>
          <p:nvPr/>
        </p:nvSpPr>
        <p:spPr>
          <a:xfrm>
            <a:off x="884971" y="830997"/>
            <a:ext cx="9443623" cy="128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우리는 인종, 성, 종교 등 서로 다른 문화를 가진 사람들과 함께 어울려 살아가고 있다. </a:t>
            </a:r>
            <a:endParaRPr lang="en-US" altLang="ko-KR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8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미술 속에 표현한 우리 주변의 다양한 이웃들의 이야기와 생활 모습을 통해 서로의 문화적 다양성을 이해하고 존중하는 마음을 길러 보자.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C2F69E1-B326-4D07-BCE7-E206931E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26" y="2333340"/>
            <a:ext cx="4002726" cy="3493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DD0EE9-1120-4128-9A58-B4DC8CE15782}"/>
              </a:ext>
            </a:extLst>
          </p:cNvPr>
          <p:cNvSpPr txBox="1"/>
          <p:nvPr/>
        </p:nvSpPr>
        <p:spPr>
          <a:xfrm>
            <a:off x="842515" y="5870833"/>
            <a:ext cx="4374472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최호철</a:t>
            </a:r>
            <a:r>
              <a:rPr lang="ko-KR" altLang="en-US" sz="1000"/>
              <a:t>(한국/1965~) </a:t>
            </a:r>
            <a:r>
              <a:rPr lang="ko-KR" altLang="en-US" sz="1000" b="1"/>
              <a:t>송년 잔치</a:t>
            </a:r>
            <a:r>
              <a:rPr lang="ko-KR" altLang="en-US" sz="1000"/>
              <a:t>(종이에 펜, 수채/40.1×46cm/2004년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우리나라에서 살아가는 이주 노동자의 삶을 담담하게 표현하였다.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5FEF135-583F-4EC9-906F-FE216CFD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59" y="2333340"/>
            <a:ext cx="5271060" cy="34936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63D876-81A6-45CC-80FC-8BD9F9AA902A}"/>
              </a:ext>
            </a:extLst>
          </p:cNvPr>
          <p:cNvSpPr txBox="1"/>
          <p:nvPr/>
        </p:nvSpPr>
        <p:spPr>
          <a:xfrm>
            <a:off x="6050252" y="5826948"/>
            <a:ext cx="5540473" cy="908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맘프 축제</a:t>
            </a:r>
            <a:r>
              <a:rPr lang="ko-KR" altLang="en-US" sz="1000"/>
              <a:t>(2014 MAMF: Migrants Arirang Multicultural Festival)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다문화 시대 늘어나는 이주민에 대한 인식 전환과 사회적 소통의 장을 마련하기 위해 2005년부터 창원에서 열리는 축제이다. 세계인이 하나가 되어 마음의 문을 열고 즐길 수 있으며 지구촌을 하나로 연결해 준다.</a:t>
            </a:r>
          </a:p>
        </p:txBody>
      </p:sp>
    </p:spTree>
    <p:extLst>
      <p:ext uri="{BB962C8B-B14F-4D97-AF65-F5344CB8AC3E}">
        <p14:creationId xmlns:p14="http://schemas.microsoft.com/office/powerpoint/2010/main" val="131099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94A676-6BE6-497E-B3BA-FEF14946B690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C7BDB-80E7-4C3A-B51C-92E8BE0B9EF9}"/>
              </a:ext>
            </a:extLst>
          </p:cNvPr>
          <p:cNvSpPr txBox="1"/>
          <p:nvPr/>
        </p:nvSpPr>
        <p:spPr>
          <a:xfrm>
            <a:off x="884971" y="0"/>
            <a:ext cx="6800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미술로 표현한 다양한 이웃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FCA8313-73BA-4A1F-9182-8A3673ED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05" y="1406394"/>
            <a:ext cx="4304067" cy="4258277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C2A9C8B6-5420-4379-88E7-3DF231443C97}"/>
              </a:ext>
            </a:extLst>
          </p:cNvPr>
          <p:cNvGrpSpPr/>
          <p:nvPr/>
        </p:nvGrpSpPr>
        <p:grpSpPr>
          <a:xfrm>
            <a:off x="8058689" y="695413"/>
            <a:ext cx="3480156" cy="5908892"/>
            <a:chOff x="7330720" y="739801"/>
            <a:chExt cx="3480156" cy="5908892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E8B9F6B-E8B9-44B8-BDAF-E0C18955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0720" y="739801"/>
              <a:ext cx="3480156" cy="492487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61B32BC-C56B-41A3-880D-9D96817A9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360"/>
            <a:stretch/>
          </p:blipFill>
          <p:spPr>
            <a:xfrm>
              <a:off x="7553166" y="5305424"/>
              <a:ext cx="1400334" cy="134326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2DC5064-3987-48D4-A6BC-ABF6A833B472}"/>
              </a:ext>
            </a:extLst>
          </p:cNvPr>
          <p:cNvSpPr txBox="1"/>
          <p:nvPr/>
        </p:nvSpPr>
        <p:spPr>
          <a:xfrm>
            <a:off x="810705" y="5639903"/>
            <a:ext cx="6094520" cy="5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생팔</a:t>
            </a:r>
            <a:r>
              <a:rPr lang="ko-KR" altLang="en-US" sz="1000"/>
              <a:t>(Saint-Phalle, Niki de/프랑스/1930~2002) </a:t>
            </a:r>
            <a:r>
              <a:rPr lang="ko-KR" altLang="en-US" sz="1000" b="1"/>
              <a:t>미의 세 여신</a:t>
            </a:r>
            <a:r>
              <a:rPr lang="ko-KR" altLang="en-US" sz="1000"/>
              <a:t>(혼합 재료/ 66x79x89cm/1994년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인종이나 체형, 사회적 지위로부터 벗어난 자유로운 삶의 기쁨을 여성상으로 표현하였다.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BDC50-B7C8-46F2-B244-CD8B6374A4FD}"/>
              </a:ext>
            </a:extLst>
          </p:cNvPr>
          <p:cNvSpPr txBox="1"/>
          <p:nvPr/>
        </p:nvSpPr>
        <p:spPr>
          <a:xfrm>
            <a:off x="5964248" y="1526410"/>
            <a:ext cx="2350363" cy="1216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권민지 외 2명</a:t>
            </a:r>
            <a:r>
              <a:rPr lang="ko-KR" altLang="en-US" sz="1000"/>
              <a:t>(학생 작품) </a:t>
            </a:r>
            <a:r>
              <a:rPr lang="ko-KR" altLang="en-US" sz="1000" b="1"/>
              <a:t>세계의 축제 가면</a:t>
            </a:r>
            <a:r>
              <a:rPr lang="ko-KR" altLang="en-US" sz="1000"/>
              <a:t>(혼합 재료/10x20x5cm/2016년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위로부터 한국, 이탈리아, 영국의 특징을 담아 세계 축제를 위한 가면을 표현하였다.</a:t>
            </a:r>
          </a:p>
        </p:txBody>
      </p:sp>
    </p:spTree>
    <p:extLst>
      <p:ext uri="{BB962C8B-B14F-4D97-AF65-F5344CB8AC3E}">
        <p14:creationId xmlns:p14="http://schemas.microsoft.com/office/powerpoint/2010/main" val="91599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0319-A77C-4DDF-B24A-2294EF46A032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36794-5B33-4DD6-A389-97CCA618FC6C}"/>
              </a:ext>
            </a:extLst>
          </p:cNvPr>
          <p:cNvSpPr txBox="1"/>
          <p:nvPr/>
        </p:nvSpPr>
        <p:spPr>
          <a:xfrm>
            <a:off x="884971" y="0"/>
            <a:ext cx="5527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미술로 소통하는 사회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93631-D0B7-43C8-BBE5-EAD61567EBBE}"/>
              </a:ext>
            </a:extLst>
          </p:cNvPr>
          <p:cNvSpPr txBox="1"/>
          <p:nvPr/>
        </p:nvSpPr>
        <p:spPr>
          <a:xfrm>
            <a:off x="734051" y="946407"/>
            <a:ext cx="11108761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 sz="1800" b="1" spc="-150">
                <a:latin typeface="+mn-ea"/>
              </a:rPr>
              <a:t>시각 이미지로 표현</a:t>
            </a:r>
            <a:r>
              <a:rPr lang="ko-KR" altLang="en-US" sz="1800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하는 미술은  때로는 글이나 말보다 다른 사람에게 자신의 생각을 </a:t>
            </a:r>
            <a:r>
              <a:rPr lang="ko-KR" altLang="en-US" sz="1800" b="1" spc="-150">
                <a:latin typeface="+mn-ea"/>
              </a:rPr>
              <a:t>설득력 있게 전달</a:t>
            </a:r>
            <a:r>
              <a:rPr lang="ko-KR" altLang="en-US" sz="1800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할 수 있다</a:t>
            </a:r>
            <a:r>
              <a:rPr lang="en-US" altLang="ko-KR" sz="1800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endParaRPr lang="en-US" altLang="ko-KR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800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다양한 문화와 환경 속에서 미술이 어떻게 의사소통에 사용되고 있는지 살펴보자</a:t>
            </a:r>
            <a:r>
              <a:rPr lang="en-US" altLang="ko-KR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26D4296-49C5-4ABC-92B6-31F5088126AD}"/>
              </a:ext>
            </a:extLst>
          </p:cNvPr>
          <p:cNvGrpSpPr/>
          <p:nvPr/>
        </p:nvGrpSpPr>
        <p:grpSpPr>
          <a:xfrm>
            <a:off x="360735" y="1961524"/>
            <a:ext cx="5841765" cy="4495483"/>
            <a:chOff x="727825" y="2025177"/>
            <a:chExt cx="5841765" cy="449548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F42899E-133E-4827-B0B0-74A2FD5A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825" y="2025177"/>
              <a:ext cx="5841765" cy="44954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A1DB0A-1A0A-4C03-B22B-6FAD701B7FD0}"/>
                </a:ext>
              </a:extLst>
            </p:cNvPr>
            <p:cNvSpPr txBox="1"/>
            <p:nvPr/>
          </p:nvSpPr>
          <p:spPr>
            <a:xfrm>
              <a:off x="3107184" y="5728855"/>
              <a:ext cx="3462406" cy="7543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>
                  <a:solidFill>
                    <a:srgbClr val="A4193D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▲</a:t>
              </a:r>
              <a:r>
                <a:rPr lang="en-US" altLang="ko-KR" sz="10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</a:t>
              </a:r>
              <a:r>
                <a:rPr lang="en-US" altLang="ko-KR" sz="1000" b="1"/>
                <a:t>O</a:t>
              </a:r>
              <a:r>
                <a:rPr lang="ko-KR" altLang="en-US" sz="1000" b="1"/>
                <a:t>사</a:t>
              </a:r>
              <a:r>
                <a:rPr lang="en-US" altLang="ko-KR" sz="1000"/>
                <a:t>(</a:t>
              </a:r>
              <a:r>
                <a:rPr lang="ko-KR" altLang="en-US" sz="1000"/>
                <a:t>한국</a:t>
              </a:r>
              <a:r>
                <a:rPr lang="en-US" altLang="ko-KR" sz="1000"/>
                <a:t>) </a:t>
              </a:r>
              <a:r>
                <a:rPr lang="ko-KR" altLang="en-US" sz="1000" b="1"/>
                <a:t>동물 보호</a:t>
              </a:r>
              <a:r>
                <a:rPr lang="en-US" altLang="ko-KR" sz="1000"/>
                <a:t>(</a:t>
              </a:r>
              <a:r>
                <a:rPr lang="ko-KR" altLang="en-US" sz="1000"/>
                <a:t>사진</a:t>
              </a:r>
              <a:r>
                <a:rPr lang="en-US" altLang="ko-KR" sz="1000"/>
                <a:t>/</a:t>
              </a:r>
              <a:r>
                <a:rPr lang="ko-KR" altLang="en-US" sz="1000"/>
                <a:t>가변 크기</a:t>
              </a:r>
              <a:r>
                <a:rPr lang="en-US" altLang="ko-KR" sz="1000"/>
                <a:t>/2008</a:t>
              </a:r>
              <a:r>
                <a:rPr lang="ko-KR" altLang="en-US" sz="1000"/>
                <a:t>년 작</a:t>
              </a:r>
              <a:r>
                <a:rPr lang="en-US" altLang="ko-KR" sz="1000"/>
                <a:t>) </a:t>
              </a:r>
              <a:endPara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기차의 수납 공간을 이용한 광고로 갇혀있는 동물을 구하는 행위처럼 보인다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A54C8B4D-869D-4469-A4C5-98EFAD0E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57" y="2013485"/>
            <a:ext cx="5416382" cy="3533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F06BC9-3F45-469A-8C5B-02513B545742}"/>
              </a:ext>
            </a:extLst>
          </p:cNvPr>
          <p:cNvSpPr txBox="1"/>
          <p:nvPr/>
        </p:nvSpPr>
        <p:spPr>
          <a:xfrm>
            <a:off x="6542957" y="5680000"/>
            <a:ext cx="5416382" cy="67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배영환</a:t>
            </a:r>
            <a:r>
              <a:rPr lang="ko-KR" altLang="en-US" sz="1000"/>
              <a:t>(한국/1969~) </a:t>
            </a:r>
            <a:r>
              <a:rPr lang="ko-KR" altLang="en-US" sz="1000" b="1"/>
              <a:t>갓길 프로젝트</a:t>
            </a:r>
            <a:r>
              <a:rPr lang="ko-KR" altLang="en-US" sz="1000"/>
              <a:t>(퍼포먼스/2007년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〈공공의 순간〉 기획의 일부로 풍선이 달린 모자를 쓴 농촌의 한 어린이집 아이들과 갓길을 행진하며 인도가 거의 없는 지방 도로의 위험성을 알린 프로젝트이다.</a:t>
            </a:r>
          </a:p>
        </p:txBody>
      </p:sp>
    </p:spTree>
    <p:extLst>
      <p:ext uri="{BB962C8B-B14F-4D97-AF65-F5344CB8AC3E}">
        <p14:creationId xmlns:p14="http://schemas.microsoft.com/office/powerpoint/2010/main" val="2666140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1133631" y="1648980"/>
            <a:ext cx="960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 여러 가지 감각과 대상을 통해 자신을 발견하고 표현하였는가</a:t>
            </a:r>
            <a:r>
              <a:rPr lang="en-US" altLang="ko-KR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36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1145343" y="3212986"/>
            <a:ext cx="9486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자신의 꿈과 미래를 구체적으로 상상하여 나타냈는가</a:t>
            </a:r>
            <a:r>
              <a:rPr lang="en-US" altLang="ko-KR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B2311-D9BE-4867-90E0-CA9DFA86E84E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0CCBE-E184-4C01-A125-F2E9371D0FB5}"/>
              </a:ext>
            </a:extLst>
          </p:cNvPr>
          <p:cNvSpPr txBox="1"/>
          <p:nvPr/>
        </p:nvSpPr>
        <p:spPr>
          <a:xfrm>
            <a:off x="3603475" y="17513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EE46C-637D-4DD6-9818-37293313DF60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946F-BB08-4BC9-921F-A2C0709C8B35}"/>
              </a:ext>
            </a:extLst>
          </p:cNvPr>
          <p:cNvSpPr txBox="1"/>
          <p:nvPr/>
        </p:nvSpPr>
        <p:spPr>
          <a:xfrm>
            <a:off x="7644525" y="10539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8282481" y="2670066"/>
            <a:ext cx="191516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21295ED-F347-4278-A7F8-F6C489957DDB}"/>
              </a:ext>
            </a:extLst>
          </p:cNvPr>
          <p:cNvGrpSpPr/>
          <p:nvPr/>
        </p:nvGrpSpPr>
        <p:grpSpPr>
          <a:xfrm>
            <a:off x="8370021" y="5873155"/>
            <a:ext cx="1915160" cy="407132"/>
            <a:chOff x="8119084" y="2815717"/>
            <a:chExt cx="2889157" cy="614187"/>
          </a:xfrm>
        </p:grpSpPr>
        <p:sp>
          <p:nvSpPr>
            <p:cNvPr id="15" name="웃는 얼굴 14">
              <a:extLst>
                <a:ext uri="{FF2B5EF4-FFF2-40B4-BE49-F238E27FC236}">
                  <a16:creationId xmlns:a16="http://schemas.microsoft.com/office/drawing/2014/main" id="{E5736BCE-E278-4365-8374-9F90143094B4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6" name="웃는 얼굴 15">
              <a:extLst>
                <a:ext uri="{FF2B5EF4-FFF2-40B4-BE49-F238E27FC236}">
                  <a16:creationId xmlns:a16="http://schemas.microsoft.com/office/drawing/2014/main" id="{26D712E2-B159-49EB-834F-F01D8E2654E8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8" name="웃는 얼굴 17">
              <a:extLst>
                <a:ext uri="{FF2B5EF4-FFF2-40B4-BE49-F238E27FC236}">
                  <a16:creationId xmlns:a16="http://schemas.microsoft.com/office/drawing/2014/main" id="{D2BCED73-FBA2-4E4D-80CA-3AE0BC21DC1F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43860C4-8B23-484B-871A-B32080724ACE}"/>
              </a:ext>
            </a:extLst>
          </p:cNvPr>
          <p:cNvSpPr txBox="1"/>
          <p:nvPr/>
        </p:nvSpPr>
        <p:spPr>
          <a:xfrm>
            <a:off x="1133631" y="4787302"/>
            <a:ext cx="9901313" cy="84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◉자신의 진로와 미술 분야의 관련성을 생각해 보자</a:t>
            </a:r>
            <a:r>
              <a:rPr lang="en-US" altLang="ko-KR" sz="36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E173A8F-38FC-4BFC-9AD1-CBD8F9875BEE}"/>
              </a:ext>
            </a:extLst>
          </p:cNvPr>
          <p:cNvGrpSpPr/>
          <p:nvPr/>
        </p:nvGrpSpPr>
        <p:grpSpPr>
          <a:xfrm>
            <a:off x="8300237" y="4066133"/>
            <a:ext cx="1915160" cy="407132"/>
            <a:chOff x="8119084" y="2815717"/>
            <a:chExt cx="2889157" cy="614187"/>
          </a:xfrm>
        </p:grpSpPr>
        <p:sp>
          <p:nvSpPr>
            <p:cNvPr id="21" name="웃는 얼굴 20">
              <a:extLst>
                <a:ext uri="{FF2B5EF4-FFF2-40B4-BE49-F238E27FC236}">
                  <a16:creationId xmlns:a16="http://schemas.microsoft.com/office/drawing/2014/main" id="{FF268835-2800-4459-B4E1-8EE0178C165B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2" name="웃는 얼굴 21">
              <a:extLst>
                <a:ext uri="{FF2B5EF4-FFF2-40B4-BE49-F238E27FC236}">
                  <a16:creationId xmlns:a16="http://schemas.microsoft.com/office/drawing/2014/main" id="{278C14E7-18AB-43B6-A93F-14E77286CA67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23" name="웃는 얼굴 22">
              <a:extLst>
                <a:ext uri="{FF2B5EF4-FFF2-40B4-BE49-F238E27FC236}">
                  <a16:creationId xmlns:a16="http://schemas.microsoft.com/office/drawing/2014/main" id="{0ADA22F1-993D-46BD-A7D0-308E1F27791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85366" y="1256258"/>
            <a:ext cx="1668176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A4193D"/>
                  </a:solidFill>
                </a:ln>
                <a:solidFill>
                  <a:srgbClr val="FFDFB9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A4193D"/>
                </a:solidFill>
              </a:ln>
              <a:solidFill>
                <a:srgbClr val="FFDFB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541064" y="1592961"/>
            <a:ext cx="83252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미술을 통해 자신과 주변 사람과의 관계를 탐색하고 소통할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541064" y="3086953"/>
            <a:ext cx="7987853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A8BC1-7CCA-4B4A-8108-A6915873040A}"/>
              </a:ext>
            </a:extLst>
          </p:cNvPr>
          <p:cNvSpPr txBox="1"/>
          <p:nvPr/>
        </p:nvSpPr>
        <p:spPr>
          <a:xfrm>
            <a:off x="2443408" y="3720238"/>
            <a:ext cx="84228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타인과 연결된 존재로서 자신을 인식할 수 있다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0C7F3FA-308A-43DC-BBCC-847DD883E6E5}"/>
              </a:ext>
            </a:extLst>
          </p:cNvPr>
          <p:cNvCxnSpPr>
            <a:cxnSpLocks/>
          </p:cNvCxnSpPr>
          <p:nvPr/>
        </p:nvCxnSpPr>
        <p:spPr>
          <a:xfrm>
            <a:off x="2443408" y="5259695"/>
            <a:ext cx="8236429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747454" y="830997"/>
            <a:ext cx="10697091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5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우리는 누구와 함게 관계를 맺으며 살아갈까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graphicFrame>
        <p:nvGraphicFramePr>
          <p:cNvPr id="11" name="표 16">
            <a:extLst>
              <a:ext uri="{FF2B5EF4-FFF2-40B4-BE49-F238E27FC236}">
                <a16:creationId xmlns:a16="http://schemas.microsoft.com/office/drawing/2014/main" id="{66E6596C-504C-4027-BC26-A9011308D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165599"/>
              </p:ext>
            </p:extLst>
          </p:nvPr>
        </p:nvGraphicFramePr>
        <p:xfrm>
          <a:off x="1247117" y="1661994"/>
          <a:ext cx="9814460" cy="4792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4460">
                  <a:extLst>
                    <a:ext uri="{9D8B030D-6E8A-4147-A177-3AD203B41FA5}">
                      <a16:colId xmlns:a16="http://schemas.microsoft.com/office/drawing/2014/main" val="2745426342"/>
                    </a:ext>
                  </a:extLst>
                </a:gridCol>
              </a:tblGrid>
              <a:tr h="4544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오늘 하루 자신이 만난 사람들을 생각해 보자</a:t>
                      </a:r>
                      <a:r>
                        <a:rPr lang="en-US" altLang="ko-KR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29506"/>
                  </a:ext>
                </a:extLst>
              </a:tr>
              <a:tr h="9952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109065"/>
                  </a:ext>
                </a:extLst>
              </a:tr>
              <a:tr h="505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나는 주변 사람들과 어떤 방법으로 소통하고 있을까</a:t>
                      </a: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?</a:t>
                      </a:r>
                      <a:endParaRPr lang="en-US" altLang="ko-KR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14475"/>
                  </a:ext>
                </a:extLst>
              </a:tr>
              <a:tr h="785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462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747454" y="830997"/>
            <a:ext cx="10697091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5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우리는 누구와 함게 관계를 맺으며 살아갈까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graphicFrame>
        <p:nvGraphicFramePr>
          <p:cNvPr id="11" name="표 16">
            <a:extLst>
              <a:ext uri="{FF2B5EF4-FFF2-40B4-BE49-F238E27FC236}">
                <a16:creationId xmlns:a16="http://schemas.microsoft.com/office/drawing/2014/main" id="{66E6596C-504C-4027-BC26-A9011308D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55126"/>
              </p:ext>
            </p:extLst>
          </p:nvPr>
        </p:nvGraphicFramePr>
        <p:xfrm>
          <a:off x="1188769" y="1661994"/>
          <a:ext cx="9814460" cy="4739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4460">
                  <a:extLst>
                    <a:ext uri="{9D8B030D-6E8A-4147-A177-3AD203B41FA5}">
                      <a16:colId xmlns:a16="http://schemas.microsoft.com/office/drawing/2014/main" val="2745426342"/>
                    </a:ext>
                  </a:extLst>
                </a:gridCol>
              </a:tblGrid>
              <a:tr h="4544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오늘 하루 자신이 만난 사람들을 생각해 보자</a:t>
                      </a:r>
                      <a:r>
                        <a:rPr lang="en-US" altLang="ko-KR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29506"/>
                  </a:ext>
                </a:extLst>
              </a:tr>
              <a:tr h="12546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오늘 가족과 함께 집을 나와 학교에 왔다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학교에서 친구들과 인사하고 첫 교시는 수학 선생님을 만났다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점심을 먹고 친한 친구 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000</a:t>
                      </a: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와 간식을 먹으면서 이런저런 이야기를 했다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학원에 갔더니 다른 학교에 다니던 초등학교 때 친구를 만났다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모든 수업이 끝나고 집에서 가니 우리 집 반려견이 나를 반겨주었다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800" b="1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109065"/>
                  </a:ext>
                </a:extLst>
              </a:tr>
              <a:tr h="505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나는 주변 사람들과 어떤 방법으로 소통하고 있을까</a:t>
                      </a: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?</a:t>
                      </a:r>
                      <a:endParaRPr lang="en-US" altLang="ko-KR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14475"/>
                  </a:ext>
                </a:extLst>
              </a:tr>
              <a:tr h="785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휴대 전화로 친구와 주로 메시지를 주고받는다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가끔 회사에 계신 엄마가 화상 통화를 하자고 하신다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오늘은 온라인으로 수업을 해서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친구들과 화상으로 만났다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친구들과 함께 먹었던 음식을 나의 개인 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SNS</a:t>
                      </a: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에 올렸더니 친구들이 답글을 달아 주었다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친구와 학교 앞 편의점에서 음료수를 사 먹으며 집에까지 걸어가며 이야기를 했다</a:t>
                      </a:r>
                      <a:r>
                        <a:rPr lang="en-US" altLang="ko-KR" sz="1800" b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462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48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563956-CBD8-4B29-AD3E-6FDD0670E75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248E0-A994-4A61-88DD-9322363CFCD6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6F2FC19-D48B-46FC-AC7E-C04C5C12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19" y="1152811"/>
            <a:ext cx="5244296" cy="5287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D895AD-8C17-4517-8301-AA4C4A2806A2}"/>
              </a:ext>
            </a:extLst>
          </p:cNvPr>
          <p:cNvSpPr txBox="1"/>
          <p:nvPr/>
        </p:nvSpPr>
        <p:spPr>
          <a:xfrm>
            <a:off x="6556899" y="5840264"/>
            <a:ext cx="5490099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최태진 외 20명</a:t>
            </a:r>
            <a:r>
              <a:rPr lang="ko-KR" altLang="en-US" sz="1000"/>
              <a:t>(학생 작품) </a:t>
            </a:r>
            <a:r>
              <a:rPr lang="ko-KR" altLang="en-US" sz="1000" b="1"/>
              <a:t>아파트 생활 모습</a:t>
            </a:r>
            <a:r>
              <a:rPr lang="ko-KR" altLang="en-US" sz="1000"/>
              <a:t>(종이, 색연필, 유성 펜, 물감, 우드록/160×160cm/2016년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현대인의 주거 공간인 아파트에 사는 사람들이 각양각색으로 살아가는 모습을 표현하였다.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8FDAB-B291-4F5C-BAFB-84B3EB71A934}"/>
              </a:ext>
            </a:extLst>
          </p:cNvPr>
          <p:cNvSpPr txBox="1"/>
          <p:nvPr/>
        </p:nvSpPr>
        <p:spPr>
          <a:xfrm>
            <a:off x="6556899" y="1680137"/>
            <a:ext cx="5244297" cy="1879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b="1" spc="-15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 sz="2000"/>
              <a:t>사람은 가족, 친구, 이웃들과 더불어 살아가는 존재이다. 우리들의 관계를 탐색해 보고 다양한 사람들과 함께 소통하며 살아가는 삶을 표현해 보자.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692EA719-7228-4C7E-AB09-7D0E5CBF2D2F}"/>
              </a:ext>
            </a:extLst>
          </p:cNvPr>
          <p:cNvSpPr/>
          <p:nvPr/>
        </p:nvSpPr>
        <p:spPr>
          <a:xfrm>
            <a:off x="6621585" y="1152811"/>
            <a:ext cx="2486535" cy="5539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 </a:t>
            </a:r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403946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E5A4E38-B8B6-49CC-8F2B-ADB4A0E9A6FF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D6AD68-A81D-402C-9EF7-37B1465A35AE}"/>
              </a:ext>
            </a:extLst>
          </p:cNvPr>
          <p:cNvSpPr txBox="1"/>
          <p:nvPr/>
        </p:nvSpPr>
        <p:spPr>
          <a:xfrm>
            <a:off x="884971" y="0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가족의 의미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E6ABA67-B5CE-4E6F-9867-DE5F9DDAB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776" y="2524971"/>
            <a:ext cx="3906993" cy="300803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562AD73-5DD3-4981-B957-678007C7E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6" y="2617725"/>
            <a:ext cx="2970437" cy="285432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065F612-EA04-4835-9A5C-CF7859DE0E33}"/>
              </a:ext>
            </a:extLst>
          </p:cNvPr>
          <p:cNvSpPr txBox="1"/>
          <p:nvPr/>
        </p:nvSpPr>
        <p:spPr>
          <a:xfrm>
            <a:off x="3826276" y="5620437"/>
            <a:ext cx="4190517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서기환</a:t>
            </a:r>
            <a:r>
              <a:rPr lang="ko-KR" altLang="en-US" sz="1000"/>
              <a:t>(한국/1971~) </a:t>
            </a:r>
            <a:r>
              <a:rPr lang="ko-KR" altLang="en-US" sz="1000" b="1"/>
              <a:t>사람 풍경</a:t>
            </a:r>
            <a:r>
              <a:rPr lang="ko-KR" altLang="en-US" sz="1000"/>
              <a:t>(비단에 채 /91.7×116.7cm/2012년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행복한 가정의 모습을 표현하였다.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AFEF39-0ABA-4DB6-A56E-BAA2947A133B}"/>
              </a:ext>
            </a:extLst>
          </p:cNvPr>
          <p:cNvSpPr txBox="1"/>
          <p:nvPr/>
        </p:nvSpPr>
        <p:spPr>
          <a:xfrm>
            <a:off x="373802" y="5620437"/>
            <a:ext cx="3220541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</a:t>
            </a:r>
            <a:r>
              <a:rPr lang="ko-KR" altLang="en-US" sz="1000" b="1"/>
              <a:t>최소영</a:t>
            </a:r>
            <a:r>
              <a:rPr lang="ko-KR" altLang="en-US" sz="1000"/>
              <a:t>(학생 작품) </a:t>
            </a:r>
            <a:r>
              <a:rPr lang="ko-KR" altLang="en-US" sz="1000" b="1"/>
              <a:t>손가락 우리 가족</a:t>
            </a:r>
            <a:r>
              <a:rPr lang="ko-KR" altLang="en-US" sz="1000"/>
              <a:t>(페이스 페인팅 물감, 펜/가변 크기/2016년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손가락처럼 개성이 다르지만 함께 있어 즐거운 우리 가족이다.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F29E57-FB52-4619-AD97-412CC9D3ADD6}"/>
              </a:ext>
            </a:extLst>
          </p:cNvPr>
          <p:cNvSpPr txBox="1"/>
          <p:nvPr/>
        </p:nvSpPr>
        <p:spPr>
          <a:xfrm>
            <a:off x="810705" y="777722"/>
            <a:ext cx="7492546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가족은 항상 곁에 있으므로 소중함보다는 당연한 존재로 느껴진다. </a:t>
            </a:r>
            <a:endParaRPr lang="en-US" altLang="ko-KR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  늘 함께하는 가족의 의미를 생각해 보자.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CC1851E-63C9-45CB-8419-4CCE4467E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794" y="2524971"/>
            <a:ext cx="4008319" cy="300803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F04DF51-7ECB-4BF2-85A4-96C7A390C25E}"/>
              </a:ext>
            </a:extLst>
          </p:cNvPr>
          <p:cNvSpPr txBox="1"/>
          <p:nvPr/>
        </p:nvSpPr>
        <p:spPr>
          <a:xfrm>
            <a:off x="8016793" y="5589499"/>
            <a:ext cx="3932551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배종헌</a:t>
            </a:r>
            <a:r>
              <a:rPr lang="ko-KR" altLang="en-US" sz="1000"/>
              <a:t>(한국/19</a:t>
            </a:r>
            <a:r>
              <a:rPr lang="en-US" altLang="ko-KR" sz="1000"/>
              <a:t>69</a:t>
            </a:r>
            <a:r>
              <a:rPr lang="ko-KR" altLang="en-US" sz="1000"/>
              <a:t>~) </a:t>
            </a:r>
            <a:r>
              <a:rPr lang="ko-KR" altLang="en-US" sz="1000" b="1" i="0">
                <a:effectLst/>
                <a:latin typeface="+mn-ea"/>
              </a:rPr>
              <a:t>엘리자베스 카라를 한 가족사진</a:t>
            </a:r>
            <a:r>
              <a:rPr lang="en-US" altLang="ko-KR" sz="1000" i="0">
                <a:effectLst/>
                <a:latin typeface="+mn-ea"/>
              </a:rPr>
              <a:t>(</a:t>
            </a:r>
            <a:r>
              <a:rPr lang="ko-KR" altLang="en-US" sz="1000" b="0" i="0">
                <a:effectLst/>
                <a:latin typeface="+mn-ea"/>
              </a:rPr>
              <a:t>디지털 </a:t>
            </a:r>
            <a:r>
              <a:rPr lang="en-US" altLang="ko-KR" sz="1000" b="0" i="0">
                <a:effectLst/>
                <a:latin typeface="+mn-ea"/>
              </a:rPr>
              <a:t>C</a:t>
            </a:r>
            <a:r>
              <a:rPr lang="ko-KR" altLang="en-US" sz="1000" b="0" i="0">
                <a:effectLst/>
                <a:latin typeface="+mn-ea"/>
              </a:rPr>
              <a:t>프린트</a:t>
            </a:r>
            <a:r>
              <a:rPr lang="en-US" altLang="ko-KR" sz="1000" b="0" i="0">
                <a:effectLst/>
                <a:latin typeface="+mn-ea"/>
              </a:rPr>
              <a:t>, 150×225㎝, 2016</a:t>
            </a:r>
            <a:r>
              <a:rPr lang="ko-KR" altLang="en-US" sz="1000" b="0" i="0">
                <a:effectLst/>
                <a:latin typeface="+mn-ea"/>
              </a:rPr>
              <a:t>년 작</a:t>
            </a:r>
            <a:r>
              <a:rPr lang="en-US" altLang="ko-KR" sz="1000" b="0" i="0">
                <a:effectLst/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반려동물을 가족으로 인정하는 현대 가족의 모습을 표현했다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558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1CDBE1-8BF6-4A17-ABFF-0F9AB672C0FC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16846-427E-4663-AC1E-BEF5E42E3B45}"/>
              </a:ext>
            </a:extLst>
          </p:cNvPr>
          <p:cNvSpPr txBox="1"/>
          <p:nvPr/>
        </p:nvSpPr>
        <p:spPr>
          <a:xfrm>
            <a:off x="884971" y="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생활과 친구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1192F2-02C2-4DD2-B883-5CA2BB13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665" y="385299"/>
            <a:ext cx="5603521" cy="31993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099C22E-F01F-4C24-9B4D-D85F9828F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65" y="3781172"/>
            <a:ext cx="5564016" cy="249314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53D1C28-6DF6-4125-BFCF-815BCBBA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05" y="1984952"/>
            <a:ext cx="4293098" cy="4285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31F050-E6DB-4461-948A-1877D12B3422}"/>
              </a:ext>
            </a:extLst>
          </p:cNvPr>
          <p:cNvSpPr txBox="1"/>
          <p:nvPr/>
        </p:nvSpPr>
        <p:spPr>
          <a:xfrm>
            <a:off x="739805" y="6316237"/>
            <a:ext cx="43639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최한별 외 5명</a:t>
            </a:r>
            <a:r>
              <a:rPr lang="ko-KR" altLang="en-US" sz="1000"/>
              <a:t>(학생 작품) </a:t>
            </a:r>
            <a:r>
              <a:rPr lang="ko-KR" altLang="en-US" sz="1000" b="1"/>
              <a:t>활짝 핀 우리들</a:t>
            </a:r>
            <a:r>
              <a:rPr lang="ko-KR" altLang="en-US" sz="1000"/>
              <a:t>(사진/가변 크기/2016년 작)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213A4-A416-4613-B514-AD29C8D6F8D8}"/>
              </a:ext>
            </a:extLst>
          </p:cNvPr>
          <p:cNvSpPr txBox="1"/>
          <p:nvPr/>
        </p:nvSpPr>
        <p:spPr>
          <a:xfrm>
            <a:off x="6222413" y="6347770"/>
            <a:ext cx="4226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▲△ </a:t>
            </a:r>
            <a:r>
              <a:rPr lang="ko-KR" altLang="en-US" sz="1000" b="1"/>
              <a:t>양서준 외 6명</a:t>
            </a:r>
            <a:r>
              <a:rPr lang="ko-KR" altLang="en-US" sz="1000"/>
              <a:t>(학생 작품) </a:t>
            </a:r>
            <a:r>
              <a:rPr lang="ko-KR" altLang="en-US" sz="1000" b="1"/>
              <a:t>뛰어 보자!</a:t>
            </a:r>
            <a:r>
              <a:rPr lang="ko-KR" altLang="en-US" sz="1000"/>
              <a:t>(사진/가변 크기/2016년 작)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D637D2-1ED2-4CD4-A3C8-1F911AFEF8C0}"/>
              </a:ext>
            </a:extLst>
          </p:cNvPr>
          <p:cNvSpPr txBox="1"/>
          <p:nvPr/>
        </p:nvSpPr>
        <p:spPr>
          <a:xfrm>
            <a:off x="6228333" y="6543381"/>
            <a:ext cx="42206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△▲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김은빈 외 5명</a:t>
            </a:r>
            <a:r>
              <a:rPr lang="ko-KR" altLang="en-US" sz="1000"/>
              <a:t>(학생 작품) </a:t>
            </a:r>
            <a:r>
              <a:rPr lang="ko-KR" altLang="en-US" sz="1000" b="1"/>
              <a:t>그림자 놀이</a:t>
            </a:r>
            <a:r>
              <a:rPr lang="ko-KR" altLang="en-US" sz="1000"/>
              <a:t>(사진/가변 크기/2016년 작)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DB531-12D8-4AD6-9706-94CA8C33C7E7}"/>
              </a:ext>
            </a:extLst>
          </p:cNvPr>
          <p:cNvSpPr txBox="1"/>
          <p:nvPr/>
        </p:nvSpPr>
        <p:spPr>
          <a:xfrm>
            <a:off x="274814" y="798396"/>
            <a:ext cx="5595951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 </a:t>
            </a:r>
            <a:r>
              <a:rPr lang="ko-KR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친구와 함께하는 미술 활동을 통해 서로 배려하고 양보하는 마음을 나누며 서로의 관계를 가꾸어 보자.</a:t>
            </a:r>
          </a:p>
        </p:txBody>
      </p:sp>
    </p:spTree>
    <p:extLst>
      <p:ext uri="{BB962C8B-B14F-4D97-AF65-F5344CB8AC3E}">
        <p14:creationId xmlns:p14="http://schemas.microsoft.com/office/powerpoint/2010/main" val="95343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BA59C5-884B-4DAA-8229-1F333B88A8C6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학교생활을 </a:t>
            </a:r>
            <a:r>
              <a:rPr lang="ko-KR" altLang="en-US" sz="3000">
                <a:highlight>
                  <a:srgbClr val="00FF00"/>
                </a:highligh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캐리커처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 표현하기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6A724-33A0-48AE-B170-F660C35AA17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39496-B908-421E-88C5-B5FD626FC0FB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B08BBC20-BEB2-4A00-B697-824DCBAD089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E241E-9539-436B-99C7-64AE6E56AAB2}"/>
              </a:ext>
            </a:extLst>
          </p:cNvPr>
          <p:cNvSpPr txBox="1"/>
          <p:nvPr/>
        </p:nvSpPr>
        <p:spPr>
          <a:xfrm>
            <a:off x="747454" y="830997"/>
            <a:ext cx="10697091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학교에서 생활하는 우리의 일상을 캐리커처로 표현해 보자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B58B0D3-CF31-4424-8FB5-968A6DBBF005}"/>
              </a:ext>
            </a:extLst>
          </p:cNvPr>
          <p:cNvSpPr/>
          <p:nvPr/>
        </p:nvSpPr>
        <p:spPr>
          <a:xfrm>
            <a:off x="1241087" y="1532658"/>
            <a:ext cx="5843293" cy="41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b="1">
                <a:solidFill>
                  <a:schemeClr val="tx1"/>
                </a:solidFill>
              </a:rPr>
              <a:t>준비물</a:t>
            </a:r>
            <a:r>
              <a:rPr lang="ko-KR" altLang="en-US">
                <a:solidFill>
                  <a:schemeClr val="tx1"/>
                </a:solidFill>
              </a:rPr>
              <a:t> </a:t>
            </a:r>
            <a:r>
              <a:rPr lang="en-US" altLang="ko-KR">
                <a:solidFill>
                  <a:schemeClr val="tx1"/>
                </a:solidFill>
              </a:rPr>
              <a:t>: </a:t>
            </a:r>
            <a:r>
              <a:rPr lang="ko-KR" altLang="en-US">
                <a:solidFill>
                  <a:schemeClr val="tx1"/>
                </a:solidFill>
              </a:rPr>
              <a:t>종이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우드록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채색 재료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풍선 막대</a:t>
            </a:r>
            <a:r>
              <a:rPr lang="en-US" altLang="ko-KR">
                <a:solidFill>
                  <a:schemeClr val="tx1"/>
                </a:solidFill>
              </a:rPr>
              <a:t>, </a:t>
            </a:r>
            <a:r>
              <a:rPr lang="ko-KR" altLang="en-US">
                <a:solidFill>
                  <a:schemeClr val="tx1"/>
                </a:solidFill>
              </a:rPr>
              <a:t>컵스틱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C54703-4A3F-449A-8F5C-84096136B385}"/>
              </a:ext>
            </a:extLst>
          </p:cNvPr>
          <p:cNvSpPr txBox="1"/>
          <p:nvPr/>
        </p:nvSpPr>
        <p:spPr>
          <a:xfrm>
            <a:off x="1241087" y="6389663"/>
            <a:ext cx="5989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>
                <a:solidFill>
                  <a:srgbClr val="00FF00"/>
                </a:solidFill>
              </a:rPr>
              <a:t>캐리커처</a:t>
            </a:r>
            <a:r>
              <a:rPr lang="ko-KR" altLang="en-US" sz="1000" b="1">
                <a:solidFill>
                  <a:srgbClr val="00FF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1000"/>
              <a:t> 인물 또는 의인화된 동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·</a:t>
            </a:r>
            <a:r>
              <a:rPr lang="ko-KR" altLang="en-US" sz="1000"/>
              <a:t>식물을 제재로 하여 익살</a:t>
            </a:r>
            <a:r>
              <a:rPr lang="en-US" altLang="ko-KR" sz="1000"/>
              <a:t>,</a:t>
            </a:r>
            <a:r>
              <a:rPr lang="ko-KR" altLang="en-US" sz="1000"/>
              <a:t> 유머</a:t>
            </a:r>
            <a:r>
              <a:rPr lang="en-US" altLang="ko-KR" sz="1000"/>
              <a:t>, </a:t>
            </a:r>
            <a:r>
              <a:rPr lang="ko-KR" altLang="en-US" sz="1000"/>
              <a:t>풍자 등의 효과를 노려서 그린 그림</a:t>
            </a:r>
          </a:p>
        </p:txBody>
      </p:sp>
      <p:graphicFrame>
        <p:nvGraphicFramePr>
          <p:cNvPr id="10" name="표 16">
            <a:extLst>
              <a:ext uri="{FF2B5EF4-FFF2-40B4-BE49-F238E27FC236}">
                <a16:creationId xmlns:a16="http://schemas.microsoft.com/office/drawing/2014/main" id="{BCE14C39-C568-4C73-9334-DF552112A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264375"/>
              </p:ext>
            </p:extLst>
          </p:nvPr>
        </p:nvGraphicFramePr>
        <p:xfrm>
          <a:off x="1241087" y="2311763"/>
          <a:ext cx="9814460" cy="3641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4460">
                  <a:extLst>
                    <a:ext uri="{9D8B030D-6E8A-4147-A177-3AD203B41FA5}">
                      <a16:colId xmlns:a16="http://schemas.microsoft.com/office/drawing/2014/main" val="2745426342"/>
                    </a:ext>
                  </a:extLst>
                </a:gridCol>
              </a:tblGrid>
              <a:tr h="275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나의 학교생활에서 가장 친구들과 있었던 일 중 인상적인 시간을 써 봅시다</a:t>
                      </a:r>
                      <a:r>
                        <a:rPr lang="en-US" altLang="ko-KR" sz="1800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29506"/>
                  </a:ext>
                </a:extLst>
              </a:tr>
              <a:tr h="14365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109065"/>
                  </a:ext>
                </a:extLst>
              </a:tr>
              <a:tr h="540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나의 학교생활에서 어떤 모습</a:t>
                      </a: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주제</a:t>
                      </a: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을 표현하고 싶은지 써 봅시다</a:t>
                      </a:r>
                      <a:r>
                        <a:rPr lang="en-US" altLang="ko-KR" sz="1800" b="1" spc="-15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altLang="ko-KR" sz="1800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14475"/>
                  </a:ext>
                </a:extLst>
              </a:tr>
              <a:tr h="1214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AA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462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36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B976A6-4D68-480F-8DAA-4AE90DB5E43C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		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학교생활을 캐리커처로 표현하기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F8386-E093-4CC9-9E3A-C9F69B071F72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7E21A-51EA-4801-AD9E-FB3D050C3C5F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9A2686F-2862-49CD-8A7F-3760C840B267}"/>
              </a:ext>
            </a:extLst>
          </p:cNvPr>
          <p:cNvSpPr/>
          <p:nvPr/>
        </p:nvSpPr>
        <p:spPr>
          <a:xfrm>
            <a:off x="1004968" y="124175"/>
            <a:ext cx="3620297" cy="5539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학생 예시 작품</a:t>
            </a:r>
            <a:endParaRPr lang="ko-KR" alt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F3F2D-7521-44F5-AE09-D7BDBC685379}"/>
              </a:ext>
            </a:extLst>
          </p:cNvPr>
          <p:cNvSpPr txBox="1"/>
          <p:nvPr/>
        </p:nvSpPr>
        <p:spPr>
          <a:xfrm>
            <a:off x="747454" y="830997"/>
            <a:ext cx="10697091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50">
                <a:solidFill>
                  <a:srgbClr val="9E103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학교에서 생활하는 우리의 일상을 캐리커처로 표현해 보자</a:t>
            </a:r>
            <a:r>
              <a:rPr lang="en-US" altLang="ko-KR" sz="28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02F1123-9DC2-4C6E-BB65-36AC9128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49" y="2021839"/>
            <a:ext cx="3536035" cy="354053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ED15FD6-DC04-41ED-A308-86EB4AB4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42" y="2021839"/>
            <a:ext cx="4764293" cy="35371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B5AD24-5ECB-4F6B-829F-72CC2170234C}"/>
              </a:ext>
            </a:extLst>
          </p:cNvPr>
          <p:cNvSpPr txBox="1"/>
          <p:nvPr/>
        </p:nvSpPr>
        <p:spPr>
          <a:xfrm>
            <a:off x="1396817" y="5774846"/>
            <a:ext cx="3725298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강인구 외 5명</a:t>
            </a:r>
            <a:r>
              <a:rPr lang="ko-KR" altLang="en-US" sz="1000"/>
              <a:t>(학생 작품) </a:t>
            </a:r>
            <a:r>
              <a:rPr lang="ko-KR" altLang="en-US" sz="1000" b="1"/>
              <a:t>시험 기간 우리 모습</a:t>
            </a:r>
            <a:r>
              <a:rPr lang="ko-KR" altLang="en-US" sz="1000"/>
              <a:t>(종이, 마커, 색연필, 우드록/높이 25cm/2016년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시험에 대처하는 우리들의 모습이다.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AFAA3-73E7-410B-8FC7-C7BA4E1AA2EA}"/>
              </a:ext>
            </a:extLst>
          </p:cNvPr>
          <p:cNvSpPr txBox="1"/>
          <p:nvPr/>
        </p:nvSpPr>
        <p:spPr>
          <a:xfrm>
            <a:off x="5279994" y="5708316"/>
            <a:ext cx="5000348" cy="60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이주아 외 5명</a:t>
            </a:r>
            <a:r>
              <a:rPr lang="ko-KR" altLang="en-US" sz="1000"/>
              <a:t>(학생 작품) </a:t>
            </a:r>
            <a:r>
              <a:rPr lang="ko-KR" altLang="en-US" sz="1000" b="1"/>
              <a:t>와! 방학이다!</a:t>
            </a:r>
            <a:r>
              <a:rPr lang="ko-KR" altLang="en-US" sz="1000"/>
              <a:t>(종이, 마커, 색연필, 우드락/높이 30cm/2016년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방학을 맞이하여 신나는 우리들의 모습이다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070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4558</TotalTime>
  <Words>949</Words>
  <Application>Microsoft Office PowerPoint</Application>
  <PresentationFormat>와이드스크린</PresentationFormat>
  <Paragraphs>102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맑은 고딕</vt:lpstr>
      <vt:lpstr>나눔스퀘어라운드 Regular</vt:lpstr>
      <vt:lpstr>나눔스퀘어라운드 ExtraBold</vt:lpstr>
      <vt:lpstr>Arial</vt:lpstr>
      <vt:lpstr>함초롬바탕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78</cp:revision>
  <dcterms:created xsi:type="dcterms:W3CDTF">2021-12-08T01:35:36Z</dcterms:created>
  <dcterms:modified xsi:type="dcterms:W3CDTF">2022-03-18T01:45:23Z</dcterms:modified>
</cp:coreProperties>
</file>