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79" r:id="rId10"/>
    <p:sldId id="278" r:id="rId11"/>
    <p:sldId id="265" r:id="rId12"/>
    <p:sldId id="266" r:id="rId13"/>
    <p:sldId id="28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나눔스퀘어라운드 ExtraBold" panose="020B0600000101010101" pitchFamily="50" charset="-127"/>
      <p:bold r:id="rId26"/>
    </p:embeddedFont>
    <p:embeddedFont>
      <p:font typeface="나눔스퀘어라운드 Regular" panose="020B0600000101010101" pitchFamily="50" charset="-127"/>
      <p:regular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함초롬바탕" panose="02030604000101010101" pitchFamily="18" charset="-127"/>
      <p:regular r:id="rId30"/>
      <p:bold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F42"/>
    <a:srgbClr val="925EA7"/>
    <a:srgbClr val="57D3FF"/>
    <a:srgbClr val="FEE8EE"/>
    <a:srgbClr val="FF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19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14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25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075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36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03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44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2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3943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748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92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921E-4263-4659-A15E-1B158985ED10}" type="datetimeFigureOut">
              <a:rPr lang="ko-KR" altLang="en-US" smtClean="0"/>
              <a:t>2022-03-31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65416-A659-4E8A-BF7C-6421E27BED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29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EBC8268-8054-4868-AD0D-6731FD8D401B}"/>
              </a:ext>
            </a:extLst>
          </p:cNvPr>
          <p:cNvGrpSpPr/>
          <p:nvPr/>
        </p:nvGrpSpPr>
        <p:grpSpPr>
          <a:xfrm>
            <a:off x="2238374" y="1531413"/>
            <a:ext cx="7598084" cy="2572776"/>
            <a:chOff x="2554664" y="1478147"/>
            <a:chExt cx="8006327" cy="257277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4DDB115B-610F-4023-93A3-420F3EF4284E}"/>
                </a:ext>
              </a:extLst>
            </p:cNvPr>
            <p:cNvGrpSpPr/>
            <p:nvPr/>
          </p:nvGrpSpPr>
          <p:grpSpPr>
            <a:xfrm>
              <a:off x="2554664" y="1478147"/>
              <a:ext cx="1863539" cy="1250315"/>
              <a:chOff x="7560297" y="1244338"/>
              <a:chExt cx="2720768" cy="1250315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E5D9C99D-F040-44C9-A5B7-F8A10BF0005E}"/>
                  </a:ext>
                </a:extLst>
              </p:cNvPr>
              <p:cNvSpPr/>
              <p:nvPr/>
            </p:nvSpPr>
            <p:spPr>
              <a:xfrm>
                <a:off x="7560297" y="1244338"/>
                <a:ext cx="2554664" cy="914400"/>
              </a:xfrm>
              <a:prstGeom prst="roundRect">
                <a:avLst/>
              </a:prstGeom>
              <a:noFill/>
              <a:ln w="38100">
                <a:solidFill>
                  <a:srgbClr val="9E1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22DFE515-42B1-4331-B29D-1F07F0D84C93}"/>
                  </a:ext>
                </a:extLst>
              </p:cNvPr>
              <p:cNvSpPr/>
              <p:nvPr/>
            </p:nvSpPr>
            <p:spPr>
              <a:xfrm>
                <a:off x="7584999" y="1467131"/>
                <a:ext cx="2696066" cy="10275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5C353886-CFC8-49FF-98FF-F04A898F6B42}"/>
                </a:ext>
              </a:extLst>
            </p:cNvPr>
            <p:cNvCxnSpPr/>
            <p:nvPr/>
          </p:nvCxnSpPr>
          <p:spPr>
            <a:xfrm>
              <a:off x="4304433" y="1664078"/>
              <a:ext cx="0" cy="2226586"/>
            </a:xfrm>
            <a:prstGeom prst="line">
              <a:avLst/>
            </a:prstGeom>
            <a:ln w="38100">
              <a:solidFill>
                <a:srgbClr val="9E1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사각형: 둥근 모서리 22">
              <a:extLst>
                <a:ext uri="{FF2B5EF4-FFF2-40B4-BE49-F238E27FC236}">
                  <a16:creationId xmlns:a16="http://schemas.microsoft.com/office/drawing/2014/main" id="{56858CBF-BC31-49EF-96AB-6516452EC893}"/>
                </a:ext>
              </a:extLst>
            </p:cNvPr>
            <p:cNvSpPr/>
            <p:nvPr/>
          </p:nvSpPr>
          <p:spPr>
            <a:xfrm>
              <a:off x="4304432" y="3014470"/>
              <a:ext cx="6256559" cy="103645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5ECE490-3165-4178-B234-12F17E3477BB}"/>
                </a:ext>
              </a:extLst>
            </p:cNvPr>
            <p:cNvSpPr/>
            <p:nvPr/>
          </p:nvSpPr>
          <p:spPr>
            <a:xfrm>
              <a:off x="4332163" y="2912882"/>
              <a:ext cx="4883079" cy="103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FCE59D-267C-4CC3-AD2C-6474DD3473D4}"/>
              </a:ext>
            </a:extLst>
          </p:cNvPr>
          <p:cNvSpPr txBox="1"/>
          <p:nvPr/>
        </p:nvSpPr>
        <p:spPr>
          <a:xfrm>
            <a:off x="5250229" y="2645935"/>
            <a:ext cx="289053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색다른 표현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6EEBCD-7861-49C4-9C99-C61A1E6B0E14}"/>
              </a:ext>
            </a:extLst>
          </p:cNvPr>
          <p:cNvSpPr txBox="1"/>
          <p:nvPr/>
        </p:nvSpPr>
        <p:spPr>
          <a:xfrm>
            <a:off x="2478658" y="1630308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FFDFB9"/>
                </a:solidFill>
                <a:ea typeface="나눔스퀘어라운드 ExtraBold" panose="020B0600000101010101" pitchFamily="50" charset="-127"/>
              </a:rPr>
              <a:t>08</a:t>
            </a:r>
            <a:endParaRPr lang="ko-KR" altLang="en-US" sz="7200" dirty="0">
              <a:solidFill>
                <a:srgbClr val="FFDFB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145D6-6612-4B45-BE23-3270367D1061}"/>
              </a:ext>
            </a:extLst>
          </p:cNvPr>
          <p:cNvSpPr txBox="1"/>
          <p:nvPr/>
        </p:nvSpPr>
        <p:spPr>
          <a:xfrm>
            <a:off x="2396748" y="1581399"/>
            <a:ext cx="13383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7200" dirty="0">
                <a:solidFill>
                  <a:srgbClr val="A4193D"/>
                </a:solidFill>
                <a:latin typeface="나눔스퀘어라운드OTF ExtraBold" panose="020B0600000101010101" pitchFamily="34" charset="-127"/>
                <a:ea typeface="나눔스퀘어라운드OTF ExtraBold" panose="020B0600000101010101" pitchFamily="34" charset="-127"/>
              </a:rPr>
              <a:t>08</a:t>
            </a:r>
            <a:endParaRPr lang="ko-KR" altLang="en-US" sz="7200" dirty="0">
              <a:solidFill>
                <a:srgbClr val="A4193D"/>
              </a:solidFill>
              <a:latin typeface="나눔스퀘어라운드OTF ExtraBold" panose="020B0600000101010101" pitchFamily="34" charset="-127"/>
              <a:ea typeface="나눔스퀘어라운드OTF ExtraBold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91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3F0DD5E-8553-43BD-8BC9-A04BECA3A02A}"/>
              </a:ext>
            </a:extLst>
          </p:cNvPr>
          <p:cNvSpPr txBox="1"/>
          <p:nvPr/>
        </p:nvSpPr>
        <p:spPr>
          <a:xfrm>
            <a:off x="2644041" y="234088"/>
            <a:ext cx="9260913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주변 공간을 활용하여 표현하기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3BCF0B-AD07-4315-9E07-A8ABDF0981D8}"/>
              </a:ext>
            </a:extLst>
          </p:cNvPr>
          <p:cNvSpPr txBox="1"/>
          <p:nvPr/>
        </p:nvSpPr>
        <p:spPr>
          <a:xfrm>
            <a:off x="-3699" y="6481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D0BEAF-3A21-4D89-B2F8-0505D0E7052B}"/>
              </a:ext>
            </a:extLst>
          </p:cNvPr>
          <p:cNvSpPr txBox="1"/>
          <p:nvPr/>
        </p:nvSpPr>
        <p:spPr>
          <a:xfrm>
            <a:off x="-46873" y="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374D768A-0A50-42D6-83BE-2B37DD340F6A}"/>
              </a:ext>
            </a:extLst>
          </p:cNvPr>
          <p:cNvSpPr/>
          <p:nvPr/>
        </p:nvSpPr>
        <p:spPr>
          <a:xfrm>
            <a:off x="884970" y="234088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4F1966EB-3C5E-46D9-BB0B-6A924379B899}"/>
              </a:ext>
            </a:extLst>
          </p:cNvPr>
          <p:cNvSpPr/>
          <p:nvPr/>
        </p:nvSpPr>
        <p:spPr>
          <a:xfrm>
            <a:off x="884970" y="925703"/>
            <a:ext cx="4668957" cy="3341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400" b="1" dirty="0">
                <a:solidFill>
                  <a:schemeClr val="tx1"/>
                </a:solidFill>
              </a:rPr>
              <a:t>준비물</a:t>
            </a:r>
            <a:r>
              <a:rPr lang="en-US" altLang="ko-KR" sz="1400" b="1" dirty="0">
                <a:solidFill>
                  <a:schemeClr val="tx1"/>
                </a:solidFill>
              </a:rPr>
              <a:t>: </a:t>
            </a:r>
            <a:r>
              <a:rPr lang="ko-KR" altLang="en-US" sz="1400" dirty="0">
                <a:solidFill>
                  <a:schemeClr val="tx1"/>
                </a:solidFill>
              </a:rPr>
              <a:t>도화지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칼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연필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지우개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휴대전화 또는 카메라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B329FF-FFBE-46C9-97E7-064EB7EEC372}"/>
              </a:ext>
            </a:extLst>
          </p:cNvPr>
          <p:cNvSpPr txBox="1"/>
          <p:nvPr/>
        </p:nvSpPr>
        <p:spPr>
          <a:xfrm>
            <a:off x="2580605" y="6171135"/>
            <a:ext cx="7193710" cy="44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</a:t>
            </a:r>
            <a:r>
              <a:rPr lang="ko-KR" altLang="en-US" sz="10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 err="1"/>
              <a:t>정영서</a:t>
            </a:r>
            <a:r>
              <a:rPr lang="ko-KR" altLang="en-US" sz="1000" dirty="0"/>
              <a:t>(학생 작품) </a:t>
            </a:r>
            <a:r>
              <a:rPr lang="ko-KR" altLang="en-US" sz="1000" b="1" dirty="0"/>
              <a:t>자연 속으로</a:t>
            </a:r>
            <a:r>
              <a:rPr lang="ko-KR" altLang="en-US" sz="1000" dirty="0"/>
              <a:t>(종이</a:t>
            </a:r>
            <a:r>
              <a:rPr lang="en-US" altLang="ko-KR" sz="1000" dirty="0"/>
              <a:t>, </a:t>
            </a:r>
            <a:r>
              <a:rPr lang="ko-KR" altLang="en-US" sz="1000" dirty="0"/>
              <a:t>사진/</a:t>
            </a:r>
            <a:r>
              <a:rPr lang="en-US" altLang="ko-KR" sz="1000" dirty="0"/>
              <a:t>31</a:t>
            </a:r>
            <a:r>
              <a:rPr lang="ko-KR" altLang="en-US" sz="1000" dirty="0" err="1"/>
              <a:t>x</a:t>
            </a:r>
            <a:r>
              <a:rPr lang="en-US" altLang="ko-KR" sz="1000" dirty="0"/>
              <a:t>6</a:t>
            </a:r>
            <a:r>
              <a:rPr lang="ko-KR" altLang="en-US" sz="1000" dirty="0"/>
              <a:t>0cm/2016년 작)</a:t>
            </a:r>
            <a:endParaRPr lang="en-US" altLang="ko-KR" sz="1000" dirty="0"/>
          </a:p>
          <a:p>
            <a:pPr>
              <a:lnSpc>
                <a:spcPct val="150000"/>
              </a:lnSpc>
            </a:pPr>
            <a:r>
              <a:rPr lang="ko-KR" altLang="en-US" sz="1000" dirty="0"/>
              <a:t>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도화지에 악어를 스케치한 후 칼로 오리고 폭포 사진을 바닥에 대고 사진을 찍은 작품이다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970" y="1397502"/>
            <a:ext cx="5760116" cy="1030603"/>
          </a:xfrm>
          <a:prstGeom prst="rect">
            <a:avLst/>
          </a:prstGeom>
          <a:solidFill>
            <a:srgbClr val="FEE8E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50">
                <a:latin typeface="+mn-ea"/>
              </a:rPr>
              <a:t>① 도화지에 </a:t>
            </a:r>
            <a:r>
              <a:rPr lang="ko-KR" altLang="en-US" sz="1050" dirty="0">
                <a:latin typeface="+mn-ea"/>
              </a:rPr>
              <a:t>형태를 스케치하며 사인펜으로 </a:t>
            </a:r>
            <a:r>
              <a:rPr lang="ko-KR" altLang="en-US" sz="1050">
                <a:latin typeface="+mn-ea"/>
              </a:rPr>
              <a:t>그린다</a:t>
            </a:r>
            <a:r>
              <a:rPr lang="en-US" altLang="ko-KR" sz="105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050">
                <a:latin typeface="+mn-ea"/>
              </a:rPr>
              <a:t>② 그려진 형태의 외곽선을 오려 낸다</a:t>
            </a:r>
            <a:r>
              <a:rPr lang="en-US" altLang="ko-KR" sz="105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50">
                <a:latin typeface="+mn-ea"/>
              </a:rPr>
              <a:t>③ </a:t>
            </a:r>
            <a:r>
              <a:rPr lang="ko-KR" altLang="en-US" sz="1050">
                <a:latin typeface="+mn-ea"/>
              </a:rPr>
              <a:t>구멍 </a:t>
            </a:r>
            <a:r>
              <a:rPr lang="ko-KR" altLang="en-US" sz="1050" dirty="0">
                <a:latin typeface="+mn-ea"/>
              </a:rPr>
              <a:t>뚫린 부분을 통하여 주변 사물을 비추고 그 상태를 사진으로 </a:t>
            </a:r>
            <a:r>
              <a:rPr lang="ko-KR" altLang="en-US" sz="1050">
                <a:latin typeface="+mn-ea"/>
              </a:rPr>
              <a:t>담는다</a:t>
            </a:r>
            <a:r>
              <a:rPr lang="en-US" altLang="ko-KR" sz="105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050">
                <a:latin typeface="+mn-ea"/>
              </a:rPr>
              <a:t>④ </a:t>
            </a:r>
            <a:r>
              <a:rPr lang="ko-KR" altLang="en-US" sz="1050">
                <a:latin typeface="+mn-ea"/>
              </a:rPr>
              <a:t>교정 곳곳을 다니며 눈여겨보지 못했던 장면들을 작품 속에 활용한다</a:t>
            </a:r>
            <a:r>
              <a:rPr lang="en-US" altLang="ko-KR" sz="1050">
                <a:latin typeface="+mn-ea"/>
              </a:rPr>
              <a:t>.</a:t>
            </a:r>
            <a:endParaRPr lang="ko-KR" altLang="en-US" sz="1050"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38A610C-9CF4-4914-A2B1-E70240887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0605" y="2751190"/>
            <a:ext cx="7703828" cy="33574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2105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4">
            <a:extLst>
              <a:ext uri="{FF2B5EF4-FFF2-40B4-BE49-F238E27FC236}">
                <a16:creationId xmlns:a16="http://schemas.microsoft.com/office/drawing/2014/main" id="{C2CD79E9-B735-48A7-A243-8008ABDC5C08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2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F0B19-4A22-4FD1-94DC-75F817A6B4AD}"/>
              </a:ext>
            </a:extLst>
          </p:cNvPr>
          <p:cNvSpPr txBox="1"/>
          <p:nvPr/>
        </p:nvSpPr>
        <p:spPr>
          <a:xfrm>
            <a:off x="2764041" y="114191"/>
            <a:ext cx="9016281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주변 공간을 활용하여 표현하기</a:t>
            </a:r>
          </a:p>
        </p:txBody>
      </p:sp>
      <p:sp>
        <p:nvSpPr>
          <p:cNvPr id="4" name="사각형: 둥근 모서리 8">
            <a:extLst>
              <a:ext uri="{FF2B5EF4-FFF2-40B4-BE49-F238E27FC236}">
                <a16:creationId xmlns:a16="http://schemas.microsoft.com/office/drawing/2014/main" id="{CBFFE375-2C1C-403F-BB80-FFF71B1362EB}"/>
              </a:ext>
            </a:extLst>
          </p:cNvPr>
          <p:cNvSpPr/>
          <p:nvPr/>
        </p:nvSpPr>
        <p:spPr>
          <a:xfrm>
            <a:off x="1014494" y="825872"/>
            <a:ext cx="3760399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재활용 휴지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종이 심 또는 폐지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가위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풀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4CB7552-0A40-4AEF-8EA3-4B104AD0DA4C}"/>
              </a:ext>
            </a:extLst>
          </p:cNvPr>
          <p:cNvSpPr/>
          <p:nvPr/>
        </p:nvSpPr>
        <p:spPr>
          <a:xfrm>
            <a:off x="214244" y="6098095"/>
            <a:ext cx="40274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 err="1">
                <a:latin typeface="+mn-ea"/>
              </a:rPr>
              <a:t>윤은비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봄날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종이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촬영</a:t>
            </a:r>
            <a:r>
              <a:rPr lang="en-US" altLang="ko-KR" sz="1000" dirty="0">
                <a:latin typeface="+mn-ea"/>
              </a:rPr>
              <a:t>/22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43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 </a:t>
            </a:r>
            <a:endParaRPr lang="en-US" altLang="ko-KR" sz="1000" kern="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12EFC5D-43A2-432B-AF18-5FDD858CE951}"/>
              </a:ext>
            </a:extLst>
          </p:cNvPr>
          <p:cNvSpPr/>
          <p:nvPr/>
        </p:nvSpPr>
        <p:spPr>
          <a:xfrm>
            <a:off x="5655424" y="6073365"/>
            <a:ext cx="2887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latin typeface="+mn-ea"/>
              </a:rPr>
              <a:t>조은미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en-US" altLang="ko-KR" sz="1000" b="1" dirty="0">
                <a:latin typeface="+mn-ea"/>
              </a:rPr>
              <a:t>4</a:t>
            </a:r>
            <a:r>
              <a:rPr lang="ko-KR" altLang="en-US" sz="1000" b="1" dirty="0">
                <a:latin typeface="+mn-ea"/>
              </a:rPr>
              <a:t>월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종이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촬영</a:t>
            </a:r>
            <a:r>
              <a:rPr lang="en-US" altLang="ko-KR" sz="1000" dirty="0">
                <a:latin typeface="+mn-ea"/>
              </a:rPr>
              <a:t>/29.7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21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</a:p>
          <a:p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FD3EFA7-079B-4EA4-97A8-92A5D667E739}"/>
              </a:ext>
            </a:extLst>
          </p:cNvPr>
          <p:cNvSpPr/>
          <p:nvPr/>
        </p:nvSpPr>
        <p:spPr>
          <a:xfrm>
            <a:off x="8830633" y="6078490"/>
            <a:ext cx="28875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latin typeface="+mn-ea"/>
              </a:rPr>
              <a:t>지은희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미키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종이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촬영</a:t>
            </a:r>
            <a:r>
              <a:rPr lang="en-US" altLang="ko-KR" sz="1000" dirty="0">
                <a:latin typeface="+mn-ea"/>
              </a:rPr>
              <a:t>/29.7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21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</a:p>
          <a:p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824A2-8346-49C4-8071-1A1AA5D0CFA0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6103D-7278-41C4-9B1E-FF7733908BF7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03" y="2526439"/>
            <a:ext cx="4563112" cy="34961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314" y="2462477"/>
            <a:ext cx="2620818" cy="35791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122" y="2540728"/>
            <a:ext cx="2553056" cy="3467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856" y="772604"/>
            <a:ext cx="4769856" cy="126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5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ABA5D-D195-42A1-B8A2-D80C74844DDD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78F0C-A97B-4C1A-ABD1-F8E1A26E7981}"/>
              </a:ext>
            </a:extLst>
          </p:cNvPr>
          <p:cNvSpPr txBox="1"/>
          <p:nvPr/>
        </p:nvSpPr>
        <p:spPr>
          <a:xfrm>
            <a:off x="884971" y="0"/>
            <a:ext cx="4408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표현 기법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397EA-891C-4559-AC9F-E9AFF28ECFC4}"/>
              </a:ext>
            </a:extLst>
          </p:cNvPr>
          <p:cNvSpPr txBox="1"/>
          <p:nvPr/>
        </p:nvSpPr>
        <p:spPr>
          <a:xfrm>
            <a:off x="884971" y="904882"/>
            <a:ext cx="10528165" cy="114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같은 주제라도 사용하는 </a:t>
            </a:r>
            <a:r>
              <a:rPr lang="ko-KR" altLang="en-US" sz="24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재료마다</a:t>
            </a:r>
            <a:r>
              <a:rPr lang="ko-KR" altLang="en-US" sz="2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다른 느낌을 준다</a:t>
            </a:r>
            <a:r>
              <a:rPr lang="en-US" altLang="ko-KR" sz="2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재료로 표현된 작품을 감상하고 사용된 기법과 의도를 생각해보자</a:t>
            </a:r>
            <a:r>
              <a:rPr lang="en-US" altLang="ko-KR" sz="24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D5743974-ECCC-4629-9E12-E9485734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46" y="2489918"/>
            <a:ext cx="4858428" cy="307700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517F2E9-097E-4622-A3C9-A58CE44D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623" y="2489918"/>
            <a:ext cx="5248997" cy="40635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4CB8EC-4379-4C17-BB94-DA9C663211D1}"/>
              </a:ext>
            </a:extLst>
          </p:cNvPr>
          <p:cNvSpPr txBox="1"/>
          <p:nvPr/>
        </p:nvSpPr>
        <p:spPr>
          <a:xfrm>
            <a:off x="660046" y="5662770"/>
            <a:ext cx="4790843" cy="6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두 작품 모두 노란 집이라는 반 고흐의 작품이다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왼쪽은 콩테 오른쪽은 물감으로 그린 작품이다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20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257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2D451A9-997A-4F89-8ECD-23272FD144BA}"/>
              </a:ext>
            </a:extLst>
          </p:cNvPr>
          <p:cNvSpPr txBox="1"/>
          <p:nvPr/>
        </p:nvSpPr>
        <p:spPr>
          <a:xfrm>
            <a:off x="2678833" y="228802"/>
            <a:ext cx="9172856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사진 이어 그리기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CF063E-56EC-4C5A-AFF1-13D78CC01793}"/>
              </a:ext>
            </a:extLst>
          </p:cNvPr>
          <p:cNvSpPr txBox="1"/>
          <p:nvPr/>
        </p:nvSpPr>
        <p:spPr>
          <a:xfrm>
            <a:off x="84759" y="5225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26548-A5C0-482D-8017-0FD6B0F1737A}"/>
              </a:ext>
            </a:extLst>
          </p:cNvPr>
          <p:cNvSpPr txBox="1"/>
          <p:nvPr/>
        </p:nvSpPr>
        <p:spPr>
          <a:xfrm>
            <a:off x="0" y="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사각형: 둥근 모서리 6">
            <a:extLst>
              <a:ext uri="{FF2B5EF4-FFF2-40B4-BE49-F238E27FC236}">
                <a16:creationId xmlns:a16="http://schemas.microsoft.com/office/drawing/2014/main" id="{CF0649AA-6F0A-4426-BB0F-B2DB3BA4CF80}"/>
              </a:ext>
            </a:extLst>
          </p:cNvPr>
          <p:cNvSpPr/>
          <p:nvPr/>
        </p:nvSpPr>
        <p:spPr>
          <a:xfrm>
            <a:off x="919761" y="221536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3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1397EA-891C-4559-AC9F-E9AFF28ECFC4}"/>
              </a:ext>
            </a:extLst>
          </p:cNvPr>
          <p:cNvSpPr txBox="1"/>
          <p:nvPr/>
        </p:nvSpPr>
        <p:spPr>
          <a:xfrm>
            <a:off x="799761" y="810466"/>
            <a:ext cx="10528165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잡지에서 선택한 한 장의 사진 위에 불규칙하게 찢은 종이를 대고 이어서 그려 보자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가려진 사진 일부분을 사실적으로만 그리지 말고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,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신선한 발상으로 재구성하여 표현해 보자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작은 사진을 찢어 붙인 후 나머지 부분을 그리는 방법도 있다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048" y="2401283"/>
            <a:ext cx="2438141" cy="33175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233" y="2401283"/>
            <a:ext cx="3221665" cy="330628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159" y="2401283"/>
            <a:ext cx="1933845" cy="3315163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CD98B0F-9846-46E6-B62E-AE016C8AD61C}"/>
              </a:ext>
            </a:extLst>
          </p:cNvPr>
          <p:cNvSpPr/>
          <p:nvPr/>
        </p:nvSpPr>
        <p:spPr>
          <a:xfrm>
            <a:off x="1671159" y="5916744"/>
            <a:ext cx="4321687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>
                <a:solidFill>
                  <a:srgbClr val="A4193D"/>
                </a:solidFill>
                <a:latin typeface="+mn-ea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>
                <a:latin typeface="+mn-ea"/>
              </a:rPr>
              <a:t>박윤영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상황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종이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잡지 콜라주</a:t>
            </a:r>
            <a:r>
              <a:rPr lang="en-US" altLang="ko-KR" sz="1000" dirty="0">
                <a:latin typeface="+mn-ea"/>
              </a:rPr>
              <a:t>/29.7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21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>
                <a:latin typeface="+mn-ea"/>
              </a:rPr>
              <a:t>김진우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학생 작품</a:t>
            </a:r>
            <a:r>
              <a:rPr lang="en-US" altLang="ko-KR" sz="1000">
                <a:latin typeface="+mn-ea"/>
              </a:rPr>
              <a:t>) </a:t>
            </a:r>
            <a:r>
              <a:rPr lang="ko-KR" altLang="en-US" sz="1000" b="1">
                <a:latin typeface="+mn-ea"/>
              </a:rPr>
              <a:t>드라이브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종이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잡지 콜라주</a:t>
            </a:r>
            <a:r>
              <a:rPr lang="en-US" altLang="ko-KR" sz="1000">
                <a:latin typeface="+mn-ea"/>
              </a:rPr>
              <a:t>/29.7</a:t>
            </a:r>
            <a:r>
              <a:rPr lang="ko-KR" altLang="en-US" sz="1000">
                <a:latin typeface="+mn-ea"/>
              </a:rPr>
              <a:t>x</a:t>
            </a:r>
            <a:r>
              <a:rPr lang="en-US" altLang="ko-KR" sz="1000">
                <a:latin typeface="+mn-ea"/>
              </a:rPr>
              <a:t>21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 </a:t>
            </a:r>
            <a:r>
              <a:rPr lang="ko-KR" altLang="en-US" sz="1000" b="1">
                <a:latin typeface="+mn-ea"/>
              </a:rPr>
              <a:t>박은화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학생 작품</a:t>
            </a:r>
            <a:r>
              <a:rPr lang="en-US" altLang="ko-KR" sz="1000">
                <a:latin typeface="+mn-ea"/>
              </a:rPr>
              <a:t>) </a:t>
            </a:r>
            <a:r>
              <a:rPr lang="ko-KR" altLang="en-US" sz="1000" b="1">
                <a:latin typeface="+mn-ea"/>
              </a:rPr>
              <a:t>신발</a:t>
            </a:r>
            <a:r>
              <a:rPr lang="en-US" altLang="ko-KR" sz="1000">
                <a:latin typeface="+mn-ea"/>
              </a:rPr>
              <a:t>(</a:t>
            </a:r>
            <a:r>
              <a:rPr lang="ko-KR" altLang="en-US" sz="1000">
                <a:latin typeface="+mn-ea"/>
              </a:rPr>
              <a:t>종이</a:t>
            </a:r>
            <a:r>
              <a:rPr lang="en-US" altLang="ko-KR" sz="1000">
                <a:latin typeface="+mn-ea"/>
              </a:rPr>
              <a:t>, </a:t>
            </a:r>
            <a:r>
              <a:rPr lang="ko-KR" altLang="en-US" sz="1000">
                <a:latin typeface="+mn-ea"/>
              </a:rPr>
              <a:t>잡지 콜라주</a:t>
            </a:r>
            <a:r>
              <a:rPr lang="en-US" altLang="ko-KR" sz="1000">
                <a:latin typeface="+mn-ea"/>
              </a:rPr>
              <a:t>/20</a:t>
            </a:r>
            <a:r>
              <a:rPr lang="ko-KR" altLang="en-US" sz="1000">
                <a:latin typeface="+mn-ea"/>
              </a:rPr>
              <a:t>x</a:t>
            </a:r>
            <a:r>
              <a:rPr lang="en-US" altLang="ko-KR" sz="1000">
                <a:latin typeface="+mn-ea"/>
              </a:rPr>
              <a:t>20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 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4715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4">
            <a:extLst>
              <a:ext uri="{FF2B5EF4-FFF2-40B4-BE49-F238E27FC236}">
                <a16:creationId xmlns:a16="http://schemas.microsoft.com/office/drawing/2014/main" id="{C2CD79E9-B735-48A7-A243-8008ABDC5C08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F0B19-4A22-4FD1-94DC-75F817A6B4AD}"/>
              </a:ext>
            </a:extLst>
          </p:cNvPr>
          <p:cNvSpPr txBox="1"/>
          <p:nvPr/>
        </p:nvSpPr>
        <p:spPr>
          <a:xfrm>
            <a:off x="2764041" y="114191"/>
            <a:ext cx="9007749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마블링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머그잔 만들기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4CB7552-0A40-4AEF-8EA3-4B104AD0DA4C}"/>
              </a:ext>
            </a:extLst>
          </p:cNvPr>
          <p:cNvSpPr/>
          <p:nvPr/>
        </p:nvSpPr>
        <p:spPr>
          <a:xfrm>
            <a:off x="2252555" y="6526884"/>
            <a:ext cx="9183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latin typeface="+mn-ea"/>
              </a:rPr>
              <a:t>이현지 외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 err="1">
                <a:latin typeface="+mn-ea"/>
              </a:rPr>
              <a:t>마블링</a:t>
            </a:r>
            <a:r>
              <a:rPr lang="ko-KR" altLang="en-US" sz="1000" b="1" dirty="0">
                <a:latin typeface="+mn-ea"/>
              </a:rPr>
              <a:t> 머그잔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도자기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매니큐어</a:t>
            </a:r>
            <a:r>
              <a:rPr lang="en-US" altLang="ko-KR" sz="1000" dirty="0">
                <a:latin typeface="+mn-ea"/>
              </a:rPr>
              <a:t>/8.5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8.5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7.5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여러 가지 색상의 매니큐어를 섞어서 독특한 문양과 우연의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효과를 표현했다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</a:p>
          <a:p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824A2-8346-49C4-8071-1A1AA5D0CFA0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6103D-7278-41C4-9B1E-FF7733908BF7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19" y="2590814"/>
            <a:ext cx="7047507" cy="3936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1397EA-891C-4559-AC9F-E9AFF28ECFC4}"/>
              </a:ext>
            </a:extLst>
          </p:cNvPr>
          <p:cNvSpPr txBox="1"/>
          <p:nvPr/>
        </p:nvSpPr>
        <p:spPr>
          <a:xfrm>
            <a:off x="683091" y="688157"/>
            <a:ext cx="105281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마블링은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물과 기름의 반발 원리를 이용하여 무늬를 내는 방법이다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미술 작품뿐만 아니라 우리의 일상 생활용품에서도 그 사례를 찾아볼 수 있다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가구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벽지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20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식기류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등 그 쓰임의 폭이 다양하다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마블링의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원리에 매니큐어를 활용하여 머그잔을 염색해 보자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166" y="2190704"/>
            <a:ext cx="2429214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1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8">
            <a:extLst>
              <a:ext uri="{FF2B5EF4-FFF2-40B4-BE49-F238E27FC236}">
                <a16:creationId xmlns:a16="http://schemas.microsoft.com/office/drawing/2014/main" id="{CBFFE375-2C1C-403F-BB80-FFF71B1362EB}"/>
              </a:ext>
            </a:extLst>
          </p:cNvPr>
          <p:cNvSpPr/>
          <p:nvPr/>
        </p:nvSpPr>
        <p:spPr>
          <a:xfrm>
            <a:off x="1004969" y="842807"/>
            <a:ext cx="3760399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머그잔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매니큐어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물통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이쑤시개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D8026F0-51F4-4969-82F5-42BB0E46D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45" y="1797848"/>
            <a:ext cx="2983115" cy="39823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2E427E3-7B16-4D87-B126-9B9EBB421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772" y="1804642"/>
            <a:ext cx="2875721" cy="392920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5A02D55-E8FB-4529-91FD-7001D2EC7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806" y="1768924"/>
            <a:ext cx="2983115" cy="3987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DB616A-07F1-45EA-A100-2604278C1E3D}"/>
              </a:ext>
            </a:extLst>
          </p:cNvPr>
          <p:cNvSpPr txBox="1"/>
          <p:nvPr/>
        </p:nvSpPr>
        <p:spPr>
          <a:xfrm>
            <a:off x="703109" y="5845561"/>
            <a:ext cx="3141585" cy="755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/>
              <a:t>① 물통에 </a:t>
            </a:r>
            <a:r>
              <a:rPr lang="ko-KR" altLang="en-US" sz="1000" dirty="0"/>
              <a:t>미지근한 물을 준비하고 매니큐어를 부은 다음 이쑤시개를 이용하여 물 위에 뜬 매니큐어를 움직여 무늬를 낸다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9AC66-7114-498E-8A74-0C7D05664BB8}"/>
              </a:ext>
            </a:extLst>
          </p:cNvPr>
          <p:cNvSpPr txBox="1"/>
          <p:nvPr/>
        </p:nvSpPr>
        <p:spPr>
          <a:xfrm>
            <a:off x="4612110" y="5845561"/>
            <a:ext cx="2967779" cy="52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/>
              <a:t>② 머그잔의 </a:t>
            </a:r>
            <a:r>
              <a:rPr lang="ko-KR" altLang="en-US" sz="1000" dirty="0"/>
              <a:t>손잡이를 잡고 컵의 아랫부분을 담가 매니큐어를 찍어낸다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B67D92-EC8B-4D9B-8CE9-50FEA43544C9}"/>
              </a:ext>
            </a:extLst>
          </p:cNvPr>
          <p:cNvSpPr txBox="1"/>
          <p:nvPr/>
        </p:nvSpPr>
        <p:spPr>
          <a:xfrm>
            <a:off x="8479806" y="5850270"/>
            <a:ext cx="2875722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/>
              <a:t>③ 머그잔의 </a:t>
            </a:r>
            <a:r>
              <a:rPr lang="ko-KR" altLang="en-US" sz="1000" dirty="0"/>
              <a:t>아랫부분을 위로 향하여 말려 준다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11" name="사각형: 둥근 모서리 4">
            <a:extLst>
              <a:ext uri="{FF2B5EF4-FFF2-40B4-BE49-F238E27FC236}">
                <a16:creationId xmlns:a16="http://schemas.microsoft.com/office/drawing/2014/main" id="{D35E0C18-DF49-49D0-87CB-0F46A06372CA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4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02E3F-FB73-4BAB-B8C4-BD513DDF2AFB}"/>
              </a:ext>
            </a:extLst>
          </p:cNvPr>
          <p:cNvSpPr txBox="1"/>
          <p:nvPr/>
        </p:nvSpPr>
        <p:spPr>
          <a:xfrm>
            <a:off x="2764041" y="114191"/>
            <a:ext cx="9007749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마블링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머그잔 만들기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2959C-5633-4799-A90A-BA3F2E582FC4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7EB7162-3AAD-4627-8088-DEF4AC746CC5}"/>
              </a:ext>
            </a:extLst>
          </p:cNvPr>
          <p:cNvSpPr/>
          <p:nvPr/>
        </p:nvSpPr>
        <p:spPr>
          <a:xfrm>
            <a:off x="408373" y="1494035"/>
            <a:ext cx="11363417" cy="5239790"/>
          </a:xfrm>
          <a:prstGeom prst="roundRect">
            <a:avLst>
              <a:gd name="adj" fmla="val 5993"/>
            </a:avLst>
          </a:prstGeom>
          <a:noFill/>
          <a:ln>
            <a:solidFill>
              <a:srgbClr val="925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409B25DB-21DF-492A-9E76-6412BB39E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45" y="1260330"/>
            <a:ext cx="1428195" cy="46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2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4">
            <a:extLst>
              <a:ext uri="{FF2B5EF4-FFF2-40B4-BE49-F238E27FC236}">
                <a16:creationId xmlns:a16="http://schemas.microsoft.com/office/drawing/2014/main" id="{15324570-C8AE-4BE3-83B1-2BEB35E9ACA3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9B17F-6FC2-4E56-8F5B-5EA440D2CA6E}"/>
              </a:ext>
            </a:extLst>
          </p:cNvPr>
          <p:cNvSpPr txBox="1"/>
          <p:nvPr/>
        </p:nvSpPr>
        <p:spPr>
          <a:xfrm>
            <a:off x="2764041" y="114191"/>
            <a:ext cx="9052138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팝 아트 자화상 그리기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ECC9CD5-D7BA-49EA-AB44-E044C1D53D1B}"/>
              </a:ext>
            </a:extLst>
          </p:cNvPr>
          <p:cNvSpPr/>
          <p:nvPr/>
        </p:nvSpPr>
        <p:spPr>
          <a:xfrm>
            <a:off x="4717034" y="6480718"/>
            <a:ext cx="6154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◀ </a:t>
            </a:r>
            <a:r>
              <a:rPr lang="ko-KR" altLang="en-US" sz="1000" b="1" dirty="0">
                <a:latin typeface="+mn-ea"/>
              </a:rPr>
              <a:t>리히텐슈타인</a:t>
            </a:r>
            <a:r>
              <a:rPr lang="en-US" altLang="ko-KR" sz="1000" dirty="0">
                <a:latin typeface="+mn-ea"/>
              </a:rPr>
              <a:t>(Lichtenstein,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Roy/</a:t>
            </a:r>
            <a:r>
              <a:rPr lang="ko-KR" altLang="en-US" sz="1000" dirty="0">
                <a:latin typeface="+mn-ea"/>
              </a:rPr>
              <a:t>미국</a:t>
            </a:r>
            <a:r>
              <a:rPr lang="en-US" altLang="ko-KR" sz="1000" dirty="0">
                <a:latin typeface="+mn-ea"/>
              </a:rPr>
              <a:t>/1923~1997) </a:t>
            </a:r>
            <a:r>
              <a:rPr lang="ko-KR" altLang="en-US" sz="1000" b="1" dirty="0">
                <a:latin typeface="+mn-ea"/>
              </a:rPr>
              <a:t>행복한 눈물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캔버스에 유채</a:t>
            </a:r>
            <a:r>
              <a:rPr lang="en-US" altLang="ko-KR" sz="1000" dirty="0">
                <a:latin typeface="+mn-ea"/>
              </a:rPr>
              <a:t>/96.5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96.5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/1964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02782-AD7D-4889-854D-5A167F0CDCF6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F451B-B93A-4B54-83CF-B9FFFBC1416F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581611-C5CE-4B00-8417-9D0B2CD36F49}"/>
              </a:ext>
            </a:extLst>
          </p:cNvPr>
          <p:cNvSpPr txBox="1"/>
          <p:nvPr/>
        </p:nvSpPr>
        <p:spPr>
          <a:xfrm>
            <a:off x="683091" y="688157"/>
            <a:ext cx="1052816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팝 아트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: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1950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년대 중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·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후반에 미국과 영국을 중심으로 일어난 미술 사조</a:t>
            </a:r>
            <a:endParaRPr lang="en-US" altLang="ko-KR" sz="20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전통적인 예술 개념을 타파하려는 시도</a:t>
            </a:r>
            <a:endParaRPr lang="en-US" altLang="ko-KR" sz="20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팝 아트의 대표 작가 리히텐슈타인의 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‘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행복한 눈물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’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사실적인 표현에서 벗어나 원색을 주조로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만화처럼 독특한 인물 표현을 했다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팝 아트를 이용하여 자화상을 그려보자</a:t>
            </a:r>
            <a:r>
              <a:rPr lang="en-US" altLang="ko-KR" sz="2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313CA76-05EF-483E-9F1D-4F0830B82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82" y="3219572"/>
            <a:ext cx="3480318" cy="350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>
            <a:extLst>
              <a:ext uri="{FF2B5EF4-FFF2-40B4-BE49-F238E27FC236}">
                <a16:creationId xmlns:a16="http://schemas.microsoft.com/office/drawing/2014/main" id="{E1E69453-0F28-4784-8809-B06F3E28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352" y="565297"/>
            <a:ext cx="2266917" cy="172470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D7D1F22-CDC1-457D-B282-A985CF264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92" y="2153016"/>
            <a:ext cx="5791200" cy="2800350"/>
          </a:xfrm>
          <a:prstGeom prst="rect">
            <a:avLst/>
          </a:prstGeom>
        </p:spPr>
      </p:pic>
      <p:sp>
        <p:nvSpPr>
          <p:cNvPr id="4" name="사각형: 둥근 모서리 4">
            <a:extLst>
              <a:ext uri="{FF2B5EF4-FFF2-40B4-BE49-F238E27FC236}">
                <a16:creationId xmlns:a16="http://schemas.microsoft.com/office/drawing/2014/main" id="{4C0336D9-6284-48F8-98D3-FEB7D096B274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50304-8EE1-4D3E-8932-2ECC3F577B01}"/>
              </a:ext>
            </a:extLst>
          </p:cNvPr>
          <p:cNvSpPr txBox="1"/>
          <p:nvPr/>
        </p:nvSpPr>
        <p:spPr>
          <a:xfrm>
            <a:off x="2764041" y="114191"/>
            <a:ext cx="9213715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팝 아트 자화상 그리기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B2CBEC4-87CE-41EF-9B5F-187D73A50B3C}"/>
              </a:ext>
            </a:extLst>
          </p:cNvPr>
          <p:cNvSpPr/>
          <p:nvPr/>
        </p:nvSpPr>
        <p:spPr>
          <a:xfrm>
            <a:off x="385592" y="5070304"/>
            <a:ext cx="6154599" cy="754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solidFill>
                  <a:srgbClr val="C00000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+mn-ea"/>
                <a:ea typeface="나눔스퀘어라운드 Regular" panose="020B0600000101010101" pitchFamily="50" charset="-127"/>
              </a:rPr>
              <a:t>김지인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팝 아트 자화상 채색 과정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각 </a:t>
            </a:r>
            <a:r>
              <a:rPr lang="en-US" altLang="ko-KR" sz="1000" dirty="0">
                <a:latin typeface="+mn-ea"/>
              </a:rPr>
              <a:t>22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캔버스에 아크릴 물감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스케치부터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완성까지 자신의 얼굴 특징을 잘 살려 표현한 작품이다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윤곽선에 강약을 주어 두상에 양감을 주려고 노력하였고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머리카락과 배경을 원색으로 처리한 것에서 팝 아트 회화의 특징이 두드러지게 드러난다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92096-6BCE-454C-93AE-802B643A418E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588A2E-323F-4D6E-8A5B-6B790C9F4A2C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D885BF9B-461E-4D4C-A431-F11921E53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830" y="2153016"/>
            <a:ext cx="2071806" cy="263684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16D8E14-62F4-4E39-A0C9-997EAD1F1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600" y="2153016"/>
            <a:ext cx="2049648" cy="2670082"/>
          </a:xfrm>
          <a:prstGeom prst="rect">
            <a:avLst/>
          </a:prstGeom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CA75EAA6-B79F-4637-AC30-2E7BF9CF825C}"/>
              </a:ext>
            </a:extLst>
          </p:cNvPr>
          <p:cNvSpPr/>
          <p:nvPr/>
        </p:nvSpPr>
        <p:spPr>
          <a:xfrm>
            <a:off x="6931686" y="5078159"/>
            <a:ext cx="4048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▲△</a:t>
            </a:r>
            <a:r>
              <a:rPr lang="ko-KR" altLang="en-US" sz="1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000" b="1" dirty="0">
                <a:latin typeface="+mn-ea"/>
                <a:ea typeface="나눔스퀘어라운드 Regular" panose="020B0600000101010101" pitchFamily="50" charset="-127"/>
              </a:rPr>
              <a:t>강하영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자화상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캔버스에 아크릴</a:t>
            </a:r>
            <a:r>
              <a:rPr lang="en-US" altLang="ko-KR" sz="1000" dirty="0">
                <a:latin typeface="+mn-ea"/>
              </a:rPr>
              <a:t>/16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23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 dirty="0">
                <a:latin typeface="+mn-ea"/>
              </a:rPr>
              <a:t>)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21735C-2279-4620-AD3E-000AA1FE2202}"/>
              </a:ext>
            </a:extLst>
          </p:cNvPr>
          <p:cNvSpPr txBox="1"/>
          <p:nvPr/>
        </p:nvSpPr>
        <p:spPr>
          <a:xfrm>
            <a:off x="6913808" y="5324380"/>
            <a:ext cx="40481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△▲ </a:t>
            </a:r>
            <a:r>
              <a:rPr lang="ko-KR" altLang="en-US" sz="1000" b="1" dirty="0" err="1">
                <a:latin typeface="+mn-ea"/>
                <a:ea typeface="나눔스퀘어라운드 Regular" panose="020B0600000101010101" pitchFamily="50" charset="-127"/>
              </a:rPr>
              <a:t>강찬영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자화상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캔버스에 아크릴</a:t>
            </a:r>
            <a:r>
              <a:rPr lang="en-US" altLang="ko-KR" sz="1000" dirty="0">
                <a:latin typeface="+mn-ea"/>
              </a:rPr>
              <a:t>/16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23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 dirty="0">
                <a:latin typeface="+mn-ea"/>
              </a:rPr>
              <a:t>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131443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8">
            <a:extLst>
              <a:ext uri="{FF2B5EF4-FFF2-40B4-BE49-F238E27FC236}">
                <a16:creationId xmlns:a16="http://schemas.microsoft.com/office/drawing/2014/main" id="{C11977D2-B9CD-44F0-A214-EBBEDCF77517}"/>
              </a:ext>
            </a:extLst>
          </p:cNvPr>
          <p:cNvSpPr/>
          <p:nvPr/>
        </p:nvSpPr>
        <p:spPr>
          <a:xfrm>
            <a:off x="1004969" y="716399"/>
            <a:ext cx="3760399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캔버스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아크릴 물감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붓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팔레트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9FE29-635C-44F1-A45E-613E5E138CE2}"/>
              </a:ext>
            </a:extLst>
          </p:cNvPr>
          <p:cNvSpPr txBox="1"/>
          <p:nvPr/>
        </p:nvSpPr>
        <p:spPr>
          <a:xfrm>
            <a:off x="585008" y="5543738"/>
            <a:ext cx="3054838" cy="98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/>
              <a:t>① 자신의 </a:t>
            </a:r>
            <a:r>
              <a:rPr lang="ko-KR" altLang="en-US" sz="1000" dirty="0"/>
              <a:t>얼굴 사진을 준비하고 자를 이용하여 일정한 크기의 가로</a:t>
            </a:r>
            <a:r>
              <a:rPr lang="en-US" altLang="ko-KR" sz="1000" dirty="0"/>
              <a:t>, </a:t>
            </a:r>
            <a:r>
              <a:rPr lang="ko-KR" altLang="en-US" sz="1000" dirty="0"/>
              <a:t>세로 격자 선을 그린다</a:t>
            </a:r>
            <a:r>
              <a:rPr lang="en-US" altLang="ko-KR" sz="1000" dirty="0"/>
              <a:t>. </a:t>
            </a:r>
            <a:r>
              <a:rPr lang="ko-KR" altLang="en-US" sz="1000" dirty="0"/>
              <a:t>캔버스에도 사진과 같이 격자 선을 그리고 사진을 옮겨 그린다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21A25-2B97-4022-9461-39B6B5812716}"/>
              </a:ext>
            </a:extLst>
          </p:cNvPr>
          <p:cNvSpPr txBox="1"/>
          <p:nvPr/>
        </p:nvSpPr>
        <p:spPr>
          <a:xfrm>
            <a:off x="3915063" y="5574516"/>
            <a:ext cx="2967779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/>
              <a:t>②검은색 아크릴 물감으로 윤곽선을 그린다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93BF2-0B81-4D2E-B509-CFC24F0763F3}"/>
              </a:ext>
            </a:extLst>
          </p:cNvPr>
          <p:cNvSpPr txBox="1"/>
          <p:nvPr/>
        </p:nvSpPr>
        <p:spPr>
          <a:xfrm>
            <a:off x="6988359" y="5547882"/>
            <a:ext cx="2784670" cy="29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/>
              <a:t>③아크릴 물감으로 배경을 채색한다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0795203-1E04-4EC9-A4F7-9DD2A732E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59" y="2232614"/>
            <a:ext cx="10901779" cy="3086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F10ED0-E996-40C9-9EFD-8EAF5F1D55CF}"/>
              </a:ext>
            </a:extLst>
          </p:cNvPr>
          <p:cNvSpPr txBox="1"/>
          <p:nvPr/>
        </p:nvSpPr>
        <p:spPr>
          <a:xfrm>
            <a:off x="9366985" y="5518818"/>
            <a:ext cx="2227253" cy="524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④</a:t>
            </a:r>
            <a:r>
              <a:rPr lang="ko-KR" altLang="en-US" sz="1000" dirty="0"/>
              <a:t>얼굴과 머리카락을 채색하여 완성한다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ADB00-6F88-493A-8212-FFACAA62559D}"/>
              </a:ext>
            </a:extLst>
          </p:cNvPr>
          <p:cNvSpPr txBox="1"/>
          <p:nvPr/>
        </p:nvSpPr>
        <p:spPr>
          <a:xfrm>
            <a:off x="9389366" y="1747211"/>
            <a:ext cx="22048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b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▼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노은서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자화상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캔버스에 아크릴</a:t>
            </a:r>
            <a:r>
              <a:rPr lang="en-US" altLang="ko-KR" sz="1000" dirty="0">
                <a:latin typeface="+mn-ea"/>
              </a:rPr>
              <a:t>/16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23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 dirty="0">
                <a:latin typeface="+mn-ea"/>
              </a:rPr>
              <a:t>)</a:t>
            </a:r>
            <a:endParaRPr lang="ko-KR" altLang="en-US" sz="1000" dirty="0"/>
          </a:p>
        </p:txBody>
      </p:sp>
      <p:sp>
        <p:nvSpPr>
          <p:cNvPr id="10" name="사각형: 둥근 모서리 4">
            <a:extLst>
              <a:ext uri="{FF2B5EF4-FFF2-40B4-BE49-F238E27FC236}">
                <a16:creationId xmlns:a16="http://schemas.microsoft.com/office/drawing/2014/main" id="{A0BD2E87-5621-4686-BF78-9B0B9B10AEF6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5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AD557-213A-4C44-94C9-690DD0AD0C40}"/>
              </a:ext>
            </a:extLst>
          </p:cNvPr>
          <p:cNvSpPr txBox="1"/>
          <p:nvPr/>
        </p:nvSpPr>
        <p:spPr>
          <a:xfrm>
            <a:off x="2764041" y="114191"/>
            <a:ext cx="9213715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팝 아트 자화상 그리기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0D35A-B413-4FCA-B5D6-4676F1C7A0C4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B30C7E-B3AA-4604-86B7-6FCAF011B324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F9824898-12F5-48A6-B12B-30AFEE21E2EB}"/>
              </a:ext>
            </a:extLst>
          </p:cNvPr>
          <p:cNvSpPr/>
          <p:nvPr/>
        </p:nvSpPr>
        <p:spPr>
          <a:xfrm>
            <a:off x="408374" y="1646332"/>
            <a:ext cx="11540970" cy="5060334"/>
          </a:xfrm>
          <a:prstGeom prst="roundRect">
            <a:avLst>
              <a:gd name="adj" fmla="val 5993"/>
            </a:avLst>
          </a:prstGeom>
          <a:noFill/>
          <a:ln>
            <a:solidFill>
              <a:srgbClr val="925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6389A18-2B24-462D-BC35-46F772FB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89" y="1326798"/>
            <a:ext cx="1962151" cy="6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9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44651A0-09C1-41F6-8781-87B55265C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" y="0"/>
            <a:ext cx="5745960" cy="5864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2F87F-9108-4B79-8EBB-255C175AFB3E}"/>
              </a:ext>
            </a:extLst>
          </p:cNvPr>
          <p:cNvSpPr txBox="1"/>
          <p:nvPr/>
        </p:nvSpPr>
        <p:spPr>
          <a:xfrm>
            <a:off x="6534635" y="201985"/>
            <a:ext cx="2894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solidFill>
                  <a:srgbClr val="A61F4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</a:t>
            </a:r>
            <a:r>
              <a:rPr lang="ko-KR" altLang="en-US" sz="3000" dirty="0">
                <a:solidFill>
                  <a:srgbClr val="C0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포토 콜라주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5D4FB-AEF4-4574-A8AA-FFD2C0934353}"/>
              </a:ext>
            </a:extLst>
          </p:cNvPr>
          <p:cNvSpPr txBox="1"/>
          <p:nvPr/>
        </p:nvSpPr>
        <p:spPr>
          <a:xfrm>
            <a:off x="6546661" y="852779"/>
            <a:ext cx="5442012" cy="2116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사진을 자르고 분해하고 덧붙여 재구성해보자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  <a:endParaRPr lang="en-US" altLang="ko-KR" sz="1800" b="1" dirty="0">
              <a:latin typeface="나눔스퀘어라운드OTF Regular" panose="020B0600000101010101" pitchFamily="34" charset="-127"/>
              <a:ea typeface="나눔스퀘어라운드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포토 콜라주는 사진이 갖는 재현의 의미에서 한 걸음 더 나아가 사진의 부분들을 결합시켜 새로운 이미지를 만들어낸다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  <a:endParaRPr lang="en-US" altLang="ko-KR" sz="1800" b="1" dirty="0">
              <a:latin typeface="나눔스퀘어라운드OTF Regular" panose="020B0600000101010101" pitchFamily="34" charset="-127"/>
              <a:ea typeface="나눔스퀘어라운드OTF Regular" panose="020B0600000101010101" pitchFamily="34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sz="18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포토 콜라주는 </a:t>
            </a:r>
            <a:r>
              <a:rPr lang="ko-KR" altLang="en-US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현대 미술 방법의 하나이다</a:t>
            </a:r>
            <a:r>
              <a:rPr lang="en-US" altLang="ko-KR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  <a:endParaRPr lang="en-US" altLang="ko-KR" sz="1800" b="1" dirty="0">
              <a:latin typeface="나눔스퀘어라운드OTF Regular" panose="020B0600000101010101" pitchFamily="34" charset="-127"/>
              <a:ea typeface="나눔스퀘어라운드OTF Regular" panose="020B0600000101010101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33B75-E7C9-4825-92BE-1AE1F6745DE8}"/>
              </a:ext>
            </a:extLst>
          </p:cNvPr>
          <p:cNvSpPr txBox="1"/>
          <p:nvPr/>
        </p:nvSpPr>
        <p:spPr>
          <a:xfrm>
            <a:off x="203327" y="5775458"/>
            <a:ext cx="6094520" cy="98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 err="1">
                <a:latin typeface="+mn-ea"/>
                <a:ea typeface="나눔스퀘어라운드 Regular" panose="020B0600000101010101" pitchFamily="50" charset="-127"/>
              </a:rPr>
              <a:t>호크니</a:t>
            </a:r>
            <a:r>
              <a:rPr lang="en-US" altLang="ko-KR" sz="1000" dirty="0">
                <a:latin typeface="+mn-ea"/>
              </a:rPr>
              <a:t>(Hockney,</a:t>
            </a:r>
            <a:r>
              <a:rPr lang="ko-KR" altLang="en-US" sz="1000" dirty="0">
                <a:latin typeface="+mn-ea"/>
              </a:rPr>
              <a:t> </a:t>
            </a:r>
            <a:r>
              <a:rPr lang="en-US" altLang="ko-KR" sz="1000" dirty="0">
                <a:latin typeface="+mn-ea"/>
              </a:rPr>
              <a:t>David/</a:t>
            </a:r>
            <a:r>
              <a:rPr lang="ko-KR" altLang="en-US" sz="1000" dirty="0">
                <a:latin typeface="+mn-ea"/>
              </a:rPr>
              <a:t>영국</a:t>
            </a:r>
            <a:r>
              <a:rPr lang="en-US" altLang="ko-KR" sz="1000" dirty="0">
                <a:latin typeface="+mn-ea"/>
              </a:rPr>
              <a:t>/1937~ ) </a:t>
            </a:r>
            <a:r>
              <a:rPr lang="ko-KR" altLang="en-US" sz="1000" b="1" dirty="0">
                <a:latin typeface="+mn-ea"/>
              </a:rPr>
              <a:t>도시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디지털 이미지</a:t>
            </a:r>
            <a:r>
              <a:rPr lang="en-US" altLang="ko-KR" sz="1000" dirty="0">
                <a:latin typeface="+mn-ea"/>
              </a:rPr>
              <a:t>/2003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여러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시점에서 각기 다른 시간에 찍은 사진을 자르고 재구성하여 포토 콜라주 작업을 한다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그는 사진 속의 원근법을 없애고 사진이 갖고 있는 재현의 체계를 </a:t>
            </a:r>
            <a:r>
              <a:rPr lang="ko-KR" altLang="en-US" sz="1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해체시킴으로써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새로운 시각으로 세계를 바라보려는 자신의 의도를 담아 </a:t>
            </a:r>
            <a:r>
              <a:rPr lang="ko-KR" altLang="en-US" sz="1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내었다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ABC104B-CF0A-40DE-8DE6-1055E09DC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307" y="3843392"/>
            <a:ext cx="2143125" cy="2028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F85993-55CA-423F-9C13-E7DD68E6BF88}"/>
              </a:ext>
            </a:extLst>
          </p:cNvPr>
          <p:cNvSpPr txBox="1"/>
          <p:nvPr/>
        </p:nvSpPr>
        <p:spPr>
          <a:xfrm>
            <a:off x="6670699" y="4090612"/>
            <a:ext cx="5212804" cy="231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인간은 어떤 사물이나 물체를 인식할 때 전체의 이미지를 한 번에 보는 것이 아니라</a:t>
            </a:r>
            <a:r>
              <a:rPr lang="en-US" altLang="ko-KR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, </a:t>
            </a:r>
            <a:r>
              <a:rPr lang="ko-KR" altLang="en-US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각각의 부분들을 합쳐서 전체의 이미지로 본다</a:t>
            </a:r>
            <a:r>
              <a:rPr lang="en-US" altLang="ko-KR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우리의 눈은 양쪽 눈이 바라보는 물체의 위치가 서로 다르지만 물체를 정확히 볼 수 있다</a:t>
            </a:r>
            <a:r>
              <a:rPr lang="en-US" altLang="ko-KR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A4193D"/>
                </a:solidFill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○ </a:t>
            </a:r>
            <a:r>
              <a:rPr lang="ko-KR" altLang="en-US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두 눈에서 바라보는 각도에 따라 상이 하나로 맺히기 때문인데</a:t>
            </a:r>
            <a:r>
              <a:rPr lang="en-US" altLang="ko-KR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, </a:t>
            </a:r>
            <a:r>
              <a:rPr lang="ko-KR" altLang="en-US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포토 콜라주는 이러한 원리를 잘 활용한 작품이다</a:t>
            </a:r>
            <a:r>
              <a:rPr lang="en-US" altLang="ko-KR" sz="14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  <a:endParaRPr lang="ko-KR" altLang="en-US" sz="1400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C52A13F-91F3-4F06-9BC4-8FB6B35207CD}"/>
              </a:ext>
            </a:extLst>
          </p:cNvPr>
          <p:cNvSpPr/>
          <p:nvPr/>
        </p:nvSpPr>
        <p:spPr>
          <a:xfrm>
            <a:off x="6546661" y="3903633"/>
            <a:ext cx="5442012" cy="264609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6">
            <a:extLst>
              <a:ext uri="{FF2B5EF4-FFF2-40B4-BE49-F238E27FC236}">
                <a16:creationId xmlns:a16="http://schemas.microsoft.com/office/drawing/2014/main" id="{9C8D6A94-E532-48E1-AD88-0B9BD2B0CBB3}"/>
              </a:ext>
            </a:extLst>
          </p:cNvPr>
          <p:cNvSpPr/>
          <p:nvPr/>
        </p:nvSpPr>
        <p:spPr>
          <a:xfrm>
            <a:off x="6813097" y="3716654"/>
            <a:ext cx="1399614" cy="37395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latin typeface="나눔스퀘어라운드OTF ExtraBold" panose="020B0600000101010101" pitchFamily="34" charset="-127"/>
                <a:ea typeface="나눔스퀘어라운드OTF ExtraBold" panose="020B0600000101010101" pitchFamily="34" charset="-127"/>
              </a:rPr>
              <a:t>더 알아보기</a:t>
            </a:r>
          </a:p>
        </p:txBody>
      </p:sp>
    </p:spTree>
    <p:extLst>
      <p:ext uri="{BB962C8B-B14F-4D97-AF65-F5344CB8AC3E}">
        <p14:creationId xmlns:p14="http://schemas.microsoft.com/office/powerpoint/2010/main" val="250669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47FE5-33C4-4372-B4F8-34FBF64C30E6}"/>
              </a:ext>
            </a:extLst>
          </p:cNvPr>
          <p:cNvSpPr txBox="1"/>
          <p:nvPr/>
        </p:nvSpPr>
        <p:spPr>
          <a:xfrm>
            <a:off x="679176" y="997002"/>
            <a:ext cx="1668176" cy="26468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600" dirty="0">
                <a:ln w="41275">
                  <a:solidFill>
                    <a:srgbClr val="A4193D"/>
                  </a:solidFill>
                </a:ln>
                <a:solidFill>
                  <a:srgbClr val="FFDFB9"/>
                </a:solidFill>
                <a:latin typeface="Arial Black" panose="020B0A04020102020204" pitchFamily="34" charset="0"/>
              </a:rPr>
              <a:t>“</a:t>
            </a:r>
            <a:endParaRPr lang="ko-KR" altLang="en-US" sz="16600" dirty="0">
              <a:ln w="41275">
                <a:solidFill>
                  <a:srgbClr val="A4193D"/>
                </a:solidFill>
              </a:ln>
              <a:solidFill>
                <a:srgbClr val="FFDFB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8D1D3-0145-40BF-80A8-215E0C24B6A5}"/>
              </a:ext>
            </a:extLst>
          </p:cNvPr>
          <p:cNvSpPr txBox="1"/>
          <p:nvPr/>
        </p:nvSpPr>
        <p:spPr>
          <a:xfrm>
            <a:off x="2347352" y="1396498"/>
            <a:ext cx="911124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새로운 표현 방법으로 개성 있는 표현을 할 수 있다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물감의 한계를 벗어나 천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돌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낙엽 등의 다양한 소재로 표현할 수 있다</a:t>
            </a:r>
            <a:r>
              <a:rPr lang="en-US" altLang="ko-KR" sz="4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4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CF1D-B99F-41C2-BC16-207BC5312CD8}"/>
              </a:ext>
            </a:extLst>
          </p:cNvPr>
          <p:cNvSpPr txBox="1"/>
          <p:nvPr/>
        </p:nvSpPr>
        <p:spPr>
          <a:xfrm>
            <a:off x="804115" y="2441701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solidFill>
                  <a:srgbClr val="A4193D"/>
                </a:solidFill>
                <a:latin typeface="나눔스퀘어라운드OTF ExtraBold" panose="020B0600000101010101" pitchFamily="34" charset="-127"/>
                <a:ea typeface="나눔스퀘어라운드OTF ExtraBold" panose="020B0600000101010101" pitchFamily="34" charset="-127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561496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4">
            <a:extLst>
              <a:ext uri="{FF2B5EF4-FFF2-40B4-BE49-F238E27FC236}">
                <a16:creationId xmlns:a16="http://schemas.microsoft.com/office/drawing/2014/main" id="{3DDAA265-3BEC-4B9B-BF7A-6702DB3D2353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6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36B86-44D2-429D-93EA-44CF5F168E6D}"/>
              </a:ext>
            </a:extLst>
          </p:cNvPr>
          <p:cNvSpPr txBox="1"/>
          <p:nvPr/>
        </p:nvSpPr>
        <p:spPr>
          <a:xfrm>
            <a:off x="2764041" y="114191"/>
            <a:ext cx="5936075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사진으로 그리는 마음의 풍경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9FB7265-CE99-4488-94C4-D8148F2A53A4}"/>
              </a:ext>
            </a:extLst>
          </p:cNvPr>
          <p:cNvSpPr/>
          <p:nvPr/>
        </p:nvSpPr>
        <p:spPr>
          <a:xfrm>
            <a:off x="185754" y="4725506"/>
            <a:ext cx="3664414" cy="98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>
                <a:latin typeface="+mn-ea"/>
                <a:ea typeface="나눔스퀘어라운드 Regular" panose="020B0600000101010101" pitchFamily="50" charset="-127"/>
              </a:rPr>
              <a:t>송재현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도시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천연색 화보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풀</a:t>
            </a:r>
            <a:r>
              <a:rPr lang="en-US" altLang="ko-KR" sz="1000" dirty="0">
                <a:latin typeface="+mn-ea"/>
              </a:rPr>
              <a:t>/39.4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54.5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고층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빌딩을 흔들리게 배열하여 복잡한 도시의 일상을 표현했다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38ACF-2E24-4D8F-9C4A-335FF3E0B281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18D9A-17F2-4948-8F76-5522278FF3BD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사각형: 둥근 모서리 8">
            <a:extLst>
              <a:ext uri="{FF2B5EF4-FFF2-40B4-BE49-F238E27FC236}">
                <a16:creationId xmlns:a16="http://schemas.microsoft.com/office/drawing/2014/main" id="{463006A8-D8C9-4518-B163-1E662CC7EEC2}"/>
              </a:ext>
            </a:extLst>
          </p:cNvPr>
          <p:cNvSpPr/>
          <p:nvPr/>
        </p:nvSpPr>
        <p:spPr>
          <a:xfrm>
            <a:off x="1004969" y="940474"/>
            <a:ext cx="3760399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사진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도화지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가위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천연색 화보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B8C507C-842A-42D2-82AF-AB3245DA943E}"/>
              </a:ext>
            </a:extLst>
          </p:cNvPr>
          <p:cNvSpPr/>
          <p:nvPr/>
        </p:nvSpPr>
        <p:spPr>
          <a:xfrm>
            <a:off x="4004891" y="4725506"/>
            <a:ext cx="3946448" cy="98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 err="1">
                <a:latin typeface="+mn-ea"/>
                <a:ea typeface="나눔스퀘어라운드 Regular" panose="020B0600000101010101" pitchFamily="50" charset="-127"/>
              </a:rPr>
              <a:t>전유림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도시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천연색 화보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풀</a:t>
            </a:r>
            <a:r>
              <a:rPr lang="en-US" altLang="ko-KR" sz="1000" dirty="0">
                <a:latin typeface="+mn-ea"/>
              </a:rPr>
              <a:t>/39.4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54.5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 dirty="0">
                <a:latin typeface="+mn-ea"/>
              </a:rPr>
              <a:t>)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다양한 크기와 높이의 건물을 사방으로 배치하고 가운데 하늘을 크게 비워 둠으로써 도시의 바쁜 일상 속에서도 아름다운 공간을 </a:t>
            </a:r>
            <a:r>
              <a:rPr lang="ko-KR" altLang="en-US" sz="1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찾아내었다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826138-E5FF-4920-8148-5D8CA7159AC3}"/>
              </a:ext>
            </a:extLst>
          </p:cNvPr>
          <p:cNvSpPr/>
          <p:nvPr/>
        </p:nvSpPr>
        <p:spPr>
          <a:xfrm>
            <a:off x="8059798" y="4725506"/>
            <a:ext cx="3946448" cy="754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 err="1">
                <a:latin typeface="+mn-ea"/>
                <a:ea typeface="나눔스퀘어라운드 Regular" panose="020B0600000101010101" pitchFamily="50" charset="-127"/>
              </a:rPr>
              <a:t>이채림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도시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천연색 화보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풀</a:t>
            </a:r>
            <a:r>
              <a:rPr lang="en-US" altLang="ko-KR" sz="1000" dirty="0">
                <a:latin typeface="+mn-ea"/>
              </a:rPr>
              <a:t>/39.4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54.5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 dirty="0">
                <a:latin typeface="+mn-ea"/>
              </a:rPr>
              <a:t>)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푸른 강을 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계절이 둘러싼 이미지로 표현하여 정감 있는 도시 풍경을 </a:t>
            </a:r>
            <a:r>
              <a:rPr lang="ko-KR" altLang="en-US" sz="1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나타내었다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AA52DB-2532-4E6D-8CB1-E32F622FF2EC}"/>
              </a:ext>
            </a:extLst>
          </p:cNvPr>
          <p:cNvSpPr txBox="1"/>
          <p:nvPr/>
        </p:nvSpPr>
        <p:spPr>
          <a:xfrm>
            <a:off x="2040997" y="6056781"/>
            <a:ext cx="49597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/>
              <a:t>① 표현 주제를 정하고 작품 구상을 위한 작품 계획서를 작성한다</a:t>
            </a:r>
            <a:r>
              <a:rPr lang="en-US" altLang="ko-KR" sz="1000" dirty="0"/>
              <a:t>.</a:t>
            </a:r>
          </a:p>
          <a:p>
            <a:endParaRPr lang="en-US" altLang="ko-KR" sz="1000" dirty="0"/>
          </a:p>
          <a:p>
            <a:r>
              <a:rPr lang="en-US" altLang="ko-KR" sz="1000" dirty="0"/>
              <a:t>② </a:t>
            </a:r>
            <a:r>
              <a:rPr lang="ko-KR" altLang="en-US" sz="1000" dirty="0"/>
              <a:t>작품 제작 의도에 따라 사진을 찍거나 작품에 필요한 사진을 여러 장 준비한다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1C5AD-C24F-4B17-B3AA-F3C3C110BA7D}"/>
              </a:ext>
            </a:extLst>
          </p:cNvPr>
          <p:cNvSpPr txBox="1"/>
          <p:nvPr/>
        </p:nvSpPr>
        <p:spPr>
          <a:xfrm>
            <a:off x="7332031" y="6051149"/>
            <a:ext cx="42754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/>
              <a:t>③ 사진을 자르거나 분해하여 이미지를 구성한다</a:t>
            </a:r>
            <a:r>
              <a:rPr lang="en-US" altLang="ko-KR" sz="1000" dirty="0"/>
              <a:t>.</a:t>
            </a:r>
          </a:p>
          <a:p>
            <a:endParaRPr lang="en-US" altLang="ko-KR" sz="1000" dirty="0"/>
          </a:p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④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준비한 여러 이미지를 도화지에 풀러 붙여서 구성한다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3816446-13B9-45DE-8A0C-F2B3D01B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48" y="1952460"/>
            <a:ext cx="3558955" cy="2618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E7E95E6-46BD-436C-BB23-8F1488F2D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40" y="1952459"/>
            <a:ext cx="3845435" cy="2618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19E7898-7201-4B3D-B019-A4781D681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812" y="1949618"/>
            <a:ext cx="3845434" cy="2618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D9950A36-B513-4B8A-BDEF-623DDDEC045E}"/>
              </a:ext>
            </a:extLst>
          </p:cNvPr>
          <p:cNvSpPr/>
          <p:nvPr/>
        </p:nvSpPr>
        <p:spPr>
          <a:xfrm>
            <a:off x="1540058" y="6008435"/>
            <a:ext cx="9455147" cy="639426"/>
          </a:xfrm>
          <a:prstGeom prst="roundRect">
            <a:avLst>
              <a:gd name="adj" fmla="val 5993"/>
            </a:avLst>
          </a:prstGeom>
          <a:noFill/>
          <a:ln>
            <a:solidFill>
              <a:srgbClr val="925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7D0617D-E371-4270-ADBE-7D2361C00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32" y="6108846"/>
            <a:ext cx="1340176" cy="4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1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132862-D56C-4745-865F-671B577AE07A}"/>
              </a:ext>
            </a:extLst>
          </p:cNvPr>
          <p:cNvSpPr txBox="1"/>
          <p:nvPr/>
        </p:nvSpPr>
        <p:spPr>
          <a:xfrm>
            <a:off x="682655" y="150869"/>
            <a:ext cx="60945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000" dirty="0">
                <a:solidFill>
                  <a:srgbClr val="C0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◆ </a:t>
            </a:r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포토 일러스트레이션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57B9E-1878-4C85-9C1D-CFC0198ABBE2}"/>
              </a:ext>
            </a:extLst>
          </p:cNvPr>
          <p:cNvSpPr txBox="1"/>
          <p:nvPr/>
        </p:nvSpPr>
        <p:spPr>
          <a:xfrm>
            <a:off x="682655" y="709923"/>
            <a:ext cx="9067927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사진 위에 그림을 그려 보자</a:t>
            </a:r>
            <a:r>
              <a:rPr lang="en-US" altLang="ko-KR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en-US" altLang="ko-KR" sz="18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18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사진과 투명 필름지를 이용해 그림을 그리면 입체적이고 색다른 느낌의 작품을 제작할 수 있다</a:t>
            </a:r>
            <a:r>
              <a:rPr lang="en-US" altLang="ko-KR" sz="18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8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원본과는 다른 의미로 표현된 새로운 세계를 경험하게 될 것이다</a:t>
            </a:r>
            <a:r>
              <a:rPr lang="en-US" altLang="ko-KR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en-US" altLang="ko-KR" sz="18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F70FD81-9164-4BB1-99DC-95084E5B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1" y="2516131"/>
            <a:ext cx="5905500" cy="4191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2640DE2-F686-43B2-BC07-DEC8A468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636" y="2516131"/>
            <a:ext cx="2967182" cy="4191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7859055-604D-420F-88F2-DCE6B4AB0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597" y="195072"/>
            <a:ext cx="1562778" cy="19666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82A76A-ACAF-4E67-B63F-F1FDFED295D0}"/>
              </a:ext>
            </a:extLst>
          </p:cNvPr>
          <p:cNvSpPr txBox="1"/>
          <p:nvPr/>
        </p:nvSpPr>
        <p:spPr>
          <a:xfrm>
            <a:off x="9169932" y="4456657"/>
            <a:ext cx="2910746" cy="98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◀◁</a:t>
            </a:r>
            <a:r>
              <a:rPr lang="ko-KR" altLang="en-US" sz="1000" b="1">
                <a:solidFill>
                  <a:srgbClr val="C00000"/>
                </a:solidFill>
                <a:latin typeface="+mn-ea"/>
              </a:rPr>
              <a:t> </a:t>
            </a:r>
            <a:r>
              <a:rPr lang="ko-KR" altLang="en-US" sz="1000" b="1" dirty="0" err="1">
                <a:latin typeface="+mn-ea"/>
              </a:rPr>
              <a:t>강다영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암벽 등반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사진 인화지</a:t>
            </a:r>
            <a:r>
              <a:rPr lang="en-US" altLang="ko-KR" sz="1000" dirty="0">
                <a:latin typeface="+mn-ea"/>
              </a:rPr>
              <a:t>, OHP </a:t>
            </a:r>
            <a:r>
              <a:rPr lang="ko-KR" altLang="en-US" sz="1000" dirty="0">
                <a:latin typeface="+mn-ea"/>
              </a:rPr>
              <a:t>필름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유성펜</a:t>
            </a:r>
            <a:r>
              <a:rPr lang="en-US" altLang="ko-KR" sz="1000" dirty="0">
                <a:latin typeface="+mn-ea"/>
              </a:rPr>
              <a:t>/ 29.7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21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 </a:t>
            </a:r>
            <a:r>
              <a:rPr lang="en-US" altLang="ko-KR" sz="1000" dirty="0">
                <a:latin typeface="+mn-ea"/>
              </a:rPr>
              <a:t>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부드러운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휴지를 암벽으로 처리하여 등반하는 캐릭터를 그려 넣어 재미있는 표현이 이루어졌다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34E088-7615-4E70-A42C-A1777DA87308}"/>
              </a:ext>
            </a:extLst>
          </p:cNvPr>
          <p:cNvSpPr txBox="1"/>
          <p:nvPr/>
        </p:nvSpPr>
        <p:spPr>
          <a:xfrm>
            <a:off x="9133155" y="5446313"/>
            <a:ext cx="2974682" cy="1216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solidFill>
                  <a:srgbClr val="A4193D"/>
                </a:solidFill>
                <a:latin typeface="+mn-ea"/>
              </a:rPr>
              <a:t>◁◀  </a:t>
            </a:r>
            <a:r>
              <a:rPr lang="ko-KR" altLang="en-US" sz="1000" b="1" dirty="0">
                <a:latin typeface="+mn-ea"/>
              </a:rPr>
              <a:t>김지숙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난타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사진 인화지</a:t>
            </a:r>
            <a:r>
              <a:rPr lang="en-US" altLang="ko-KR" sz="1000" dirty="0">
                <a:latin typeface="+mn-ea"/>
              </a:rPr>
              <a:t>, OHP </a:t>
            </a:r>
            <a:r>
              <a:rPr lang="ko-KR" altLang="en-US" sz="1000" dirty="0">
                <a:latin typeface="+mn-ea"/>
              </a:rPr>
              <a:t>필름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유성펜</a:t>
            </a:r>
            <a:r>
              <a:rPr lang="en-US" altLang="ko-KR" sz="1000" dirty="0">
                <a:latin typeface="+mn-ea"/>
              </a:rPr>
              <a:t>/ 21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29.7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 </a:t>
            </a:r>
            <a:r>
              <a:rPr lang="en-US" altLang="ko-KR" sz="1000" dirty="0">
                <a:latin typeface="+mn-ea"/>
              </a:rPr>
              <a:t>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</a:t>
            </a:r>
            <a:r>
              <a:rPr lang="ko-KR" altLang="en-US" sz="1000" kern="0">
                <a:solidFill>
                  <a:srgbClr val="000000"/>
                </a:solidFill>
                <a:latin typeface="+mn-ea"/>
              </a:rPr>
              <a:t>작</a:t>
            </a: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kern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건물 벽의 계량기를 북으로 만들고 흥겹게 연주를 하는 가상 현실을 만들었다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소외된 공간을 새로운 의미로 </a:t>
            </a:r>
            <a:r>
              <a:rPr lang="ko-KR" altLang="en-US" sz="1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재탄생시킨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아이디어가 돋보인다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7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4">
            <a:extLst>
              <a:ext uri="{FF2B5EF4-FFF2-40B4-BE49-F238E27FC236}">
                <a16:creationId xmlns:a16="http://schemas.microsoft.com/office/drawing/2014/main" id="{CB319FE4-9724-4316-9E7E-4E6776652DCC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7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DC645-CA02-407A-8882-3900483AD324}"/>
              </a:ext>
            </a:extLst>
          </p:cNvPr>
          <p:cNvSpPr txBox="1"/>
          <p:nvPr/>
        </p:nvSpPr>
        <p:spPr>
          <a:xfrm>
            <a:off x="2764041" y="114191"/>
            <a:ext cx="9078771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포토 일러스트레이션 가상 표현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09D051E7-6998-4D7A-A194-BB83CD6A5A6B}"/>
              </a:ext>
            </a:extLst>
          </p:cNvPr>
          <p:cNvSpPr/>
          <p:nvPr/>
        </p:nvSpPr>
        <p:spPr>
          <a:xfrm>
            <a:off x="214244" y="4446169"/>
            <a:ext cx="3664414" cy="98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홍예림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 err="1">
                <a:latin typeface="+mn-ea"/>
              </a:rPr>
              <a:t>걸리버</a:t>
            </a:r>
            <a:r>
              <a:rPr lang="ko-KR" altLang="en-US" sz="1000" b="1" dirty="0">
                <a:latin typeface="+mn-ea"/>
              </a:rPr>
              <a:t> 여행기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사진 인화지</a:t>
            </a:r>
            <a:r>
              <a:rPr lang="en-US" altLang="ko-KR" sz="1000" dirty="0">
                <a:latin typeface="+mn-ea"/>
              </a:rPr>
              <a:t>, OHP </a:t>
            </a:r>
            <a:r>
              <a:rPr lang="ko-KR" altLang="en-US" sz="1000" dirty="0">
                <a:latin typeface="+mn-ea"/>
              </a:rPr>
              <a:t>필름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유성펜</a:t>
            </a:r>
            <a:r>
              <a:rPr lang="en-US" altLang="ko-KR" sz="1000" dirty="0">
                <a:latin typeface="+mn-ea"/>
              </a:rPr>
              <a:t> /21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29.7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동화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속의 이야기를 크기 차이를 이용하여 아기자기하게 표현했다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6C3FE-1F4D-4BE2-956B-E95676EFB687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8BA0F5-778A-492E-B7DC-D61198070BF6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사각형: 둥근 모서리 8">
            <a:extLst>
              <a:ext uri="{FF2B5EF4-FFF2-40B4-BE49-F238E27FC236}">
                <a16:creationId xmlns:a16="http://schemas.microsoft.com/office/drawing/2014/main" id="{B57A5A32-86BA-4578-84DD-6D4BECA6070A}"/>
              </a:ext>
            </a:extLst>
          </p:cNvPr>
          <p:cNvSpPr/>
          <p:nvPr/>
        </p:nvSpPr>
        <p:spPr>
          <a:xfrm>
            <a:off x="1004969" y="940474"/>
            <a:ext cx="4117447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OHP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필름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+mn-ea"/>
              </a:rPr>
              <a:t>유성펜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  <a:latin typeface="+mn-ea"/>
              </a:rPr>
              <a:t>마스킹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 테이프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아세톤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면봉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CEB6E67-FC39-4695-98A7-429C9EC98383}"/>
              </a:ext>
            </a:extLst>
          </p:cNvPr>
          <p:cNvSpPr/>
          <p:nvPr/>
        </p:nvSpPr>
        <p:spPr>
          <a:xfrm>
            <a:off x="4061258" y="4446169"/>
            <a:ext cx="3827404" cy="754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>
                <a:latin typeface="+mn-ea"/>
                <a:ea typeface="나눔스퀘어라운드 Regular" panose="020B0600000101010101" pitchFamily="50" charset="-127"/>
              </a:rPr>
              <a:t>김소희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농구의 신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사진 인화지</a:t>
            </a:r>
            <a:r>
              <a:rPr lang="en-US" altLang="ko-KR" sz="1000" dirty="0">
                <a:latin typeface="+mn-ea"/>
              </a:rPr>
              <a:t>, OHP </a:t>
            </a:r>
            <a:r>
              <a:rPr lang="ko-KR" altLang="en-US" sz="1000" dirty="0">
                <a:latin typeface="+mn-ea"/>
              </a:rPr>
              <a:t>필름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유성펜</a:t>
            </a:r>
            <a:r>
              <a:rPr lang="en-US" altLang="ko-KR" sz="1000" dirty="0">
                <a:latin typeface="+mn-ea"/>
              </a:rPr>
              <a:t>/21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29.7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고층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건물과 하늘의 빈 공간을 이용해 인물을 표현했다</a:t>
            </a:r>
            <a:r>
              <a:rPr lang="en-US" altLang="ko-KR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3C5E011-D7F4-46C1-BDC9-F7D6233AFAF4}"/>
              </a:ext>
            </a:extLst>
          </p:cNvPr>
          <p:cNvSpPr/>
          <p:nvPr/>
        </p:nvSpPr>
        <p:spPr>
          <a:xfrm>
            <a:off x="8210663" y="4446169"/>
            <a:ext cx="3951141" cy="985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 err="1">
                <a:latin typeface="+mn-ea"/>
                <a:ea typeface="나눔스퀘어라운드 Regular" panose="020B0600000101010101" pitchFamily="50" charset="-127"/>
              </a:rPr>
              <a:t>구건희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즉흥 환상곡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사진 인화지</a:t>
            </a:r>
            <a:r>
              <a:rPr lang="en-US" altLang="ko-KR" sz="1000" dirty="0">
                <a:latin typeface="+mn-ea"/>
              </a:rPr>
              <a:t>, OHP </a:t>
            </a:r>
            <a:r>
              <a:rPr lang="ko-KR" altLang="en-US" sz="1000" dirty="0">
                <a:latin typeface="+mn-ea"/>
              </a:rPr>
              <a:t>필름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 err="1">
                <a:latin typeface="+mn-ea"/>
              </a:rPr>
              <a:t>유성펜</a:t>
            </a:r>
            <a:r>
              <a:rPr lang="en-US" altLang="ko-KR" sz="1000" dirty="0">
                <a:latin typeface="+mn-ea"/>
              </a:rPr>
              <a:t>/21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29.7</a:t>
            </a:r>
            <a:r>
              <a:rPr lang="ko-KR" altLang="en-US" sz="1000" kern="0" dirty="0">
                <a:latin typeface="+mn-ea"/>
              </a:rPr>
              <a:t>㎝</a:t>
            </a:r>
            <a:r>
              <a:rPr lang="en-US" altLang="ko-KR" sz="1000" kern="0" dirty="0">
                <a:latin typeface="+mn-ea"/>
              </a:rPr>
              <a:t>/2016</a:t>
            </a:r>
            <a:r>
              <a:rPr lang="ko-KR" altLang="en-US" sz="1000" kern="0" dirty="0">
                <a:latin typeface="+mn-ea"/>
              </a:rPr>
              <a:t>년 작</a:t>
            </a:r>
            <a:r>
              <a:rPr lang="en-US" altLang="ko-KR" sz="1000" kern="0"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건물의 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형상을 팔소매로 표현하여 피아노 연주하는 모습으로 표현했다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CB642-4FB6-4FC7-81B8-37DB7AEFE32D}"/>
              </a:ext>
            </a:extLst>
          </p:cNvPr>
          <p:cNvSpPr txBox="1"/>
          <p:nvPr/>
        </p:nvSpPr>
        <p:spPr>
          <a:xfrm>
            <a:off x="2012122" y="5950734"/>
            <a:ext cx="49597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/>
              <a:t>① 사진을 촬영하고 </a:t>
            </a:r>
            <a:r>
              <a:rPr lang="en-US" altLang="ko-KR" sz="1000" dirty="0"/>
              <a:t>A4 </a:t>
            </a:r>
            <a:r>
              <a:rPr lang="ko-KR" altLang="en-US" sz="1000" dirty="0"/>
              <a:t>규격으로 출력하여 준비한다</a:t>
            </a:r>
            <a:r>
              <a:rPr lang="en-US" altLang="ko-KR" sz="1000" dirty="0"/>
              <a:t>.</a:t>
            </a:r>
          </a:p>
          <a:p>
            <a:endParaRPr lang="en-US" altLang="ko-KR" sz="1000" dirty="0"/>
          </a:p>
          <a:p>
            <a:r>
              <a:rPr lang="en-US" altLang="ko-KR" sz="1000" dirty="0"/>
              <a:t>② </a:t>
            </a:r>
            <a:r>
              <a:rPr lang="ko-KR" altLang="en-US" sz="1000" dirty="0" err="1"/>
              <a:t>마스킹</a:t>
            </a:r>
            <a:r>
              <a:rPr lang="ko-KR" altLang="en-US" sz="1000" dirty="0"/>
              <a:t> 테이프를 이용하여 </a:t>
            </a:r>
            <a:r>
              <a:rPr lang="en-US" altLang="ko-KR" sz="1000" dirty="0"/>
              <a:t>OHP </a:t>
            </a:r>
            <a:r>
              <a:rPr lang="ko-KR" altLang="en-US" sz="1000" dirty="0"/>
              <a:t>필름 한쪽을 사진 위에 붙인다</a:t>
            </a:r>
            <a:r>
              <a:rPr lang="en-US" altLang="ko-KR" sz="1000" dirty="0"/>
              <a:t>.</a:t>
            </a:r>
            <a:endParaRPr lang="ko-KR" altLang="en-US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CCB78-3F98-4DF9-BD40-0FECBC0C685B}"/>
              </a:ext>
            </a:extLst>
          </p:cNvPr>
          <p:cNvSpPr txBox="1"/>
          <p:nvPr/>
        </p:nvSpPr>
        <p:spPr>
          <a:xfrm>
            <a:off x="6298322" y="5950734"/>
            <a:ext cx="54113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/>
              <a:t>③ 사진의 윤곽선을 </a:t>
            </a:r>
            <a:r>
              <a:rPr lang="ko-KR" altLang="en-US" sz="1000" dirty="0" err="1"/>
              <a:t>유성펜으로</a:t>
            </a:r>
            <a:r>
              <a:rPr lang="ko-KR" altLang="en-US" sz="1000" dirty="0"/>
              <a:t> 그리고</a:t>
            </a:r>
            <a:r>
              <a:rPr lang="en-US" altLang="ko-KR" sz="1000" dirty="0"/>
              <a:t>, </a:t>
            </a:r>
            <a:r>
              <a:rPr lang="ko-KR" altLang="en-US" sz="1000" dirty="0"/>
              <a:t>자신의 의도대로 사진 위에 이미지를 겹쳐 그린다</a:t>
            </a:r>
            <a:r>
              <a:rPr lang="en-US" altLang="ko-KR" sz="1000" dirty="0"/>
              <a:t>.</a:t>
            </a:r>
          </a:p>
          <a:p>
            <a:endParaRPr lang="en-US" altLang="ko-KR" sz="1000" dirty="0"/>
          </a:p>
          <a:p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④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수정할 부분은 아세톤과 면봉을 이용하여 고쳐 나간다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715FCA35-544A-462F-9757-C3D8C7F7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4" y="1674649"/>
            <a:ext cx="11947560" cy="269277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6BB3C27-989E-46D7-B42A-E188C20F2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09" b="96736" l="6706" r="95044">
                        <a14:foregroundMark x1="47813" y1="8309" x2="47813" y2="8309"/>
                        <a14:foregroundMark x1="95335" y1="51632" x2="95335" y2="51632"/>
                        <a14:foregroundMark x1="6997" y1="51039" x2="6997" y2="51039"/>
                        <a14:foregroundMark x1="53061" y1="91098" x2="53061" y2="91098"/>
                        <a14:foregroundMark x1="55394" y1="96736" x2="55394" y2="96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6199" y="206170"/>
            <a:ext cx="846613" cy="831803"/>
          </a:xfrm>
          <a:prstGeom prst="rect">
            <a:avLst/>
          </a:prstGeom>
        </p:spPr>
      </p:pic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761EB7C-9D5D-46F0-AFF1-CADD8ED21567}"/>
              </a:ext>
            </a:extLst>
          </p:cNvPr>
          <p:cNvSpPr/>
          <p:nvPr/>
        </p:nvSpPr>
        <p:spPr>
          <a:xfrm>
            <a:off x="1540058" y="5937411"/>
            <a:ext cx="10302754" cy="639426"/>
          </a:xfrm>
          <a:prstGeom prst="roundRect">
            <a:avLst>
              <a:gd name="adj" fmla="val 5993"/>
            </a:avLst>
          </a:prstGeom>
          <a:noFill/>
          <a:ln>
            <a:solidFill>
              <a:srgbClr val="925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F51C4B7-0B6A-466F-8B23-96E1A0F43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98" y="6046089"/>
            <a:ext cx="1381315" cy="4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DB6A29-DA44-4680-8D7F-34A823B4BDF6}"/>
              </a:ext>
            </a:extLst>
          </p:cNvPr>
          <p:cNvSpPr txBox="1"/>
          <p:nvPr/>
        </p:nvSpPr>
        <p:spPr>
          <a:xfrm>
            <a:off x="4273805" y="217321"/>
            <a:ext cx="3507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40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점검해 보기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3B4614-544D-4F9A-8DBF-F03145FB7632}"/>
              </a:ext>
            </a:extLst>
          </p:cNvPr>
          <p:cNvSpPr txBox="1"/>
          <p:nvPr/>
        </p:nvSpPr>
        <p:spPr>
          <a:xfrm>
            <a:off x="484294" y="1247291"/>
            <a:ext cx="11307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잡지 사진의 느낌과 자신이 드로잉한 선과 색의 요소들이 조화로운가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  <a:endParaRPr lang="en-US" altLang="ko-KR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A0EDA-5766-481D-BB5E-BA136AB72731}"/>
              </a:ext>
            </a:extLst>
          </p:cNvPr>
          <p:cNvSpPr txBox="1"/>
          <p:nvPr/>
        </p:nvSpPr>
        <p:spPr>
          <a:xfrm>
            <a:off x="493405" y="2132730"/>
            <a:ext cx="11565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입체감과 원근감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질감 표현 등이 자연스러운가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1A3E9-EFFB-4789-8057-1F74CCC370AD}"/>
              </a:ext>
            </a:extLst>
          </p:cNvPr>
          <p:cNvSpPr txBox="1"/>
          <p:nvPr/>
        </p:nvSpPr>
        <p:spPr>
          <a:xfrm>
            <a:off x="3636454" y="-20069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147CC-C26C-4362-83E1-886759413D63}"/>
              </a:ext>
            </a:extLst>
          </p:cNvPr>
          <p:cNvSpPr txBox="1"/>
          <p:nvPr/>
        </p:nvSpPr>
        <p:spPr>
          <a:xfrm>
            <a:off x="3603475" y="-8902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AD3B4-92C6-4486-9C31-9619AE512FAC}"/>
              </a:ext>
            </a:extLst>
          </p:cNvPr>
          <p:cNvSpPr txBox="1"/>
          <p:nvPr/>
        </p:nvSpPr>
        <p:spPr>
          <a:xfrm>
            <a:off x="8061740" y="-89021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noFill/>
                </a:ln>
                <a:solidFill>
                  <a:srgbClr val="FBE7E5"/>
                </a:solidFill>
                <a:latin typeface="Arial Black" panose="020B0A04020102020204" pitchFamily="34" charset="0"/>
              </a:rPr>
              <a:t>”</a:t>
            </a:r>
            <a:endParaRPr lang="ko-KR" altLang="en-US" sz="8800" dirty="0">
              <a:ln w="12700">
                <a:noFill/>
              </a:ln>
              <a:solidFill>
                <a:srgbClr val="FBE7E5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867CD-982E-4F1F-BEDF-BEC2B6C1EEBD}"/>
              </a:ext>
            </a:extLst>
          </p:cNvPr>
          <p:cNvSpPr txBox="1"/>
          <p:nvPr/>
        </p:nvSpPr>
        <p:spPr>
          <a:xfrm>
            <a:off x="8028761" y="-12256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BFAFF76-D7C0-40E3-A95E-5ACD2BB5C96E}"/>
              </a:ext>
            </a:extLst>
          </p:cNvPr>
          <p:cNvGrpSpPr/>
          <p:nvPr/>
        </p:nvGrpSpPr>
        <p:grpSpPr>
          <a:xfrm>
            <a:off x="10307415" y="1413836"/>
            <a:ext cx="1138002" cy="241921"/>
            <a:chOff x="8119084" y="2815717"/>
            <a:chExt cx="2889157" cy="614187"/>
          </a:xfrm>
        </p:grpSpPr>
        <p:sp>
          <p:nvSpPr>
            <p:cNvPr id="10" name="웃는 얼굴 9">
              <a:extLst>
                <a:ext uri="{FF2B5EF4-FFF2-40B4-BE49-F238E27FC236}">
                  <a16:creationId xmlns:a16="http://schemas.microsoft.com/office/drawing/2014/main" id="{FA818BC1-8F80-431E-9C56-7E2DECF3038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1" name="웃는 얼굴 10">
              <a:extLst>
                <a:ext uri="{FF2B5EF4-FFF2-40B4-BE49-F238E27FC236}">
                  <a16:creationId xmlns:a16="http://schemas.microsoft.com/office/drawing/2014/main" id="{556C8BF7-934B-4252-AB4D-0F2F676F9451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12" name="웃는 얼굴 11">
              <a:extLst>
                <a:ext uri="{FF2B5EF4-FFF2-40B4-BE49-F238E27FC236}">
                  <a16:creationId xmlns:a16="http://schemas.microsoft.com/office/drawing/2014/main" id="{726F619D-0ED7-4727-9F11-91153D103B07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0F36C2-A54B-4076-B1CA-47AE94537141}"/>
              </a:ext>
            </a:extLst>
          </p:cNvPr>
          <p:cNvSpPr txBox="1"/>
          <p:nvPr/>
        </p:nvSpPr>
        <p:spPr>
          <a:xfrm>
            <a:off x="484295" y="2896409"/>
            <a:ext cx="115656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24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마블링의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새로운 표현 방법을 알고 매니큐어를 활용한 머그잔을 염색할 수 있는가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97136F-516E-4618-B338-639FE6D6F2E8}"/>
              </a:ext>
            </a:extLst>
          </p:cNvPr>
          <p:cNvSpPr txBox="1"/>
          <p:nvPr/>
        </p:nvSpPr>
        <p:spPr>
          <a:xfrm>
            <a:off x="484295" y="3939370"/>
            <a:ext cx="11439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 </a:t>
            </a:r>
            <a:r>
              <a:rPr lang="ko-KR" altLang="en-US" sz="24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팝아트의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특성을 알고 </a:t>
            </a:r>
            <a:r>
              <a:rPr lang="ko-KR" altLang="en-US" sz="24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팝아트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기법으로 자화상을 제작할 수 있는가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C939D-5C70-4596-91A6-E451094FE89A}"/>
              </a:ext>
            </a:extLst>
          </p:cNvPr>
          <p:cNvSpPr txBox="1"/>
          <p:nvPr/>
        </p:nvSpPr>
        <p:spPr>
          <a:xfrm>
            <a:off x="484294" y="4674400"/>
            <a:ext cx="11565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포토 콜라주의 특성을 알고 포토 콜라주 기법으로 새로운 표현을 할 수 있는가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4522CB-7007-487F-904F-AAE52A7A64D0}"/>
              </a:ext>
            </a:extLst>
          </p:cNvPr>
          <p:cNvSpPr txBox="1"/>
          <p:nvPr/>
        </p:nvSpPr>
        <p:spPr>
          <a:xfrm>
            <a:off x="484294" y="5630460"/>
            <a:ext cx="115656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◉</a:t>
            </a:r>
            <a:r>
              <a:rPr lang="ko-KR" altLang="en-US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포토 일러스트의 특성을 알고 창의적으로 가상 현실을 표현할 수 있는가</a:t>
            </a:r>
            <a:r>
              <a:rPr lang="en-US" altLang="ko-KR" sz="24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?</a:t>
            </a: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FBFAFF76-D7C0-40E3-A95E-5ACD2BB5C96E}"/>
              </a:ext>
            </a:extLst>
          </p:cNvPr>
          <p:cNvGrpSpPr/>
          <p:nvPr/>
        </p:nvGrpSpPr>
        <p:grpSpPr>
          <a:xfrm>
            <a:off x="10316288" y="2185676"/>
            <a:ext cx="1138002" cy="241921"/>
            <a:chOff x="8119084" y="2815717"/>
            <a:chExt cx="2889157" cy="614187"/>
          </a:xfrm>
        </p:grpSpPr>
        <p:sp>
          <p:nvSpPr>
            <p:cNvPr id="58" name="웃는 얼굴 57">
              <a:extLst>
                <a:ext uri="{FF2B5EF4-FFF2-40B4-BE49-F238E27FC236}">
                  <a16:creationId xmlns:a16="http://schemas.microsoft.com/office/drawing/2014/main" id="{FA818BC1-8F80-431E-9C56-7E2DECF3038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59" name="웃는 얼굴 58">
              <a:extLst>
                <a:ext uri="{FF2B5EF4-FFF2-40B4-BE49-F238E27FC236}">
                  <a16:creationId xmlns:a16="http://schemas.microsoft.com/office/drawing/2014/main" id="{556C8BF7-934B-4252-AB4D-0F2F676F9451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60" name="웃는 얼굴 59">
              <a:extLst>
                <a:ext uri="{FF2B5EF4-FFF2-40B4-BE49-F238E27FC236}">
                  <a16:creationId xmlns:a16="http://schemas.microsoft.com/office/drawing/2014/main" id="{726F619D-0ED7-4727-9F11-91153D103B07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FBFAFF76-D7C0-40E3-A95E-5ACD2BB5C96E}"/>
              </a:ext>
            </a:extLst>
          </p:cNvPr>
          <p:cNvGrpSpPr/>
          <p:nvPr/>
        </p:nvGrpSpPr>
        <p:grpSpPr>
          <a:xfrm>
            <a:off x="10309264" y="3469490"/>
            <a:ext cx="1138002" cy="241921"/>
            <a:chOff x="8119084" y="2815717"/>
            <a:chExt cx="2889157" cy="614187"/>
          </a:xfrm>
        </p:grpSpPr>
        <p:sp>
          <p:nvSpPr>
            <p:cNvPr id="62" name="웃는 얼굴 61">
              <a:extLst>
                <a:ext uri="{FF2B5EF4-FFF2-40B4-BE49-F238E27FC236}">
                  <a16:creationId xmlns:a16="http://schemas.microsoft.com/office/drawing/2014/main" id="{FA818BC1-8F80-431E-9C56-7E2DECF3038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63" name="웃는 얼굴 62">
              <a:extLst>
                <a:ext uri="{FF2B5EF4-FFF2-40B4-BE49-F238E27FC236}">
                  <a16:creationId xmlns:a16="http://schemas.microsoft.com/office/drawing/2014/main" id="{556C8BF7-934B-4252-AB4D-0F2F676F9451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64" name="웃는 얼굴 63">
              <a:extLst>
                <a:ext uri="{FF2B5EF4-FFF2-40B4-BE49-F238E27FC236}">
                  <a16:creationId xmlns:a16="http://schemas.microsoft.com/office/drawing/2014/main" id="{726F619D-0ED7-4727-9F11-91153D103B07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FBFAFF76-D7C0-40E3-A95E-5ACD2BB5C96E}"/>
              </a:ext>
            </a:extLst>
          </p:cNvPr>
          <p:cNvGrpSpPr/>
          <p:nvPr/>
        </p:nvGrpSpPr>
        <p:grpSpPr>
          <a:xfrm>
            <a:off x="10316288" y="4101344"/>
            <a:ext cx="1138002" cy="241921"/>
            <a:chOff x="8119084" y="2815717"/>
            <a:chExt cx="2889157" cy="614187"/>
          </a:xfrm>
        </p:grpSpPr>
        <p:sp>
          <p:nvSpPr>
            <p:cNvPr id="66" name="웃는 얼굴 65">
              <a:extLst>
                <a:ext uri="{FF2B5EF4-FFF2-40B4-BE49-F238E27FC236}">
                  <a16:creationId xmlns:a16="http://schemas.microsoft.com/office/drawing/2014/main" id="{FA818BC1-8F80-431E-9C56-7E2DECF3038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67" name="웃는 얼굴 66">
              <a:extLst>
                <a:ext uri="{FF2B5EF4-FFF2-40B4-BE49-F238E27FC236}">
                  <a16:creationId xmlns:a16="http://schemas.microsoft.com/office/drawing/2014/main" id="{556C8BF7-934B-4252-AB4D-0F2F676F9451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68" name="웃는 얼굴 67">
              <a:extLst>
                <a:ext uri="{FF2B5EF4-FFF2-40B4-BE49-F238E27FC236}">
                  <a16:creationId xmlns:a16="http://schemas.microsoft.com/office/drawing/2014/main" id="{726F619D-0ED7-4727-9F11-91153D103B07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FBFAFF76-D7C0-40E3-A95E-5ACD2BB5C96E}"/>
              </a:ext>
            </a:extLst>
          </p:cNvPr>
          <p:cNvGrpSpPr/>
          <p:nvPr/>
        </p:nvGrpSpPr>
        <p:grpSpPr>
          <a:xfrm>
            <a:off x="10307415" y="5228348"/>
            <a:ext cx="1138002" cy="241921"/>
            <a:chOff x="8119084" y="2815717"/>
            <a:chExt cx="2889157" cy="614187"/>
          </a:xfrm>
        </p:grpSpPr>
        <p:sp>
          <p:nvSpPr>
            <p:cNvPr id="70" name="웃는 얼굴 69">
              <a:extLst>
                <a:ext uri="{FF2B5EF4-FFF2-40B4-BE49-F238E27FC236}">
                  <a16:creationId xmlns:a16="http://schemas.microsoft.com/office/drawing/2014/main" id="{FA818BC1-8F80-431E-9C56-7E2DECF3038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71" name="웃는 얼굴 70">
              <a:extLst>
                <a:ext uri="{FF2B5EF4-FFF2-40B4-BE49-F238E27FC236}">
                  <a16:creationId xmlns:a16="http://schemas.microsoft.com/office/drawing/2014/main" id="{556C8BF7-934B-4252-AB4D-0F2F676F9451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72" name="웃는 얼굴 71">
              <a:extLst>
                <a:ext uri="{FF2B5EF4-FFF2-40B4-BE49-F238E27FC236}">
                  <a16:creationId xmlns:a16="http://schemas.microsoft.com/office/drawing/2014/main" id="{726F619D-0ED7-4727-9F11-91153D103B07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FBFAFF76-D7C0-40E3-A95E-5ACD2BB5C96E}"/>
              </a:ext>
            </a:extLst>
          </p:cNvPr>
          <p:cNvGrpSpPr/>
          <p:nvPr/>
        </p:nvGrpSpPr>
        <p:grpSpPr>
          <a:xfrm>
            <a:off x="10316291" y="6240501"/>
            <a:ext cx="1138002" cy="241921"/>
            <a:chOff x="8119084" y="2815717"/>
            <a:chExt cx="2889157" cy="614187"/>
          </a:xfrm>
        </p:grpSpPr>
        <p:sp>
          <p:nvSpPr>
            <p:cNvPr id="74" name="웃는 얼굴 73">
              <a:extLst>
                <a:ext uri="{FF2B5EF4-FFF2-40B4-BE49-F238E27FC236}">
                  <a16:creationId xmlns:a16="http://schemas.microsoft.com/office/drawing/2014/main" id="{FA818BC1-8F80-431E-9C56-7E2DECF30383}"/>
                </a:ext>
              </a:extLst>
            </p:cNvPr>
            <p:cNvSpPr/>
            <p:nvPr/>
          </p:nvSpPr>
          <p:spPr>
            <a:xfrm>
              <a:off x="8119084" y="2816621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75" name="웃는 얼굴 74">
              <a:extLst>
                <a:ext uri="{FF2B5EF4-FFF2-40B4-BE49-F238E27FC236}">
                  <a16:creationId xmlns:a16="http://schemas.microsoft.com/office/drawing/2014/main" id="{556C8BF7-934B-4252-AB4D-0F2F676F9451}"/>
                </a:ext>
              </a:extLst>
            </p:cNvPr>
            <p:cNvSpPr/>
            <p:nvPr/>
          </p:nvSpPr>
          <p:spPr>
            <a:xfrm>
              <a:off x="9257021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  <p:sp>
          <p:nvSpPr>
            <p:cNvPr id="76" name="웃는 얼굴 75">
              <a:extLst>
                <a:ext uri="{FF2B5EF4-FFF2-40B4-BE49-F238E27FC236}">
                  <a16:creationId xmlns:a16="http://schemas.microsoft.com/office/drawing/2014/main" id="{726F619D-0ED7-4727-9F11-91153D103B07}"/>
                </a:ext>
              </a:extLst>
            </p:cNvPr>
            <p:cNvSpPr/>
            <p:nvPr/>
          </p:nvSpPr>
          <p:spPr>
            <a:xfrm>
              <a:off x="10394958" y="2815717"/>
              <a:ext cx="613283" cy="613283"/>
            </a:xfrm>
            <a:prstGeom prst="smileyFace">
              <a:avLst/>
            </a:prstGeom>
            <a:noFill/>
            <a:ln w="19050">
              <a:solidFill>
                <a:srgbClr val="9E1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rgbClr val="9E103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538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E5CEB-FA77-4BD2-9063-068A8BFA4CED}"/>
              </a:ext>
            </a:extLst>
          </p:cNvPr>
          <p:cNvSpPr txBox="1"/>
          <p:nvPr/>
        </p:nvSpPr>
        <p:spPr>
          <a:xfrm>
            <a:off x="699954" y="1496015"/>
            <a:ext cx="106706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독창적인 미술 작품을 만들려면 대상을 관찰하고 느낌을 </a:t>
            </a:r>
            <a:r>
              <a:rPr lang="ko-KR" altLang="en-US" sz="2800" b="1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시각화하는</a:t>
            </a:r>
            <a:r>
              <a:rPr lang="ko-KR" altLang="en-US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과정에서 개성 있는 시각이 드러나야 한다</a:t>
            </a:r>
            <a:r>
              <a:rPr lang="en-US" altLang="ko-KR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</a:t>
            </a:r>
            <a:r>
              <a:rPr lang="en-US" altLang="ko-KR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자신만의 개성 있는 시각을 표현하기 위해서는 새로운 재료와 방법을 탐색해야 한다</a:t>
            </a:r>
            <a:r>
              <a:rPr lang="en-US" altLang="ko-KR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8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작품을 만들 때는 자신의 표현 의도에 적합한 재료와 방식을 선택해 활용해야 한다</a:t>
            </a:r>
            <a:r>
              <a:rPr lang="en-US" altLang="ko-KR" sz="2800" b="1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15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13" y="944309"/>
            <a:ext cx="5630061" cy="462027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855" y="1190767"/>
            <a:ext cx="4172532" cy="32770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337FB7-DA00-4B20-B538-336781AAD87B}"/>
              </a:ext>
            </a:extLst>
          </p:cNvPr>
          <p:cNvSpPr txBox="1"/>
          <p:nvPr/>
        </p:nvSpPr>
        <p:spPr>
          <a:xfrm>
            <a:off x="730928" y="5716327"/>
            <a:ext cx="5630061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latin typeface="+mn-ea"/>
              </a:rPr>
              <a:t>제미영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한국</a:t>
            </a:r>
            <a:r>
              <a:rPr lang="en-US" altLang="ko-KR" sz="1000" dirty="0">
                <a:latin typeface="+mn-ea"/>
              </a:rPr>
              <a:t>/1975~ ) </a:t>
            </a:r>
            <a:r>
              <a:rPr lang="en-US" altLang="ko-KR" sz="1000" b="1" dirty="0">
                <a:latin typeface="+mn-ea"/>
              </a:rPr>
              <a:t>A street scene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한지에 실크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한지에 바느질 콜라주</a:t>
            </a:r>
            <a:r>
              <a:rPr lang="en-US" altLang="ko-KR" sz="1000" dirty="0">
                <a:latin typeface="+mn-ea"/>
              </a:rPr>
              <a:t>/26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32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㎝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/2012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년 </a:t>
            </a:r>
            <a:r>
              <a:rPr lang="ko-KR" altLang="en-US" sz="1000" kern="0" spc="0">
                <a:solidFill>
                  <a:srgbClr val="000000"/>
                </a:solidFill>
                <a:effectLst/>
                <a:latin typeface="+mn-ea"/>
              </a:rPr>
              <a:t>작</a:t>
            </a:r>
            <a:r>
              <a:rPr lang="en-US" altLang="ko-KR" sz="1000" kern="0" spc="0">
                <a:solidFill>
                  <a:srgbClr val="000000"/>
                </a:solidFill>
                <a:effectLst/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1000" kern="0" spc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색색의 자투리 천을 꿰매는 감침질과 색실을 이용한 전통 조각보의 제작 기법처럼 바느질로 조각 한지를 꿰매어 완성한 작품이다</a:t>
            </a:r>
            <a:r>
              <a:rPr lang="en-US" altLang="ko-KR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552BF-5DBF-4827-A3E1-9679F1F266AF}"/>
              </a:ext>
            </a:extLst>
          </p:cNvPr>
          <p:cNvSpPr txBox="1"/>
          <p:nvPr/>
        </p:nvSpPr>
        <p:spPr>
          <a:xfrm>
            <a:off x="7185855" y="5716327"/>
            <a:ext cx="4275217" cy="754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 dirty="0">
                <a:solidFill>
                  <a:srgbClr val="A61F42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</a:t>
            </a:r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000" b="1" dirty="0">
                <a:latin typeface="+mn-ea"/>
              </a:rPr>
              <a:t>김정수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조화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돌에 채색</a:t>
            </a:r>
            <a:r>
              <a:rPr lang="en-US" altLang="ko-KR" sz="1000" dirty="0">
                <a:latin typeface="+mn-ea"/>
              </a:rPr>
              <a:t>/</a:t>
            </a:r>
            <a:r>
              <a:rPr lang="ko-KR" altLang="en-US" sz="1000" dirty="0">
                <a:latin typeface="+mn-ea"/>
              </a:rPr>
              <a:t>높이 </a:t>
            </a:r>
            <a:r>
              <a:rPr lang="en-US" altLang="ko-KR" sz="1000" dirty="0">
                <a:latin typeface="+mn-ea"/>
              </a:rPr>
              <a:t>7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+mn-ea"/>
              </a:rPr>
              <a:t>㎝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/2016</a:t>
            </a:r>
            <a:r>
              <a:rPr lang="ko-KR" altLang="en-US" sz="1000" kern="0" spc="0" dirty="0" err="1">
                <a:solidFill>
                  <a:srgbClr val="000000"/>
                </a:solidFill>
                <a:effectLst/>
                <a:latin typeface="+mn-ea"/>
              </a:rPr>
              <a:t>년작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+mn-ea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돌 위에 수채화 물감으로 채색하여 자연물인 돌과 수채화 물감의 색채가 조화로운 작품이다</a:t>
            </a:r>
            <a:r>
              <a:rPr lang="en-US" altLang="ko-KR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</p:spTree>
    <p:extLst>
      <p:ext uri="{BB962C8B-B14F-4D97-AF65-F5344CB8AC3E}">
        <p14:creationId xmlns:p14="http://schemas.microsoft.com/office/powerpoint/2010/main" val="112534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97263AA-3FB6-409F-AAC6-6DFE2AC59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0" y="1087249"/>
            <a:ext cx="2665389" cy="299856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517334A-3271-4AE0-9DDD-4B01DEB17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927" y="926831"/>
            <a:ext cx="2723938" cy="320595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A94C267-E4C1-4114-BDF9-CCAFFA0C7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91" y="926831"/>
            <a:ext cx="3084614" cy="3207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C6682D-5123-4A57-B93D-E450061B5207}"/>
              </a:ext>
            </a:extLst>
          </p:cNvPr>
          <p:cNvSpPr txBox="1"/>
          <p:nvPr/>
        </p:nvSpPr>
        <p:spPr>
          <a:xfrm>
            <a:off x="267754" y="4210999"/>
            <a:ext cx="8281441" cy="754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① </a:t>
            </a:r>
            <a:r>
              <a:rPr lang="ko-KR" altLang="en-US" sz="1000" b="1"/>
              <a:t>허스트</a:t>
            </a:r>
            <a:r>
              <a:rPr lang="en-US" altLang="ko-KR" sz="1000" dirty="0"/>
              <a:t>(Hirst, Damien Steven/</a:t>
            </a:r>
            <a:r>
              <a:rPr lang="ko-KR" altLang="en-US" sz="1000" dirty="0"/>
              <a:t>영국</a:t>
            </a:r>
            <a:r>
              <a:rPr lang="en-US" altLang="ko-KR" sz="1000" dirty="0"/>
              <a:t>/1965~ ) </a:t>
            </a:r>
            <a:r>
              <a:rPr lang="en-US" altLang="ko-KR" sz="1000" b="1" dirty="0"/>
              <a:t>Spin</a:t>
            </a:r>
            <a:r>
              <a:rPr lang="en-US" altLang="ko-KR" sz="1000" dirty="0"/>
              <a:t>(Screen Print/101</a:t>
            </a:r>
            <a:r>
              <a:rPr lang="ko-KR" altLang="en-US" sz="1000" dirty="0" err="1"/>
              <a:t>x</a:t>
            </a:r>
            <a:r>
              <a:rPr lang="en-US" altLang="ko-KR" sz="1000" dirty="0"/>
              <a:t>101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㎝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/2001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년 작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돌림판 위에 캔버스를 놓고 그 위에 물감을 뿌리는 스핀 페인팅으로</a:t>
            </a:r>
            <a:r>
              <a:rPr lang="en-US" altLang="ko-KR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제작 과정에서의 우연적 요소를 강조하는 작품이다</a:t>
            </a:r>
            <a:r>
              <a:rPr lang="en-US" altLang="ko-KR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화가에게 손보다 아이디어가 중요하다고 생각하는 작가의 의도가 보이는 작품이다</a:t>
            </a:r>
            <a:r>
              <a:rPr lang="en-US" altLang="ko-KR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A040A-415E-47B7-8ADE-4F0997D77A55}"/>
              </a:ext>
            </a:extLst>
          </p:cNvPr>
          <p:cNvSpPr txBox="1"/>
          <p:nvPr/>
        </p:nvSpPr>
        <p:spPr>
          <a:xfrm>
            <a:off x="267754" y="4980146"/>
            <a:ext cx="7785462" cy="52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② </a:t>
            </a:r>
            <a:r>
              <a:rPr lang="ko-KR" altLang="en-US" sz="1000" b="1"/>
              <a:t>진정미</a:t>
            </a:r>
            <a:r>
              <a:rPr lang="en-US" altLang="ko-KR" sz="1000" dirty="0"/>
              <a:t>(</a:t>
            </a:r>
            <a:r>
              <a:rPr lang="ko-KR" altLang="en-US" sz="1000" dirty="0"/>
              <a:t>학생 작품</a:t>
            </a:r>
            <a:r>
              <a:rPr lang="en-US" altLang="ko-KR" sz="1000" dirty="0"/>
              <a:t>) </a:t>
            </a:r>
            <a:r>
              <a:rPr lang="ko-KR" altLang="en-US" sz="1000" b="1" dirty="0"/>
              <a:t>동심</a:t>
            </a:r>
            <a:r>
              <a:rPr lang="en-US" altLang="ko-KR" sz="1000" dirty="0"/>
              <a:t>(</a:t>
            </a:r>
            <a:r>
              <a:rPr lang="ko-KR" altLang="en-US" sz="1000" dirty="0"/>
              <a:t>낙엽</a:t>
            </a:r>
            <a:r>
              <a:rPr lang="en-US" altLang="ko-KR" sz="1000" dirty="0"/>
              <a:t>, </a:t>
            </a:r>
            <a:r>
              <a:rPr lang="ko-KR" altLang="en-US" sz="1000" dirty="0"/>
              <a:t>돌 등</a:t>
            </a:r>
            <a:r>
              <a:rPr lang="en-US" altLang="ko-KR" sz="1000" dirty="0"/>
              <a:t>/2016</a:t>
            </a:r>
            <a:r>
              <a:rPr lang="ko-KR" altLang="en-US" sz="1000" dirty="0"/>
              <a:t>년 작</a:t>
            </a:r>
            <a:r>
              <a:rPr lang="en-US" altLang="ko-KR" sz="1000" dirty="0"/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낙엽이나 솔방울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돌 등의 소재에 아크릴 물감이나 수채화 물감으로 채색하여 자연의 형태를 이용하여 새로운 색감을 연출했다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32D62-4C81-404E-9A00-754731FF2915}"/>
              </a:ext>
            </a:extLst>
          </p:cNvPr>
          <p:cNvSpPr txBox="1"/>
          <p:nvPr/>
        </p:nvSpPr>
        <p:spPr>
          <a:xfrm>
            <a:off x="254564" y="5560247"/>
            <a:ext cx="7785462" cy="5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③ </a:t>
            </a:r>
            <a:r>
              <a:rPr lang="ko-KR" altLang="en-US" sz="1000" b="1"/>
              <a:t>최재신</a:t>
            </a:r>
            <a:r>
              <a:rPr lang="en-US" altLang="ko-KR" sz="1000" dirty="0"/>
              <a:t>(</a:t>
            </a:r>
            <a:r>
              <a:rPr lang="ko-KR" altLang="en-US" sz="1000" dirty="0"/>
              <a:t>학생 작품</a:t>
            </a:r>
            <a:r>
              <a:rPr lang="en-US" altLang="ko-KR" sz="1000" dirty="0"/>
              <a:t>) </a:t>
            </a:r>
            <a:r>
              <a:rPr lang="ko-KR" altLang="en-US" sz="1000" b="1" dirty="0"/>
              <a:t>친구 얼굴</a:t>
            </a:r>
            <a:r>
              <a:rPr lang="en-US" altLang="ko-KR" sz="1000" dirty="0"/>
              <a:t>(</a:t>
            </a:r>
            <a:r>
              <a:rPr lang="ko-KR" altLang="en-US" sz="1000" dirty="0" err="1"/>
              <a:t>트레싱지</a:t>
            </a:r>
            <a:r>
              <a:rPr lang="ko-KR" altLang="en-US" sz="1000" dirty="0"/>
              <a:t> 위에 사인펜</a:t>
            </a:r>
            <a:r>
              <a:rPr lang="en-US" altLang="ko-KR" sz="1000" dirty="0"/>
              <a:t>, </a:t>
            </a:r>
            <a:r>
              <a:rPr lang="ko-KR" altLang="en-US" sz="1000" dirty="0"/>
              <a:t>한지</a:t>
            </a:r>
            <a:r>
              <a:rPr lang="en-US" altLang="ko-KR" sz="1000" dirty="0"/>
              <a:t>, </a:t>
            </a:r>
            <a:r>
              <a:rPr lang="ko-KR" altLang="en-US" sz="1000" dirty="0"/>
              <a:t>수채</a:t>
            </a:r>
            <a:r>
              <a:rPr lang="en-US" altLang="ko-KR" sz="1000" dirty="0"/>
              <a:t>/30</a:t>
            </a:r>
            <a:r>
              <a:rPr lang="ko-KR" altLang="en-US" sz="1000" dirty="0" err="1"/>
              <a:t>x</a:t>
            </a:r>
            <a:r>
              <a:rPr lang="en-US" altLang="ko-KR" sz="1000" dirty="0"/>
              <a:t>20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㎝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/2016</a:t>
            </a:r>
            <a:r>
              <a:rPr lang="ko-KR" altLang="en-US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년 작</a:t>
            </a:r>
            <a:r>
              <a:rPr lang="en-US" altLang="ko-KR" sz="1000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kern="0" spc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트레싱지</a:t>
            </a:r>
            <a:r>
              <a:rPr lang="ko-KR" altLang="en-US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위에 얼굴을 그리고 바닥에 다른 이미지를 놓고 완성한 그림이다</a:t>
            </a:r>
            <a:r>
              <a:rPr lang="en-US" altLang="ko-KR" sz="1000" kern="0" spc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C2747AED-E16A-401A-A4E1-B12FD5E0D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496" y="1027842"/>
            <a:ext cx="3398295" cy="44578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A3E1192-80F6-4891-BC82-2101BA624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7690" y="1027842"/>
            <a:ext cx="373291" cy="307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8B55A9-7AD2-4166-B313-59F91F99E2BD}"/>
              </a:ext>
            </a:extLst>
          </p:cNvPr>
          <p:cNvSpPr txBox="1"/>
          <p:nvPr/>
        </p:nvSpPr>
        <p:spPr>
          <a:xfrm>
            <a:off x="259376" y="6137499"/>
            <a:ext cx="7785462" cy="523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000" b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④ </a:t>
            </a:r>
            <a:r>
              <a:rPr lang="ko-KR" altLang="en-US" sz="1000" b="1"/>
              <a:t>아르망</a:t>
            </a:r>
            <a:r>
              <a:rPr lang="en-US" altLang="ko-KR" sz="1000" dirty="0"/>
              <a:t>(Armand Pierre Fernandez/</a:t>
            </a:r>
            <a:r>
              <a:rPr lang="ko-KR" altLang="en-US" sz="1000" dirty="0" err="1"/>
              <a:t>프랑스</a:t>
            </a:r>
            <a:r>
              <a:rPr lang="ko-KR" altLang="en-US" sz="10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→미국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1928~2005)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L′Heure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de </a:t>
            </a:r>
            <a:r>
              <a:rPr lang="en-US" altLang="ko-KR" sz="10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Tous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시계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브론즈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/457.2 152.4 /1985</a:t>
            </a:r>
            <a:r>
              <a:rPr lang="ko-KR" altLang="en-US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작</a:t>
            </a:r>
            <a:r>
              <a:rPr lang="en-US" altLang="ko-KR" sz="10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</a:p>
          <a:p>
            <a:pPr>
              <a:lnSpc>
                <a:spcPct val="150000"/>
              </a:lnSpc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자동차 폐타이어를 활용한 조형물로 소비 문명에 대한 불합리성을 상징적으로 보여준다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1CC170-9D26-42E8-A5AB-7489DBC9ADE7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9ED9A5-B2A2-4F8A-B594-D5A0D98D5490}"/>
              </a:ext>
            </a:extLst>
          </p:cNvPr>
          <p:cNvSpPr txBox="1"/>
          <p:nvPr/>
        </p:nvSpPr>
        <p:spPr>
          <a:xfrm>
            <a:off x="884971" y="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생각 열기</a:t>
            </a:r>
          </a:p>
        </p:txBody>
      </p:sp>
    </p:spTree>
    <p:extLst>
      <p:ext uri="{BB962C8B-B14F-4D97-AF65-F5344CB8AC3E}">
        <p14:creationId xmlns:p14="http://schemas.microsoft.com/office/powerpoint/2010/main" val="96908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6ABA5D-D195-42A1-B8A2-D80C74844DDD}"/>
              </a:ext>
            </a:extLst>
          </p:cNvPr>
          <p:cNvSpPr txBox="1"/>
          <p:nvPr/>
        </p:nvSpPr>
        <p:spPr>
          <a:xfrm>
            <a:off x="85209" y="-184120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978F0C-A97B-4C1A-ABD1-F8E1A26E7981}"/>
              </a:ext>
            </a:extLst>
          </p:cNvPr>
          <p:cNvSpPr txBox="1"/>
          <p:nvPr/>
        </p:nvSpPr>
        <p:spPr>
          <a:xfrm>
            <a:off x="884971" y="0"/>
            <a:ext cx="4968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재료의 활용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397EA-891C-4559-AC9F-E9AFF28ECFC4}"/>
              </a:ext>
            </a:extLst>
          </p:cNvPr>
          <p:cNvSpPr txBox="1"/>
          <p:nvPr/>
        </p:nvSpPr>
        <p:spPr>
          <a:xfrm>
            <a:off x="884971" y="708742"/>
            <a:ext cx="10528165" cy="188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현대 미술의 표현 재료는 매우 다양하다</a:t>
            </a:r>
            <a:r>
              <a:rPr lang="en-US" altLang="ko-KR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두루마리 화장지의 심으로 다양한 일상 속 모습을 담아볼 수 있다</a:t>
            </a:r>
            <a:r>
              <a:rPr lang="en-US" altLang="ko-KR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폐지를 겹겹이 접고 말아서 거친 질감으로 새로운 이미지를 만들 수 있다</a:t>
            </a:r>
            <a:r>
              <a:rPr lang="en-US" altLang="ko-KR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solidFill>
                  <a:srgbClr val="A4193D"/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○ </a:t>
            </a:r>
            <a:r>
              <a:rPr lang="ko-KR" altLang="en-US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재활용품에 상상력을 불어넣어 예술품으로 재창조한다</a:t>
            </a:r>
            <a:r>
              <a:rPr lang="en-US" altLang="ko-KR" sz="2000" b="1" dirty="0">
                <a:latin typeface="나눔스퀘어라운드OTF Regular" panose="020B0600000101010101" pitchFamily="34" charset="-127"/>
                <a:ea typeface="나눔스퀘어라운드OTF Regular" panose="020B0600000101010101" pitchFamily="34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A91CE87-AF83-45B5-A42B-9DF7F5A3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15" y="2708586"/>
            <a:ext cx="4325020" cy="355024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93694EC-4CAB-4DE4-A2E3-90C625FF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643" y="2708586"/>
            <a:ext cx="4591344" cy="350450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CCD98B0F-9846-46E6-B62E-AE016C8AD61C}"/>
              </a:ext>
            </a:extLst>
          </p:cNvPr>
          <p:cNvSpPr/>
          <p:nvPr/>
        </p:nvSpPr>
        <p:spPr>
          <a:xfrm>
            <a:off x="935115" y="6258829"/>
            <a:ext cx="5149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 err="1">
                <a:latin typeface="+mn-ea"/>
              </a:rPr>
              <a:t>콜리어</a:t>
            </a:r>
            <a:r>
              <a:rPr lang="en-US" altLang="ko-KR" sz="1000" dirty="0">
                <a:latin typeface="+mn-ea"/>
              </a:rPr>
              <a:t>(Collier, Jennifer/</a:t>
            </a:r>
            <a:r>
              <a:rPr lang="ko-KR" altLang="en-US" sz="1000" dirty="0">
                <a:latin typeface="+mn-ea"/>
              </a:rPr>
              <a:t>영국</a:t>
            </a:r>
            <a:r>
              <a:rPr lang="en-US" altLang="ko-KR" sz="1000" dirty="0">
                <a:latin typeface="+mn-ea"/>
              </a:rPr>
              <a:t>/1967~ ) </a:t>
            </a:r>
            <a:r>
              <a:rPr lang="ko-KR" altLang="en-US" sz="1000" b="1" dirty="0">
                <a:latin typeface="+mn-ea"/>
              </a:rPr>
              <a:t>지도 신발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잡지</a:t>
            </a:r>
            <a:r>
              <a:rPr lang="en-US" altLang="ko-KR" sz="1000" dirty="0">
                <a:latin typeface="+mn-ea"/>
              </a:rPr>
              <a:t>/18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18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8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/2011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</a:p>
          <a:p>
            <a:r>
              <a:rPr lang="ko-KR" altLang="en-US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페이퍼 아티스트</a:t>
            </a:r>
            <a:r>
              <a:rPr lang="en-US" altLang="ko-KR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, </a:t>
            </a:r>
            <a:r>
              <a:rPr lang="ko-KR" altLang="en-US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지도 사진이 있는 잡지를 이용한 작품이다</a:t>
            </a:r>
            <a:r>
              <a:rPr lang="en-US" altLang="ko-KR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8315608-126F-441E-B8DA-DEA23447D3C6}"/>
              </a:ext>
            </a:extLst>
          </p:cNvPr>
          <p:cNvSpPr/>
          <p:nvPr/>
        </p:nvSpPr>
        <p:spPr>
          <a:xfrm>
            <a:off x="6585643" y="6258829"/>
            <a:ext cx="3547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▲ </a:t>
            </a:r>
            <a:r>
              <a:rPr lang="ko-KR" altLang="en-US" sz="1000" b="1" dirty="0">
                <a:latin typeface="+mn-ea"/>
              </a:rPr>
              <a:t>조지우</a:t>
            </a:r>
            <a:r>
              <a:rPr lang="en-US" altLang="ko-KR" sz="1000" dirty="0">
                <a:latin typeface="+mn-ea"/>
              </a:rPr>
              <a:t>(Georgiou, Nick/</a:t>
            </a:r>
            <a:r>
              <a:rPr lang="ko-KR" altLang="en-US" sz="1000" dirty="0">
                <a:latin typeface="+mn-ea"/>
              </a:rPr>
              <a:t>미국</a:t>
            </a:r>
            <a:r>
              <a:rPr lang="en-US" altLang="ko-KR" sz="1000" dirty="0">
                <a:latin typeface="+mn-ea"/>
              </a:rPr>
              <a:t>/1980~ ) </a:t>
            </a:r>
            <a:r>
              <a:rPr lang="ko-KR" altLang="en-US" sz="1000" b="1" dirty="0">
                <a:latin typeface="+mn-ea"/>
              </a:rPr>
              <a:t>무제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폐지</a:t>
            </a:r>
            <a:r>
              <a:rPr lang="en-US" altLang="ko-KR" sz="1000" dirty="0">
                <a:latin typeface="+mn-ea"/>
              </a:rPr>
              <a:t>/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2010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  <a:r>
              <a:rPr lang="ko-KR" altLang="en-US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폐지에 있는 고유의 색채를 이용한 독특한 작품이다</a:t>
            </a:r>
            <a:r>
              <a:rPr lang="en-US" altLang="ko-KR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4956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2CD79E9-B735-48A7-A243-8008ABDC5C08}"/>
              </a:ext>
            </a:extLst>
          </p:cNvPr>
          <p:cNvSpPr/>
          <p:nvPr/>
        </p:nvSpPr>
        <p:spPr>
          <a:xfrm>
            <a:off x="1004969" y="124175"/>
            <a:ext cx="1759072" cy="553998"/>
          </a:xfrm>
          <a:prstGeom prst="roundRect">
            <a:avLst/>
          </a:prstGeom>
          <a:solidFill>
            <a:srgbClr val="9E1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표현 활동</a:t>
            </a:r>
            <a:r>
              <a:rPr lang="en-US" altLang="ko-KR" sz="24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</a:t>
            </a:r>
            <a:endParaRPr lang="ko-KR" altLang="en-US" sz="24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F0B19-4A22-4FD1-94DC-75F817A6B4AD}"/>
              </a:ext>
            </a:extLst>
          </p:cNvPr>
          <p:cNvSpPr txBox="1"/>
          <p:nvPr/>
        </p:nvSpPr>
        <p:spPr>
          <a:xfrm>
            <a:off x="2764041" y="114191"/>
            <a:ext cx="9100189" cy="553998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다양한 재료를 활용하여 표현하기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CBFFE375-2C1C-403F-BB80-FFF71B1362EB}"/>
              </a:ext>
            </a:extLst>
          </p:cNvPr>
          <p:cNvSpPr/>
          <p:nvPr/>
        </p:nvSpPr>
        <p:spPr>
          <a:xfrm>
            <a:off x="1014494" y="782619"/>
            <a:ext cx="3760399" cy="3084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1200" b="1" dirty="0">
                <a:solidFill>
                  <a:schemeClr val="tx1"/>
                </a:solidFill>
                <a:latin typeface="+mn-ea"/>
              </a:rPr>
              <a:t>준비물</a:t>
            </a:r>
            <a:r>
              <a:rPr lang="en-US" altLang="ko-KR" sz="1200" b="1" dirty="0">
                <a:solidFill>
                  <a:schemeClr val="tx1"/>
                </a:solidFill>
                <a:latin typeface="+mn-ea"/>
              </a:rPr>
              <a:t>: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재활용 휴지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종이 심 또는 폐지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가위</a:t>
            </a:r>
            <a:r>
              <a:rPr lang="en-US" altLang="ko-KR" sz="12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chemeClr val="tx1"/>
                </a:solidFill>
                <a:latin typeface="+mn-ea"/>
              </a:rPr>
              <a:t>풀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4BE5829-2FA6-4811-A816-794036B70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0" y="1820431"/>
            <a:ext cx="4128820" cy="286572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E5352CF-2634-4FA6-8117-E395CAD4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22" y="1820432"/>
            <a:ext cx="3521897" cy="286572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CFBB567-173E-48F7-BF95-DC0C12728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351" y="1820431"/>
            <a:ext cx="2879879" cy="4820667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E4CB7552-0A40-4AEF-8EA3-4B104AD0DA4C}"/>
              </a:ext>
            </a:extLst>
          </p:cNvPr>
          <p:cNvSpPr/>
          <p:nvPr/>
        </p:nvSpPr>
        <p:spPr>
          <a:xfrm>
            <a:off x="502238" y="5277569"/>
            <a:ext cx="6249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 err="1">
                <a:latin typeface="+mn-ea"/>
              </a:rPr>
              <a:t>크룬</a:t>
            </a:r>
            <a:r>
              <a:rPr lang="en-US" altLang="ko-KR" sz="1000" dirty="0">
                <a:latin typeface="+mn-ea"/>
              </a:rPr>
              <a:t>(Kroon, Enno De/</a:t>
            </a:r>
            <a:r>
              <a:rPr lang="ko-KR" altLang="en-US" sz="1000" dirty="0">
                <a:latin typeface="+mn-ea"/>
              </a:rPr>
              <a:t>네덜란드</a:t>
            </a:r>
            <a:r>
              <a:rPr lang="en-US" altLang="ko-KR" sz="1000" dirty="0">
                <a:latin typeface="+mn-ea"/>
              </a:rPr>
              <a:t>/1962~ ) </a:t>
            </a:r>
            <a:r>
              <a:rPr lang="ko-KR" altLang="en-US" sz="1000" b="1" dirty="0">
                <a:latin typeface="+mn-ea"/>
              </a:rPr>
              <a:t>교실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계란판에 아크릴</a:t>
            </a:r>
            <a:r>
              <a:rPr lang="en-US" altLang="ko-KR" sz="1000" dirty="0">
                <a:latin typeface="+mn-ea"/>
              </a:rPr>
              <a:t>/217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245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10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/2008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</a:p>
          <a:p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요철이 있는 </a:t>
            </a:r>
            <a:r>
              <a:rPr lang="ko-KR" altLang="en-US" sz="10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달걀판</a:t>
            </a:r>
            <a:r>
              <a:rPr lang="ko-KR" altLang="en-US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위에 아크릴 물감으로 인물화를 그렸다</a:t>
            </a:r>
            <a:r>
              <a:rPr lang="en-US" altLang="ko-KR" sz="10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12EFC5D-43A2-432B-AF18-5FDD858CE951}"/>
              </a:ext>
            </a:extLst>
          </p:cNvPr>
          <p:cNvSpPr/>
          <p:nvPr/>
        </p:nvSpPr>
        <p:spPr>
          <a:xfrm>
            <a:off x="508798" y="5838401"/>
            <a:ext cx="6249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>
                <a:latin typeface="+mn-ea"/>
              </a:rPr>
              <a:t>정진우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학생 작품</a:t>
            </a:r>
            <a:r>
              <a:rPr lang="en-US" altLang="ko-KR" sz="1000" dirty="0">
                <a:latin typeface="+mn-ea"/>
              </a:rPr>
              <a:t>) </a:t>
            </a:r>
            <a:r>
              <a:rPr lang="ko-KR" altLang="en-US" sz="1000" b="1" dirty="0">
                <a:latin typeface="+mn-ea"/>
              </a:rPr>
              <a:t>새와 나무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종이</a:t>
            </a:r>
            <a:r>
              <a:rPr lang="en-US" altLang="ko-KR" sz="1000" dirty="0">
                <a:latin typeface="+mn-ea"/>
              </a:rPr>
              <a:t>/10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10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/2016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</a:p>
          <a:p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EFD3EFA7-079B-4EA4-97A8-92A5D667E739}"/>
              </a:ext>
            </a:extLst>
          </p:cNvPr>
          <p:cNvSpPr/>
          <p:nvPr/>
        </p:nvSpPr>
        <p:spPr>
          <a:xfrm>
            <a:off x="508798" y="6238511"/>
            <a:ext cx="62496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b="1" dirty="0" err="1">
                <a:latin typeface="+mn-ea"/>
              </a:rPr>
              <a:t>이종한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한국</a:t>
            </a:r>
            <a:r>
              <a:rPr lang="en-US" altLang="ko-KR" sz="1000" dirty="0">
                <a:latin typeface="+mn-ea"/>
              </a:rPr>
              <a:t>/1963~ ) </a:t>
            </a:r>
            <a:r>
              <a:rPr lang="ko-KR" altLang="en-US" sz="1000" b="1" dirty="0">
                <a:latin typeface="+mn-ea"/>
              </a:rPr>
              <a:t>아무것도 아닌 것</a:t>
            </a:r>
            <a:r>
              <a:rPr lang="en-US" altLang="ko-KR" sz="1000" dirty="0">
                <a:latin typeface="+mn-ea"/>
              </a:rPr>
              <a:t>(</a:t>
            </a:r>
            <a:r>
              <a:rPr lang="ko-KR" altLang="en-US" sz="1000" dirty="0">
                <a:latin typeface="+mn-ea"/>
              </a:rPr>
              <a:t>한지에 부조</a:t>
            </a:r>
            <a:r>
              <a:rPr lang="en-US" altLang="ko-KR" sz="1000" dirty="0">
                <a:latin typeface="+mn-ea"/>
              </a:rPr>
              <a:t>/162</a:t>
            </a:r>
            <a:r>
              <a:rPr lang="ko-KR" altLang="en-US" sz="1000" dirty="0" err="1">
                <a:latin typeface="+mn-ea"/>
              </a:rPr>
              <a:t>x</a:t>
            </a:r>
            <a:r>
              <a:rPr lang="en-US" altLang="ko-KR" sz="1000" dirty="0">
                <a:latin typeface="+mn-ea"/>
              </a:rPr>
              <a:t>112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㎝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/2008</a:t>
            </a:r>
            <a:r>
              <a:rPr lang="ko-KR" altLang="en-US" sz="1000" kern="0" dirty="0">
                <a:solidFill>
                  <a:srgbClr val="000000"/>
                </a:solidFill>
                <a:latin typeface="+mn-ea"/>
              </a:rPr>
              <a:t>년 작</a:t>
            </a:r>
            <a:r>
              <a:rPr lang="en-US" altLang="ko-KR" sz="1000" kern="0" dirty="0">
                <a:solidFill>
                  <a:srgbClr val="000000"/>
                </a:solidFill>
                <a:latin typeface="+mn-ea"/>
              </a:rPr>
              <a:t>) </a:t>
            </a:r>
          </a:p>
          <a:p>
            <a:r>
              <a:rPr lang="ko-KR" altLang="en-US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한지로 만든 집들을 중첩하여 공간감 있게 표현하고 있다</a:t>
            </a:r>
            <a:r>
              <a:rPr lang="en-US" altLang="ko-KR" sz="10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1000" dirty="0"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8A0107D-6967-4D9A-B7E4-81FF3312E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95" y="4763958"/>
            <a:ext cx="178543" cy="14420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9C22BB7-5B08-4189-9513-75DC9EB6B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522" y="4763958"/>
            <a:ext cx="156226" cy="144209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232D60B-7005-42F5-9D35-A837E17EF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351" y="6679457"/>
            <a:ext cx="178543" cy="178543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A166557-3188-4A91-A3ED-516BC4D18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66" y="5333416"/>
            <a:ext cx="178543" cy="14420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971B6E1-A8F8-4E53-A3FC-B721CB8DE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83" y="5894247"/>
            <a:ext cx="156226" cy="14420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1DEC6B1-B5E7-4F46-958D-3502AF327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74" y="6294357"/>
            <a:ext cx="178543" cy="1785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CE824A2-8346-49C4-8071-1A1AA5D0CFA0}"/>
              </a:ext>
            </a:extLst>
          </p:cNvPr>
          <p:cNvSpPr txBox="1"/>
          <p:nvPr/>
        </p:nvSpPr>
        <p:spPr>
          <a:xfrm>
            <a:off x="214244" y="-157978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>
                <a:ln w="12700">
                  <a:noFill/>
                </a:ln>
                <a:solidFill>
                  <a:srgbClr val="EFAAA3"/>
                </a:solidFill>
                <a:latin typeface="Arial Black" panose="020B0A04020102020204" pitchFamily="34" charset="0"/>
              </a:rPr>
              <a:t>“</a:t>
            </a:r>
            <a:endParaRPr lang="ko-KR" altLang="en-US" sz="8800">
              <a:ln w="12700">
                <a:noFill/>
              </a:ln>
              <a:solidFill>
                <a:srgbClr val="EFAAA3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56103D-7278-41C4-9B1E-FF7733908BF7}"/>
              </a:ext>
            </a:extLst>
          </p:cNvPr>
          <p:cNvSpPr txBox="1"/>
          <p:nvPr/>
        </p:nvSpPr>
        <p:spPr>
          <a:xfrm>
            <a:off x="139490" y="-19620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9E1030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9E1030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88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72D59-16EB-401C-A6E8-6D5678DDCD80}"/>
              </a:ext>
            </a:extLst>
          </p:cNvPr>
          <p:cNvSpPr txBox="1"/>
          <p:nvPr/>
        </p:nvSpPr>
        <p:spPr>
          <a:xfrm>
            <a:off x="85209" y="-16636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0C197-CBF3-47BC-98EB-4E6497F28F1E}"/>
              </a:ext>
            </a:extLst>
          </p:cNvPr>
          <p:cNvSpPr txBox="1"/>
          <p:nvPr/>
        </p:nvSpPr>
        <p:spPr>
          <a:xfrm>
            <a:off x="884971" y="17756"/>
            <a:ext cx="7359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시각으로 대상 바라보기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5CC54-D000-4A83-A4C4-4023DC2B7791}"/>
              </a:ext>
            </a:extLst>
          </p:cNvPr>
          <p:cNvSpPr txBox="1"/>
          <p:nvPr/>
        </p:nvSpPr>
        <p:spPr>
          <a:xfrm>
            <a:off x="734050" y="937001"/>
            <a:ext cx="10993352" cy="2103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b="1" dirty="0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3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사람마다 같은 대상을 보고도 서로 다른 시각으로 대상을 바라본다</a:t>
            </a:r>
            <a:r>
              <a:rPr lang="en-US" altLang="ko-KR" sz="3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3000" b="1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30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자신의 시각을 설득력 있꼐 표현하면 개성 있는 작품을 만들 수 있다</a:t>
            </a:r>
            <a:r>
              <a:rPr lang="en-US" altLang="ko-KR" sz="30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3000" b="1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3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자신만의 시각으로 우리 주변의 자연환경을 화면에 담아 보자</a:t>
            </a:r>
            <a:r>
              <a:rPr lang="en-US" altLang="ko-KR" sz="3000" b="1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AF5BD6E-3D18-4659-8B9F-96464EE9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71" y="3202287"/>
            <a:ext cx="3505689" cy="3524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1FB01A-E880-4260-8517-B7E9BB34A6CA}"/>
              </a:ext>
            </a:extLst>
          </p:cNvPr>
          <p:cNvSpPr txBox="1"/>
          <p:nvPr/>
        </p:nvSpPr>
        <p:spPr>
          <a:xfrm>
            <a:off x="4518306" y="3264744"/>
            <a:ext cx="7298761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4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왼쪽 사진 이미지는 무엇을 찍은 것 일까요</a:t>
            </a:r>
            <a:r>
              <a:rPr lang="en-US" altLang="ko-KR" sz="24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en-US" altLang="ko-KR" sz="24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C390239-608C-42D7-B745-681B20F6CB41}"/>
              </a:ext>
            </a:extLst>
          </p:cNvPr>
          <p:cNvSpPr/>
          <p:nvPr/>
        </p:nvSpPr>
        <p:spPr>
          <a:xfrm>
            <a:off x="4900474" y="3986074"/>
            <a:ext cx="6045693" cy="2396971"/>
          </a:xfrm>
          <a:prstGeom prst="roundRect">
            <a:avLst/>
          </a:prstGeom>
          <a:solidFill>
            <a:srgbClr val="FFF7F9"/>
          </a:solidFill>
          <a:ln>
            <a:solidFill>
              <a:srgbClr val="A61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841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72D59-16EB-401C-A6E8-6D5678DDCD80}"/>
              </a:ext>
            </a:extLst>
          </p:cNvPr>
          <p:cNvSpPr txBox="1"/>
          <p:nvPr/>
        </p:nvSpPr>
        <p:spPr>
          <a:xfrm>
            <a:off x="85209" y="-166364"/>
            <a:ext cx="725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800" dirty="0">
                <a:ln w="12700">
                  <a:solidFill>
                    <a:srgbClr val="A4193D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endParaRPr lang="ko-KR" altLang="en-US" sz="8800" dirty="0">
              <a:ln w="12700">
                <a:solidFill>
                  <a:srgbClr val="A4193D"/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B0C197-CBF3-47BC-98EB-4E6497F28F1E}"/>
              </a:ext>
            </a:extLst>
          </p:cNvPr>
          <p:cNvSpPr txBox="1"/>
          <p:nvPr/>
        </p:nvSpPr>
        <p:spPr>
          <a:xfrm>
            <a:off x="884971" y="17756"/>
            <a:ext cx="7359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다른 시각으로 대상 바라보기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AF5BD6E-3D18-4659-8B9F-96464EE9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34" y="2378130"/>
            <a:ext cx="3505689" cy="3524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1FB01A-E880-4260-8517-B7E9BB34A6CA}"/>
              </a:ext>
            </a:extLst>
          </p:cNvPr>
          <p:cNvSpPr txBox="1"/>
          <p:nvPr/>
        </p:nvSpPr>
        <p:spPr>
          <a:xfrm>
            <a:off x="7970017" y="2383132"/>
            <a:ext cx="3602454" cy="114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>
                <a:solidFill>
                  <a:srgbClr val="A4193D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○ </a:t>
            </a:r>
            <a:r>
              <a:rPr lang="ko-KR" altLang="en-US" sz="24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왼쪽 사진 이미지는 무엇을 찍은 것 일까요</a:t>
            </a:r>
            <a:r>
              <a:rPr lang="en-US" altLang="ko-KR" sz="2400" b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en-US" altLang="ko-KR" sz="2400" b="1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DC390239-608C-42D7-B745-681B20F6CB41}"/>
              </a:ext>
            </a:extLst>
          </p:cNvPr>
          <p:cNvSpPr/>
          <p:nvPr/>
        </p:nvSpPr>
        <p:spPr>
          <a:xfrm>
            <a:off x="8160001" y="4682039"/>
            <a:ext cx="3412470" cy="1205297"/>
          </a:xfrm>
          <a:prstGeom prst="roundRect">
            <a:avLst/>
          </a:prstGeom>
          <a:solidFill>
            <a:srgbClr val="FFF7F9"/>
          </a:solidFill>
          <a:ln>
            <a:solidFill>
              <a:srgbClr val="A61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solidFill>
                  <a:srgbClr val="FF0000"/>
                </a:solidFill>
              </a:rPr>
              <a:t>해바라기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3258FDA-63C9-421C-B72C-801C556D3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267" y="2383132"/>
            <a:ext cx="3505689" cy="35197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75D4E84-4E0C-44A2-88F9-E4293D8EE2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24"/>
          <a:stretch/>
        </p:blipFill>
        <p:spPr>
          <a:xfrm>
            <a:off x="4003267" y="1614355"/>
            <a:ext cx="1986973" cy="1939383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4" name="연결선: 구부러짐 13">
            <a:extLst>
              <a:ext uri="{FF2B5EF4-FFF2-40B4-BE49-F238E27FC236}">
                <a16:creationId xmlns:a16="http://schemas.microsoft.com/office/drawing/2014/main" id="{4E56D279-D93C-4184-8CAA-74E9060D40A3}"/>
              </a:ext>
            </a:extLst>
          </p:cNvPr>
          <p:cNvCxnSpPr>
            <a:stCxn id="12" idx="5"/>
          </p:cNvCxnSpPr>
          <p:nvPr/>
        </p:nvCxnSpPr>
        <p:spPr>
          <a:xfrm rot="16200000" flipH="1">
            <a:off x="5659686" y="3309290"/>
            <a:ext cx="370123" cy="290985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연결선: 구부러짐 15">
            <a:extLst>
              <a:ext uri="{FF2B5EF4-FFF2-40B4-BE49-F238E27FC236}">
                <a16:creationId xmlns:a16="http://schemas.microsoft.com/office/drawing/2014/main" id="{4AD628C2-C5B1-4702-9ADD-E532D9205C9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27245" y="2463331"/>
            <a:ext cx="775289" cy="359767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319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2049</Words>
  <Application>Microsoft Office PowerPoint</Application>
  <PresentationFormat>와이드스크린</PresentationFormat>
  <Paragraphs>197</Paragraphs>
  <Slides>23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2" baseType="lpstr">
      <vt:lpstr>Arial Black</vt:lpstr>
      <vt:lpstr>나눔스퀘어라운드OTF ExtraBold</vt:lpstr>
      <vt:lpstr>나눔스퀘어라운드OTF Regular</vt:lpstr>
      <vt:lpstr>나눔스퀘어라운드 Regular</vt:lpstr>
      <vt:lpstr>나눔스퀘어라운드 ExtraBold</vt:lpstr>
      <vt:lpstr>함초롬바탕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황근식</cp:lastModifiedBy>
  <cp:revision>46</cp:revision>
  <dcterms:created xsi:type="dcterms:W3CDTF">2022-03-17T04:44:51Z</dcterms:created>
  <dcterms:modified xsi:type="dcterms:W3CDTF">2022-03-31T06:12:37Z</dcterms:modified>
</cp:coreProperties>
</file>